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2" r:id="rId2"/>
    <p:sldId id="256" r:id="rId3"/>
    <p:sldId id="263" r:id="rId4"/>
    <p:sldId id="264" r:id="rId5"/>
    <p:sldId id="265" r:id="rId6"/>
    <p:sldId id="266" r:id="rId7"/>
    <p:sldId id="267" r:id="rId8"/>
    <p:sldId id="268" r:id="rId9"/>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67"/>
  </p:normalViewPr>
  <p:slideViewPr>
    <p:cSldViewPr>
      <p:cViewPr varScale="1">
        <p:scale>
          <a:sx n="75" d="100"/>
          <a:sy n="75" d="100"/>
        </p:scale>
        <p:origin x="1808" y="17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10/30/20</a:t>
            </a:fld>
            <a:endParaRPr lang="en-US"/>
          </a:p>
        </p:txBody>
      </p:sp>
      <p:sp>
        <p:nvSpPr>
          <p:cNvPr id="6" name="Holder 6"/>
          <p:cNvSpPr>
            <a:spLocks noGrp="1"/>
          </p:cNvSpPr>
          <p:nvPr>
            <p:ph type="sldNum" sz="quarter" idx="7"/>
          </p:nvPr>
        </p:nvSpPr>
        <p:spPr/>
        <p:txBody>
          <a:bodyPr lIns="0" tIns="0" rIns="0" bIns="0"/>
          <a:lstStyle>
            <a:lvl1pPr>
              <a:defRPr sz="1100" b="0" i="0">
                <a:solidFill>
                  <a:schemeClr val="tx1"/>
                </a:solidFill>
                <a:latin typeface="Times New Roman"/>
                <a:cs typeface="Times New Roman"/>
              </a:defRPr>
            </a:lvl1pPr>
          </a:lstStyle>
          <a:p>
            <a:pPr marL="38100">
              <a:lnSpc>
                <a:spcPts val="1140"/>
              </a:lnSpc>
            </a:pPr>
            <a:fld id="{81D60167-4931-47E6-BA6A-407CBD079E47}" type="slidenum">
              <a:rPr spc="-5" dirty="0"/>
              <a:t>‹#›</a:t>
            </a:fld>
            <a:endParaRPr spc="-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10/30/20</a:t>
            </a:fld>
            <a:endParaRPr lang="en-US"/>
          </a:p>
        </p:txBody>
      </p:sp>
      <p:sp>
        <p:nvSpPr>
          <p:cNvPr id="6" name="Holder 6"/>
          <p:cNvSpPr>
            <a:spLocks noGrp="1"/>
          </p:cNvSpPr>
          <p:nvPr>
            <p:ph type="sldNum" sz="quarter" idx="7"/>
          </p:nvPr>
        </p:nvSpPr>
        <p:spPr/>
        <p:txBody>
          <a:bodyPr lIns="0" tIns="0" rIns="0" bIns="0"/>
          <a:lstStyle>
            <a:lvl1pPr>
              <a:defRPr sz="1100" b="0" i="0">
                <a:solidFill>
                  <a:schemeClr val="tx1"/>
                </a:solidFill>
                <a:latin typeface="Times New Roman"/>
                <a:cs typeface="Times New Roman"/>
              </a:defRPr>
            </a:lvl1pPr>
          </a:lstStyle>
          <a:p>
            <a:pPr marL="38100">
              <a:lnSpc>
                <a:spcPts val="1140"/>
              </a:lnSpc>
            </a:pPr>
            <a:fld id="{81D60167-4931-47E6-BA6A-407CBD079E47}" type="slidenum">
              <a:rPr spc="-5" dirty="0"/>
              <a:t>‹#›</a:t>
            </a:fld>
            <a:endParaRPr spc="-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388620" y="2313432"/>
            <a:ext cx="3380994"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002786" y="2313432"/>
            <a:ext cx="3380994" cy="66385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10/30/20</a:t>
            </a:fld>
            <a:endParaRPr lang="en-US"/>
          </a:p>
        </p:txBody>
      </p:sp>
      <p:sp>
        <p:nvSpPr>
          <p:cNvPr id="7" name="Holder 7"/>
          <p:cNvSpPr>
            <a:spLocks noGrp="1"/>
          </p:cNvSpPr>
          <p:nvPr>
            <p:ph type="sldNum" sz="quarter" idx="7"/>
          </p:nvPr>
        </p:nvSpPr>
        <p:spPr/>
        <p:txBody>
          <a:bodyPr lIns="0" tIns="0" rIns="0" bIns="0"/>
          <a:lstStyle>
            <a:lvl1pPr>
              <a:defRPr sz="1100" b="0" i="0">
                <a:solidFill>
                  <a:schemeClr val="tx1"/>
                </a:solidFill>
                <a:latin typeface="Times New Roman"/>
                <a:cs typeface="Times New Roman"/>
              </a:defRPr>
            </a:lvl1pPr>
          </a:lstStyle>
          <a:p>
            <a:pPr marL="38100">
              <a:lnSpc>
                <a:spcPts val="1140"/>
              </a:lnSpc>
            </a:pPr>
            <a:fld id="{81D60167-4931-47E6-BA6A-407CBD079E47}" type="slidenum">
              <a:rPr spc="-5" dirty="0"/>
              <a:t>‹#›</a:t>
            </a:fld>
            <a:endParaRPr spc="-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10/30/20</a:t>
            </a:fld>
            <a:endParaRPr lang="en-US"/>
          </a:p>
        </p:txBody>
      </p:sp>
      <p:sp>
        <p:nvSpPr>
          <p:cNvPr id="5" name="Holder 5"/>
          <p:cNvSpPr>
            <a:spLocks noGrp="1"/>
          </p:cNvSpPr>
          <p:nvPr>
            <p:ph type="sldNum" sz="quarter" idx="7"/>
          </p:nvPr>
        </p:nvSpPr>
        <p:spPr/>
        <p:txBody>
          <a:bodyPr lIns="0" tIns="0" rIns="0" bIns="0"/>
          <a:lstStyle>
            <a:lvl1pPr>
              <a:defRPr sz="1100" b="0" i="0">
                <a:solidFill>
                  <a:schemeClr val="tx1"/>
                </a:solidFill>
                <a:latin typeface="Times New Roman"/>
                <a:cs typeface="Times New Roman"/>
              </a:defRPr>
            </a:lvl1pPr>
          </a:lstStyle>
          <a:p>
            <a:pPr marL="38100">
              <a:lnSpc>
                <a:spcPts val="1140"/>
              </a:lnSpc>
            </a:pPr>
            <a:fld id="{81D60167-4931-47E6-BA6A-407CBD079E47}" type="slidenum">
              <a:rPr spc="-5" dirty="0"/>
              <a:t>‹#›</a:t>
            </a:fld>
            <a:endParaRPr spc="-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10/30/20</a:t>
            </a:fld>
            <a:endParaRPr lang="en-US"/>
          </a:p>
        </p:txBody>
      </p:sp>
      <p:sp>
        <p:nvSpPr>
          <p:cNvPr id="4" name="Holder 4"/>
          <p:cNvSpPr>
            <a:spLocks noGrp="1"/>
          </p:cNvSpPr>
          <p:nvPr>
            <p:ph type="sldNum" sz="quarter" idx="7"/>
          </p:nvPr>
        </p:nvSpPr>
        <p:spPr/>
        <p:txBody>
          <a:bodyPr lIns="0" tIns="0" rIns="0" bIns="0"/>
          <a:lstStyle>
            <a:lvl1pPr>
              <a:defRPr sz="1100" b="0" i="0">
                <a:solidFill>
                  <a:schemeClr val="tx1"/>
                </a:solidFill>
                <a:latin typeface="Times New Roman"/>
                <a:cs typeface="Times New Roman"/>
              </a:defRPr>
            </a:lvl1pPr>
          </a:lstStyle>
          <a:p>
            <a:pPr marL="38100">
              <a:lnSpc>
                <a:spcPts val="1140"/>
              </a:lnSpc>
            </a:pPr>
            <a:fld id="{81D60167-4931-47E6-BA6A-407CBD079E47}" type="slidenum">
              <a:rPr spc="-5" dirty="0"/>
              <a:t>‹#›</a:t>
            </a:fld>
            <a:endParaRPr spc="-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88620" y="402336"/>
            <a:ext cx="6995160" cy="160934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642616" y="9354312"/>
            <a:ext cx="2487168" cy="50292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10/30/20</a:t>
            </a:fld>
            <a:endParaRPr lang="en-US"/>
          </a:p>
        </p:txBody>
      </p:sp>
      <p:sp>
        <p:nvSpPr>
          <p:cNvPr id="6" name="Holder 6"/>
          <p:cNvSpPr>
            <a:spLocks noGrp="1"/>
          </p:cNvSpPr>
          <p:nvPr>
            <p:ph type="sldNum" sz="quarter" idx="7"/>
          </p:nvPr>
        </p:nvSpPr>
        <p:spPr>
          <a:xfrm>
            <a:off x="3813467" y="9406968"/>
            <a:ext cx="146050" cy="164465"/>
          </a:xfrm>
          <a:prstGeom prst="rect">
            <a:avLst/>
          </a:prstGeom>
        </p:spPr>
        <p:txBody>
          <a:bodyPr wrap="square" lIns="0" tIns="0" rIns="0" bIns="0">
            <a:spAutoFit/>
          </a:bodyPr>
          <a:lstStyle>
            <a:lvl1pPr>
              <a:defRPr sz="1100" b="0" i="0">
                <a:solidFill>
                  <a:schemeClr val="tx1"/>
                </a:solidFill>
                <a:latin typeface="Times New Roman"/>
                <a:cs typeface="Times New Roman"/>
              </a:defRPr>
            </a:lvl1pPr>
          </a:lstStyle>
          <a:p>
            <a:pPr marL="38100">
              <a:lnSpc>
                <a:spcPts val="1140"/>
              </a:lnSpc>
            </a:pPr>
            <a:fld id="{81D60167-4931-47E6-BA6A-407CBD079E47}" type="slidenum">
              <a:rPr spc="-5" dirty="0"/>
              <a:t>‹#›</a:t>
            </a:fld>
            <a:endParaRPr spc="-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59117" y="538648"/>
            <a:ext cx="6400800" cy="448200"/>
          </a:xfrm>
          <a:prstGeom prst="rect">
            <a:avLst/>
          </a:prstGeom>
        </p:spPr>
        <p:txBody>
          <a:bodyPr vert="horz" wrap="square" lIns="0" tIns="17145" rIns="0" bIns="0" rtlCol="0">
            <a:spAutoFit/>
          </a:bodyPr>
          <a:lstStyle/>
          <a:p>
            <a:pPr marL="12700" algn="ctr">
              <a:lnSpc>
                <a:spcPct val="100000"/>
              </a:lnSpc>
              <a:spcBef>
                <a:spcPts val="135"/>
              </a:spcBef>
            </a:pPr>
            <a:r>
              <a:rPr sz="2800" b="1" u="sng" spc="100" dirty="0">
                <a:cs typeface="Times New Roman"/>
              </a:rPr>
              <a:t>Regression </a:t>
            </a:r>
            <a:r>
              <a:rPr sz="2800" b="1" u="sng" spc="105" dirty="0">
                <a:cs typeface="Times New Roman"/>
              </a:rPr>
              <a:t>and </a:t>
            </a:r>
            <a:r>
              <a:rPr sz="2800" b="1" u="sng" spc="125" dirty="0">
                <a:cs typeface="Times New Roman"/>
              </a:rPr>
              <a:t>Model</a:t>
            </a:r>
            <a:r>
              <a:rPr sz="2800" b="1" u="sng" spc="315" dirty="0">
                <a:cs typeface="Times New Roman"/>
              </a:rPr>
              <a:t> </a:t>
            </a:r>
            <a:r>
              <a:rPr sz="2800" b="1" u="sng" spc="80" dirty="0">
                <a:cs typeface="Times New Roman"/>
              </a:rPr>
              <a:t>Trees</a:t>
            </a:r>
            <a:endParaRPr sz="2800" u="sng" dirty="0">
              <a:cs typeface="Times New Roman"/>
            </a:endParaRPr>
          </a:p>
        </p:txBody>
      </p:sp>
      <p:sp>
        <p:nvSpPr>
          <p:cNvPr id="3" name="object 3"/>
          <p:cNvSpPr txBox="1"/>
          <p:nvPr/>
        </p:nvSpPr>
        <p:spPr>
          <a:xfrm>
            <a:off x="152400" y="1285886"/>
            <a:ext cx="7467600" cy="8208466"/>
          </a:xfrm>
          <a:prstGeom prst="rect">
            <a:avLst/>
          </a:prstGeom>
        </p:spPr>
        <p:txBody>
          <a:bodyPr vert="horz" wrap="square" lIns="0" tIns="11430" rIns="0" bIns="0" rtlCol="0">
            <a:spAutoFit/>
          </a:bodyPr>
          <a:lstStyle/>
          <a:p>
            <a:pPr marL="12700">
              <a:lnSpc>
                <a:spcPct val="100000"/>
              </a:lnSpc>
              <a:spcBef>
                <a:spcPts val="90"/>
              </a:spcBef>
            </a:pPr>
            <a:r>
              <a:rPr sz="2400" b="1" u="sng" spc="80" dirty="0">
                <a:uFill>
                  <a:solidFill>
                    <a:srgbClr val="000000"/>
                  </a:solidFill>
                </a:uFill>
                <a:cs typeface="Times New Roman"/>
              </a:rPr>
              <a:t>Motivation</a:t>
            </a:r>
            <a:endParaRPr sz="2400" dirty="0">
              <a:cs typeface="Times New Roman"/>
            </a:endParaRPr>
          </a:p>
          <a:p>
            <a:pPr>
              <a:lnSpc>
                <a:spcPct val="100000"/>
              </a:lnSpc>
              <a:spcBef>
                <a:spcPts val="20"/>
              </a:spcBef>
            </a:pPr>
            <a:endParaRPr sz="2400" dirty="0">
              <a:cs typeface="Times New Roman"/>
            </a:endParaRPr>
          </a:p>
          <a:p>
            <a:pPr marL="358775" indent="-177800">
              <a:lnSpc>
                <a:spcPct val="100000"/>
              </a:lnSpc>
              <a:buAutoNum type="arabicPeriod"/>
              <a:tabLst>
                <a:tab pos="359410" algn="l"/>
              </a:tabLst>
            </a:pPr>
            <a:r>
              <a:rPr sz="2400" spc="35" dirty="0">
                <a:cs typeface="Times New Roman"/>
              </a:rPr>
              <a:t>Problems </a:t>
            </a:r>
            <a:r>
              <a:rPr sz="2400" spc="40" dirty="0">
                <a:cs typeface="Times New Roman"/>
              </a:rPr>
              <a:t>with</a:t>
            </a:r>
            <a:r>
              <a:rPr sz="2400" spc="130" dirty="0">
                <a:cs typeface="Times New Roman"/>
              </a:rPr>
              <a:t> </a:t>
            </a:r>
            <a:r>
              <a:rPr sz="2400" spc="10" dirty="0">
                <a:cs typeface="Times New Roman"/>
              </a:rPr>
              <a:t>regression:</a:t>
            </a:r>
            <a:endParaRPr sz="2400" dirty="0">
              <a:cs typeface="Times New Roman"/>
            </a:endParaRPr>
          </a:p>
          <a:p>
            <a:pPr marL="663575" lvl="1" indent="-139065">
              <a:lnSpc>
                <a:spcPct val="100000"/>
              </a:lnSpc>
              <a:spcBef>
                <a:spcPts val="930"/>
              </a:spcBef>
              <a:buFont typeface="Menlo"/>
              <a:buChar char="•"/>
              <a:tabLst>
                <a:tab pos="664210" algn="l"/>
              </a:tabLst>
            </a:pPr>
            <a:r>
              <a:rPr sz="2400" spc="25" dirty="0">
                <a:cs typeface="Times New Roman"/>
              </a:rPr>
              <a:t>Linear </a:t>
            </a:r>
            <a:r>
              <a:rPr sz="2400" spc="10" dirty="0">
                <a:cs typeface="Times New Roman"/>
              </a:rPr>
              <a:t>regression: </a:t>
            </a:r>
            <a:r>
              <a:rPr sz="2400" spc="25" dirty="0">
                <a:cs typeface="Times New Roman"/>
              </a:rPr>
              <a:t>linear </a:t>
            </a:r>
            <a:r>
              <a:rPr sz="2400" spc="20" dirty="0">
                <a:cs typeface="Times New Roman"/>
              </a:rPr>
              <a:t>models </a:t>
            </a:r>
            <a:r>
              <a:rPr sz="2400" spc="25" dirty="0">
                <a:cs typeface="Times New Roman"/>
              </a:rPr>
              <a:t>often do </a:t>
            </a:r>
            <a:r>
              <a:rPr sz="2400" spc="55" dirty="0">
                <a:cs typeface="Times New Roman"/>
              </a:rPr>
              <a:t>not </a:t>
            </a:r>
            <a:r>
              <a:rPr sz="2400" spc="15" dirty="0">
                <a:cs typeface="Times New Roman"/>
              </a:rPr>
              <a:t>fit </a:t>
            </a:r>
            <a:r>
              <a:rPr sz="2400" spc="55" dirty="0">
                <a:cs typeface="Times New Roman"/>
              </a:rPr>
              <a:t>the</a:t>
            </a:r>
            <a:r>
              <a:rPr sz="2400" spc="105" dirty="0">
                <a:cs typeface="Times New Roman"/>
              </a:rPr>
              <a:t> </a:t>
            </a:r>
            <a:r>
              <a:rPr sz="2400" spc="70" dirty="0">
                <a:cs typeface="Times New Roman"/>
              </a:rPr>
              <a:t>data </a:t>
            </a:r>
            <a:r>
              <a:rPr sz="2400" spc="-15" dirty="0">
                <a:cs typeface="Times New Roman"/>
              </a:rPr>
              <a:t>well</a:t>
            </a:r>
            <a:endParaRPr sz="2400" dirty="0">
              <a:cs typeface="Times New Roman"/>
            </a:endParaRPr>
          </a:p>
          <a:p>
            <a:pPr marL="663575" lvl="1" indent="-139065">
              <a:lnSpc>
                <a:spcPct val="100000"/>
              </a:lnSpc>
              <a:spcBef>
                <a:spcPts val="434"/>
              </a:spcBef>
              <a:buFont typeface="Menlo"/>
              <a:buChar char="•"/>
              <a:tabLst>
                <a:tab pos="664210" algn="l"/>
              </a:tabLst>
            </a:pPr>
            <a:r>
              <a:rPr sz="2400" spc="25" dirty="0">
                <a:cs typeface="Times New Roman"/>
              </a:rPr>
              <a:t>Nonlinear </a:t>
            </a:r>
            <a:r>
              <a:rPr sz="2400" spc="10" dirty="0">
                <a:cs typeface="Times New Roman"/>
              </a:rPr>
              <a:t>regression: </a:t>
            </a:r>
            <a:r>
              <a:rPr sz="2400" spc="5" dirty="0">
                <a:cs typeface="Times New Roman"/>
              </a:rPr>
              <a:t>even </a:t>
            </a:r>
            <a:r>
              <a:rPr sz="2400" spc="25" dirty="0">
                <a:cs typeface="Times New Roman"/>
              </a:rPr>
              <a:t>more complicated </a:t>
            </a:r>
            <a:r>
              <a:rPr sz="2400" spc="70" dirty="0">
                <a:cs typeface="Times New Roman"/>
              </a:rPr>
              <a:t>than </a:t>
            </a:r>
            <a:r>
              <a:rPr sz="2400" spc="25" dirty="0">
                <a:cs typeface="Times New Roman"/>
              </a:rPr>
              <a:t>linear</a:t>
            </a:r>
            <a:r>
              <a:rPr sz="2400" spc="280" dirty="0">
                <a:cs typeface="Times New Roman"/>
              </a:rPr>
              <a:t> </a:t>
            </a:r>
            <a:r>
              <a:rPr sz="2400" spc="15" dirty="0">
                <a:cs typeface="Times New Roman"/>
              </a:rPr>
              <a:t>regression</a:t>
            </a:r>
            <a:endParaRPr sz="2400" dirty="0">
              <a:cs typeface="Times New Roman"/>
            </a:endParaRPr>
          </a:p>
          <a:p>
            <a:pPr marL="358775" indent="-177800">
              <a:lnSpc>
                <a:spcPct val="100000"/>
              </a:lnSpc>
              <a:spcBef>
                <a:spcPts val="930"/>
              </a:spcBef>
              <a:buAutoNum type="arabicPeriod"/>
              <a:tabLst>
                <a:tab pos="359410" algn="l"/>
              </a:tabLst>
            </a:pPr>
            <a:r>
              <a:rPr sz="2400" spc="40" dirty="0">
                <a:cs typeface="Times New Roman"/>
              </a:rPr>
              <a:t>Why </a:t>
            </a:r>
            <a:r>
              <a:rPr sz="2400" spc="55" dirty="0">
                <a:cs typeface="Times New Roman"/>
              </a:rPr>
              <a:t>not </a:t>
            </a:r>
            <a:r>
              <a:rPr sz="2400" spc="15" dirty="0">
                <a:cs typeface="Times New Roman"/>
              </a:rPr>
              <a:t>combine </a:t>
            </a:r>
            <a:r>
              <a:rPr sz="2400" spc="55" dirty="0">
                <a:cs typeface="Times New Roman"/>
              </a:rPr>
              <a:t>the </a:t>
            </a:r>
            <a:r>
              <a:rPr sz="2400" spc="30" dirty="0">
                <a:cs typeface="Times New Roman"/>
              </a:rPr>
              <a:t>advantages </a:t>
            </a:r>
            <a:r>
              <a:rPr sz="2400" spc="-20" dirty="0">
                <a:cs typeface="Times New Roman"/>
              </a:rPr>
              <a:t>of </a:t>
            </a:r>
            <a:r>
              <a:rPr sz="2400" spc="30" dirty="0">
                <a:cs typeface="Times New Roman"/>
              </a:rPr>
              <a:t>trees </a:t>
            </a:r>
            <a:r>
              <a:rPr sz="2400" spc="40" dirty="0">
                <a:cs typeface="Times New Roman"/>
              </a:rPr>
              <a:t>with</a:t>
            </a:r>
            <a:r>
              <a:rPr sz="2400" spc="229" dirty="0">
                <a:cs typeface="Times New Roman"/>
              </a:rPr>
              <a:t> </a:t>
            </a:r>
            <a:r>
              <a:rPr sz="2400" spc="15" dirty="0">
                <a:cs typeface="Times New Roman"/>
              </a:rPr>
              <a:t>regression?</a:t>
            </a:r>
            <a:endParaRPr sz="2400" dirty="0">
              <a:cs typeface="Times New Roman"/>
            </a:endParaRPr>
          </a:p>
          <a:p>
            <a:pPr marL="663575" marR="6350" indent="-246379">
              <a:lnSpc>
                <a:spcPct val="102600"/>
              </a:lnSpc>
              <a:spcBef>
                <a:spcPts val="900"/>
              </a:spcBef>
              <a:buAutoNum type="alphaLcParenBoth"/>
              <a:tabLst>
                <a:tab pos="664210" algn="l"/>
              </a:tabLst>
            </a:pPr>
            <a:r>
              <a:rPr sz="2400" spc="5" dirty="0">
                <a:cs typeface="Times New Roman"/>
              </a:rPr>
              <a:t>Use </a:t>
            </a:r>
            <a:r>
              <a:rPr sz="2400" spc="55" dirty="0">
                <a:cs typeface="Times New Roman"/>
              </a:rPr>
              <a:t>the </a:t>
            </a:r>
            <a:r>
              <a:rPr sz="2400" spc="10" dirty="0">
                <a:cs typeface="Times New Roman"/>
              </a:rPr>
              <a:t>decision </a:t>
            </a:r>
            <a:r>
              <a:rPr sz="2400" spc="40" dirty="0">
                <a:cs typeface="Times New Roman"/>
              </a:rPr>
              <a:t>tree </a:t>
            </a:r>
            <a:r>
              <a:rPr sz="2400" spc="30" dirty="0">
                <a:cs typeface="Times New Roman"/>
              </a:rPr>
              <a:t>concept </a:t>
            </a:r>
            <a:r>
              <a:rPr sz="2400" spc="-20" dirty="0">
                <a:cs typeface="Times New Roman"/>
              </a:rPr>
              <a:t>of </a:t>
            </a:r>
            <a:r>
              <a:rPr sz="2400" spc="20" dirty="0">
                <a:cs typeface="Times New Roman"/>
              </a:rPr>
              <a:t>dividing </a:t>
            </a:r>
            <a:r>
              <a:rPr sz="2400" spc="55" dirty="0">
                <a:cs typeface="Times New Roman"/>
              </a:rPr>
              <a:t>and </a:t>
            </a:r>
            <a:r>
              <a:rPr sz="2400" spc="20" dirty="0">
                <a:cs typeface="Times New Roman"/>
              </a:rPr>
              <a:t>conquering </a:t>
            </a:r>
            <a:r>
              <a:rPr sz="2400" spc="55" dirty="0">
                <a:cs typeface="Times New Roman"/>
              </a:rPr>
              <a:t>to </a:t>
            </a:r>
            <a:r>
              <a:rPr sz="2400" spc="35" dirty="0">
                <a:cs typeface="Times New Roman"/>
              </a:rPr>
              <a:t>break </a:t>
            </a:r>
            <a:r>
              <a:rPr sz="2400" spc="30" dirty="0">
                <a:cs typeface="Times New Roman"/>
              </a:rPr>
              <a:t>into </a:t>
            </a:r>
            <a:r>
              <a:rPr sz="2400" spc="25" dirty="0">
                <a:cs typeface="Times New Roman"/>
              </a:rPr>
              <a:t>groups </a:t>
            </a:r>
            <a:r>
              <a:rPr sz="2400" spc="55" dirty="0">
                <a:cs typeface="Times New Roman"/>
              </a:rPr>
              <a:t>to </a:t>
            </a:r>
            <a:r>
              <a:rPr sz="2400" spc="10" dirty="0">
                <a:cs typeface="Times New Roman"/>
              </a:rPr>
              <a:t>which  </a:t>
            </a:r>
            <a:r>
              <a:rPr sz="2400" spc="55" dirty="0">
                <a:cs typeface="Times New Roman"/>
              </a:rPr>
              <a:t>a </a:t>
            </a:r>
            <a:r>
              <a:rPr sz="2400" spc="25" dirty="0">
                <a:cs typeface="Times New Roman"/>
              </a:rPr>
              <a:t>linear </a:t>
            </a:r>
            <a:r>
              <a:rPr sz="2400" spc="20" dirty="0">
                <a:cs typeface="Times New Roman"/>
              </a:rPr>
              <a:t>model </a:t>
            </a:r>
            <a:r>
              <a:rPr sz="2400" spc="-5" dirty="0">
                <a:cs typeface="Times New Roman"/>
              </a:rPr>
              <a:t>is </a:t>
            </a:r>
            <a:r>
              <a:rPr sz="2400" spc="25" dirty="0">
                <a:cs typeface="Times New Roman"/>
              </a:rPr>
              <a:t>more</a:t>
            </a:r>
            <a:r>
              <a:rPr sz="2400" spc="35" dirty="0">
                <a:cs typeface="Times New Roman"/>
              </a:rPr>
              <a:t> </a:t>
            </a:r>
            <a:r>
              <a:rPr sz="2400" spc="45" dirty="0">
                <a:cs typeface="Times New Roman"/>
              </a:rPr>
              <a:t>appropriate</a:t>
            </a:r>
            <a:endParaRPr sz="2400" dirty="0">
              <a:cs typeface="Times New Roman"/>
            </a:endParaRPr>
          </a:p>
          <a:p>
            <a:pPr marL="663575" indent="-254635">
              <a:lnSpc>
                <a:spcPct val="100000"/>
              </a:lnSpc>
              <a:spcBef>
                <a:spcPts val="434"/>
              </a:spcBef>
              <a:buAutoNum type="alphaLcParenBoth"/>
              <a:tabLst>
                <a:tab pos="664210" algn="l"/>
              </a:tabLst>
            </a:pPr>
            <a:r>
              <a:rPr sz="2400" spc="50" dirty="0">
                <a:cs typeface="Times New Roman"/>
              </a:rPr>
              <a:t>At</a:t>
            </a:r>
            <a:r>
              <a:rPr sz="2400" spc="85" dirty="0">
                <a:cs typeface="Times New Roman"/>
              </a:rPr>
              <a:t> </a:t>
            </a:r>
            <a:r>
              <a:rPr sz="2400" spc="55" dirty="0">
                <a:cs typeface="Times New Roman"/>
              </a:rPr>
              <a:t>the</a:t>
            </a:r>
            <a:r>
              <a:rPr sz="2400" spc="95" dirty="0">
                <a:cs typeface="Times New Roman"/>
              </a:rPr>
              <a:t> </a:t>
            </a:r>
            <a:r>
              <a:rPr sz="2400" dirty="0">
                <a:cs typeface="Times New Roman"/>
              </a:rPr>
              <a:t>leaf</a:t>
            </a:r>
            <a:r>
              <a:rPr sz="2400" spc="85" dirty="0">
                <a:cs typeface="Times New Roman"/>
              </a:rPr>
              <a:t> </a:t>
            </a:r>
            <a:r>
              <a:rPr sz="2400" spc="25" dirty="0">
                <a:cs typeface="Times New Roman"/>
              </a:rPr>
              <a:t>nodes,</a:t>
            </a:r>
            <a:r>
              <a:rPr sz="2400" spc="90" dirty="0">
                <a:cs typeface="Times New Roman"/>
              </a:rPr>
              <a:t> </a:t>
            </a:r>
            <a:r>
              <a:rPr sz="2400" spc="-25" dirty="0">
                <a:cs typeface="Times New Roman"/>
              </a:rPr>
              <a:t>we</a:t>
            </a:r>
            <a:r>
              <a:rPr sz="2400" spc="85" dirty="0">
                <a:cs typeface="Times New Roman"/>
              </a:rPr>
              <a:t> </a:t>
            </a:r>
            <a:r>
              <a:rPr sz="2400" spc="15" dirty="0">
                <a:cs typeface="Times New Roman"/>
              </a:rPr>
              <a:t>have</a:t>
            </a:r>
            <a:r>
              <a:rPr sz="2400" spc="90" dirty="0">
                <a:cs typeface="Times New Roman"/>
              </a:rPr>
              <a:t> </a:t>
            </a:r>
            <a:r>
              <a:rPr sz="2400" spc="55" dirty="0">
                <a:cs typeface="Times New Roman"/>
              </a:rPr>
              <a:t>a</a:t>
            </a:r>
            <a:r>
              <a:rPr sz="2400" spc="90" dirty="0">
                <a:cs typeface="Times New Roman"/>
              </a:rPr>
              <a:t> </a:t>
            </a:r>
            <a:r>
              <a:rPr sz="2400" spc="25" dirty="0">
                <a:cs typeface="Times New Roman"/>
              </a:rPr>
              <a:t>linear</a:t>
            </a:r>
            <a:r>
              <a:rPr sz="2400" spc="85" dirty="0">
                <a:cs typeface="Times New Roman"/>
              </a:rPr>
              <a:t> </a:t>
            </a:r>
            <a:r>
              <a:rPr sz="2400" spc="25" dirty="0">
                <a:cs typeface="Times New Roman"/>
              </a:rPr>
              <a:t>model</a:t>
            </a:r>
            <a:r>
              <a:rPr sz="2400" spc="90" dirty="0">
                <a:cs typeface="Times New Roman"/>
              </a:rPr>
              <a:t> </a:t>
            </a:r>
            <a:r>
              <a:rPr sz="2400" spc="85" dirty="0">
                <a:cs typeface="Times New Roman"/>
              </a:rPr>
              <a:t>that</a:t>
            </a:r>
            <a:r>
              <a:rPr sz="2400" spc="90" dirty="0">
                <a:cs typeface="Times New Roman"/>
              </a:rPr>
              <a:t> </a:t>
            </a:r>
            <a:r>
              <a:rPr sz="2400" spc="30" dirty="0">
                <a:cs typeface="Times New Roman"/>
              </a:rPr>
              <a:t>predicts</a:t>
            </a:r>
            <a:r>
              <a:rPr sz="2400" spc="90" dirty="0">
                <a:cs typeface="Times New Roman"/>
              </a:rPr>
              <a:t> </a:t>
            </a:r>
            <a:r>
              <a:rPr sz="2400" spc="55" dirty="0">
                <a:cs typeface="Times New Roman"/>
              </a:rPr>
              <a:t>the</a:t>
            </a:r>
            <a:r>
              <a:rPr sz="2400" spc="85" dirty="0">
                <a:cs typeface="Times New Roman"/>
              </a:rPr>
              <a:t> </a:t>
            </a:r>
            <a:r>
              <a:rPr sz="2400" spc="10" dirty="0">
                <a:cs typeface="Times New Roman"/>
              </a:rPr>
              <a:t>value</a:t>
            </a:r>
            <a:r>
              <a:rPr sz="2400" spc="90" dirty="0">
                <a:cs typeface="Times New Roman"/>
              </a:rPr>
              <a:t> </a:t>
            </a:r>
            <a:r>
              <a:rPr sz="2400" spc="5" dirty="0">
                <a:cs typeface="Times New Roman"/>
              </a:rPr>
              <a:t>for</a:t>
            </a:r>
            <a:r>
              <a:rPr sz="2400" spc="85" dirty="0">
                <a:cs typeface="Times New Roman"/>
              </a:rPr>
              <a:t> </a:t>
            </a:r>
            <a:r>
              <a:rPr sz="2400" spc="55" dirty="0">
                <a:cs typeface="Times New Roman"/>
              </a:rPr>
              <a:t>the</a:t>
            </a:r>
            <a:r>
              <a:rPr sz="2400" spc="95" dirty="0">
                <a:cs typeface="Times New Roman"/>
              </a:rPr>
              <a:t> </a:t>
            </a:r>
            <a:r>
              <a:rPr sz="2400" spc="30" dirty="0">
                <a:cs typeface="Times New Roman"/>
              </a:rPr>
              <a:t>instance</a:t>
            </a:r>
            <a:endParaRPr sz="2400" dirty="0">
              <a:cs typeface="Times New Roman"/>
            </a:endParaRPr>
          </a:p>
          <a:p>
            <a:pPr marL="922655" marR="5715" lvl="1" indent="-139065">
              <a:lnSpc>
                <a:spcPct val="102699"/>
              </a:lnSpc>
              <a:spcBef>
                <a:spcPts val="395"/>
              </a:spcBef>
              <a:buFont typeface="Menlo"/>
              <a:buChar char="•"/>
              <a:tabLst>
                <a:tab pos="923290" algn="l"/>
              </a:tabLst>
            </a:pPr>
            <a:r>
              <a:rPr sz="2400" b="1" u="sng" spc="60" dirty="0">
                <a:solidFill>
                  <a:srgbClr val="FF0000"/>
                </a:solidFill>
                <a:uFill>
                  <a:solidFill>
                    <a:srgbClr val="000000"/>
                  </a:solidFill>
                </a:uFill>
                <a:cs typeface="Times New Roman"/>
              </a:rPr>
              <a:t>regression tree:</a:t>
            </a:r>
            <a:r>
              <a:rPr sz="2400" b="1" spc="60" dirty="0">
                <a:solidFill>
                  <a:srgbClr val="FF0000"/>
                </a:solidFill>
                <a:cs typeface="Times New Roman"/>
              </a:rPr>
              <a:t> </a:t>
            </a:r>
            <a:r>
              <a:rPr sz="2400" spc="55" dirty="0">
                <a:cs typeface="Times New Roman"/>
              </a:rPr>
              <a:t>the </a:t>
            </a:r>
            <a:r>
              <a:rPr sz="2400" spc="10" dirty="0">
                <a:cs typeface="Times New Roman"/>
              </a:rPr>
              <a:t>value </a:t>
            </a:r>
            <a:r>
              <a:rPr sz="2400" spc="85" dirty="0">
                <a:cs typeface="Times New Roman"/>
              </a:rPr>
              <a:t>at </a:t>
            </a:r>
            <a:r>
              <a:rPr sz="2400" spc="55" dirty="0">
                <a:cs typeface="Times New Roman"/>
              </a:rPr>
              <a:t>the </a:t>
            </a:r>
            <a:r>
              <a:rPr sz="2400" dirty="0">
                <a:cs typeface="Times New Roman"/>
              </a:rPr>
              <a:t>leaf </a:t>
            </a:r>
            <a:r>
              <a:rPr sz="2400" spc="-5" dirty="0">
                <a:cs typeface="Times New Roman"/>
              </a:rPr>
              <a:t>is </a:t>
            </a:r>
            <a:r>
              <a:rPr sz="2400" spc="55" dirty="0">
                <a:cs typeface="Times New Roman"/>
              </a:rPr>
              <a:t>the </a:t>
            </a:r>
            <a:r>
              <a:rPr sz="2400" spc="15" dirty="0">
                <a:cs typeface="Times New Roman"/>
              </a:rPr>
              <a:t>average </a:t>
            </a:r>
            <a:r>
              <a:rPr sz="2400" spc="-20" dirty="0">
                <a:cs typeface="Times New Roman"/>
              </a:rPr>
              <a:t>of </a:t>
            </a:r>
            <a:r>
              <a:rPr sz="2400" spc="55" dirty="0">
                <a:cs typeface="Times New Roman"/>
              </a:rPr>
              <a:t>the </a:t>
            </a:r>
            <a:r>
              <a:rPr sz="2400" spc="10" dirty="0">
                <a:cs typeface="Times New Roman"/>
              </a:rPr>
              <a:t>values </a:t>
            </a:r>
            <a:r>
              <a:rPr sz="2400" spc="5" dirty="0">
                <a:cs typeface="Times New Roman"/>
              </a:rPr>
              <a:t>for </a:t>
            </a:r>
            <a:r>
              <a:rPr sz="2400" spc="55" dirty="0">
                <a:cs typeface="Times New Roman"/>
              </a:rPr>
              <a:t>the </a:t>
            </a:r>
            <a:r>
              <a:rPr sz="2400" spc="30" dirty="0">
                <a:cs typeface="Times New Roman"/>
              </a:rPr>
              <a:t>instances  </a:t>
            </a:r>
            <a:r>
              <a:rPr sz="2400" spc="25" dirty="0">
                <a:cs typeface="Times New Roman"/>
              </a:rPr>
              <a:t>in </a:t>
            </a:r>
            <a:r>
              <a:rPr sz="2400" spc="55" dirty="0">
                <a:cs typeface="Times New Roman"/>
              </a:rPr>
              <a:t>the </a:t>
            </a:r>
            <a:r>
              <a:rPr sz="2400" spc="40" dirty="0">
                <a:cs typeface="Times New Roman"/>
              </a:rPr>
              <a:t>training </a:t>
            </a:r>
            <a:r>
              <a:rPr sz="2400" spc="35" dirty="0">
                <a:cs typeface="Times New Roman"/>
              </a:rPr>
              <a:t>set </a:t>
            </a:r>
            <a:r>
              <a:rPr sz="2400" spc="85" dirty="0">
                <a:cs typeface="Times New Roman"/>
              </a:rPr>
              <a:t>that </a:t>
            </a:r>
            <a:r>
              <a:rPr sz="2400" spc="25" dirty="0">
                <a:cs typeface="Times New Roman"/>
              </a:rPr>
              <a:t>reach </a:t>
            </a:r>
            <a:r>
              <a:rPr sz="2400" spc="85" dirty="0">
                <a:cs typeface="Times New Roman"/>
              </a:rPr>
              <a:t>that </a:t>
            </a:r>
            <a:r>
              <a:rPr sz="2400" dirty="0">
                <a:cs typeface="Times New Roman"/>
              </a:rPr>
              <a:t>leaf</a:t>
            </a:r>
            <a:r>
              <a:rPr sz="2400" spc="65" dirty="0">
                <a:cs typeface="Times New Roman"/>
              </a:rPr>
              <a:t> </a:t>
            </a:r>
            <a:r>
              <a:rPr sz="2400" spc="30" dirty="0">
                <a:cs typeface="Times New Roman"/>
              </a:rPr>
              <a:t>node</a:t>
            </a:r>
            <a:endParaRPr sz="2400" dirty="0">
              <a:cs typeface="Times New Roman"/>
            </a:endParaRPr>
          </a:p>
          <a:p>
            <a:pPr marL="922655" marR="5080" lvl="1" indent="-139065">
              <a:lnSpc>
                <a:spcPct val="102699"/>
              </a:lnSpc>
              <a:spcBef>
                <a:spcPts val="200"/>
              </a:spcBef>
              <a:buFont typeface="Menlo"/>
              <a:buChar char="•"/>
              <a:tabLst>
                <a:tab pos="923290" algn="l"/>
              </a:tabLst>
            </a:pPr>
            <a:r>
              <a:rPr sz="2400" b="1" u="sng" spc="90" dirty="0">
                <a:solidFill>
                  <a:srgbClr val="FF0000"/>
                </a:solidFill>
                <a:uFill>
                  <a:solidFill>
                    <a:srgbClr val="000000"/>
                  </a:solidFill>
                </a:uFill>
                <a:cs typeface="Times New Roman"/>
              </a:rPr>
              <a:t>model </a:t>
            </a:r>
            <a:r>
              <a:rPr sz="2400" b="1" u="sng" spc="60" dirty="0">
                <a:solidFill>
                  <a:srgbClr val="FF0000"/>
                </a:solidFill>
                <a:uFill>
                  <a:solidFill>
                    <a:srgbClr val="000000"/>
                  </a:solidFill>
                </a:uFill>
                <a:cs typeface="Times New Roman"/>
              </a:rPr>
              <a:t>tree:</a:t>
            </a:r>
            <a:r>
              <a:rPr sz="2400" b="1" spc="60" dirty="0">
                <a:solidFill>
                  <a:srgbClr val="FF0000"/>
                </a:solidFill>
                <a:cs typeface="Times New Roman"/>
              </a:rPr>
              <a:t> </a:t>
            </a:r>
            <a:r>
              <a:rPr sz="2400" spc="15" dirty="0">
                <a:cs typeface="Times New Roman"/>
              </a:rPr>
              <a:t>each </a:t>
            </a:r>
            <a:r>
              <a:rPr sz="2400" dirty="0">
                <a:cs typeface="Times New Roman"/>
              </a:rPr>
              <a:t>leaf </a:t>
            </a:r>
            <a:r>
              <a:rPr sz="2400" spc="30" dirty="0">
                <a:cs typeface="Times New Roman"/>
              </a:rPr>
              <a:t>node contains </a:t>
            </a:r>
            <a:r>
              <a:rPr sz="2400" spc="55" dirty="0">
                <a:cs typeface="Times New Roman"/>
              </a:rPr>
              <a:t>a </a:t>
            </a:r>
            <a:r>
              <a:rPr sz="2400" spc="25" dirty="0">
                <a:cs typeface="Times New Roman"/>
              </a:rPr>
              <a:t>linear </a:t>
            </a:r>
            <a:r>
              <a:rPr sz="2400" spc="15" dirty="0">
                <a:cs typeface="Times New Roman"/>
              </a:rPr>
              <a:t>regression </a:t>
            </a:r>
            <a:r>
              <a:rPr sz="2400" spc="35" dirty="0">
                <a:cs typeface="Times New Roman"/>
              </a:rPr>
              <a:t>equation </a:t>
            </a:r>
            <a:r>
              <a:rPr sz="2400" spc="85" dirty="0">
                <a:cs typeface="Times New Roman"/>
              </a:rPr>
              <a:t>that </a:t>
            </a:r>
            <a:r>
              <a:rPr sz="2400" spc="30" dirty="0">
                <a:cs typeface="Times New Roman"/>
              </a:rPr>
              <a:t>predicts </a:t>
            </a:r>
            <a:r>
              <a:rPr sz="2400" spc="55" dirty="0">
                <a:cs typeface="Times New Roman"/>
              </a:rPr>
              <a:t>the  </a:t>
            </a:r>
            <a:r>
              <a:rPr sz="2400" spc="10" dirty="0">
                <a:cs typeface="Times New Roman"/>
              </a:rPr>
              <a:t>value </a:t>
            </a:r>
            <a:r>
              <a:rPr sz="2400" spc="5" dirty="0">
                <a:cs typeface="Times New Roman"/>
              </a:rPr>
              <a:t>for </a:t>
            </a:r>
            <a:r>
              <a:rPr sz="2400" spc="10" dirty="0">
                <a:cs typeface="Times New Roman"/>
              </a:rPr>
              <a:t>new</a:t>
            </a:r>
            <a:r>
              <a:rPr sz="2400" spc="235" dirty="0">
                <a:cs typeface="Times New Roman"/>
              </a:rPr>
              <a:t> </a:t>
            </a:r>
            <a:r>
              <a:rPr sz="2400" spc="30" dirty="0">
                <a:cs typeface="Times New Roman"/>
              </a:rPr>
              <a:t>instances</a:t>
            </a:r>
            <a:endParaRPr sz="2400" dirty="0">
              <a:cs typeface="Times New Roman"/>
            </a:endParaRPr>
          </a:p>
          <a:p>
            <a:pPr>
              <a:lnSpc>
                <a:spcPct val="100000"/>
              </a:lnSpc>
              <a:spcBef>
                <a:spcPts val="20"/>
              </a:spcBef>
            </a:pPr>
            <a:endParaRPr sz="1200" dirty="0">
              <a:latin typeface="Times New Roman"/>
              <a:cs typeface="Times New Roman"/>
            </a:endParaRPr>
          </a:p>
        </p:txBody>
      </p:sp>
      <p:sp>
        <p:nvSpPr>
          <p:cNvPr id="18" name="object 18"/>
          <p:cNvSpPr txBox="1">
            <a:spLocks noGrp="1"/>
          </p:cNvSpPr>
          <p:nvPr>
            <p:ph type="sldNum" sz="quarter" idx="7"/>
          </p:nvPr>
        </p:nvSpPr>
        <p:spPr>
          <a:prstGeom prst="rect">
            <a:avLst/>
          </a:prstGeom>
        </p:spPr>
        <p:txBody>
          <a:bodyPr vert="horz" wrap="square" lIns="0" tIns="0" rIns="0" bIns="0" rtlCol="0">
            <a:spAutoFit/>
          </a:bodyPr>
          <a:lstStyle/>
          <a:p>
            <a:pPr marL="38100">
              <a:lnSpc>
                <a:spcPts val="1140"/>
              </a:lnSpc>
            </a:pPr>
            <a:fld id="{81D60167-4931-47E6-BA6A-407CBD079E47}" type="slidenum">
              <a:rPr spc="-5" dirty="0"/>
              <a:t>1</a:t>
            </a:fld>
            <a:endParaRPr spc="-5" dirty="0"/>
          </a:p>
        </p:txBody>
      </p:sp>
    </p:spTree>
    <p:extLst>
      <p:ext uri="{BB962C8B-B14F-4D97-AF65-F5344CB8AC3E}">
        <p14:creationId xmlns:p14="http://schemas.microsoft.com/office/powerpoint/2010/main" val="2773684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267377" y="262867"/>
            <a:ext cx="5384280" cy="448200"/>
          </a:xfrm>
          <a:prstGeom prst="rect">
            <a:avLst/>
          </a:prstGeom>
        </p:spPr>
        <p:txBody>
          <a:bodyPr vert="horz" wrap="square" lIns="0" tIns="17145" rIns="0" bIns="0" rtlCol="0">
            <a:spAutoFit/>
          </a:bodyPr>
          <a:lstStyle/>
          <a:p>
            <a:pPr marL="12700" algn="ctr">
              <a:lnSpc>
                <a:spcPct val="100000"/>
              </a:lnSpc>
              <a:spcBef>
                <a:spcPts val="135"/>
              </a:spcBef>
            </a:pPr>
            <a:r>
              <a:rPr sz="2800" b="1" u="sng" spc="100" dirty="0">
                <a:cs typeface="Times New Roman"/>
              </a:rPr>
              <a:t>Regression </a:t>
            </a:r>
            <a:r>
              <a:rPr sz="2800" b="1" u="sng" spc="105" dirty="0">
                <a:cs typeface="Times New Roman"/>
              </a:rPr>
              <a:t>and </a:t>
            </a:r>
            <a:r>
              <a:rPr sz="2800" b="1" u="sng" spc="125" dirty="0">
                <a:cs typeface="Times New Roman"/>
              </a:rPr>
              <a:t>Model</a:t>
            </a:r>
            <a:r>
              <a:rPr sz="2800" b="1" u="sng" spc="315" dirty="0">
                <a:cs typeface="Times New Roman"/>
              </a:rPr>
              <a:t> </a:t>
            </a:r>
            <a:r>
              <a:rPr sz="2800" b="1" u="sng" spc="80" dirty="0">
                <a:cs typeface="Times New Roman"/>
              </a:rPr>
              <a:t>Trees</a:t>
            </a:r>
            <a:endParaRPr sz="2800" u="sng" dirty="0">
              <a:cs typeface="Times New Roman"/>
            </a:endParaRPr>
          </a:p>
        </p:txBody>
      </p:sp>
      <mc:AlternateContent xmlns:mc="http://schemas.openxmlformats.org/markup-compatibility/2006">
        <mc:Choice xmlns:a14="http://schemas.microsoft.com/office/drawing/2010/main" Requires="a14">
          <p:sp>
            <p:nvSpPr>
              <p:cNvPr id="3" name="object 3"/>
              <p:cNvSpPr txBox="1"/>
              <p:nvPr/>
            </p:nvSpPr>
            <p:spPr>
              <a:xfrm>
                <a:off x="-25672" y="838200"/>
                <a:ext cx="7391400" cy="10258065"/>
              </a:xfrm>
              <a:prstGeom prst="rect">
                <a:avLst/>
              </a:prstGeom>
            </p:spPr>
            <p:txBody>
              <a:bodyPr vert="horz" wrap="square" lIns="0" tIns="11430" rIns="0" bIns="0" rtlCol="0">
                <a:spAutoFit/>
              </a:bodyPr>
              <a:lstStyle/>
              <a:p>
                <a:pPr>
                  <a:lnSpc>
                    <a:spcPct val="100000"/>
                  </a:lnSpc>
                  <a:spcBef>
                    <a:spcPts val="20"/>
                  </a:spcBef>
                </a:pPr>
                <a:endParaRPr lang="en-US" sz="1200" dirty="0">
                  <a:latin typeface="Times New Roman"/>
                  <a:cs typeface="Times New Roman"/>
                </a:endParaRPr>
              </a:p>
              <a:p>
                <a:pPr marL="12700">
                  <a:lnSpc>
                    <a:spcPct val="100000"/>
                  </a:lnSpc>
                </a:pPr>
                <a:r>
                  <a:rPr lang="en-US" sz="2400" b="1" spc="75" dirty="0">
                    <a:uFill>
                      <a:solidFill>
                        <a:srgbClr val="000000"/>
                      </a:solidFill>
                    </a:uFill>
                    <a:cs typeface="Times New Roman"/>
                  </a:rPr>
                  <a:t>  </a:t>
                </a:r>
                <a:r>
                  <a:rPr lang="en-US" sz="2400" b="1" u="sng" spc="75" dirty="0">
                    <a:uFill>
                      <a:solidFill>
                        <a:srgbClr val="000000"/>
                      </a:solidFill>
                    </a:uFill>
                    <a:cs typeface="Times New Roman"/>
                  </a:rPr>
                  <a:t>Building </a:t>
                </a:r>
                <a:r>
                  <a:rPr lang="en-US" sz="2400" b="1" u="sng" spc="95" dirty="0">
                    <a:uFill>
                      <a:solidFill>
                        <a:srgbClr val="000000"/>
                      </a:solidFill>
                    </a:uFill>
                    <a:cs typeface="Times New Roman"/>
                  </a:rPr>
                  <a:t>the</a:t>
                </a:r>
                <a:r>
                  <a:rPr lang="en-US" sz="2400" b="1" u="sng" spc="200" dirty="0">
                    <a:uFill>
                      <a:solidFill>
                        <a:srgbClr val="000000"/>
                      </a:solidFill>
                    </a:uFill>
                    <a:cs typeface="Times New Roman"/>
                  </a:rPr>
                  <a:t> </a:t>
                </a:r>
                <a:r>
                  <a:rPr lang="en-US" sz="2400" b="1" u="sng" spc="55" dirty="0">
                    <a:uFill>
                      <a:solidFill>
                        <a:srgbClr val="000000"/>
                      </a:solidFill>
                    </a:uFill>
                    <a:cs typeface="Times New Roman"/>
                  </a:rPr>
                  <a:t>Tree</a:t>
                </a:r>
                <a:endParaRPr lang="en-US" sz="2400" u="sng" dirty="0">
                  <a:cs typeface="Times New Roman"/>
                </a:endParaRPr>
              </a:p>
              <a:p>
                <a:pPr marL="181610">
                  <a:lnSpc>
                    <a:spcPct val="100000"/>
                  </a:lnSpc>
                </a:pPr>
                <a:endParaRPr lang="en-US" sz="1200" dirty="0">
                  <a:cs typeface="Times New Roman"/>
                </a:endParaRPr>
              </a:p>
              <a:p>
                <a:pPr marL="638810" indent="-457200">
                  <a:lnSpc>
                    <a:spcPct val="100000"/>
                  </a:lnSpc>
                  <a:buFont typeface="+mj-lt"/>
                  <a:buAutoNum type="arabicPeriod"/>
                </a:pPr>
                <a:r>
                  <a:rPr lang="en-US" sz="2400" spc="20" dirty="0">
                    <a:cs typeface="Times New Roman"/>
                  </a:rPr>
                  <a:t>Given </a:t>
                </a:r>
                <a:r>
                  <a:rPr lang="en-US" sz="2400" spc="55" dirty="0">
                    <a:cs typeface="Times New Roman"/>
                  </a:rPr>
                  <a:t>the </a:t>
                </a:r>
                <a:r>
                  <a:rPr lang="en-US" sz="2400" spc="35" dirty="0">
                    <a:cs typeface="Times New Roman"/>
                  </a:rPr>
                  <a:t>set </a:t>
                </a:r>
                <a:r>
                  <a:rPr lang="en-US" sz="2400" spc="-20" dirty="0">
                    <a:cs typeface="Times New Roman"/>
                  </a:rPr>
                  <a:t>of </a:t>
                </a:r>
                <a:r>
                  <a:rPr lang="en-US" sz="2400" spc="30" dirty="0">
                    <a:cs typeface="Times New Roman"/>
                  </a:rPr>
                  <a:t>instances </a:t>
                </a:r>
                <a:r>
                  <a:rPr lang="en-US" sz="2400" spc="114" dirty="0">
                    <a:cs typeface="Times New Roman"/>
                  </a:rPr>
                  <a:t>T </a:t>
                </a:r>
                <a:r>
                  <a:rPr lang="en-US" sz="2400" spc="85" dirty="0">
                    <a:cs typeface="Times New Roman"/>
                  </a:rPr>
                  <a:t>that </a:t>
                </a:r>
                <a:r>
                  <a:rPr lang="en-US" sz="2400" spc="25" dirty="0">
                    <a:cs typeface="Times New Roman"/>
                  </a:rPr>
                  <a:t>reach </a:t>
                </a:r>
                <a:r>
                  <a:rPr lang="en-US" sz="2400" spc="55" dirty="0">
                    <a:cs typeface="Times New Roman"/>
                  </a:rPr>
                  <a:t>a </a:t>
                </a:r>
                <a:r>
                  <a:rPr lang="en-US" sz="2400" spc="30" dirty="0">
                    <a:cs typeface="Times New Roman"/>
                  </a:rPr>
                  <a:t>node, </a:t>
                </a:r>
                <a:r>
                  <a:rPr lang="en-US" sz="2400" spc="15" dirty="0">
                    <a:cs typeface="Times New Roman"/>
                  </a:rPr>
                  <a:t>select </a:t>
                </a:r>
                <a:r>
                  <a:rPr lang="en-US" sz="2400" spc="55" dirty="0">
                    <a:cs typeface="Times New Roman"/>
                  </a:rPr>
                  <a:t>the </a:t>
                </a:r>
                <a:r>
                  <a:rPr lang="en-US" sz="2400" spc="60" dirty="0">
                    <a:cs typeface="Times New Roman"/>
                  </a:rPr>
                  <a:t>attribute</a:t>
                </a:r>
                <a:r>
                  <a:rPr lang="en-US" sz="2400" spc="-100" dirty="0">
                    <a:cs typeface="Times New Roman"/>
                  </a:rPr>
                  <a:t> </a:t>
                </a:r>
                <a14:m>
                  <m:oMath xmlns:m="http://schemas.openxmlformats.org/officeDocument/2006/math">
                    <m:sSub>
                      <m:sSubPr>
                        <m:ctrlPr>
                          <a:rPr lang="en-US" sz="2400" i="1" spc="-100" smtClean="0">
                            <a:latin typeface="Cambria Math" panose="02040503050406030204" pitchFamily="18" charset="0"/>
                            <a:cs typeface="Times New Roman"/>
                          </a:rPr>
                        </m:ctrlPr>
                      </m:sSubPr>
                      <m:e>
                        <m:r>
                          <a:rPr lang="en-US" sz="2400" b="0" i="1" spc="-100" smtClean="0">
                            <a:latin typeface="Cambria Math" panose="02040503050406030204" pitchFamily="18" charset="0"/>
                            <a:cs typeface="Times New Roman"/>
                          </a:rPr>
                          <m:t>𝐴</m:t>
                        </m:r>
                      </m:e>
                      <m:sub>
                        <m:r>
                          <a:rPr lang="en-US" sz="2400" b="0" i="1" spc="-100" smtClean="0">
                            <a:latin typeface="Cambria Math" panose="02040503050406030204" pitchFamily="18" charset="0"/>
                            <a:cs typeface="Times New Roman"/>
                          </a:rPr>
                          <m:t>𝑗</m:t>
                        </m:r>
                      </m:sub>
                    </m:sSub>
                  </m:oMath>
                </a14:m>
                <a:r>
                  <a:rPr lang="en-US" sz="2400" spc="-100" dirty="0">
                    <a:cs typeface="Times New Roman"/>
                  </a:rPr>
                  <a:t> </a:t>
                </a:r>
                <a:r>
                  <a:rPr lang="en-US" sz="2400" spc="85" dirty="0">
                    <a:cs typeface="Times New Roman"/>
                  </a:rPr>
                  <a:t>that </a:t>
                </a:r>
                <a:r>
                  <a:rPr lang="en-US" sz="2400" spc="15" dirty="0">
                    <a:cs typeface="Times New Roman"/>
                  </a:rPr>
                  <a:t>maximizes </a:t>
                </a:r>
                <a:r>
                  <a:rPr lang="en-US" sz="2400" spc="55" dirty="0">
                    <a:cs typeface="Times New Roman"/>
                  </a:rPr>
                  <a:t>the</a:t>
                </a:r>
                <a:r>
                  <a:rPr lang="en-US" sz="2400" dirty="0">
                    <a:cs typeface="Times New Roman"/>
                  </a:rPr>
                  <a:t> </a:t>
                </a:r>
                <a:r>
                  <a:rPr lang="en-US" sz="2400" b="1" u="sng" spc="70" dirty="0">
                    <a:solidFill>
                      <a:srgbClr val="FF0000"/>
                    </a:solidFill>
                    <a:cs typeface="Times New Roman"/>
                  </a:rPr>
                  <a:t>standard </a:t>
                </a:r>
                <a:r>
                  <a:rPr lang="en-US" sz="2400" b="1" u="sng" spc="75" dirty="0">
                    <a:solidFill>
                      <a:srgbClr val="FF0000"/>
                    </a:solidFill>
                    <a:cs typeface="Times New Roman"/>
                  </a:rPr>
                  <a:t>deviation reduction </a:t>
                </a:r>
                <a:r>
                  <a:rPr lang="en-US" sz="2400" b="1" u="sng" spc="125" dirty="0">
                    <a:solidFill>
                      <a:srgbClr val="FF0000"/>
                    </a:solidFill>
                    <a:cs typeface="Times New Roman"/>
                  </a:rPr>
                  <a:t>(SDR) </a:t>
                </a:r>
                <a:r>
                  <a:rPr lang="en-US" sz="2400" spc="-20" dirty="0">
                    <a:cs typeface="Times New Roman"/>
                  </a:rPr>
                  <a:t>of </a:t>
                </a:r>
                <a:r>
                  <a:rPr lang="en-US" sz="2400" spc="55" dirty="0">
                    <a:cs typeface="Times New Roman"/>
                  </a:rPr>
                  <a:t>the </a:t>
                </a:r>
                <a:r>
                  <a:rPr lang="en-US" sz="2400" u="sng" spc="20" dirty="0">
                    <a:cs typeface="Times New Roman"/>
                  </a:rPr>
                  <a:t>Class</a:t>
                </a:r>
                <a:r>
                  <a:rPr lang="en-US" sz="2400" u="sng" spc="125" dirty="0">
                    <a:cs typeface="Times New Roman"/>
                  </a:rPr>
                  <a:t> </a:t>
                </a:r>
                <a:r>
                  <a:rPr lang="en-US" sz="2400" u="sng" spc="10" dirty="0">
                    <a:cs typeface="Times New Roman"/>
                  </a:rPr>
                  <a:t>values</a:t>
                </a:r>
                <a:r>
                  <a:rPr lang="en-US" sz="2400" spc="10" dirty="0">
                    <a:cs typeface="Times New Roman"/>
                  </a:rPr>
                  <a:t>.</a:t>
                </a:r>
              </a:p>
              <a:p>
                <a:pPr marL="638810" indent="-457200">
                  <a:lnSpc>
                    <a:spcPct val="100000"/>
                  </a:lnSpc>
                  <a:buFont typeface="+mj-lt"/>
                  <a:buAutoNum type="arabicPeriod"/>
                </a:pPr>
                <a:endParaRPr lang="en-US" sz="2400" spc="10" dirty="0">
                  <a:cs typeface="Times New Roman"/>
                </a:endParaRPr>
              </a:p>
              <a:p>
                <a:pPr marL="181610"/>
                <a:r>
                  <a:rPr lang="en-US" sz="2400" spc="10" dirty="0">
                    <a:cs typeface="Times New Roman"/>
                  </a:rPr>
                  <a:t>                      SDR =</a:t>
                </a:r>
                <a14:m>
                  <m:oMath xmlns:m="http://schemas.openxmlformats.org/officeDocument/2006/math">
                    <m:r>
                      <a:rPr lang="ar-AE" sz="2400" i="1" smtClean="0">
                        <a:latin typeface="Cambria Math" panose="02040503050406030204" pitchFamily="18" charset="0"/>
                        <a:ea typeface="Cambria Math" panose="02040503050406030204" pitchFamily="18" charset="0"/>
                        <a:cs typeface="Times New Roman"/>
                      </a:rPr>
                      <m:t>𝜎</m:t>
                    </m:r>
                  </m:oMath>
                </a14:m>
                <a:r>
                  <a:rPr lang="en-US" sz="2400" dirty="0">
                    <a:cs typeface="Times New Roman"/>
                  </a:rPr>
                  <a:t>(T) </a:t>
                </a:r>
                <a14:m>
                  <m:oMath xmlns:m="http://schemas.openxmlformats.org/officeDocument/2006/math">
                    <m:r>
                      <a:rPr lang="en-US" sz="2400" i="1" smtClean="0">
                        <a:latin typeface="Cambria Math" panose="02040503050406030204" pitchFamily="18" charset="0"/>
                        <a:ea typeface="Cambria Math" panose="02040503050406030204" pitchFamily="18" charset="0"/>
                        <a:cs typeface="Times New Roman"/>
                      </a:rPr>
                      <m:t>−</m:t>
                    </m:r>
                  </m:oMath>
                </a14:m>
                <a:r>
                  <a:rPr lang="en-US" sz="2400" spc="10" dirty="0">
                    <a:cs typeface="Times New Roman"/>
                  </a:rPr>
                  <a:t> </a:t>
                </a:r>
                <a14:m>
                  <m:oMath xmlns:m="http://schemas.openxmlformats.org/officeDocument/2006/math">
                    <m:nary>
                      <m:naryPr>
                        <m:chr m:val="∑"/>
                        <m:supHide m:val="on"/>
                        <m:ctrlPr>
                          <a:rPr lang="en-US" sz="2400" i="1" spc="10" smtClean="0">
                            <a:latin typeface="Cambria Math" panose="02040503050406030204" pitchFamily="18" charset="0"/>
                            <a:cs typeface="Times New Roman"/>
                          </a:rPr>
                        </m:ctrlPr>
                      </m:naryPr>
                      <m:sub>
                        <m:r>
                          <m:rPr>
                            <m:brk m:alnAt="7"/>
                          </m:rPr>
                          <a:rPr lang="en-US" sz="2400" b="0" i="1" spc="10" smtClean="0">
                            <a:latin typeface="Cambria Math" panose="02040503050406030204" pitchFamily="18" charset="0"/>
                            <a:cs typeface="Times New Roman"/>
                          </a:rPr>
                          <m:t>𝑖</m:t>
                        </m:r>
                      </m:sub>
                      <m:sup/>
                      <m:e>
                        <m:f>
                          <m:fPr>
                            <m:ctrlPr>
                              <a:rPr lang="en-US" sz="2400" i="1" smtClean="0">
                                <a:latin typeface="Cambria Math" panose="02040503050406030204" pitchFamily="18" charset="0"/>
                                <a:cs typeface="Times New Roman"/>
                              </a:rPr>
                            </m:ctrlPr>
                          </m:fPr>
                          <m:num>
                            <m:r>
                              <a:rPr lang="en-US" sz="2400" b="0" i="1" smtClean="0">
                                <a:latin typeface="Cambria Math" panose="02040503050406030204" pitchFamily="18" charset="0"/>
                                <a:cs typeface="Times New Roman"/>
                              </a:rPr>
                              <m:t>|</m:t>
                            </m:r>
                            <m:sSub>
                              <m:sSubPr>
                                <m:ctrlPr>
                                  <a:rPr lang="ar-AE" sz="2400" i="1" smtClean="0">
                                    <a:latin typeface="Cambria Math" panose="02040503050406030204" pitchFamily="18" charset="0"/>
                                    <a:cs typeface="Times New Roman"/>
                                  </a:rPr>
                                </m:ctrlPr>
                              </m:sSubPr>
                              <m:e>
                                <m:r>
                                  <a:rPr lang="ar-AE" sz="2400" b="0" i="1" smtClean="0">
                                    <a:latin typeface="Cambria Math" panose="02040503050406030204" pitchFamily="18" charset="0"/>
                                    <a:cs typeface="Times New Roman"/>
                                  </a:rPr>
                                  <m:t>𝑇</m:t>
                                </m:r>
                              </m:e>
                              <m:sub>
                                <m:r>
                                  <a:rPr lang="en-US" sz="2400" b="0" i="1" smtClean="0">
                                    <a:latin typeface="Cambria Math" panose="02040503050406030204" pitchFamily="18" charset="0"/>
                                    <a:cs typeface="Times New Roman"/>
                                  </a:rPr>
                                  <m:t>𝑖</m:t>
                                </m:r>
                              </m:sub>
                            </m:sSub>
                            <m:r>
                              <a:rPr lang="en-US" sz="2400" b="0" i="1" smtClean="0">
                                <a:latin typeface="Cambria Math" panose="02040503050406030204" pitchFamily="18" charset="0"/>
                                <a:cs typeface="Times New Roman"/>
                              </a:rPr>
                              <m:t>|</m:t>
                            </m:r>
                          </m:num>
                          <m:den>
                            <m:r>
                              <a:rPr lang="en-US" sz="2400" b="0" i="1" smtClean="0">
                                <a:latin typeface="Cambria Math" panose="02040503050406030204" pitchFamily="18" charset="0"/>
                                <a:cs typeface="Times New Roman"/>
                              </a:rPr>
                              <m:t>|</m:t>
                            </m:r>
                            <m:r>
                              <a:rPr lang="en-US" sz="2400" b="0" i="1" smtClean="0">
                                <a:latin typeface="Cambria Math" panose="02040503050406030204" pitchFamily="18" charset="0"/>
                                <a:cs typeface="Times New Roman"/>
                              </a:rPr>
                              <m:t>𝑇</m:t>
                            </m:r>
                            <m:r>
                              <a:rPr lang="en-US" sz="2400" b="0" i="1" smtClean="0">
                                <a:latin typeface="Cambria Math" panose="02040503050406030204" pitchFamily="18" charset="0"/>
                                <a:cs typeface="Times New Roman"/>
                              </a:rPr>
                              <m:t>|</m:t>
                            </m:r>
                          </m:den>
                        </m:f>
                        <m:r>
                          <a:rPr lang="en-US" sz="2400" i="1" spc="10" smtClean="0">
                            <a:latin typeface="Cambria Math" panose="02040503050406030204" pitchFamily="18" charset="0"/>
                            <a:ea typeface="Cambria Math" panose="02040503050406030204" pitchFamily="18" charset="0"/>
                            <a:cs typeface="Times New Roman"/>
                          </a:rPr>
                          <m:t>×</m:t>
                        </m:r>
                        <m:r>
                          <m:rPr>
                            <m:nor/>
                          </m:rPr>
                          <a:rPr lang="en-US" sz="2400" spc="10" dirty="0">
                            <a:cs typeface="Times New Roman"/>
                          </a:rPr>
                          <m:t> </m:t>
                        </m:r>
                        <m:r>
                          <a:rPr lang="ar-AE" sz="2400" i="1" smtClean="0">
                            <a:latin typeface="Cambria Math" panose="02040503050406030204" pitchFamily="18" charset="0"/>
                            <a:ea typeface="Cambria Math" panose="02040503050406030204" pitchFamily="18" charset="0"/>
                            <a:cs typeface="Times New Roman"/>
                          </a:rPr>
                          <m:t>𝜎</m:t>
                        </m:r>
                        <m:r>
                          <m:rPr>
                            <m:nor/>
                          </m:rPr>
                          <a:rPr lang="en-US" sz="2400" dirty="0">
                            <a:cs typeface="Times New Roman"/>
                          </a:rPr>
                          <m:t>(</m:t>
                        </m:r>
                        <m:sSub>
                          <m:sSubPr>
                            <m:ctrlPr>
                              <a:rPr lang="ar-AE" sz="2400" i="1" smtClean="0">
                                <a:latin typeface="Cambria Math" panose="02040503050406030204" pitchFamily="18" charset="0"/>
                                <a:cs typeface="Times New Roman"/>
                              </a:rPr>
                            </m:ctrlPr>
                          </m:sSubPr>
                          <m:e>
                            <m:r>
                              <a:rPr lang="ar-AE" sz="2400" b="0" i="1" smtClean="0">
                                <a:latin typeface="Cambria Math" panose="02040503050406030204" pitchFamily="18" charset="0"/>
                                <a:cs typeface="Times New Roman"/>
                              </a:rPr>
                              <m:t>𝑇</m:t>
                            </m:r>
                          </m:e>
                          <m:sub>
                            <m:r>
                              <a:rPr lang="en-US" sz="2400" b="0" i="1" smtClean="0">
                                <a:latin typeface="Cambria Math" panose="02040503050406030204" pitchFamily="18" charset="0"/>
                                <a:cs typeface="Times New Roman"/>
                              </a:rPr>
                              <m:t>𝑖</m:t>
                            </m:r>
                          </m:sub>
                        </m:sSub>
                        <m:r>
                          <a:rPr lang="en-US" sz="2400" b="0" i="1" smtClean="0">
                            <a:latin typeface="Cambria Math" panose="02040503050406030204" pitchFamily="18" charset="0"/>
                            <a:cs typeface="Times New Roman"/>
                          </a:rPr>
                          <m:t>)</m:t>
                        </m:r>
                        <m:r>
                          <m:rPr>
                            <m:nor/>
                          </m:rPr>
                          <a:rPr lang="en-US" sz="2400" dirty="0">
                            <a:cs typeface="Times New Roman"/>
                          </a:rPr>
                          <m:t> </m:t>
                        </m:r>
                      </m:e>
                    </m:nary>
                  </m:oMath>
                </a14:m>
                <a:endParaRPr lang="en-US" sz="2400" spc="10" dirty="0">
                  <a:cs typeface="Times New Roman"/>
                </a:endParaRPr>
              </a:p>
              <a:p>
                <a:pPr marL="638810" lvl="1"/>
                <a:r>
                  <a:rPr lang="en-US" sz="2400" spc="10" dirty="0">
                    <a:cs typeface="Times New Roman"/>
                  </a:rPr>
                  <a:t>where </a:t>
                </a:r>
                <a14:m>
                  <m:oMath xmlns:m="http://schemas.openxmlformats.org/officeDocument/2006/math">
                    <m:r>
                      <a:rPr lang="ar-AE" sz="2400" i="1" smtClean="0">
                        <a:latin typeface="Cambria Math" panose="02040503050406030204" pitchFamily="18" charset="0"/>
                        <a:ea typeface="Cambria Math" panose="02040503050406030204" pitchFamily="18" charset="0"/>
                        <a:cs typeface="Times New Roman"/>
                      </a:rPr>
                      <m:t>𝜎</m:t>
                    </m:r>
                  </m:oMath>
                </a14:m>
                <a:r>
                  <a:rPr lang="en-US" sz="2400" spc="10" dirty="0">
                    <a:cs typeface="Times New Roman"/>
                  </a:rPr>
                  <a:t> is the standard deviation and </a:t>
                </a:r>
                <a14:m>
                  <m:oMath xmlns:m="http://schemas.openxmlformats.org/officeDocument/2006/math">
                    <m:sSub>
                      <m:sSubPr>
                        <m:ctrlPr>
                          <a:rPr lang="en-US" sz="2400" i="1" spc="10" smtClean="0">
                            <a:latin typeface="Cambria Math" panose="02040503050406030204" pitchFamily="18" charset="0"/>
                            <a:cs typeface="Times New Roman"/>
                          </a:rPr>
                        </m:ctrlPr>
                      </m:sSubPr>
                      <m:e>
                        <m:r>
                          <a:rPr lang="en-US" sz="2400" b="0" i="1" spc="10" smtClean="0">
                            <a:latin typeface="Cambria Math" panose="02040503050406030204" pitchFamily="18" charset="0"/>
                            <a:cs typeface="Times New Roman"/>
                          </a:rPr>
                          <m:t>𝑇</m:t>
                        </m:r>
                      </m:e>
                      <m:sub>
                        <m:r>
                          <a:rPr lang="en-US" sz="2400" b="0" i="1" spc="10" smtClean="0">
                            <a:latin typeface="Cambria Math" panose="02040503050406030204" pitchFamily="18" charset="0"/>
                            <a:cs typeface="Times New Roman"/>
                          </a:rPr>
                          <m:t>1</m:t>
                        </m:r>
                      </m:sub>
                    </m:sSub>
                  </m:oMath>
                </a14:m>
                <a:r>
                  <a:rPr lang="en-US" sz="2400" spc="10" dirty="0">
                    <a:cs typeface="Times New Roman"/>
                  </a:rPr>
                  <a:t> and </a:t>
                </a:r>
                <a14:m>
                  <m:oMath xmlns:m="http://schemas.openxmlformats.org/officeDocument/2006/math">
                    <m:sSub>
                      <m:sSubPr>
                        <m:ctrlPr>
                          <a:rPr lang="en-US" sz="2400" i="1" spc="10" smtClean="0">
                            <a:latin typeface="Cambria Math" panose="02040503050406030204" pitchFamily="18" charset="0"/>
                            <a:cs typeface="Times New Roman"/>
                          </a:rPr>
                        </m:ctrlPr>
                      </m:sSubPr>
                      <m:e>
                        <m:r>
                          <a:rPr lang="en-US" sz="2400" b="0" i="1" spc="10" smtClean="0">
                            <a:latin typeface="Cambria Math" panose="02040503050406030204" pitchFamily="18" charset="0"/>
                            <a:cs typeface="Times New Roman"/>
                          </a:rPr>
                          <m:t>𝑇</m:t>
                        </m:r>
                      </m:e>
                      <m:sub>
                        <m:r>
                          <a:rPr lang="en-US" sz="2400" b="0" i="1" spc="10" smtClean="0">
                            <a:latin typeface="Cambria Math" panose="02040503050406030204" pitchFamily="18" charset="0"/>
                            <a:cs typeface="Times New Roman"/>
                          </a:rPr>
                          <m:t>2</m:t>
                        </m:r>
                      </m:sub>
                    </m:sSub>
                  </m:oMath>
                </a14:m>
                <a:r>
                  <a:rPr lang="en-US" sz="2400" spc="10" dirty="0">
                    <a:cs typeface="Times New Roman"/>
                  </a:rPr>
                  <a:t> are the sets that result from splitting on the attribute </a:t>
                </a:r>
                <a14:m>
                  <m:oMath xmlns:m="http://schemas.openxmlformats.org/officeDocument/2006/math">
                    <m:sSub>
                      <m:sSubPr>
                        <m:ctrlPr>
                          <a:rPr lang="en-US" sz="2400" i="1" spc="-100" smtClean="0">
                            <a:latin typeface="Cambria Math" panose="02040503050406030204" pitchFamily="18" charset="0"/>
                            <a:cs typeface="Times New Roman"/>
                          </a:rPr>
                        </m:ctrlPr>
                      </m:sSubPr>
                      <m:e>
                        <m:r>
                          <a:rPr lang="en-US" sz="2400" b="0" i="1" spc="-100" smtClean="0">
                            <a:latin typeface="Cambria Math" panose="02040503050406030204" pitchFamily="18" charset="0"/>
                            <a:cs typeface="Times New Roman"/>
                          </a:rPr>
                          <m:t>𝐴</m:t>
                        </m:r>
                      </m:e>
                      <m:sub>
                        <m:r>
                          <a:rPr lang="en-US" sz="2400" b="0" i="1" spc="-100" smtClean="0">
                            <a:latin typeface="Cambria Math" panose="02040503050406030204" pitchFamily="18" charset="0"/>
                            <a:cs typeface="Times New Roman"/>
                          </a:rPr>
                          <m:t>𝑗</m:t>
                        </m:r>
                      </m:sub>
                    </m:sSub>
                  </m:oMath>
                </a14:m>
                <a:r>
                  <a:rPr lang="en-US" sz="2400" spc="-100" dirty="0">
                    <a:cs typeface="Times New Roman"/>
                  </a:rPr>
                  <a:t> </a:t>
                </a:r>
              </a:p>
              <a:p>
                <a:pPr marL="981710" lvl="1" indent="-342900">
                  <a:buFont typeface="Wingdings" pitchFamily="2" charset="2"/>
                  <a:buChar char="v"/>
                </a:pPr>
                <a:r>
                  <a:rPr lang="en-US" sz="2400" spc="-100" dirty="0">
                    <a:cs typeface="Times New Roman"/>
                  </a:rPr>
                  <a:t>Note that one needs to consider all possible split points for each of the numeric attributes.</a:t>
                </a:r>
              </a:p>
              <a:p>
                <a:pPr marL="981710" lvl="1" indent="-342900">
                  <a:buFont typeface="Wingdings" pitchFamily="2" charset="2"/>
                  <a:buChar char="v"/>
                </a:pPr>
                <a:endParaRPr lang="en-US" sz="2400" spc="-100" dirty="0">
                  <a:cs typeface="Times New Roman"/>
                </a:endParaRPr>
              </a:p>
              <a:p>
                <a:pPr marL="638810" indent="-457200">
                  <a:buFont typeface="+mj-lt"/>
                  <a:buAutoNum type="arabicPeriod" startAt="2"/>
                </a:pPr>
                <a:r>
                  <a:rPr lang="en-US" sz="2400" spc="-100" dirty="0">
                    <a:cs typeface="Times New Roman"/>
                  </a:rPr>
                  <a:t>Continue splitting until reach a stopping criteria</a:t>
                </a:r>
              </a:p>
              <a:p>
                <a:pPr marL="1096010" lvl="1" indent="-457200">
                  <a:buFont typeface="Wingdings" pitchFamily="2" charset="2"/>
                  <a:buChar char="v"/>
                </a:pPr>
                <a:r>
                  <a:rPr lang="en-US" sz="2400" spc="-100" dirty="0">
                    <a:cs typeface="Times New Roman"/>
                  </a:rPr>
                  <a:t>When the standard deviation for every node is less than 5% of the standard deviation of the original training set.</a:t>
                </a:r>
              </a:p>
              <a:p>
                <a:pPr marL="1096010" lvl="1" indent="-457200">
                  <a:buFont typeface="Wingdings" pitchFamily="2" charset="2"/>
                  <a:buChar char="v"/>
                </a:pPr>
                <a:r>
                  <a:rPr lang="en-US" sz="2400" spc="-100" dirty="0">
                    <a:cs typeface="Times New Roman"/>
                  </a:rPr>
                  <a:t>When each node contains only a few instances, usually around 4</a:t>
                </a:r>
              </a:p>
              <a:p>
                <a:pPr marL="1096010" lvl="1" indent="-457200">
                  <a:buFont typeface="Wingdings" pitchFamily="2" charset="2"/>
                  <a:buChar char="v"/>
                </a:pPr>
                <a:endParaRPr lang="en-US" sz="2400" spc="-100" dirty="0">
                  <a:cs typeface="Times New Roman"/>
                </a:endParaRPr>
              </a:p>
              <a:p>
                <a:pPr marL="638810" indent="-457200">
                  <a:buFont typeface="+mj-lt"/>
                  <a:buAutoNum type="arabicPeriod" startAt="3"/>
                </a:pPr>
                <a:r>
                  <a:rPr lang="en-US" sz="2400" spc="-100" dirty="0">
                    <a:cs typeface="Times New Roman"/>
                  </a:rPr>
                  <a:t>Prediction of class value in leaf node</a:t>
                </a:r>
              </a:p>
              <a:p>
                <a:pPr marL="1096010" lvl="1" indent="-457200">
                  <a:buFont typeface="Wingdings" pitchFamily="2" charset="2"/>
                  <a:buChar char="v"/>
                </a:pPr>
                <a:r>
                  <a:rPr lang="en-US" sz="2400" spc="-100" dirty="0">
                    <a:cs typeface="Times New Roman"/>
                  </a:rPr>
                  <a:t>If a regression tree, then prediction is  the average value for the training instances that reach the leaf node</a:t>
                </a:r>
              </a:p>
              <a:p>
                <a:pPr marL="1096010" lvl="1" indent="-457200">
                  <a:buFont typeface="Wingdings" pitchFamily="2" charset="2"/>
                  <a:buChar char="v"/>
                </a:pPr>
                <a:r>
                  <a:rPr lang="en-US" sz="2400" spc="-100" dirty="0">
                    <a:cs typeface="Times New Roman"/>
                  </a:rPr>
                  <a:t>If a model tree, then prediction is made by a linear regression formula constructed from the training instances that reach the leaf node</a:t>
                </a:r>
                <a:endParaRPr lang="en-US" sz="2400" spc="10" dirty="0">
                  <a:cs typeface="Times New Roman"/>
                </a:endParaRPr>
              </a:p>
              <a:p>
                <a:pPr marL="181610">
                  <a:lnSpc>
                    <a:spcPct val="100000"/>
                  </a:lnSpc>
                </a:pPr>
                <a:endParaRPr lang="en-US" sz="2400" dirty="0">
                  <a:cs typeface="Times New Roman"/>
                </a:endParaRPr>
              </a:p>
              <a:p>
                <a:pPr marL="181610">
                  <a:lnSpc>
                    <a:spcPct val="100000"/>
                  </a:lnSpc>
                </a:pPr>
                <a:endParaRPr lang="en-US" sz="2400" dirty="0">
                  <a:cs typeface="Times New Roman"/>
                </a:endParaRPr>
              </a:p>
              <a:p>
                <a:pPr marL="181610">
                  <a:lnSpc>
                    <a:spcPct val="100000"/>
                  </a:lnSpc>
                </a:pPr>
                <a:endParaRPr sz="2400" dirty="0">
                  <a:cs typeface="Times New Roman"/>
                </a:endParaRPr>
              </a:p>
            </p:txBody>
          </p:sp>
        </mc:Choice>
        <mc:Fallback>
          <p:sp>
            <p:nvSpPr>
              <p:cNvPr id="3" name="object 3"/>
              <p:cNvSpPr txBox="1">
                <a:spLocks noRot="1" noChangeAspect="1" noMove="1" noResize="1" noEditPoints="1" noAdjustHandles="1" noChangeArrowheads="1" noChangeShapeType="1" noTextEdit="1"/>
              </p:cNvSpPr>
              <p:nvPr/>
            </p:nvSpPr>
            <p:spPr>
              <a:xfrm>
                <a:off x="-25672" y="838200"/>
                <a:ext cx="7391400" cy="10258065"/>
              </a:xfrm>
              <a:prstGeom prst="rect">
                <a:avLst/>
              </a:prstGeom>
              <a:blipFill>
                <a:blip r:embed="rId2"/>
                <a:stretch>
                  <a:fillRect l="-172" r="-3436"/>
                </a:stretch>
              </a:blipFill>
            </p:spPr>
            <p:txBody>
              <a:bodyPr/>
              <a:lstStyle/>
              <a:p>
                <a:r>
                  <a:rPr lang="en-US">
                    <a:noFill/>
                  </a:rPr>
                  <a:t> </a:t>
                </a:r>
              </a:p>
            </p:txBody>
          </p:sp>
        </mc:Fallback>
      </mc:AlternateContent>
      <p:sp>
        <p:nvSpPr>
          <p:cNvPr id="18" name="object 18"/>
          <p:cNvSpPr txBox="1">
            <a:spLocks noGrp="1"/>
          </p:cNvSpPr>
          <p:nvPr>
            <p:ph type="sldNum" sz="quarter" idx="7"/>
          </p:nvPr>
        </p:nvSpPr>
        <p:spPr>
          <a:prstGeom prst="rect">
            <a:avLst/>
          </a:prstGeom>
        </p:spPr>
        <p:txBody>
          <a:bodyPr vert="horz" wrap="square" lIns="0" tIns="0" rIns="0" bIns="0" rtlCol="0">
            <a:spAutoFit/>
          </a:bodyPr>
          <a:lstStyle/>
          <a:p>
            <a:pPr marL="38100">
              <a:lnSpc>
                <a:spcPts val="1140"/>
              </a:lnSpc>
            </a:pPr>
            <a:fld id="{81D60167-4931-47E6-BA6A-407CBD079E47}" type="slidenum">
              <a:rPr spc="-5" dirty="0"/>
              <a:t>2</a:t>
            </a:fld>
            <a:endParaRPr spc="-5" dirty="0"/>
          </a:p>
        </p:txBody>
      </p:sp>
      <p:sp>
        <p:nvSpPr>
          <p:cNvPr id="6" name="object 6"/>
          <p:cNvSpPr txBox="1"/>
          <p:nvPr/>
        </p:nvSpPr>
        <p:spPr>
          <a:xfrm>
            <a:off x="4102112" y="5310275"/>
            <a:ext cx="62230" cy="147320"/>
          </a:xfrm>
          <a:prstGeom prst="rect">
            <a:avLst/>
          </a:prstGeom>
        </p:spPr>
        <p:txBody>
          <a:bodyPr vert="horz" wrap="square" lIns="0" tIns="12065" rIns="0" bIns="0" rtlCol="0">
            <a:spAutoFit/>
          </a:bodyPr>
          <a:lstStyle/>
          <a:p>
            <a:pPr marL="12700">
              <a:lnSpc>
                <a:spcPct val="100000"/>
              </a:lnSpc>
              <a:spcBef>
                <a:spcPts val="95"/>
              </a:spcBef>
            </a:pPr>
            <a:r>
              <a:rPr sz="800" i="1" spc="110" dirty="0">
                <a:latin typeface="Arial"/>
                <a:cs typeface="Arial"/>
              </a:rPr>
              <a:t>i</a:t>
            </a:r>
            <a:endParaRPr sz="800">
              <a:latin typeface="Arial"/>
              <a:cs typeface="Arial"/>
            </a:endParaRPr>
          </a:p>
        </p:txBody>
      </p:sp>
      <p:sp>
        <p:nvSpPr>
          <p:cNvPr id="7" name="object 7"/>
          <p:cNvSpPr txBox="1"/>
          <p:nvPr/>
        </p:nvSpPr>
        <p:spPr>
          <a:xfrm>
            <a:off x="4408004" y="5082742"/>
            <a:ext cx="107314" cy="147320"/>
          </a:xfrm>
          <a:prstGeom prst="rect">
            <a:avLst/>
          </a:prstGeom>
        </p:spPr>
        <p:txBody>
          <a:bodyPr vert="horz" wrap="square" lIns="0" tIns="12065" rIns="0" bIns="0" rtlCol="0">
            <a:spAutoFit/>
          </a:bodyPr>
          <a:lstStyle/>
          <a:p>
            <a:pPr marL="12700">
              <a:lnSpc>
                <a:spcPct val="100000"/>
              </a:lnSpc>
              <a:spcBef>
                <a:spcPts val="95"/>
              </a:spcBef>
            </a:pPr>
            <a:r>
              <a:rPr sz="800" i="1" u="sng" spc="110" dirty="0">
                <a:uFill>
                  <a:solidFill>
                    <a:srgbClr val="000000"/>
                  </a:solidFill>
                </a:uFill>
                <a:latin typeface="Arial"/>
                <a:cs typeface="Arial"/>
              </a:rPr>
              <a:t>i</a:t>
            </a:r>
            <a:r>
              <a:rPr sz="800" i="1" u="sng" spc="-95" dirty="0">
                <a:uFill>
                  <a:solidFill>
                    <a:srgbClr val="000000"/>
                  </a:solidFill>
                </a:uFill>
                <a:latin typeface="Arial"/>
                <a:cs typeface="Arial"/>
              </a:rPr>
              <a:t> </a:t>
            </a:r>
            <a:endParaRPr sz="800">
              <a:latin typeface="Arial"/>
              <a:cs typeface="Arial"/>
            </a:endParaRPr>
          </a:p>
        </p:txBody>
      </p:sp>
      <p:sp>
        <p:nvSpPr>
          <p:cNvPr id="10" name="object 10"/>
          <p:cNvSpPr txBox="1"/>
          <p:nvPr/>
        </p:nvSpPr>
        <p:spPr>
          <a:xfrm>
            <a:off x="4931409" y="5176468"/>
            <a:ext cx="62230" cy="147320"/>
          </a:xfrm>
          <a:prstGeom prst="rect">
            <a:avLst/>
          </a:prstGeom>
        </p:spPr>
        <p:txBody>
          <a:bodyPr vert="horz" wrap="square" lIns="0" tIns="12065" rIns="0" bIns="0" rtlCol="0">
            <a:spAutoFit/>
          </a:bodyPr>
          <a:lstStyle/>
          <a:p>
            <a:pPr marL="12700">
              <a:lnSpc>
                <a:spcPct val="100000"/>
              </a:lnSpc>
              <a:spcBef>
                <a:spcPts val="95"/>
              </a:spcBef>
            </a:pPr>
            <a:r>
              <a:rPr sz="800" i="1" spc="110" dirty="0">
                <a:latin typeface="Arial"/>
                <a:cs typeface="Arial"/>
              </a:rPr>
              <a:t>i</a:t>
            </a:r>
            <a:endParaRPr sz="800" dirty="0">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267377" y="262867"/>
            <a:ext cx="5384280" cy="448200"/>
          </a:xfrm>
          <a:prstGeom prst="rect">
            <a:avLst/>
          </a:prstGeom>
        </p:spPr>
        <p:txBody>
          <a:bodyPr vert="horz" wrap="square" lIns="0" tIns="17145" rIns="0" bIns="0" rtlCol="0">
            <a:spAutoFit/>
          </a:bodyPr>
          <a:lstStyle/>
          <a:p>
            <a:pPr marL="12700" algn="ctr">
              <a:lnSpc>
                <a:spcPct val="100000"/>
              </a:lnSpc>
              <a:spcBef>
                <a:spcPts val="135"/>
              </a:spcBef>
            </a:pPr>
            <a:r>
              <a:rPr sz="2800" b="1" u="sng" spc="100" dirty="0">
                <a:cs typeface="Times New Roman"/>
              </a:rPr>
              <a:t>Regression </a:t>
            </a:r>
            <a:r>
              <a:rPr sz="2800" b="1" u="sng" spc="105" dirty="0">
                <a:cs typeface="Times New Roman"/>
              </a:rPr>
              <a:t>and </a:t>
            </a:r>
            <a:r>
              <a:rPr sz="2800" b="1" u="sng" spc="125" dirty="0">
                <a:cs typeface="Times New Roman"/>
              </a:rPr>
              <a:t>Model</a:t>
            </a:r>
            <a:r>
              <a:rPr sz="2800" b="1" u="sng" spc="315" dirty="0">
                <a:cs typeface="Times New Roman"/>
              </a:rPr>
              <a:t> </a:t>
            </a:r>
            <a:r>
              <a:rPr sz="2800" b="1" u="sng" spc="80" dirty="0">
                <a:cs typeface="Times New Roman"/>
              </a:rPr>
              <a:t>Trees</a:t>
            </a:r>
            <a:endParaRPr sz="2800" u="sng" dirty="0">
              <a:cs typeface="Times New Roman"/>
            </a:endParaRPr>
          </a:p>
        </p:txBody>
      </p:sp>
      <mc:AlternateContent xmlns:mc="http://schemas.openxmlformats.org/markup-compatibility/2006">
        <mc:Choice xmlns:a14="http://schemas.microsoft.com/office/drawing/2010/main" Requires="a14">
          <p:sp>
            <p:nvSpPr>
              <p:cNvPr id="3" name="object 3"/>
              <p:cNvSpPr txBox="1"/>
              <p:nvPr/>
            </p:nvSpPr>
            <p:spPr>
              <a:xfrm>
                <a:off x="-25672" y="838200"/>
                <a:ext cx="7645672" cy="9787872"/>
              </a:xfrm>
              <a:prstGeom prst="rect">
                <a:avLst/>
              </a:prstGeom>
            </p:spPr>
            <p:txBody>
              <a:bodyPr vert="horz" wrap="square" lIns="0" tIns="11430" rIns="0" bIns="0" rtlCol="0">
                <a:spAutoFit/>
              </a:bodyPr>
              <a:lstStyle/>
              <a:p>
                <a:pPr>
                  <a:lnSpc>
                    <a:spcPct val="100000"/>
                  </a:lnSpc>
                  <a:spcBef>
                    <a:spcPts val="20"/>
                  </a:spcBef>
                </a:pPr>
                <a:r>
                  <a:rPr lang="en-US" sz="1200" dirty="0">
                    <a:latin typeface="Times New Roman"/>
                    <a:cs typeface="Times New Roman"/>
                  </a:rPr>
                  <a:t>  </a:t>
                </a:r>
                <a:r>
                  <a:rPr lang="en-US" sz="2400" b="1" u="sng" dirty="0">
                    <a:latin typeface="Calibri Light" panose="020F0302020204030204" pitchFamily="34" charset="0"/>
                    <a:cs typeface="Calibri Light" panose="020F0302020204030204" pitchFamily="34" charset="0"/>
                  </a:rPr>
                  <a:t>Missing Attribute Values</a:t>
                </a:r>
              </a:p>
              <a:p>
                <a:pPr>
                  <a:lnSpc>
                    <a:spcPct val="100000"/>
                  </a:lnSpc>
                  <a:spcBef>
                    <a:spcPts val="20"/>
                  </a:spcBef>
                </a:pPr>
                <a:endParaRPr lang="en-US" sz="2400" b="1" u="sng" dirty="0">
                  <a:latin typeface="Calibri Light" panose="020F0302020204030204" pitchFamily="34" charset="0"/>
                  <a:cs typeface="Calibri Light" panose="020F0302020204030204" pitchFamily="34" charset="0"/>
                </a:endParaRPr>
              </a:p>
              <a:p>
                <a:pPr>
                  <a:lnSpc>
                    <a:spcPct val="100000"/>
                  </a:lnSpc>
                  <a:spcBef>
                    <a:spcPts val="20"/>
                  </a:spcBef>
                </a:pPr>
                <a:r>
                  <a:rPr lang="en-US" sz="2400" dirty="0">
                    <a:cs typeface="Calibri Light" panose="020F0302020204030204" pitchFamily="34" charset="0"/>
                  </a:rPr>
                  <a:t>When building the tree</a:t>
                </a:r>
              </a:p>
              <a:p>
                <a:pPr marL="457200" indent="-457200">
                  <a:spcBef>
                    <a:spcPts val="20"/>
                  </a:spcBef>
                  <a:buFont typeface="+mj-lt"/>
                  <a:buAutoNum type="arabicPeriod"/>
                </a:pPr>
                <a:r>
                  <a:rPr lang="en-US" sz="2400" dirty="0">
                    <a:cs typeface="Calibri Light" panose="020F0302020204030204" pitchFamily="34" charset="0"/>
                  </a:rPr>
                  <a:t>Compute SDR using only the instances that have a value for the attribute </a:t>
                </a:r>
                <a14:m>
                  <m:oMath xmlns:m="http://schemas.openxmlformats.org/officeDocument/2006/math">
                    <m:sSub>
                      <m:sSubPr>
                        <m:ctrlPr>
                          <a:rPr lang="en-US" sz="2400" i="1" smtClean="0">
                            <a:latin typeface="Cambria Math" panose="02040503050406030204" pitchFamily="18" charset="0"/>
                            <a:cs typeface="Calibri Light" panose="020F0302020204030204" pitchFamily="34" charset="0"/>
                          </a:rPr>
                        </m:ctrlPr>
                      </m:sSubPr>
                      <m:e>
                        <m:r>
                          <a:rPr lang="en-US" sz="2400" b="0" i="1" smtClean="0">
                            <a:latin typeface="Cambria Math" panose="02040503050406030204" pitchFamily="18" charset="0"/>
                            <a:cs typeface="Calibri Light" panose="020F0302020204030204" pitchFamily="34" charset="0"/>
                          </a:rPr>
                          <m:t>𝐴</m:t>
                        </m:r>
                      </m:e>
                      <m:sub>
                        <m:r>
                          <a:rPr lang="en-US" sz="2400" b="0" i="1" smtClean="0">
                            <a:latin typeface="Cambria Math" panose="02040503050406030204" pitchFamily="18" charset="0"/>
                            <a:cs typeface="Calibri Light" panose="020F0302020204030204" pitchFamily="34" charset="0"/>
                          </a:rPr>
                          <m:t>𝑗</m:t>
                        </m:r>
                      </m:sub>
                    </m:sSub>
                  </m:oMath>
                </a14:m>
                <a:r>
                  <a:rPr lang="en-US" sz="1200" dirty="0">
                    <a:cs typeface="Times New Roman"/>
                  </a:rPr>
                  <a:t>  </a:t>
                </a:r>
                <a:r>
                  <a:rPr lang="en-US" sz="2400" dirty="0">
                    <a:cs typeface="Times New Roman"/>
                  </a:rPr>
                  <a:t>that is being considered as the split attribute, and then multiply by </a:t>
                </a:r>
                <a14:m>
                  <m:oMath xmlns:m="http://schemas.openxmlformats.org/officeDocument/2006/math">
                    <m:f>
                      <m:fPr>
                        <m:ctrlPr>
                          <a:rPr lang="en-US" sz="2400" i="1" smtClean="0">
                            <a:latin typeface="Cambria Math" panose="02040503050406030204" pitchFamily="18" charset="0"/>
                            <a:cs typeface="Times New Roman"/>
                          </a:rPr>
                        </m:ctrlPr>
                      </m:fPr>
                      <m:num>
                        <m:r>
                          <a:rPr lang="en-US" sz="2400" b="0" i="1" smtClean="0">
                            <a:latin typeface="Cambria Math" panose="02040503050406030204" pitchFamily="18" charset="0"/>
                            <a:cs typeface="Times New Roman"/>
                          </a:rPr>
                          <m:t>𝑚</m:t>
                        </m:r>
                      </m:num>
                      <m:den>
                        <m:r>
                          <a:rPr lang="en-US" sz="2400" b="0" i="1" smtClean="0">
                            <a:latin typeface="Cambria Math" panose="02040503050406030204" pitchFamily="18" charset="0"/>
                            <a:cs typeface="Times New Roman"/>
                          </a:rPr>
                          <m:t>|</m:t>
                        </m:r>
                        <m:r>
                          <a:rPr lang="en-US" sz="2400" b="0" i="1" smtClean="0">
                            <a:latin typeface="Cambria Math" panose="02040503050406030204" pitchFamily="18" charset="0"/>
                            <a:cs typeface="Times New Roman"/>
                          </a:rPr>
                          <m:t>𝑇</m:t>
                        </m:r>
                        <m:r>
                          <a:rPr lang="en-US" sz="2400" b="0" i="1" smtClean="0">
                            <a:latin typeface="Cambria Math" panose="02040503050406030204" pitchFamily="18" charset="0"/>
                            <a:cs typeface="Times New Roman"/>
                          </a:rPr>
                          <m:t>|</m:t>
                        </m:r>
                      </m:den>
                    </m:f>
                  </m:oMath>
                </a14:m>
                <a:r>
                  <a:rPr lang="en-US" sz="1200" dirty="0">
                    <a:cs typeface="Times New Roman"/>
                  </a:rPr>
                  <a:t>  </a:t>
                </a:r>
                <a:r>
                  <a:rPr lang="en-US" sz="2400" dirty="0">
                    <a:cs typeface="Times New Roman"/>
                  </a:rPr>
                  <a:t>where T is the set of instances that reach this node and m is the number of these instances that have a value for </a:t>
                </a:r>
                <a14:m>
                  <m:oMath xmlns:m="http://schemas.openxmlformats.org/officeDocument/2006/math">
                    <m:sSub>
                      <m:sSubPr>
                        <m:ctrlPr>
                          <a:rPr lang="en-US" sz="2400" i="1" smtClean="0">
                            <a:latin typeface="Cambria Math" panose="02040503050406030204" pitchFamily="18" charset="0"/>
                            <a:cs typeface="Calibri Light" panose="020F0302020204030204" pitchFamily="34" charset="0"/>
                          </a:rPr>
                        </m:ctrlPr>
                      </m:sSubPr>
                      <m:e>
                        <m:r>
                          <a:rPr lang="en-US" sz="2400" b="0" i="1" smtClean="0">
                            <a:latin typeface="Cambria Math" panose="02040503050406030204" pitchFamily="18" charset="0"/>
                            <a:cs typeface="Calibri Light" panose="020F0302020204030204" pitchFamily="34" charset="0"/>
                          </a:rPr>
                          <m:t>𝐴</m:t>
                        </m:r>
                      </m:e>
                      <m:sub>
                        <m:r>
                          <a:rPr lang="en-US" sz="2400" b="0" i="1" smtClean="0">
                            <a:latin typeface="Cambria Math" panose="02040503050406030204" pitchFamily="18" charset="0"/>
                            <a:cs typeface="Calibri Light" panose="020F0302020204030204" pitchFamily="34" charset="0"/>
                          </a:rPr>
                          <m:t>𝑗</m:t>
                        </m:r>
                      </m:sub>
                    </m:sSub>
                  </m:oMath>
                </a14:m>
                <a:endParaRPr lang="en-US" sz="2400" dirty="0">
                  <a:cs typeface="Times New Roman"/>
                </a:endParaRPr>
              </a:p>
              <a:p>
                <a:pPr marL="457200" indent="-457200">
                  <a:spcBef>
                    <a:spcPts val="20"/>
                  </a:spcBef>
                  <a:buFont typeface="+mj-lt"/>
                  <a:buAutoNum type="arabicPeriod"/>
                </a:pPr>
                <a:r>
                  <a:rPr lang="en-US" sz="2400" dirty="0">
                    <a:cs typeface="Times New Roman"/>
                  </a:rPr>
                  <a:t>If choose </a:t>
                </a:r>
                <a14:m>
                  <m:oMath xmlns:m="http://schemas.openxmlformats.org/officeDocument/2006/math">
                    <m:sSub>
                      <m:sSubPr>
                        <m:ctrlPr>
                          <a:rPr lang="en-US" sz="2400" i="1" smtClean="0">
                            <a:latin typeface="Cambria Math" panose="02040503050406030204" pitchFamily="18" charset="0"/>
                            <a:cs typeface="Calibri Light" panose="020F0302020204030204" pitchFamily="34" charset="0"/>
                          </a:rPr>
                        </m:ctrlPr>
                      </m:sSubPr>
                      <m:e>
                        <m:r>
                          <a:rPr lang="en-US" sz="2400" b="0" i="1" smtClean="0">
                            <a:latin typeface="Cambria Math" panose="02040503050406030204" pitchFamily="18" charset="0"/>
                            <a:cs typeface="Calibri Light" panose="020F0302020204030204" pitchFamily="34" charset="0"/>
                          </a:rPr>
                          <m:t>𝐴</m:t>
                        </m:r>
                      </m:e>
                      <m:sub>
                        <m:r>
                          <a:rPr lang="en-US" sz="2400" b="0" i="1" smtClean="0">
                            <a:latin typeface="Cambria Math" panose="02040503050406030204" pitchFamily="18" charset="0"/>
                            <a:cs typeface="Calibri Light" panose="020F0302020204030204" pitchFamily="34" charset="0"/>
                          </a:rPr>
                          <m:t>𝑗</m:t>
                        </m:r>
                      </m:sub>
                    </m:sSub>
                  </m:oMath>
                </a14:m>
                <a:r>
                  <a:rPr lang="en-US" sz="2400" dirty="0">
                    <a:cs typeface="Times New Roman"/>
                  </a:rPr>
                  <a:t> as the split attribute, need to decide which branch to use for instances missing a value for </a:t>
                </a:r>
                <a14:m>
                  <m:oMath xmlns:m="http://schemas.openxmlformats.org/officeDocument/2006/math">
                    <m:sSub>
                      <m:sSubPr>
                        <m:ctrlPr>
                          <a:rPr lang="en-US" sz="2400" i="1" smtClean="0">
                            <a:latin typeface="Cambria Math" panose="02040503050406030204" pitchFamily="18" charset="0"/>
                            <a:cs typeface="Calibri Light" panose="020F0302020204030204" pitchFamily="34" charset="0"/>
                          </a:rPr>
                        </m:ctrlPr>
                      </m:sSubPr>
                      <m:e>
                        <m:r>
                          <a:rPr lang="en-US" sz="2400" b="0" i="1" smtClean="0">
                            <a:latin typeface="Cambria Math" panose="02040503050406030204" pitchFamily="18" charset="0"/>
                            <a:cs typeface="Calibri Light" panose="020F0302020204030204" pitchFamily="34" charset="0"/>
                          </a:rPr>
                          <m:t>𝐴</m:t>
                        </m:r>
                      </m:e>
                      <m:sub>
                        <m:r>
                          <a:rPr lang="en-US" sz="2400" b="0" i="1" smtClean="0">
                            <a:latin typeface="Cambria Math" panose="02040503050406030204" pitchFamily="18" charset="0"/>
                            <a:cs typeface="Calibri Light" panose="020F0302020204030204" pitchFamily="34" charset="0"/>
                          </a:rPr>
                          <m:t>𝑗</m:t>
                        </m:r>
                      </m:sub>
                    </m:sSub>
                  </m:oMath>
                </a14:m>
                <a:endParaRPr lang="en-US" sz="2400" dirty="0">
                  <a:cs typeface="Times New Roman"/>
                </a:endParaRPr>
              </a:p>
              <a:p>
                <a:pPr marL="914400" lvl="1" indent="-457200">
                  <a:spcBef>
                    <a:spcPts val="20"/>
                  </a:spcBef>
                  <a:buFont typeface="+mj-lt"/>
                  <a:buAutoNum type="alphaUcPeriod"/>
                </a:pPr>
                <a:r>
                  <a:rPr lang="en-US" sz="2400" dirty="0">
                    <a:cs typeface="Times New Roman"/>
                  </a:rPr>
                  <a:t>Let </a:t>
                </a:r>
                <a14:m>
                  <m:oMath xmlns:m="http://schemas.openxmlformats.org/officeDocument/2006/math">
                    <m:sSub>
                      <m:sSubPr>
                        <m:ctrlPr>
                          <a:rPr lang="en-US" sz="2400" i="1" smtClean="0">
                            <a:latin typeface="Cambria Math" panose="02040503050406030204" pitchFamily="18" charset="0"/>
                            <a:cs typeface="Times New Roman"/>
                          </a:rPr>
                        </m:ctrlPr>
                      </m:sSubPr>
                      <m:e>
                        <m:r>
                          <a:rPr lang="en-US" sz="2400" b="0" i="1" smtClean="0">
                            <a:latin typeface="Cambria Math" panose="02040503050406030204" pitchFamily="18" charset="0"/>
                            <a:cs typeface="Times New Roman"/>
                          </a:rPr>
                          <m:t>𝑇</m:t>
                        </m:r>
                      </m:e>
                      <m:sub>
                        <m:r>
                          <a:rPr lang="en-US" sz="2400" b="0" i="1" smtClean="0">
                            <a:latin typeface="Cambria Math" panose="02040503050406030204" pitchFamily="18" charset="0"/>
                            <a:cs typeface="Times New Roman"/>
                          </a:rPr>
                          <m:t>1</m:t>
                        </m:r>
                      </m:sub>
                    </m:sSub>
                  </m:oMath>
                </a14:m>
                <a:r>
                  <a:rPr lang="en-US" sz="2400" dirty="0">
                    <a:cs typeface="Times New Roman"/>
                  </a:rPr>
                  <a:t> and </a:t>
                </a:r>
                <a14:m>
                  <m:oMath xmlns:m="http://schemas.openxmlformats.org/officeDocument/2006/math">
                    <m:sSub>
                      <m:sSubPr>
                        <m:ctrlPr>
                          <a:rPr lang="en-US" sz="2400" i="1" smtClean="0">
                            <a:latin typeface="Cambria Math" panose="02040503050406030204" pitchFamily="18" charset="0"/>
                            <a:cs typeface="Times New Roman"/>
                          </a:rPr>
                        </m:ctrlPr>
                      </m:sSubPr>
                      <m:e>
                        <m:r>
                          <a:rPr lang="en-US" sz="2400" b="0" i="1" smtClean="0">
                            <a:latin typeface="Cambria Math" panose="02040503050406030204" pitchFamily="18" charset="0"/>
                            <a:cs typeface="Times New Roman"/>
                          </a:rPr>
                          <m:t>𝑇</m:t>
                        </m:r>
                      </m:e>
                      <m:sub>
                        <m:r>
                          <a:rPr lang="en-US" sz="2400" b="0" i="1" smtClean="0">
                            <a:latin typeface="Cambria Math" panose="02040503050406030204" pitchFamily="18" charset="0"/>
                            <a:cs typeface="Times New Roman"/>
                          </a:rPr>
                          <m:t>2</m:t>
                        </m:r>
                      </m:sub>
                    </m:sSub>
                  </m:oMath>
                </a14:m>
                <a:r>
                  <a:rPr lang="en-US" sz="2400" dirty="0">
                    <a:cs typeface="Times New Roman"/>
                  </a:rPr>
                  <a:t> be the two subsets of  training instances created by the split point</a:t>
                </a:r>
              </a:p>
              <a:p>
                <a:pPr marL="914400" lvl="1" indent="-457200">
                  <a:spcBef>
                    <a:spcPts val="20"/>
                  </a:spcBef>
                  <a:buFont typeface="+mj-lt"/>
                  <a:buAutoNum type="alphaUcPeriod"/>
                </a:pPr>
                <a:r>
                  <a:rPr lang="en-US" sz="2400" dirty="0">
                    <a:cs typeface="Times New Roman"/>
                  </a:rPr>
                  <a:t>Let Aver(</a:t>
                </a:r>
                <a14:m>
                  <m:oMath xmlns:m="http://schemas.openxmlformats.org/officeDocument/2006/math">
                    <m:sSub>
                      <m:sSubPr>
                        <m:ctrlPr>
                          <a:rPr lang="en-US" sz="2400" i="1" smtClean="0">
                            <a:latin typeface="Cambria Math" panose="02040503050406030204" pitchFamily="18" charset="0"/>
                            <a:cs typeface="Times New Roman"/>
                          </a:rPr>
                        </m:ctrlPr>
                      </m:sSubPr>
                      <m:e>
                        <m:r>
                          <a:rPr lang="en-US" sz="2400" b="0" i="1" smtClean="0">
                            <a:latin typeface="Cambria Math" panose="02040503050406030204" pitchFamily="18" charset="0"/>
                            <a:cs typeface="Times New Roman"/>
                          </a:rPr>
                          <m:t>𝑇</m:t>
                        </m:r>
                      </m:e>
                      <m:sub>
                        <m:r>
                          <a:rPr lang="en-US" sz="2400" b="0" i="1" smtClean="0">
                            <a:latin typeface="Cambria Math" panose="02040503050406030204" pitchFamily="18" charset="0"/>
                            <a:cs typeface="Times New Roman"/>
                          </a:rPr>
                          <m:t>1</m:t>
                        </m:r>
                      </m:sub>
                    </m:sSub>
                  </m:oMath>
                </a14:m>
                <a:r>
                  <a:rPr lang="en-US" sz="2400" dirty="0">
                    <a:cs typeface="Times New Roman"/>
                  </a:rPr>
                  <a:t>) and Aver(</a:t>
                </a:r>
                <a14:m>
                  <m:oMath xmlns:m="http://schemas.openxmlformats.org/officeDocument/2006/math">
                    <m:sSub>
                      <m:sSubPr>
                        <m:ctrlPr>
                          <a:rPr lang="en-US" sz="2400" i="1" smtClean="0">
                            <a:latin typeface="Cambria Math" panose="02040503050406030204" pitchFamily="18" charset="0"/>
                            <a:cs typeface="Times New Roman"/>
                          </a:rPr>
                        </m:ctrlPr>
                      </m:sSubPr>
                      <m:e>
                        <m:r>
                          <a:rPr lang="en-US" sz="2400" b="0" i="1" smtClean="0">
                            <a:latin typeface="Cambria Math" panose="02040503050406030204" pitchFamily="18" charset="0"/>
                            <a:cs typeface="Times New Roman"/>
                          </a:rPr>
                          <m:t>𝑇</m:t>
                        </m:r>
                      </m:e>
                      <m:sub>
                        <m:r>
                          <a:rPr lang="en-US" sz="2400" b="0" i="1" smtClean="0">
                            <a:latin typeface="Cambria Math" panose="02040503050406030204" pitchFamily="18" charset="0"/>
                            <a:cs typeface="Times New Roman"/>
                          </a:rPr>
                          <m:t>2</m:t>
                        </m:r>
                      </m:sub>
                    </m:sSub>
                  </m:oMath>
                </a14:m>
                <a:r>
                  <a:rPr lang="en-US" sz="2400" dirty="0">
                    <a:cs typeface="Times New Roman"/>
                  </a:rPr>
                  <a:t>) be the average of the class values for </a:t>
                </a:r>
                <a14:m>
                  <m:oMath xmlns:m="http://schemas.openxmlformats.org/officeDocument/2006/math">
                    <m:sSub>
                      <m:sSubPr>
                        <m:ctrlPr>
                          <a:rPr lang="en-US" sz="2400" i="1" smtClean="0">
                            <a:latin typeface="Cambria Math" panose="02040503050406030204" pitchFamily="18" charset="0"/>
                            <a:cs typeface="Times New Roman"/>
                          </a:rPr>
                        </m:ctrlPr>
                      </m:sSubPr>
                      <m:e>
                        <m:r>
                          <a:rPr lang="en-US" sz="2400" b="0" i="1" smtClean="0">
                            <a:latin typeface="Cambria Math" panose="02040503050406030204" pitchFamily="18" charset="0"/>
                            <a:cs typeface="Times New Roman"/>
                          </a:rPr>
                          <m:t>𝑇</m:t>
                        </m:r>
                      </m:e>
                      <m:sub>
                        <m:r>
                          <a:rPr lang="en-US" sz="2400" b="0" i="1" smtClean="0">
                            <a:latin typeface="Cambria Math" panose="02040503050406030204" pitchFamily="18" charset="0"/>
                            <a:cs typeface="Times New Roman"/>
                          </a:rPr>
                          <m:t>1</m:t>
                        </m:r>
                      </m:sub>
                    </m:sSub>
                  </m:oMath>
                </a14:m>
                <a:r>
                  <a:rPr lang="en-US" sz="2400" dirty="0">
                    <a:cs typeface="Times New Roman"/>
                  </a:rPr>
                  <a:t> and  </a:t>
                </a:r>
                <a14:m>
                  <m:oMath xmlns:m="http://schemas.openxmlformats.org/officeDocument/2006/math">
                    <m:sSub>
                      <m:sSubPr>
                        <m:ctrlPr>
                          <a:rPr lang="en-US" sz="2400" i="1" smtClean="0">
                            <a:latin typeface="Cambria Math" panose="02040503050406030204" pitchFamily="18" charset="0"/>
                            <a:cs typeface="Times New Roman"/>
                          </a:rPr>
                        </m:ctrlPr>
                      </m:sSubPr>
                      <m:e>
                        <m:r>
                          <a:rPr lang="en-US" sz="2400" b="0" i="1" smtClean="0">
                            <a:latin typeface="Cambria Math" panose="02040503050406030204" pitchFamily="18" charset="0"/>
                            <a:cs typeface="Times New Roman"/>
                          </a:rPr>
                          <m:t>𝑇</m:t>
                        </m:r>
                      </m:e>
                      <m:sub>
                        <m:r>
                          <a:rPr lang="en-US" sz="2400" b="0" i="1" smtClean="0">
                            <a:latin typeface="Cambria Math" panose="02040503050406030204" pitchFamily="18" charset="0"/>
                            <a:cs typeface="Times New Roman"/>
                          </a:rPr>
                          <m:t>2</m:t>
                        </m:r>
                      </m:sub>
                    </m:sSub>
                  </m:oMath>
                </a14:m>
                <a:r>
                  <a:rPr lang="en-US" sz="2400" dirty="0">
                    <a:cs typeface="Times New Roman"/>
                  </a:rPr>
                  <a:t> respectively</a:t>
                </a:r>
              </a:p>
              <a:p>
                <a:pPr marL="914400" lvl="1" indent="-457200">
                  <a:spcBef>
                    <a:spcPts val="20"/>
                  </a:spcBef>
                  <a:buFont typeface="+mj-lt"/>
                  <a:buAutoNum type="alphaUcPeriod"/>
                </a:pPr>
                <a:r>
                  <a:rPr lang="en-US" sz="2400" dirty="0">
                    <a:cs typeface="Times New Roman"/>
                  </a:rPr>
                  <a:t>Let Average = </a:t>
                </a:r>
                <a14:m>
                  <m:oMath xmlns:m="http://schemas.openxmlformats.org/officeDocument/2006/math">
                    <m:f>
                      <m:fPr>
                        <m:ctrlPr>
                          <a:rPr lang="en-US" sz="2400" i="1" smtClean="0">
                            <a:latin typeface="Cambria Math" panose="02040503050406030204" pitchFamily="18" charset="0"/>
                            <a:cs typeface="Times New Roman"/>
                          </a:rPr>
                        </m:ctrlPr>
                      </m:fPr>
                      <m:num>
                        <m:r>
                          <m:rPr>
                            <m:nor/>
                          </m:rPr>
                          <a:rPr lang="en-US" sz="2400" dirty="0" smtClean="0">
                            <a:cs typeface="Times New Roman"/>
                          </a:rPr>
                          <m:t>Aver</m:t>
                        </m:r>
                        <m:r>
                          <m:rPr>
                            <m:nor/>
                          </m:rPr>
                          <a:rPr lang="en-US" sz="2400" dirty="0" smtClean="0">
                            <a:cs typeface="Times New Roman"/>
                          </a:rPr>
                          <m:t>(</m:t>
                        </m:r>
                        <m:sSub>
                          <m:sSubPr>
                            <m:ctrlPr>
                              <a:rPr lang="en-US" sz="2400" i="1" smtClean="0">
                                <a:latin typeface="Cambria Math" panose="02040503050406030204" pitchFamily="18" charset="0"/>
                                <a:cs typeface="Times New Roman"/>
                              </a:rPr>
                            </m:ctrlPr>
                          </m:sSubPr>
                          <m:e>
                            <m:r>
                              <a:rPr lang="en-US" sz="2400" b="0" i="1" smtClean="0">
                                <a:latin typeface="Cambria Math" panose="02040503050406030204" pitchFamily="18" charset="0"/>
                                <a:cs typeface="Times New Roman"/>
                              </a:rPr>
                              <m:t>𝑇</m:t>
                            </m:r>
                          </m:e>
                          <m:sub>
                            <m:r>
                              <a:rPr lang="en-US" sz="2400" b="0" i="1" smtClean="0">
                                <a:latin typeface="Cambria Math" panose="02040503050406030204" pitchFamily="18" charset="0"/>
                                <a:cs typeface="Times New Roman"/>
                              </a:rPr>
                              <m:t>1</m:t>
                            </m:r>
                          </m:sub>
                        </m:sSub>
                        <m:r>
                          <m:rPr>
                            <m:nor/>
                          </m:rPr>
                          <a:rPr lang="en-US" sz="2400" dirty="0">
                            <a:cs typeface="Times New Roman"/>
                          </a:rPr>
                          <m:t>) </m:t>
                        </m:r>
                        <m:r>
                          <m:rPr>
                            <m:nor/>
                          </m:rPr>
                          <a:rPr lang="en-US" sz="2400" b="0" i="0" dirty="0" smtClean="0">
                            <a:cs typeface="Times New Roman"/>
                          </a:rPr>
                          <m:t>+</m:t>
                        </m:r>
                        <m:r>
                          <m:rPr>
                            <m:nor/>
                          </m:rPr>
                          <a:rPr lang="en-US" sz="2400" dirty="0">
                            <a:cs typeface="Times New Roman"/>
                          </a:rPr>
                          <m:t> </m:t>
                        </m:r>
                        <m:r>
                          <m:rPr>
                            <m:nor/>
                          </m:rPr>
                          <a:rPr lang="en-US" sz="2400" dirty="0">
                            <a:cs typeface="Times New Roman"/>
                          </a:rPr>
                          <m:t>Aver</m:t>
                        </m:r>
                        <m:r>
                          <m:rPr>
                            <m:nor/>
                          </m:rPr>
                          <a:rPr lang="en-US" sz="2400" dirty="0">
                            <a:cs typeface="Times New Roman"/>
                          </a:rPr>
                          <m:t>(</m:t>
                        </m:r>
                        <m:sSub>
                          <m:sSubPr>
                            <m:ctrlPr>
                              <a:rPr lang="en-US" sz="2400" i="1" smtClean="0">
                                <a:latin typeface="Cambria Math" panose="02040503050406030204" pitchFamily="18" charset="0"/>
                                <a:cs typeface="Times New Roman"/>
                              </a:rPr>
                            </m:ctrlPr>
                          </m:sSubPr>
                          <m:e>
                            <m:r>
                              <a:rPr lang="en-US" sz="2400" b="0" i="1" smtClean="0">
                                <a:latin typeface="Cambria Math" panose="02040503050406030204" pitchFamily="18" charset="0"/>
                                <a:cs typeface="Times New Roman"/>
                              </a:rPr>
                              <m:t>𝑇</m:t>
                            </m:r>
                          </m:e>
                          <m:sub>
                            <m:r>
                              <a:rPr lang="en-US" sz="2400" b="0" i="1" smtClean="0">
                                <a:latin typeface="Cambria Math" panose="02040503050406030204" pitchFamily="18" charset="0"/>
                                <a:cs typeface="Times New Roman"/>
                              </a:rPr>
                              <m:t>2</m:t>
                            </m:r>
                          </m:sub>
                        </m:sSub>
                        <m:r>
                          <m:rPr>
                            <m:nor/>
                          </m:rPr>
                          <a:rPr lang="en-US" sz="2400" dirty="0">
                            <a:cs typeface="Times New Roman"/>
                          </a:rPr>
                          <m:t>)</m:t>
                        </m:r>
                      </m:num>
                      <m:den>
                        <m:r>
                          <a:rPr lang="en-US" sz="2400" b="0" i="1" smtClean="0">
                            <a:latin typeface="Cambria Math" panose="02040503050406030204" pitchFamily="18" charset="0"/>
                            <a:cs typeface="Times New Roman"/>
                          </a:rPr>
                          <m:t>2</m:t>
                        </m:r>
                      </m:den>
                    </m:f>
                  </m:oMath>
                </a14:m>
                <a:endParaRPr lang="en-US" sz="2400" dirty="0">
                  <a:cs typeface="Times New Roman"/>
                </a:endParaRPr>
              </a:p>
              <a:p>
                <a:pPr marL="914400" lvl="1" indent="-457200">
                  <a:spcBef>
                    <a:spcPts val="20"/>
                  </a:spcBef>
                  <a:buFont typeface="+mj-lt"/>
                  <a:buAutoNum type="alphaUcPeriod"/>
                </a:pPr>
                <a:r>
                  <a:rPr lang="en-US" sz="2400" dirty="0">
                    <a:cs typeface="Times New Roman"/>
                  </a:rPr>
                  <a:t>Suppose training instance </a:t>
                </a:r>
                <a:r>
                  <a:rPr lang="en-US" sz="2400" dirty="0">
                    <a:latin typeface="Times New Roman" panose="02020603050405020304" pitchFamily="18" charset="0"/>
                    <a:cs typeface="Times New Roman" panose="02020603050405020304" pitchFamily="18" charset="0"/>
                  </a:rPr>
                  <a:t>I </a:t>
                </a:r>
                <a:r>
                  <a:rPr lang="en-US" sz="2400" dirty="0">
                    <a:cs typeface="Times New Roman" panose="02020603050405020304" pitchFamily="18" charset="0"/>
                  </a:rPr>
                  <a:t>is missing the value for attribute </a:t>
                </a:r>
                <a14:m>
                  <m:oMath xmlns:m="http://schemas.openxmlformats.org/officeDocument/2006/math">
                    <m:sSub>
                      <m:sSubPr>
                        <m:ctrlPr>
                          <a:rPr lang="en-US" sz="2400" i="1" smtClean="0">
                            <a:latin typeface="Cambria Math" panose="02040503050406030204" pitchFamily="18" charset="0"/>
                            <a:cs typeface="Calibri Light" panose="020F0302020204030204" pitchFamily="34" charset="0"/>
                          </a:rPr>
                        </m:ctrlPr>
                      </m:sSubPr>
                      <m:e>
                        <m:r>
                          <a:rPr lang="en-US" sz="2400" b="0" i="1" smtClean="0">
                            <a:latin typeface="Cambria Math" panose="02040503050406030204" pitchFamily="18" charset="0"/>
                            <a:cs typeface="Calibri Light" panose="020F0302020204030204" pitchFamily="34" charset="0"/>
                          </a:rPr>
                          <m:t>𝐴</m:t>
                        </m:r>
                      </m:e>
                      <m:sub>
                        <m:r>
                          <a:rPr lang="en-US" sz="2400" b="0" i="1" smtClean="0">
                            <a:latin typeface="Cambria Math" panose="02040503050406030204" pitchFamily="18" charset="0"/>
                            <a:cs typeface="Calibri Light" panose="020F0302020204030204" pitchFamily="34" charset="0"/>
                          </a:rPr>
                          <m:t>𝑗</m:t>
                        </m:r>
                      </m:sub>
                    </m:sSub>
                    <m:r>
                      <a:rPr lang="en-US" sz="2400" b="0" i="0" smtClean="0">
                        <a:latin typeface="Cambria Math" panose="02040503050406030204" pitchFamily="18" charset="0"/>
                        <a:cs typeface="Calibri Light" panose="020F0302020204030204" pitchFamily="34" charset="0"/>
                      </a:rPr>
                      <m:t>.  </m:t>
                    </m:r>
                    <m:r>
                      <m:rPr>
                        <m:sty m:val="p"/>
                      </m:rPr>
                      <a:rPr lang="en-US" sz="2400" b="0" i="0" smtClean="0">
                        <a:latin typeface="Cambria Math" panose="02040503050406030204" pitchFamily="18" charset="0"/>
                        <a:cs typeface="Calibri Light" panose="020F0302020204030204" pitchFamily="34" charset="0"/>
                      </a:rPr>
                      <m:t>If</m:t>
                    </m:r>
                    <m:r>
                      <a:rPr lang="en-US" sz="2400" b="0" i="0" smtClean="0">
                        <a:latin typeface="Cambria Math" panose="02040503050406030204" pitchFamily="18" charset="0"/>
                        <a:cs typeface="Calibri Light" panose="020F0302020204030204" pitchFamily="34" charset="0"/>
                      </a:rPr>
                      <m:t>  </m:t>
                    </m:r>
                    <m:sSub>
                      <m:sSubPr>
                        <m:ctrlPr>
                          <a:rPr lang="en-US" sz="2400" i="1" smtClean="0">
                            <a:cs typeface="Times New Roman"/>
                          </a:rPr>
                        </m:ctrlPr>
                      </m:sSubPr>
                      <m:e>
                        <m:r>
                          <a:rPr lang="en-US" sz="2400" b="0" i="1" smtClean="0">
                            <a:cs typeface="Times New Roman"/>
                          </a:rPr>
                          <m:t>𝑇</m:t>
                        </m:r>
                      </m:e>
                      <m:sub>
                        <m:r>
                          <a:rPr lang="en-US" sz="2400" b="0" i="1" smtClean="0">
                            <a:cs typeface="Times New Roman"/>
                          </a:rPr>
                          <m:t>1</m:t>
                        </m:r>
                      </m:sub>
                    </m:sSub>
                    <m:r>
                      <a:rPr lang="en-US" sz="2400" b="0" i="0" smtClean="0">
                        <a:latin typeface="Cambria Math" panose="02040503050406030204" pitchFamily="18" charset="0"/>
                        <a:cs typeface="Times New Roman"/>
                      </a:rPr>
                      <m:t>(</m:t>
                    </m:r>
                    <m:sSub>
                      <m:sSubPr>
                        <m:ctrlPr>
                          <a:rPr lang="en-US" sz="2400" i="1" smtClean="0">
                            <a:cs typeface="Times New Roman"/>
                          </a:rPr>
                        </m:ctrlPr>
                      </m:sSubPr>
                      <m:e>
                        <m:r>
                          <a:rPr lang="en-US" sz="2400" b="0" i="1" smtClean="0">
                            <a:cs typeface="Times New Roman"/>
                          </a:rPr>
                          <m:t>𝑇</m:t>
                        </m:r>
                      </m:e>
                      <m:sub>
                        <m:r>
                          <a:rPr lang="en-US" sz="2400" b="0" i="1" smtClean="0">
                            <a:cs typeface="Times New Roman"/>
                          </a:rPr>
                          <m:t>2</m:t>
                        </m:r>
                      </m:sub>
                    </m:sSub>
                  </m:oMath>
                </a14:m>
                <a:r>
                  <a:rPr lang="en-US" sz="2400" dirty="0">
                    <a:cs typeface="Times New Roman"/>
                  </a:rPr>
                  <a:t>) has the smaller average class value, put instance </a:t>
                </a:r>
                <a:r>
                  <a:rPr lang="en-US" sz="2400" dirty="0">
                    <a:latin typeface="Times New Roman" panose="02020603050405020304" pitchFamily="18" charset="0"/>
                    <a:cs typeface="Times New Roman" panose="02020603050405020304" pitchFamily="18" charset="0"/>
                  </a:rPr>
                  <a:t>I  in </a:t>
                </a:r>
                <a14:m>
                  <m:oMath xmlns:m="http://schemas.openxmlformats.org/officeDocument/2006/math">
                    <m:sSub>
                      <m:sSubPr>
                        <m:ctrlPr>
                          <a:rPr lang="en-US" sz="2400" i="1" smtClean="0">
                            <a:latin typeface="Cambria Math" panose="02040503050406030204" pitchFamily="18" charset="0"/>
                            <a:cs typeface="Times New Roman"/>
                          </a:rPr>
                        </m:ctrlPr>
                      </m:sSubPr>
                      <m:e>
                        <m:r>
                          <a:rPr lang="en-US" sz="2400" b="0" i="1" smtClean="0">
                            <a:latin typeface="Cambria Math" panose="02040503050406030204" pitchFamily="18" charset="0"/>
                            <a:cs typeface="Times New Roman"/>
                          </a:rPr>
                          <m:t>𝑇</m:t>
                        </m:r>
                      </m:e>
                      <m:sub>
                        <m:r>
                          <a:rPr lang="en-US" sz="2400" b="0" i="1" smtClean="0">
                            <a:latin typeface="Cambria Math" panose="02040503050406030204" pitchFamily="18" charset="0"/>
                            <a:cs typeface="Times New Roman"/>
                          </a:rPr>
                          <m:t>1</m:t>
                        </m:r>
                      </m:sub>
                    </m:sSub>
                    <m:r>
                      <a:rPr lang="en-US" sz="2400" b="0" i="0" smtClean="0">
                        <a:latin typeface="Cambria Math" panose="02040503050406030204" pitchFamily="18" charset="0"/>
                        <a:cs typeface="Times New Roman"/>
                      </a:rPr>
                      <m:t>(</m:t>
                    </m:r>
                    <m:sSub>
                      <m:sSubPr>
                        <m:ctrlPr>
                          <a:rPr lang="en-US" sz="2400" i="1" smtClean="0">
                            <a:latin typeface="Cambria Math" panose="02040503050406030204" pitchFamily="18" charset="0"/>
                            <a:cs typeface="Times New Roman"/>
                          </a:rPr>
                        </m:ctrlPr>
                      </m:sSubPr>
                      <m:e>
                        <m:r>
                          <a:rPr lang="en-US" sz="2400" b="0" i="1" smtClean="0">
                            <a:latin typeface="Cambria Math" panose="02040503050406030204" pitchFamily="18" charset="0"/>
                            <a:cs typeface="Times New Roman"/>
                          </a:rPr>
                          <m:t>𝑇</m:t>
                        </m:r>
                      </m:e>
                      <m:sub>
                        <m:r>
                          <a:rPr lang="en-US" sz="2400" b="0" i="1" smtClean="0">
                            <a:latin typeface="Cambria Math" panose="02040503050406030204" pitchFamily="18" charset="0"/>
                            <a:cs typeface="Times New Roman"/>
                          </a:rPr>
                          <m:t>2</m:t>
                        </m:r>
                      </m:sub>
                    </m:sSub>
                  </m:oMath>
                </a14:m>
                <a:r>
                  <a:rPr lang="en-US" sz="2400" dirty="0">
                    <a:cs typeface="Times New Roman"/>
                  </a:rPr>
                  <a:t>)  if </a:t>
                </a:r>
                <a:r>
                  <a:rPr lang="en-US" sz="2400" dirty="0">
                    <a:latin typeface="Times New Roman" panose="02020603050405020304" pitchFamily="18" charset="0"/>
                    <a:cs typeface="Times New Roman" panose="02020603050405020304" pitchFamily="18" charset="0"/>
                  </a:rPr>
                  <a:t>I’s Class value is less than AVE and in </a:t>
                </a:r>
                <a14:m>
                  <m:oMath xmlns:m="http://schemas.openxmlformats.org/officeDocument/2006/math">
                    <m:sSub>
                      <m:sSubPr>
                        <m:ctrlPr>
                          <a:rPr lang="en-US" sz="2400" i="1" smtClean="0">
                            <a:latin typeface="Cambria Math" panose="02040503050406030204" pitchFamily="18" charset="0"/>
                            <a:cs typeface="Times New Roman"/>
                          </a:rPr>
                        </m:ctrlPr>
                      </m:sSubPr>
                      <m:e>
                        <m:r>
                          <a:rPr lang="en-US" sz="2400" b="0" i="1" smtClean="0">
                            <a:latin typeface="Cambria Math" panose="02040503050406030204" pitchFamily="18" charset="0"/>
                            <a:cs typeface="Times New Roman"/>
                          </a:rPr>
                          <m:t>𝑇</m:t>
                        </m:r>
                      </m:e>
                      <m:sub>
                        <m:r>
                          <a:rPr lang="en-US" sz="2400" b="0" i="1" smtClean="0">
                            <a:latin typeface="Cambria Math" panose="02040503050406030204" pitchFamily="18" charset="0"/>
                            <a:cs typeface="Times New Roman"/>
                          </a:rPr>
                          <m:t>2</m:t>
                        </m:r>
                      </m:sub>
                    </m:sSub>
                    <m:r>
                      <a:rPr lang="en-US" sz="2400" b="0" i="1" smtClean="0">
                        <a:latin typeface="Cambria Math" panose="02040503050406030204" pitchFamily="18" charset="0"/>
                        <a:cs typeface="Times New Roman"/>
                      </a:rPr>
                      <m:t>(</m:t>
                    </m:r>
                    <m:sSub>
                      <m:sSubPr>
                        <m:ctrlPr>
                          <a:rPr lang="en-US" sz="2400" i="1" smtClean="0">
                            <a:latin typeface="Cambria Math" panose="02040503050406030204" pitchFamily="18" charset="0"/>
                            <a:cs typeface="Times New Roman"/>
                          </a:rPr>
                        </m:ctrlPr>
                      </m:sSubPr>
                      <m:e>
                        <m:r>
                          <a:rPr lang="en-US" sz="2400" b="0" i="1" smtClean="0">
                            <a:latin typeface="Cambria Math" panose="02040503050406030204" pitchFamily="18" charset="0"/>
                            <a:cs typeface="Times New Roman"/>
                          </a:rPr>
                          <m:t>𝑇</m:t>
                        </m:r>
                      </m:e>
                      <m:sub>
                        <m:r>
                          <a:rPr lang="en-US" sz="2400" b="0" i="1" smtClean="0">
                            <a:latin typeface="Cambria Math" panose="02040503050406030204" pitchFamily="18" charset="0"/>
                            <a:cs typeface="Times New Roman"/>
                          </a:rPr>
                          <m:t>1</m:t>
                        </m:r>
                      </m:sub>
                    </m:sSub>
                  </m:oMath>
                </a14:m>
                <a:r>
                  <a:rPr lang="en-US" sz="2400" dirty="0">
                    <a:cs typeface="Times New Roman"/>
                  </a:rPr>
                  <a:t>) otherwise.</a:t>
                </a:r>
              </a:p>
              <a:p>
                <a:pPr marL="914400" lvl="1" indent="-457200">
                  <a:spcBef>
                    <a:spcPts val="20"/>
                  </a:spcBef>
                  <a:buFont typeface="+mj-lt"/>
                  <a:buAutoNum type="alphaUcPeriod"/>
                </a:pPr>
                <a:r>
                  <a:rPr lang="en-US" sz="2400" dirty="0">
                    <a:cs typeface="Times New Roman"/>
                  </a:rPr>
                  <a:t>Once the tree is built, missing attribute values in instances at the leaf nodes are replaced by the average value of the attribute for the other instances in the leaf node </a:t>
                </a:r>
                <a14:m>
                  <m:oMath xmlns:m="http://schemas.openxmlformats.org/officeDocument/2006/math">
                    <m:sSub>
                      <m:sSubPr>
                        <m:ctrlPr>
                          <a:rPr lang="en-US" sz="2400" i="1" smtClean="0">
                            <a:latin typeface="Cambria Math" panose="02040503050406030204" pitchFamily="18" charset="0"/>
                            <a:cs typeface="Times New Roman"/>
                          </a:rPr>
                        </m:ctrlPr>
                      </m:sSubPr>
                      <m:e>
                        <m:r>
                          <a:rPr lang="en-US" sz="2400" b="0" i="1" smtClean="0">
                            <a:latin typeface="Cambria Math" panose="02040503050406030204" pitchFamily="18" charset="0"/>
                            <a:cs typeface="Times New Roman"/>
                          </a:rPr>
                          <m:t>𝑇</m:t>
                        </m:r>
                      </m:e>
                      <m:sub>
                        <m:r>
                          <a:rPr lang="en-US" sz="2400" b="0" i="1" smtClean="0">
                            <a:latin typeface="Cambria Math" panose="02040503050406030204" pitchFamily="18" charset="0"/>
                            <a:cs typeface="Times New Roman"/>
                          </a:rPr>
                          <m:t>1</m:t>
                        </m:r>
                      </m:sub>
                    </m:sSub>
                  </m:oMath>
                </a14:m>
                <a:endParaRPr lang="en-US" sz="2400" dirty="0">
                  <a:cs typeface="Times New Roman"/>
                </a:endParaRPr>
              </a:p>
              <a:p>
                <a:pPr marL="181610">
                  <a:lnSpc>
                    <a:spcPct val="100000"/>
                  </a:lnSpc>
                </a:pPr>
                <a:endParaRPr lang="en-US" sz="2400" dirty="0">
                  <a:cs typeface="Times New Roman"/>
                </a:endParaRPr>
              </a:p>
              <a:p>
                <a:pPr marL="181610">
                  <a:lnSpc>
                    <a:spcPct val="100000"/>
                  </a:lnSpc>
                </a:pPr>
                <a:endParaRPr sz="2400" dirty="0">
                  <a:cs typeface="Times New Roman"/>
                </a:endParaRPr>
              </a:p>
            </p:txBody>
          </p:sp>
        </mc:Choice>
        <mc:Fallback>
          <p:sp>
            <p:nvSpPr>
              <p:cNvPr id="3" name="object 3"/>
              <p:cNvSpPr txBox="1">
                <a:spLocks noRot="1" noChangeAspect="1" noMove="1" noResize="1" noEditPoints="1" noAdjustHandles="1" noChangeArrowheads="1" noChangeShapeType="1" noTextEdit="1"/>
              </p:cNvSpPr>
              <p:nvPr/>
            </p:nvSpPr>
            <p:spPr>
              <a:xfrm>
                <a:off x="-25672" y="838200"/>
                <a:ext cx="7645672" cy="9787872"/>
              </a:xfrm>
              <a:prstGeom prst="rect">
                <a:avLst/>
              </a:prstGeom>
              <a:blipFill>
                <a:blip r:embed="rId2"/>
                <a:stretch>
                  <a:fillRect l="-2326" t="-777" r="-3156"/>
                </a:stretch>
              </a:blipFill>
            </p:spPr>
            <p:txBody>
              <a:bodyPr/>
              <a:lstStyle/>
              <a:p>
                <a:r>
                  <a:rPr lang="en-US">
                    <a:noFill/>
                  </a:rPr>
                  <a:t> </a:t>
                </a:r>
              </a:p>
            </p:txBody>
          </p:sp>
        </mc:Fallback>
      </mc:AlternateContent>
      <p:sp>
        <p:nvSpPr>
          <p:cNvPr id="18" name="object 18"/>
          <p:cNvSpPr txBox="1">
            <a:spLocks noGrp="1"/>
          </p:cNvSpPr>
          <p:nvPr>
            <p:ph type="sldNum" sz="quarter" idx="7"/>
          </p:nvPr>
        </p:nvSpPr>
        <p:spPr>
          <a:prstGeom prst="rect">
            <a:avLst/>
          </a:prstGeom>
        </p:spPr>
        <p:txBody>
          <a:bodyPr vert="horz" wrap="square" lIns="0" tIns="0" rIns="0" bIns="0" rtlCol="0">
            <a:spAutoFit/>
          </a:bodyPr>
          <a:lstStyle/>
          <a:p>
            <a:pPr marL="38100">
              <a:lnSpc>
                <a:spcPts val="1140"/>
              </a:lnSpc>
            </a:pPr>
            <a:fld id="{81D60167-4931-47E6-BA6A-407CBD079E47}" type="slidenum">
              <a:rPr spc="-5" dirty="0"/>
              <a:t>3</a:t>
            </a:fld>
            <a:endParaRPr spc="-5" dirty="0"/>
          </a:p>
        </p:txBody>
      </p:sp>
      <p:sp>
        <p:nvSpPr>
          <p:cNvPr id="6" name="object 6"/>
          <p:cNvSpPr txBox="1"/>
          <p:nvPr/>
        </p:nvSpPr>
        <p:spPr>
          <a:xfrm>
            <a:off x="4102112" y="5310275"/>
            <a:ext cx="62230" cy="147320"/>
          </a:xfrm>
          <a:prstGeom prst="rect">
            <a:avLst/>
          </a:prstGeom>
        </p:spPr>
        <p:txBody>
          <a:bodyPr vert="horz" wrap="square" lIns="0" tIns="12065" rIns="0" bIns="0" rtlCol="0">
            <a:spAutoFit/>
          </a:bodyPr>
          <a:lstStyle/>
          <a:p>
            <a:pPr marL="12700">
              <a:lnSpc>
                <a:spcPct val="100000"/>
              </a:lnSpc>
              <a:spcBef>
                <a:spcPts val="95"/>
              </a:spcBef>
            </a:pPr>
            <a:r>
              <a:rPr sz="800" i="1" spc="110" dirty="0">
                <a:latin typeface="Arial"/>
                <a:cs typeface="Arial"/>
              </a:rPr>
              <a:t>i</a:t>
            </a:r>
            <a:endParaRPr sz="800">
              <a:latin typeface="Arial"/>
              <a:cs typeface="Arial"/>
            </a:endParaRPr>
          </a:p>
        </p:txBody>
      </p:sp>
      <p:sp>
        <p:nvSpPr>
          <p:cNvPr id="7" name="object 7"/>
          <p:cNvSpPr txBox="1"/>
          <p:nvPr/>
        </p:nvSpPr>
        <p:spPr>
          <a:xfrm>
            <a:off x="4408004" y="5082742"/>
            <a:ext cx="107314" cy="147320"/>
          </a:xfrm>
          <a:prstGeom prst="rect">
            <a:avLst/>
          </a:prstGeom>
        </p:spPr>
        <p:txBody>
          <a:bodyPr vert="horz" wrap="square" lIns="0" tIns="12065" rIns="0" bIns="0" rtlCol="0">
            <a:spAutoFit/>
          </a:bodyPr>
          <a:lstStyle/>
          <a:p>
            <a:pPr marL="12700">
              <a:lnSpc>
                <a:spcPct val="100000"/>
              </a:lnSpc>
              <a:spcBef>
                <a:spcPts val="95"/>
              </a:spcBef>
            </a:pPr>
            <a:r>
              <a:rPr sz="800" i="1" u="sng" spc="110" dirty="0">
                <a:uFill>
                  <a:solidFill>
                    <a:srgbClr val="000000"/>
                  </a:solidFill>
                </a:uFill>
                <a:latin typeface="Arial"/>
                <a:cs typeface="Arial"/>
              </a:rPr>
              <a:t>i</a:t>
            </a:r>
            <a:r>
              <a:rPr sz="800" i="1" u="sng" spc="-95" dirty="0">
                <a:uFill>
                  <a:solidFill>
                    <a:srgbClr val="000000"/>
                  </a:solidFill>
                </a:uFill>
                <a:latin typeface="Arial"/>
                <a:cs typeface="Arial"/>
              </a:rPr>
              <a:t> </a:t>
            </a:r>
            <a:endParaRPr sz="800">
              <a:latin typeface="Arial"/>
              <a:cs typeface="Arial"/>
            </a:endParaRPr>
          </a:p>
        </p:txBody>
      </p:sp>
      <p:sp>
        <p:nvSpPr>
          <p:cNvPr id="10" name="object 10"/>
          <p:cNvSpPr txBox="1"/>
          <p:nvPr/>
        </p:nvSpPr>
        <p:spPr>
          <a:xfrm>
            <a:off x="4931409" y="5176468"/>
            <a:ext cx="62230" cy="147320"/>
          </a:xfrm>
          <a:prstGeom prst="rect">
            <a:avLst/>
          </a:prstGeom>
        </p:spPr>
        <p:txBody>
          <a:bodyPr vert="horz" wrap="square" lIns="0" tIns="12065" rIns="0" bIns="0" rtlCol="0">
            <a:spAutoFit/>
          </a:bodyPr>
          <a:lstStyle/>
          <a:p>
            <a:pPr marL="12700">
              <a:lnSpc>
                <a:spcPct val="100000"/>
              </a:lnSpc>
              <a:spcBef>
                <a:spcPts val="95"/>
              </a:spcBef>
            </a:pPr>
            <a:r>
              <a:rPr sz="800" i="1" spc="110" dirty="0">
                <a:latin typeface="Arial"/>
                <a:cs typeface="Arial"/>
              </a:rPr>
              <a:t>i</a:t>
            </a:r>
            <a:endParaRPr sz="800" dirty="0">
              <a:latin typeface="Arial"/>
              <a:cs typeface="Arial"/>
            </a:endParaRPr>
          </a:p>
        </p:txBody>
      </p:sp>
    </p:spTree>
    <p:extLst>
      <p:ext uri="{BB962C8B-B14F-4D97-AF65-F5344CB8AC3E}">
        <p14:creationId xmlns:p14="http://schemas.microsoft.com/office/powerpoint/2010/main" val="896179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267377" y="262867"/>
            <a:ext cx="5384280" cy="448200"/>
          </a:xfrm>
          <a:prstGeom prst="rect">
            <a:avLst/>
          </a:prstGeom>
        </p:spPr>
        <p:txBody>
          <a:bodyPr vert="horz" wrap="square" lIns="0" tIns="17145" rIns="0" bIns="0" rtlCol="0">
            <a:spAutoFit/>
          </a:bodyPr>
          <a:lstStyle/>
          <a:p>
            <a:pPr marL="12700" algn="ctr">
              <a:lnSpc>
                <a:spcPct val="100000"/>
              </a:lnSpc>
              <a:spcBef>
                <a:spcPts val="135"/>
              </a:spcBef>
            </a:pPr>
            <a:r>
              <a:rPr sz="2800" b="1" u="sng" spc="100" dirty="0">
                <a:cs typeface="Times New Roman"/>
              </a:rPr>
              <a:t>Regression </a:t>
            </a:r>
            <a:r>
              <a:rPr sz="2800" b="1" u="sng" spc="105" dirty="0">
                <a:cs typeface="Times New Roman"/>
              </a:rPr>
              <a:t>and </a:t>
            </a:r>
            <a:r>
              <a:rPr sz="2800" b="1" u="sng" spc="125" dirty="0">
                <a:cs typeface="Times New Roman"/>
              </a:rPr>
              <a:t>Model</a:t>
            </a:r>
            <a:r>
              <a:rPr sz="2800" b="1" u="sng" spc="315" dirty="0">
                <a:cs typeface="Times New Roman"/>
              </a:rPr>
              <a:t> </a:t>
            </a:r>
            <a:r>
              <a:rPr sz="2800" b="1" u="sng" spc="80" dirty="0">
                <a:cs typeface="Times New Roman"/>
              </a:rPr>
              <a:t>Trees</a:t>
            </a:r>
            <a:endParaRPr sz="2800" u="sng" dirty="0">
              <a:cs typeface="Times New Roman"/>
            </a:endParaRPr>
          </a:p>
        </p:txBody>
      </p:sp>
      <p:sp>
        <p:nvSpPr>
          <p:cNvPr id="3" name="object 3"/>
          <p:cNvSpPr txBox="1"/>
          <p:nvPr/>
        </p:nvSpPr>
        <p:spPr>
          <a:xfrm>
            <a:off x="63364" y="940411"/>
            <a:ext cx="7645672" cy="4443524"/>
          </a:xfrm>
          <a:prstGeom prst="rect">
            <a:avLst/>
          </a:prstGeom>
        </p:spPr>
        <p:txBody>
          <a:bodyPr vert="horz" wrap="square" lIns="0" tIns="11430" rIns="0" bIns="0" rtlCol="0">
            <a:spAutoFit/>
          </a:bodyPr>
          <a:lstStyle/>
          <a:p>
            <a:pPr>
              <a:lnSpc>
                <a:spcPct val="100000"/>
              </a:lnSpc>
              <a:spcBef>
                <a:spcPts val="20"/>
              </a:spcBef>
            </a:pPr>
            <a:r>
              <a:rPr lang="en-US" sz="1200" dirty="0">
                <a:latin typeface="Times New Roman"/>
                <a:cs typeface="Times New Roman"/>
              </a:rPr>
              <a:t>  </a:t>
            </a:r>
            <a:r>
              <a:rPr lang="en-US" sz="2400" b="1" u="sng" dirty="0">
                <a:latin typeface="Calibri Light" panose="020F0302020204030204" pitchFamily="34" charset="0"/>
                <a:cs typeface="Calibri Light" panose="020F0302020204030204" pitchFamily="34" charset="0"/>
              </a:rPr>
              <a:t>Missing Attribute Values</a:t>
            </a:r>
          </a:p>
          <a:p>
            <a:pPr>
              <a:lnSpc>
                <a:spcPct val="100000"/>
              </a:lnSpc>
              <a:spcBef>
                <a:spcPts val="20"/>
              </a:spcBef>
            </a:pPr>
            <a:endParaRPr lang="en-US" sz="2400" b="1" u="sng" dirty="0">
              <a:latin typeface="Calibri Light" panose="020F0302020204030204" pitchFamily="34" charset="0"/>
              <a:cs typeface="Calibri Light" panose="020F0302020204030204" pitchFamily="34" charset="0"/>
            </a:endParaRPr>
          </a:p>
          <a:p>
            <a:pPr>
              <a:lnSpc>
                <a:spcPct val="100000"/>
              </a:lnSpc>
              <a:spcBef>
                <a:spcPts val="20"/>
              </a:spcBef>
            </a:pPr>
            <a:r>
              <a:rPr lang="en-US" sz="2400" dirty="0">
                <a:cs typeface="Calibri Light" panose="020F0302020204030204" pitchFamily="34" charset="0"/>
              </a:rPr>
              <a:t>When classifying a new test instance</a:t>
            </a:r>
          </a:p>
          <a:p>
            <a:pPr marL="457200" indent="-457200">
              <a:lnSpc>
                <a:spcPct val="100000"/>
              </a:lnSpc>
              <a:spcBef>
                <a:spcPts val="20"/>
              </a:spcBef>
              <a:buFont typeface="+mj-lt"/>
              <a:buAutoNum type="arabicPeriod"/>
            </a:pPr>
            <a:r>
              <a:rPr lang="en-US" sz="2400" dirty="0">
                <a:cs typeface="Calibri Light" panose="020F0302020204030204" pitchFamily="34" charset="0"/>
              </a:rPr>
              <a:t>If the test instance is missing a value for the split attribute for a node, assume that the missing attribute value is the average of the attribute’s value for all of the training instances that reached this node</a:t>
            </a:r>
          </a:p>
          <a:p>
            <a:pPr marL="457200" indent="-457200">
              <a:lnSpc>
                <a:spcPct val="100000"/>
              </a:lnSpc>
              <a:spcBef>
                <a:spcPts val="20"/>
              </a:spcBef>
              <a:buFont typeface="+mj-lt"/>
              <a:buAutoNum type="arabicPeriod"/>
            </a:pPr>
            <a:r>
              <a:rPr lang="en-US" sz="2400" dirty="0">
                <a:cs typeface="Calibri Light" panose="020F0302020204030204" pitchFamily="34" charset="0"/>
              </a:rPr>
              <a:t>At the leaf node of a model tree, replace any missing attribute values with the average value for that attribute for all of the training instances that reached the leaf node.</a:t>
            </a:r>
          </a:p>
          <a:p>
            <a:pPr marL="181610">
              <a:lnSpc>
                <a:spcPct val="100000"/>
              </a:lnSpc>
            </a:pPr>
            <a:endParaRPr lang="en-US" sz="2400" dirty="0">
              <a:cs typeface="Times New Roman"/>
            </a:endParaRPr>
          </a:p>
          <a:p>
            <a:pPr marL="181610">
              <a:lnSpc>
                <a:spcPct val="100000"/>
              </a:lnSpc>
            </a:pPr>
            <a:endParaRPr sz="2400" dirty="0">
              <a:cs typeface="Times New Roman"/>
            </a:endParaRPr>
          </a:p>
        </p:txBody>
      </p:sp>
      <p:sp>
        <p:nvSpPr>
          <p:cNvPr id="18" name="object 18"/>
          <p:cNvSpPr txBox="1">
            <a:spLocks noGrp="1"/>
          </p:cNvSpPr>
          <p:nvPr>
            <p:ph type="sldNum" sz="quarter" idx="7"/>
          </p:nvPr>
        </p:nvSpPr>
        <p:spPr>
          <a:prstGeom prst="rect">
            <a:avLst/>
          </a:prstGeom>
        </p:spPr>
        <p:txBody>
          <a:bodyPr vert="horz" wrap="square" lIns="0" tIns="0" rIns="0" bIns="0" rtlCol="0">
            <a:spAutoFit/>
          </a:bodyPr>
          <a:lstStyle/>
          <a:p>
            <a:pPr marL="38100">
              <a:lnSpc>
                <a:spcPts val="1140"/>
              </a:lnSpc>
            </a:pPr>
            <a:fld id="{81D60167-4931-47E6-BA6A-407CBD079E47}" type="slidenum">
              <a:rPr spc="-5" dirty="0"/>
              <a:t>4</a:t>
            </a:fld>
            <a:endParaRPr spc="-5" dirty="0"/>
          </a:p>
        </p:txBody>
      </p:sp>
      <p:sp>
        <p:nvSpPr>
          <p:cNvPr id="6" name="object 6"/>
          <p:cNvSpPr txBox="1"/>
          <p:nvPr/>
        </p:nvSpPr>
        <p:spPr>
          <a:xfrm>
            <a:off x="4102112" y="5310275"/>
            <a:ext cx="62230" cy="147320"/>
          </a:xfrm>
          <a:prstGeom prst="rect">
            <a:avLst/>
          </a:prstGeom>
        </p:spPr>
        <p:txBody>
          <a:bodyPr vert="horz" wrap="square" lIns="0" tIns="12065" rIns="0" bIns="0" rtlCol="0">
            <a:spAutoFit/>
          </a:bodyPr>
          <a:lstStyle/>
          <a:p>
            <a:pPr marL="12700">
              <a:lnSpc>
                <a:spcPct val="100000"/>
              </a:lnSpc>
              <a:spcBef>
                <a:spcPts val="95"/>
              </a:spcBef>
            </a:pPr>
            <a:r>
              <a:rPr sz="800" i="1" spc="110" dirty="0">
                <a:latin typeface="Arial"/>
                <a:cs typeface="Arial"/>
              </a:rPr>
              <a:t>i</a:t>
            </a:r>
            <a:endParaRPr sz="800">
              <a:latin typeface="Arial"/>
              <a:cs typeface="Arial"/>
            </a:endParaRPr>
          </a:p>
        </p:txBody>
      </p:sp>
      <p:sp>
        <p:nvSpPr>
          <p:cNvPr id="7" name="object 7"/>
          <p:cNvSpPr txBox="1"/>
          <p:nvPr/>
        </p:nvSpPr>
        <p:spPr>
          <a:xfrm>
            <a:off x="4408004" y="5082742"/>
            <a:ext cx="107314" cy="147320"/>
          </a:xfrm>
          <a:prstGeom prst="rect">
            <a:avLst/>
          </a:prstGeom>
        </p:spPr>
        <p:txBody>
          <a:bodyPr vert="horz" wrap="square" lIns="0" tIns="12065" rIns="0" bIns="0" rtlCol="0">
            <a:spAutoFit/>
          </a:bodyPr>
          <a:lstStyle/>
          <a:p>
            <a:pPr marL="12700">
              <a:lnSpc>
                <a:spcPct val="100000"/>
              </a:lnSpc>
              <a:spcBef>
                <a:spcPts val="95"/>
              </a:spcBef>
            </a:pPr>
            <a:r>
              <a:rPr sz="800" i="1" u="sng" spc="110" dirty="0">
                <a:uFill>
                  <a:solidFill>
                    <a:srgbClr val="000000"/>
                  </a:solidFill>
                </a:uFill>
                <a:latin typeface="Arial"/>
                <a:cs typeface="Arial"/>
              </a:rPr>
              <a:t>i</a:t>
            </a:r>
            <a:r>
              <a:rPr sz="800" i="1" u="sng" spc="-95" dirty="0">
                <a:uFill>
                  <a:solidFill>
                    <a:srgbClr val="000000"/>
                  </a:solidFill>
                </a:uFill>
                <a:latin typeface="Arial"/>
                <a:cs typeface="Arial"/>
              </a:rPr>
              <a:t> </a:t>
            </a:r>
            <a:endParaRPr sz="800">
              <a:latin typeface="Arial"/>
              <a:cs typeface="Arial"/>
            </a:endParaRPr>
          </a:p>
        </p:txBody>
      </p:sp>
      <p:sp>
        <p:nvSpPr>
          <p:cNvPr id="10" name="object 10"/>
          <p:cNvSpPr txBox="1"/>
          <p:nvPr/>
        </p:nvSpPr>
        <p:spPr>
          <a:xfrm>
            <a:off x="4931409" y="5176468"/>
            <a:ext cx="62230" cy="147320"/>
          </a:xfrm>
          <a:prstGeom prst="rect">
            <a:avLst/>
          </a:prstGeom>
        </p:spPr>
        <p:txBody>
          <a:bodyPr vert="horz" wrap="square" lIns="0" tIns="12065" rIns="0" bIns="0" rtlCol="0">
            <a:spAutoFit/>
          </a:bodyPr>
          <a:lstStyle/>
          <a:p>
            <a:pPr marL="12700">
              <a:lnSpc>
                <a:spcPct val="100000"/>
              </a:lnSpc>
              <a:spcBef>
                <a:spcPts val="95"/>
              </a:spcBef>
            </a:pPr>
            <a:r>
              <a:rPr sz="800" i="1" spc="110" dirty="0">
                <a:latin typeface="Arial"/>
                <a:cs typeface="Arial"/>
              </a:rPr>
              <a:t>i</a:t>
            </a:r>
            <a:endParaRPr sz="800" dirty="0">
              <a:latin typeface="Arial"/>
              <a:cs typeface="Arial"/>
            </a:endParaRPr>
          </a:p>
        </p:txBody>
      </p:sp>
    </p:spTree>
    <p:extLst>
      <p:ext uri="{BB962C8B-B14F-4D97-AF65-F5344CB8AC3E}">
        <p14:creationId xmlns:p14="http://schemas.microsoft.com/office/powerpoint/2010/main" val="3124658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267377" y="262867"/>
            <a:ext cx="5384280" cy="448200"/>
          </a:xfrm>
          <a:prstGeom prst="rect">
            <a:avLst/>
          </a:prstGeom>
        </p:spPr>
        <p:txBody>
          <a:bodyPr vert="horz" wrap="square" lIns="0" tIns="17145" rIns="0" bIns="0" rtlCol="0">
            <a:spAutoFit/>
          </a:bodyPr>
          <a:lstStyle/>
          <a:p>
            <a:pPr marL="12700" algn="ctr">
              <a:lnSpc>
                <a:spcPct val="100000"/>
              </a:lnSpc>
              <a:spcBef>
                <a:spcPts val="135"/>
              </a:spcBef>
            </a:pPr>
            <a:r>
              <a:rPr sz="2800" b="1" u="sng" spc="100" dirty="0">
                <a:cs typeface="Times New Roman"/>
              </a:rPr>
              <a:t>Regression </a:t>
            </a:r>
            <a:r>
              <a:rPr sz="2800" b="1" u="sng" spc="105" dirty="0">
                <a:cs typeface="Times New Roman"/>
              </a:rPr>
              <a:t>and </a:t>
            </a:r>
            <a:r>
              <a:rPr sz="2800" b="1" u="sng" spc="125" dirty="0">
                <a:cs typeface="Times New Roman"/>
              </a:rPr>
              <a:t>Model</a:t>
            </a:r>
            <a:r>
              <a:rPr sz="2800" b="1" u="sng" spc="315" dirty="0">
                <a:cs typeface="Times New Roman"/>
              </a:rPr>
              <a:t> </a:t>
            </a:r>
            <a:r>
              <a:rPr sz="2800" b="1" u="sng" spc="80" dirty="0">
                <a:cs typeface="Times New Roman"/>
              </a:rPr>
              <a:t>Trees</a:t>
            </a:r>
            <a:endParaRPr sz="2800" u="sng" dirty="0">
              <a:cs typeface="Times New Roman"/>
            </a:endParaRPr>
          </a:p>
        </p:txBody>
      </p:sp>
      <mc:AlternateContent xmlns:mc="http://schemas.openxmlformats.org/markup-compatibility/2006">
        <mc:Choice xmlns:a14="http://schemas.microsoft.com/office/drawing/2010/main" Requires="a14">
          <p:sp>
            <p:nvSpPr>
              <p:cNvPr id="3" name="object 3"/>
              <p:cNvSpPr txBox="1"/>
              <p:nvPr/>
            </p:nvSpPr>
            <p:spPr>
              <a:xfrm>
                <a:off x="126728" y="997613"/>
                <a:ext cx="7645672" cy="8573820"/>
              </a:xfrm>
              <a:prstGeom prst="rect">
                <a:avLst/>
              </a:prstGeom>
            </p:spPr>
            <p:txBody>
              <a:bodyPr vert="horz" wrap="square" lIns="0" tIns="11430" rIns="0" bIns="0" rtlCol="0">
                <a:noAutofit/>
              </a:bodyPr>
              <a:lstStyle/>
              <a:p>
                <a:pPr>
                  <a:lnSpc>
                    <a:spcPct val="100000"/>
                  </a:lnSpc>
                  <a:spcBef>
                    <a:spcPts val="20"/>
                  </a:spcBef>
                </a:pPr>
                <a:r>
                  <a:rPr lang="en-US" sz="1200" dirty="0">
                    <a:latin typeface="Times New Roman"/>
                    <a:cs typeface="Times New Roman"/>
                  </a:rPr>
                  <a:t>  </a:t>
                </a:r>
                <a:r>
                  <a:rPr lang="en-US" sz="2400" b="1" u="sng" dirty="0">
                    <a:latin typeface="Calibri Light" panose="020F0302020204030204" pitchFamily="34" charset="0"/>
                    <a:cs typeface="Calibri Light" panose="020F0302020204030204" pitchFamily="34" charset="0"/>
                  </a:rPr>
                  <a:t>Pruning:</a:t>
                </a:r>
              </a:p>
              <a:p>
                <a:pPr>
                  <a:lnSpc>
                    <a:spcPct val="100000"/>
                  </a:lnSpc>
                  <a:spcBef>
                    <a:spcPts val="20"/>
                  </a:spcBef>
                </a:pPr>
                <a:r>
                  <a:rPr lang="en-US" sz="2400" dirty="0">
                    <a:cs typeface="Calibri Light" panose="020F0302020204030204" pitchFamily="34" charset="0"/>
                  </a:rPr>
                  <a:t>Prune the regression formulas in model trees</a:t>
                </a:r>
              </a:p>
              <a:p>
                <a:pPr marL="457200" indent="-457200">
                  <a:spcBef>
                    <a:spcPts val="20"/>
                  </a:spcBef>
                  <a:buFont typeface="Arial" panose="020B0604020202020204" pitchFamily="34" charset="0"/>
                  <a:buChar char="•"/>
                </a:pPr>
                <a:r>
                  <a:rPr lang="en-US" sz="2400" dirty="0">
                    <a:cs typeface="Calibri Light" panose="020F0302020204030204" pitchFamily="34" charset="0"/>
                  </a:rPr>
                  <a:t>Each node contains a regression formula of the form  </a:t>
                </a:r>
                <a14:m>
                  <m:oMath xmlns:m="http://schemas.openxmlformats.org/officeDocument/2006/math">
                    <m:sSub>
                      <m:sSubPr>
                        <m:ctrlPr>
                          <a:rPr lang="en-US" sz="2400" i="1" smtClean="0">
                            <a:latin typeface="Cambria Math" panose="02040503050406030204" pitchFamily="18" charset="0"/>
                            <a:cs typeface="Calibri Light" panose="020F0302020204030204" pitchFamily="34" charset="0"/>
                          </a:rPr>
                        </m:ctrlPr>
                      </m:sSubPr>
                      <m:e>
                        <m:r>
                          <a:rPr lang="en-US" sz="2400" b="0" i="1" smtClean="0">
                            <a:latin typeface="Cambria Math" panose="02040503050406030204" pitchFamily="18" charset="0"/>
                            <a:cs typeface="Calibri Light" panose="020F0302020204030204" pitchFamily="34" charset="0"/>
                          </a:rPr>
                          <m:t>𝑤</m:t>
                        </m:r>
                      </m:e>
                      <m:sub>
                        <m:r>
                          <a:rPr lang="en-US" sz="2400" b="0" i="1" smtClean="0">
                            <a:latin typeface="Cambria Math" panose="02040503050406030204" pitchFamily="18" charset="0"/>
                            <a:cs typeface="Calibri Light" panose="020F0302020204030204" pitchFamily="34" charset="0"/>
                          </a:rPr>
                          <m:t>0</m:t>
                        </m:r>
                      </m:sub>
                    </m:sSub>
                  </m:oMath>
                </a14:m>
                <a:r>
                  <a:rPr lang="en-US" sz="2400" dirty="0">
                    <a:cs typeface="Calibri Light" panose="020F0302020204030204" pitchFamily="34" charset="0"/>
                  </a:rPr>
                  <a:t> + </a:t>
                </a:r>
                <a14:m>
                  <m:oMath xmlns:m="http://schemas.openxmlformats.org/officeDocument/2006/math">
                    <m:sSub>
                      <m:sSubPr>
                        <m:ctrlPr>
                          <a:rPr lang="en-US" sz="2400" i="1" smtClean="0">
                            <a:latin typeface="Cambria Math" panose="02040503050406030204" pitchFamily="18" charset="0"/>
                            <a:cs typeface="Calibri Light" panose="020F0302020204030204" pitchFamily="34" charset="0"/>
                          </a:rPr>
                        </m:ctrlPr>
                      </m:sSubPr>
                      <m:e>
                        <m:r>
                          <a:rPr lang="en-US" sz="2400" b="0" i="1" smtClean="0">
                            <a:latin typeface="Cambria Math" panose="02040503050406030204" pitchFamily="18" charset="0"/>
                            <a:cs typeface="Calibri Light" panose="020F0302020204030204" pitchFamily="34" charset="0"/>
                          </a:rPr>
                          <m:t>𝑤</m:t>
                        </m:r>
                      </m:e>
                      <m:sub>
                        <m:r>
                          <a:rPr lang="en-US" sz="2400" b="0" i="1" smtClean="0">
                            <a:latin typeface="Cambria Math" panose="02040503050406030204" pitchFamily="18" charset="0"/>
                            <a:cs typeface="Calibri Light" panose="020F0302020204030204" pitchFamily="34" charset="0"/>
                          </a:rPr>
                          <m:t>1</m:t>
                        </m:r>
                      </m:sub>
                    </m:sSub>
                    <m:sSub>
                      <m:sSubPr>
                        <m:ctrlPr>
                          <a:rPr lang="en-US" sz="2400" i="1" smtClean="0">
                            <a:latin typeface="Cambria Math" panose="02040503050406030204" pitchFamily="18" charset="0"/>
                            <a:cs typeface="Calibri Light" panose="020F0302020204030204" pitchFamily="34" charset="0"/>
                          </a:rPr>
                        </m:ctrlPr>
                      </m:sSubPr>
                      <m:e>
                        <m:r>
                          <a:rPr lang="en-US" sz="2400" b="0" i="1" smtClean="0">
                            <a:latin typeface="Cambria Math" panose="02040503050406030204" pitchFamily="18" charset="0"/>
                            <a:cs typeface="Calibri Light" panose="020F0302020204030204" pitchFamily="34" charset="0"/>
                          </a:rPr>
                          <m:t>𝑎</m:t>
                        </m:r>
                      </m:e>
                      <m:sub>
                        <m:r>
                          <a:rPr lang="en-US" sz="2400" b="0" i="1" smtClean="0">
                            <a:latin typeface="Cambria Math" panose="02040503050406030204" pitchFamily="18" charset="0"/>
                            <a:cs typeface="Calibri Light" panose="020F0302020204030204" pitchFamily="34" charset="0"/>
                          </a:rPr>
                          <m:t>1</m:t>
                        </m:r>
                      </m:sub>
                    </m:sSub>
                  </m:oMath>
                </a14:m>
                <a:r>
                  <a:rPr lang="en-US" sz="2400" dirty="0">
                    <a:cs typeface="Calibri Light" panose="020F0302020204030204" pitchFamily="34" charset="0"/>
                  </a:rPr>
                  <a:t> + … + </a:t>
                </a:r>
                <a14:m>
                  <m:oMath xmlns:m="http://schemas.openxmlformats.org/officeDocument/2006/math">
                    <m:sSub>
                      <m:sSubPr>
                        <m:ctrlPr>
                          <a:rPr lang="en-US" sz="2400" i="1" smtClean="0">
                            <a:latin typeface="Cambria Math" panose="02040503050406030204" pitchFamily="18" charset="0"/>
                            <a:cs typeface="Calibri Light" panose="020F0302020204030204" pitchFamily="34" charset="0"/>
                          </a:rPr>
                        </m:ctrlPr>
                      </m:sSubPr>
                      <m:e>
                        <m:r>
                          <a:rPr lang="en-US" sz="2400" b="0" i="1" smtClean="0">
                            <a:latin typeface="Cambria Math" panose="02040503050406030204" pitchFamily="18" charset="0"/>
                            <a:cs typeface="Calibri Light" panose="020F0302020204030204" pitchFamily="34" charset="0"/>
                          </a:rPr>
                          <m:t>𝑤</m:t>
                        </m:r>
                      </m:e>
                      <m:sub>
                        <m:r>
                          <a:rPr lang="en-US" sz="2400" b="0" i="1" smtClean="0">
                            <a:latin typeface="Cambria Math" panose="02040503050406030204" pitchFamily="18" charset="0"/>
                            <a:cs typeface="Calibri Light" panose="020F0302020204030204" pitchFamily="34" charset="0"/>
                          </a:rPr>
                          <m:t>𝑘</m:t>
                        </m:r>
                      </m:sub>
                    </m:sSub>
                    <m:sSub>
                      <m:sSubPr>
                        <m:ctrlPr>
                          <a:rPr lang="en-US" sz="2400" i="1" smtClean="0">
                            <a:latin typeface="Cambria Math" panose="02040503050406030204" pitchFamily="18" charset="0"/>
                            <a:cs typeface="Calibri Light" panose="020F0302020204030204" pitchFamily="34" charset="0"/>
                          </a:rPr>
                        </m:ctrlPr>
                      </m:sSubPr>
                      <m:e>
                        <m:r>
                          <a:rPr lang="en-US" sz="2400" b="0" i="1" smtClean="0">
                            <a:latin typeface="Cambria Math" panose="02040503050406030204" pitchFamily="18" charset="0"/>
                            <a:cs typeface="Calibri Light" panose="020F0302020204030204" pitchFamily="34" charset="0"/>
                          </a:rPr>
                          <m:t>𝑎</m:t>
                        </m:r>
                      </m:e>
                      <m:sub>
                        <m:r>
                          <a:rPr lang="en-US" sz="2400" b="0" i="1" smtClean="0">
                            <a:latin typeface="Cambria Math" panose="02040503050406030204" pitchFamily="18" charset="0"/>
                            <a:cs typeface="Calibri Light" panose="020F0302020204030204" pitchFamily="34" charset="0"/>
                          </a:rPr>
                          <m:t>𝑘</m:t>
                        </m:r>
                      </m:sub>
                    </m:sSub>
                  </m:oMath>
                </a14:m>
                <a:endParaRPr lang="en-US" sz="2400" dirty="0">
                  <a:cs typeface="Calibri Light" panose="020F0302020204030204" pitchFamily="34" charset="0"/>
                </a:endParaRPr>
              </a:p>
              <a:p>
                <a:pPr>
                  <a:spcBef>
                    <a:spcPts val="20"/>
                  </a:spcBef>
                </a:pPr>
                <a:r>
                  <a:rPr lang="en-US" sz="2400" dirty="0">
                    <a:cs typeface="Calibri Light" panose="020F0302020204030204" pitchFamily="34" charset="0"/>
                  </a:rPr>
                  <a:t>       where the </a:t>
                </a:r>
                <a14:m>
                  <m:oMath xmlns:m="http://schemas.openxmlformats.org/officeDocument/2006/math">
                    <m:sSub>
                      <m:sSubPr>
                        <m:ctrlPr>
                          <a:rPr lang="en-US" sz="2400" i="1" smtClean="0">
                            <a:latin typeface="Cambria Math" panose="02040503050406030204" pitchFamily="18" charset="0"/>
                            <a:cs typeface="Calibri Light" panose="020F0302020204030204" pitchFamily="34" charset="0"/>
                          </a:rPr>
                        </m:ctrlPr>
                      </m:sSubPr>
                      <m:e>
                        <m:r>
                          <a:rPr lang="en-US" sz="2400" b="0" i="1" smtClean="0">
                            <a:latin typeface="Cambria Math" panose="02040503050406030204" pitchFamily="18" charset="0"/>
                            <a:cs typeface="Calibri Light" panose="020F0302020204030204" pitchFamily="34" charset="0"/>
                          </a:rPr>
                          <m:t>𝑎</m:t>
                        </m:r>
                      </m:e>
                      <m:sub>
                        <m:r>
                          <a:rPr lang="en-US" sz="2400" b="0" i="1" smtClean="0">
                            <a:latin typeface="Cambria Math" panose="02040503050406030204" pitchFamily="18" charset="0"/>
                            <a:cs typeface="Calibri Light" panose="020F0302020204030204" pitchFamily="34" charset="0"/>
                          </a:rPr>
                          <m:t>𝑖</m:t>
                        </m:r>
                      </m:sub>
                    </m:sSub>
                    <m:r>
                      <a:rPr lang="en-US" sz="2400" b="0" i="0" smtClean="0">
                        <a:latin typeface="Cambria Math" panose="02040503050406030204" pitchFamily="18" charset="0"/>
                        <a:cs typeface="Calibri Light" panose="020F0302020204030204" pitchFamily="34" charset="0"/>
                      </a:rPr>
                      <m:t> </m:t>
                    </m:r>
                  </m:oMath>
                </a14:m>
                <a:r>
                  <a:rPr lang="en-US" sz="2400" dirty="0">
                    <a:cs typeface="Calibri Light" panose="020F0302020204030204" pitchFamily="34" charset="0"/>
                  </a:rPr>
                  <a:t>are attribute values and </a:t>
                </a:r>
                <a14:m>
                  <m:oMath xmlns:m="http://schemas.openxmlformats.org/officeDocument/2006/math">
                    <m:sSub>
                      <m:sSubPr>
                        <m:ctrlPr>
                          <a:rPr lang="en-US" sz="2400" i="1" smtClean="0">
                            <a:latin typeface="Cambria Math" panose="02040503050406030204" pitchFamily="18" charset="0"/>
                            <a:cs typeface="Calibri Light" panose="020F0302020204030204" pitchFamily="34" charset="0"/>
                          </a:rPr>
                        </m:ctrlPr>
                      </m:sSubPr>
                      <m:e>
                        <m:r>
                          <a:rPr lang="en-US" sz="2400" b="0" i="1" smtClean="0">
                            <a:latin typeface="Cambria Math" panose="02040503050406030204" pitchFamily="18" charset="0"/>
                            <a:cs typeface="Calibri Light" panose="020F0302020204030204" pitchFamily="34" charset="0"/>
                          </a:rPr>
                          <m:t>𝑤</m:t>
                        </m:r>
                      </m:e>
                      <m:sub>
                        <m:r>
                          <a:rPr lang="en-US" sz="2400" b="0" i="1" smtClean="0">
                            <a:latin typeface="Cambria Math" panose="02040503050406030204" pitchFamily="18" charset="0"/>
                            <a:cs typeface="Calibri Light" panose="020F0302020204030204" pitchFamily="34" charset="0"/>
                          </a:rPr>
                          <m:t>𝑖</m:t>
                        </m:r>
                      </m:sub>
                    </m:sSub>
                  </m:oMath>
                </a14:m>
                <a:r>
                  <a:rPr lang="en-US" sz="2400" dirty="0">
                    <a:cs typeface="Calibri Light" panose="020F0302020204030204" pitchFamily="34" charset="0"/>
                  </a:rPr>
                  <a:t> are weights</a:t>
                </a:r>
              </a:p>
              <a:p>
                <a:pPr marL="342900" indent="-342900">
                  <a:spcBef>
                    <a:spcPts val="20"/>
                  </a:spcBef>
                  <a:buFont typeface="Arial" panose="020B0604020202020204" pitchFamily="34" charset="0"/>
                  <a:buChar char="•"/>
                </a:pPr>
                <a:r>
                  <a:rPr lang="en-US" sz="2400" dirty="0">
                    <a:cs typeface="Calibri Light" panose="020F0302020204030204" pitchFamily="34" charset="0"/>
                  </a:rPr>
                  <a:t>At each node N, consider removing terms from the regression formula </a:t>
                </a:r>
              </a:p>
              <a:p>
                <a:pPr marL="914400" lvl="1" indent="-457200">
                  <a:spcBef>
                    <a:spcPts val="20"/>
                  </a:spcBef>
                  <a:buFont typeface="+mj-lt"/>
                  <a:buAutoNum type="arabicPeriod"/>
                </a:pPr>
                <a:r>
                  <a:rPr lang="en-US" sz="2400" dirty="0">
                    <a:cs typeface="Calibri Light" panose="020F0302020204030204" pitchFamily="34" charset="0"/>
                  </a:rPr>
                  <a:t>Estimate the error rate at node N as follows:</a:t>
                </a:r>
              </a:p>
              <a:p>
                <a:pPr lvl="1">
                  <a:spcBef>
                    <a:spcPts val="20"/>
                  </a:spcBef>
                </a:pPr>
                <a:r>
                  <a:rPr lang="en-US" sz="2400" dirty="0">
                    <a:cs typeface="Calibri Light" panose="020F0302020204030204" pitchFamily="34" charset="0"/>
                  </a:rPr>
                  <a:t>      ER =  </a:t>
                </a:r>
                <a14:m>
                  <m:oMath xmlns:m="http://schemas.openxmlformats.org/officeDocument/2006/math">
                    <m:f>
                      <m:fPr>
                        <m:ctrlPr>
                          <a:rPr lang="en-US" sz="2400" i="1" smtClean="0">
                            <a:latin typeface="Cambria Math" panose="02040503050406030204" pitchFamily="18" charset="0"/>
                            <a:cs typeface="Calibri Light" panose="020F0302020204030204" pitchFamily="34" charset="0"/>
                          </a:rPr>
                        </m:ctrlPr>
                      </m:fPr>
                      <m:num>
                        <m:r>
                          <m:rPr>
                            <m:nor/>
                          </m:rPr>
                          <a:rPr lang="en-US" sz="2400" dirty="0" smtClean="0">
                            <a:cs typeface="Calibri Light" panose="020F0302020204030204" pitchFamily="34" charset="0"/>
                          </a:rPr>
                          <m:t>n</m:t>
                        </m:r>
                        <m:r>
                          <m:rPr>
                            <m:nor/>
                          </m:rPr>
                          <a:rPr lang="en-US" sz="2400" dirty="0" smtClean="0">
                            <a:cs typeface="Calibri Light" panose="020F0302020204030204" pitchFamily="34" charset="0"/>
                          </a:rPr>
                          <m:t> + </m:t>
                        </m:r>
                        <m:r>
                          <m:rPr>
                            <m:nor/>
                          </m:rPr>
                          <a:rPr lang="en-US" sz="2400" dirty="0" smtClean="0">
                            <a:cs typeface="Calibri Light" panose="020F0302020204030204" pitchFamily="34" charset="0"/>
                          </a:rPr>
                          <m:t>v</m:t>
                        </m:r>
                        <m:r>
                          <m:rPr>
                            <m:nor/>
                          </m:rPr>
                          <a:rPr lang="en-US" sz="2400" dirty="0" smtClean="0">
                            <a:cs typeface="Calibri Light" panose="020F0302020204030204" pitchFamily="34" charset="0"/>
                          </a:rPr>
                          <m:t> </m:t>
                        </m:r>
                      </m:num>
                      <m:den>
                        <m:r>
                          <m:rPr>
                            <m:nor/>
                          </m:rPr>
                          <a:rPr lang="en-US" sz="2400" dirty="0" smtClean="0">
                            <a:cs typeface="Calibri Light" panose="020F0302020204030204" pitchFamily="34" charset="0"/>
                          </a:rPr>
                          <m:t>n</m:t>
                        </m:r>
                        <m:r>
                          <m:rPr>
                            <m:nor/>
                          </m:rPr>
                          <a:rPr lang="en-US" sz="2400" dirty="0" smtClean="0">
                            <a:cs typeface="Calibri Light" panose="020F0302020204030204" pitchFamily="34" charset="0"/>
                          </a:rPr>
                          <m:t> – </m:t>
                        </m:r>
                        <m:r>
                          <m:rPr>
                            <m:nor/>
                          </m:rPr>
                          <a:rPr lang="en-US" sz="2400" dirty="0" smtClean="0">
                            <a:cs typeface="Calibri Light" panose="020F0302020204030204" pitchFamily="34" charset="0"/>
                          </a:rPr>
                          <m:t>v</m:t>
                        </m:r>
                        <m:r>
                          <m:rPr>
                            <m:nor/>
                          </m:rPr>
                          <a:rPr lang="en-US" sz="2400" dirty="0" smtClean="0">
                            <a:cs typeface="Calibri Light" panose="020F0302020204030204" pitchFamily="34" charset="0"/>
                          </a:rPr>
                          <m:t>  </m:t>
                        </m:r>
                      </m:den>
                    </m:f>
                  </m:oMath>
                </a14:m>
                <a:r>
                  <a:rPr lang="en-US" sz="2400" dirty="0">
                    <a:cs typeface="Calibri Light" panose="020F0302020204030204" pitchFamily="34" charset="0"/>
                  </a:rPr>
                  <a:t> </a:t>
                </a:r>
                <a14:m>
                  <m:oMath xmlns:m="http://schemas.openxmlformats.org/officeDocument/2006/math">
                    <m:r>
                      <a:rPr lang="en-US" sz="2400" i="1" dirty="0" smtClean="0">
                        <a:latin typeface="Cambria Math" panose="02040503050406030204" pitchFamily="18" charset="0"/>
                        <a:ea typeface="Cambria Math" panose="02040503050406030204" pitchFamily="18" charset="0"/>
                        <a:cs typeface="Calibri Light" panose="020F0302020204030204" pitchFamily="34" charset="0"/>
                      </a:rPr>
                      <m:t>×</m:t>
                    </m:r>
                  </m:oMath>
                </a14:m>
                <a:r>
                  <a:rPr lang="en-US" sz="2400" dirty="0">
                    <a:cs typeface="Calibri Light" panose="020F0302020204030204" pitchFamily="34" charset="0"/>
                  </a:rPr>
                  <a:t> </a:t>
                </a:r>
                <a14:m>
                  <m:oMath xmlns:m="http://schemas.openxmlformats.org/officeDocument/2006/math">
                    <m:sSub>
                      <m:sSubPr>
                        <m:ctrlPr>
                          <a:rPr lang="en-US" sz="2400" i="1" dirty="0" smtClean="0">
                            <a:latin typeface="Cambria Math" panose="02040503050406030204" pitchFamily="18" charset="0"/>
                            <a:cs typeface="Calibri Light" panose="020F0302020204030204" pitchFamily="34" charset="0"/>
                          </a:rPr>
                        </m:ctrlPr>
                      </m:sSubPr>
                      <m:e>
                        <m:r>
                          <a:rPr lang="en-US" sz="2400" b="0" i="1" dirty="0" smtClean="0">
                            <a:latin typeface="Cambria Math" panose="02040503050406030204" pitchFamily="18" charset="0"/>
                            <a:cs typeface="Calibri Light" panose="020F0302020204030204" pitchFamily="34" charset="0"/>
                          </a:rPr>
                          <m:t>𝐸</m:t>
                        </m:r>
                      </m:e>
                      <m:sub>
                        <m:r>
                          <a:rPr lang="en-US" sz="2400" b="0" i="1" dirty="0" smtClean="0">
                            <a:latin typeface="Cambria Math" panose="02040503050406030204" pitchFamily="18" charset="0"/>
                            <a:cs typeface="Calibri Light" panose="020F0302020204030204" pitchFamily="34" charset="0"/>
                          </a:rPr>
                          <m:t>𝑁</m:t>
                        </m:r>
                      </m:sub>
                    </m:sSub>
                  </m:oMath>
                </a14:m>
                <a:endParaRPr lang="en-US" sz="2400" dirty="0">
                  <a:cs typeface="Calibri Light" panose="020F0302020204030204" pitchFamily="34" charset="0"/>
                </a:endParaRPr>
              </a:p>
              <a:p>
                <a:pPr lvl="1">
                  <a:spcBef>
                    <a:spcPts val="20"/>
                  </a:spcBef>
                </a:pPr>
                <a:r>
                  <a:rPr lang="en-US" sz="2400" dirty="0">
                    <a:cs typeface="Calibri Light" panose="020F0302020204030204" pitchFamily="34" charset="0"/>
                  </a:rPr>
                  <a:t>where </a:t>
                </a:r>
              </a:p>
              <a:p>
                <a:pPr lvl="1">
                  <a:spcBef>
                    <a:spcPts val="20"/>
                  </a:spcBef>
                </a:pPr>
                <a:r>
                  <a:rPr lang="en-US" sz="2400" dirty="0">
                    <a:cs typeface="Calibri Light" panose="020F0302020204030204" pitchFamily="34" charset="0"/>
                  </a:rPr>
                  <a:t>n=number of training instances that reach node N</a:t>
                </a:r>
              </a:p>
              <a:p>
                <a:pPr lvl="1">
                  <a:spcBef>
                    <a:spcPts val="20"/>
                  </a:spcBef>
                </a:pPr>
                <a:r>
                  <a:rPr lang="en-US" sz="2400" dirty="0">
                    <a:cs typeface="Calibri Light" panose="020F0302020204030204" pitchFamily="34" charset="0"/>
                  </a:rPr>
                  <a:t>v=number of attributes in the regression formula  </a:t>
                </a:r>
                <a14:m>
                  <m:oMath xmlns:m="http://schemas.openxmlformats.org/officeDocument/2006/math">
                    <m:sSub>
                      <m:sSubPr>
                        <m:ctrlPr>
                          <a:rPr lang="en-US" sz="2400" i="1" dirty="0" smtClean="0">
                            <a:latin typeface="Cambria Math" panose="02040503050406030204" pitchFamily="18" charset="0"/>
                            <a:cs typeface="Calibri Light" panose="020F0302020204030204" pitchFamily="34" charset="0"/>
                          </a:rPr>
                        </m:ctrlPr>
                      </m:sSubPr>
                      <m:e>
                        <m:r>
                          <a:rPr lang="en-US" sz="2400" b="0" i="1" dirty="0" smtClean="0">
                            <a:latin typeface="Cambria Math" panose="02040503050406030204" pitchFamily="18" charset="0"/>
                            <a:cs typeface="Calibri Light" panose="020F0302020204030204" pitchFamily="34" charset="0"/>
                          </a:rPr>
                          <m:t>𝐸</m:t>
                        </m:r>
                      </m:e>
                      <m:sub>
                        <m:r>
                          <a:rPr lang="en-US" sz="2400" b="0" i="1" dirty="0" smtClean="0">
                            <a:latin typeface="Cambria Math" panose="02040503050406030204" pitchFamily="18" charset="0"/>
                            <a:cs typeface="Calibri Light" panose="020F0302020204030204" pitchFamily="34" charset="0"/>
                          </a:rPr>
                          <m:t>𝑁</m:t>
                        </m:r>
                      </m:sub>
                    </m:sSub>
                  </m:oMath>
                </a14:m>
                <a:r>
                  <a:rPr lang="en-US" sz="2400" dirty="0">
                    <a:cs typeface="Calibri Light" panose="020F0302020204030204" pitchFamily="34" charset="0"/>
                  </a:rPr>
                  <a:t>=average of the absolute difference between predicted value and actual value for training instances that reach N</a:t>
                </a:r>
              </a:p>
              <a:p>
                <a:pPr marL="914400" lvl="1" indent="-457200">
                  <a:spcBef>
                    <a:spcPts val="20"/>
                  </a:spcBef>
                  <a:buFont typeface="+mj-lt"/>
                  <a:buAutoNum type="arabicPeriod" startAt="2"/>
                </a:pPr>
                <a:r>
                  <a:rPr lang="en-US" sz="2400" dirty="0">
                    <a:cs typeface="Calibri Light" panose="020F0302020204030204" pitchFamily="34" charset="0"/>
                  </a:rPr>
                  <a:t>Compare with a revised error estimate </a:t>
                </a:r>
                <a14:m>
                  <m:oMath xmlns:m="http://schemas.openxmlformats.org/officeDocument/2006/math">
                    <m:sSup>
                      <m:sSupPr>
                        <m:ctrlPr>
                          <a:rPr lang="en-US" sz="2400" i="1" smtClean="0">
                            <a:latin typeface="Cambria Math" panose="02040503050406030204" pitchFamily="18" charset="0"/>
                            <a:cs typeface="Calibri Light" panose="020F0302020204030204" pitchFamily="34" charset="0"/>
                          </a:rPr>
                        </m:ctrlPr>
                      </m:sSupPr>
                      <m:e>
                        <m:r>
                          <a:rPr lang="en-US" sz="2400" b="0" i="1" smtClean="0">
                            <a:latin typeface="Cambria Math" panose="02040503050406030204" pitchFamily="18" charset="0"/>
                            <a:cs typeface="Calibri Light" panose="020F0302020204030204" pitchFamily="34" charset="0"/>
                          </a:rPr>
                          <m:t>𝐸𝑅</m:t>
                        </m:r>
                      </m:e>
                      <m:sup>
                        <m:r>
                          <a:rPr lang="en-US" sz="2400" b="0" i="1" smtClean="0">
                            <a:latin typeface="Cambria Math" panose="02040503050406030204" pitchFamily="18" charset="0"/>
                            <a:cs typeface="Calibri Light" panose="020F0302020204030204" pitchFamily="34" charset="0"/>
                          </a:rPr>
                          <m:t>′</m:t>
                        </m:r>
                      </m:sup>
                    </m:sSup>
                  </m:oMath>
                </a14:m>
                <a:r>
                  <a:rPr lang="en-US" sz="2400" dirty="0">
                    <a:cs typeface="Calibri Light" panose="020F0302020204030204" pitchFamily="34" charset="0"/>
                  </a:rPr>
                  <a:t> if a term is removed from the regression formula</a:t>
                </a:r>
              </a:p>
              <a:p>
                <a:pPr marL="914400" lvl="1" indent="-457200">
                  <a:spcBef>
                    <a:spcPts val="20"/>
                  </a:spcBef>
                  <a:buFont typeface="+mj-lt"/>
                  <a:buAutoNum type="arabicPeriod" startAt="2"/>
                </a:pPr>
                <a:r>
                  <a:rPr lang="en-US" sz="2400" dirty="0">
                    <a:cs typeface="Calibri Light" panose="020F0302020204030204" pitchFamily="34" charset="0"/>
                  </a:rPr>
                  <a:t>Greedily remove terms as long as the resultant error does not increase.</a:t>
                </a:r>
              </a:p>
              <a:p>
                <a:pPr lvl="1">
                  <a:spcBef>
                    <a:spcPts val="20"/>
                  </a:spcBef>
                </a:pPr>
                <a:endParaRPr lang="en-US" sz="2400" dirty="0">
                  <a:cs typeface="Calibri Light" panose="020F0302020204030204" pitchFamily="34" charset="0"/>
                </a:endParaRPr>
              </a:p>
              <a:p>
                <a:pPr marL="800100" lvl="1" indent="-342900">
                  <a:spcBef>
                    <a:spcPts val="20"/>
                  </a:spcBef>
                  <a:buFont typeface="Arial" panose="020B0604020202020204" pitchFamily="34" charset="0"/>
                  <a:buChar char="•"/>
                </a:pPr>
                <a:endParaRPr lang="en-US" sz="2400" dirty="0">
                  <a:cs typeface="Calibri Light" panose="020F0302020204030204" pitchFamily="34" charset="0"/>
                </a:endParaRPr>
              </a:p>
              <a:p>
                <a:pPr>
                  <a:lnSpc>
                    <a:spcPct val="100000"/>
                  </a:lnSpc>
                  <a:spcBef>
                    <a:spcPts val="20"/>
                  </a:spcBef>
                </a:pPr>
                <a:endParaRPr lang="en-US" sz="2400" b="1" u="sng" dirty="0">
                  <a:latin typeface="Calibri Light" panose="020F0302020204030204" pitchFamily="34" charset="0"/>
                  <a:cs typeface="Calibri Light" panose="020F0302020204030204" pitchFamily="34" charset="0"/>
                </a:endParaRPr>
              </a:p>
              <a:p>
                <a:pPr marL="181610">
                  <a:lnSpc>
                    <a:spcPct val="100000"/>
                  </a:lnSpc>
                </a:pPr>
                <a:endParaRPr sz="2400" dirty="0">
                  <a:cs typeface="Times New Roman"/>
                </a:endParaRPr>
              </a:p>
            </p:txBody>
          </p:sp>
        </mc:Choice>
        <mc:Fallback>
          <p:sp>
            <p:nvSpPr>
              <p:cNvPr id="3" name="object 3"/>
              <p:cNvSpPr txBox="1">
                <a:spLocks noRot="1" noChangeAspect="1" noMove="1" noResize="1" noEditPoints="1" noAdjustHandles="1" noChangeArrowheads="1" noChangeShapeType="1" noTextEdit="1"/>
              </p:cNvSpPr>
              <p:nvPr/>
            </p:nvSpPr>
            <p:spPr>
              <a:xfrm>
                <a:off x="126728" y="997613"/>
                <a:ext cx="7645672" cy="8573820"/>
              </a:xfrm>
              <a:prstGeom prst="rect">
                <a:avLst/>
              </a:prstGeom>
              <a:blipFill>
                <a:blip r:embed="rId2"/>
                <a:stretch>
                  <a:fillRect l="-2156" t="-888" r="-3151"/>
                </a:stretch>
              </a:blipFill>
            </p:spPr>
            <p:txBody>
              <a:bodyPr/>
              <a:lstStyle/>
              <a:p>
                <a:r>
                  <a:rPr lang="en-US">
                    <a:noFill/>
                  </a:rPr>
                  <a:t> </a:t>
                </a:r>
              </a:p>
            </p:txBody>
          </p:sp>
        </mc:Fallback>
      </mc:AlternateContent>
      <p:sp>
        <p:nvSpPr>
          <p:cNvPr id="18" name="object 18"/>
          <p:cNvSpPr txBox="1">
            <a:spLocks noGrp="1"/>
          </p:cNvSpPr>
          <p:nvPr>
            <p:ph type="sldNum" sz="quarter" idx="7"/>
          </p:nvPr>
        </p:nvSpPr>
        <p:spPr>
          <a:prstGeom prst="rect">
            <a:avLst/>
          </a:prstGeom>
        </p:spPr>
        <p:txBody>
          <a:bodyPr vert="horz" wrap="square" lIns="0" tIns="0" rIns="0" bIns="0" rtlCol="0">
            <a:spAutoFit/>
          </a:bodyPr>
          <a:lstStyle/>
          <a:p>
            <a:pPr marL="38100">
              <a:lnSpc>
                <a:spcPts val="1140"/>
              </a:lnSpc>
            </a:pPr>
            <a:fld id="{81D60167-4931-47E6-BA6A-407CBD079E47}" type="slidenum">
              <a:rPr spc="-5" dirty="0"/>
              <a:t>5</a:t>
            </a:fld>
            <a:endParaRPr spc="-5" dirty="0"/>
          </a:p>
        </p:txBody>
      </p:sp>
      <p:sp>
        <p:nvSpPr>
          <p:cNvPr id="6" name="object 6"/>
          <p:cNvSpPr txBox="1"/>
          <p:nvPr/>
        </p:nvSpPr>
        <p:spPr>
          <a:xfrm>
            <a:off x="4102112" y="5310275"/>
            <a:ext cx="62230" cy="147320"/>
          </a:xfrm>
          <a:prstGeom prst="rect">
            <a:avLst/>
          </a:prstGeom>
        </p:spPr>
        <p:txBody>
          <a:bodyPr vert="horz" wrap="square" lIns="0" tIns="12065" rIns="0" bIns="0" rtlCol="0">
            <a:spAutoFit/>
          </a:bodyPr>
          <a:lstStyle/>
          <a:p>
            <a:pPr marL="12700">
              <a:lnSpc>
                <a:spcPct val="100000"/>
              </a:lnSpc>
              <a:spcBef>
                <a:spcPts val="95"/>
              </a:spcBef>
            </a:pPr>
            <a:r>
              <a:rPr sz="800" i="1" spc="110" dirty="0">
                <a:latin typeface="Arial"/>
                <a:cs typeface="Arial"/>
              </a:rPr>
              <a:t>i</a:t>
            </a:r>
            <a:endParaRPr sz="800">
              <a:latin typeface="Arial"/>
              <a:cs typeface="Arial"/>
            </a:endParaRPr>
          </a:p>
        </p:txBody>
      </p:sp>
      <p:sp>
        <p:nvSpPr>
          <p:cNvPr id="7" name="object 7"/>
          <p:cNvSpPr txBox="1"/>
          <p:nvPr/>
        </p:nvSpPr>
        <p:spPr>
          <a:xfrm>
            <a:off x="4408004" y="5082742"/>
            <a:ext cx="107314" cy="147320"/>
          </a:xfrm>
          <a:prstGeom prst="rect">
            <a:avLst/>
          </a:prstGeom>
        </p:spPr>
        <p:txBody>
          <a:bodyPr vert="horz" wrap="square" lIns="0" tIns="12065" rIns="0" bIns="0" rtlCol="0">
            <a:spAutoFit/>
          </a:bodyPr>
          <a:lstStyle/>
          <a:p>
            <a:pPr marL="12700">
              <a:lnSpc>
                <a:spcPct val="100000"/>
              </a:lnSpc>
              <a:spcBef>
                <a:spcPts val="95"/>
              </a:spcBef>
            </a:pPr>
            <a:r>
              <a:rPr sz="800" i="1" u="sng" spc="110" dirty="0">
                <a:uFill>
                  <a:solidFill>
                    <a:srgbClr val="000000"/>
                  </a:solidFill>
                </a:uFill>
                <a:latin typeface="Arial"/>
                <a:cs typeface="Arial"/>
              </a:rPr>
              <a:t>i</a:t>
            </a:r>
            <a:r>
              <a:rPr sz="800" i="1" u="sng" spc="-95" dirty="0">
                <a:uFill>
                  <a:solidFill>
                    <a:srgbClr val="000000"/>
                  </a:solidFill>
                </a:uFill>
                <a:latin typeface="Arial"/>
                <a:cs typeface="Arial"/>
              </a:rPr>
              <a:t> </a:t>
            </a:r>
            <a:endParaRPr sz="800">
              <a:latin typeface="Arial"/>
              <a:cs typeface="Arial"/>
            </a:endParaRPr>
          </a:p>
        </p:txBody>
      </p:sp>
      <p:sp>
        <p:nvSpPr>
          <p:cNvPr id="10" name="object 10"/>
          <p:cNvSpPr txBox="1"/>
          <p:nvPr/>
        </p:nvSpPr>
        <p:spPr>
          <a:xfrm>
            <a:off x="4931409" y="5176468"/>
            <a:ext cx="62230" cy="147320"/>
          </a:xfrm>
          <a:prstGeom prst="rect">
            <a:avLst/>
          </a:prstGeom>
        </p:spPr>
        <p:txBody>
          <a:bodyPr vert="horz" wrap="square" lIns="0" tIns="12065" rIns="0" bIns="0" rtlCol="0">
            <a:spAutoFit/>
          </a:bodyPr>
          <a:lstStyle/>
          <a:p>
            <a:pPr marL="12700">
              <a:lnSpc>
                <a:spcPct val="100000"/>
              </a:lnSpc>
              <a:spcBef>
                <a:spcPts val="95"/>
              </a:spcBef>
            </a:pPr>
            <a:r>
              <a:rPr sz="800" i="1" spc="110" dirty="0">
                <a:latin typeface="Arial"/>
                <a:cs typeface="Arial"/>
              </a:rPr>
              <a:t>i</a:t>
            </a:r>
            <a:endParaRPr sz="800" dirty="0">
              <a:latin typeface="Arial"/>
              <a:cs typeface="Arial"/>
            </a:endParaRPr>
          </a:p>
        </p:txBody>
      </p:sp>
    </p:spTree>
    <p:extLst>
      <p:ext uri="{BB962C8B-B14F-4D97-AF65-F5344CB8AC3E}">
        <p14:creationId xmlns:p14="http://schemas.microsoft.com/office/powerpoint/2010/main" val="2604921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267377" y="262867"/>
            <a:ext cx="5384280" cy="448200"/>
          </a:xfrm>
          <a:prstGeom prst="rect">
            <a:avLst/>
          </a:prstGeom>
        </p:spPr>
        <p:txBody>
          <a:bodyPr vert="horz" wrap="square" lIns="0" tIns="17145" rIns="0" bIns="0" rtlCol="0">
            <a:spAutoFit/>
          </a:bodyPr>
          <a:lstStyle/>
          <a:p>
            <a:pPr marL="12700" algn="ctr">
              <a:lnSpc>
                <a:spcPct val="100000"/>
              </a:lnSpc>
              <a:spcBef>
                <a:spcPts val="135"/>
              </a:spcBef>
            </a:pPr>
            <a:r>
              <a:rPr sz="2800" b="1" u="sng" spc="100" dirty="0">
                <a:cs typeface="Times New Roman"/>
              </a:rPr>
              <a:t>Regression </a:t>
            </a:r>
            <a:r>
              <a:rPr sz="2800" b="1" u="sng" spc="105" dirty="0">
                <a:cs typeface="Times New Roman"/>
              </a:rPr>
              <a:t>and </a:t>
            </a:r>
            <a:r>
              <a:rPr sz="2800" b="1" u="sng" spc="125" dirty="0">
                <a:cs typeface="Times New Roman"/>
              </a:rPr>
              <a:t>Model</a:t>
            </a:r>
            <a:r>
              <a:rPr sz="2800" b="1" u="sng" spc="315" dirty="0">
                <a:cs typeface="Times New Roman"/>
              </a:rPr>
              <a:t> </a:t>
            </a:r>
            <a:r>
              <a:rPr sz="2800" b="1" u="sng" spc="80" dirty="0">
                <a:cs typeface="Times New Roman"/>
              </a:rPr>
              <a:t>Trees</a:t>
            </a:r>
            <a:endParaRPr sz="2800" u="sng" dirty="0">
              <a:cs typeface="Times New Roman"/>
            </a:endParaRPr>
          </a:p>
        </p:txBody>
      </p:sp>
      <mc:AlternateContent xmlns:mc="http://schemas.openxmlformats.org/markup-compatibility/2006">
        <mc:Choice xmlns:a14="http://schemas.microsoft.com/office/drawing/2010/main" Requires="a14">
          <p:sp>
            <p:nvSpPr>
              <p:cNvPr id="3" name="object 3"/>
              <p:cNvSpPr txBox="1"/>
              <p:nvPr/>
            </p:nvSpPr>
            <p:spPr>
              <a:xfrm>
                <a:off x="126728" y="997613"/>
                <a:ext cx="7645672" cy="8573820"/>
              </a:xfrm>
              <a:prstGeom prst="rect">
                <a:avLst/>
              </a:prstGeom>
            </p:spPr>
            <p:txBody>
              <a:bodyPr vert="horz" wrap="square" lIns="0" tIns="11430" rIns="0" bIns="0" rtlCol="0">
                <a:noAutofit/>
              </a:bodyPr>
              <a:lstStyle/>
              <a:p>
                <a:pPr>
                  <a:lnSpc>
                    <a:spcPct val="100000"/>
                  </a:lnSpc>
                  <a:spcBef>
                    <a:spcPts val="20"/>
                  </a:spcBef>
                </a:pPr>
                <a:r>
                  <a:rPr lang="en-US" sz="1200" dirty="0">
                    <a:latin typeface="Times New Roman"/>
                    <a:cs typeface="Times New Roman"/>
                  </a:rPr>
                  <a:t> </a:t>
                </a:r>
                <a:r>
                  <a:rPr lang="en-US" sz="2400" b="1" u="sng" dirty="0">
                    <a:latin typeface="Calibri Light" panose="020F0302020204030204" pitchFamily="34" charset="0"/>
                    <a:cs typeface="Calibri Light" panose="020F0302020204030204" pitchFamily="34" charset="0"/>
                  </a:rPr>
                  <a:t>Pruning:</a:t>
                </a:r>
              </a:p>
              <a:p>
                <a:pPr>
                  <a:lnSpc>
                    <a:spcPct val="100000"/>
                  </a:lnSpc>
                  <a:spcBef>
                    <a:spcPts val="20"/>
                  </a:spcBef>
                </a:pPr>
                <a:r>
                  <a:rPr lang="en-US" sz="2400" dirty="0">
                    <a:cs typeface="Calibri Light" panose="020F0302020204030204" pitchFamily="34" charset="0"/>
                  </a:rPr>
                  <a:t>Prune the Tree Structure of Regression and Model Trees</a:t>
                </a:r>
              </a:p>
              <a:p>
                <a:pPr marL="457200" indent="-457200">
                  <a:lnSpc>
                    <a:spcPct val="100000"/>
                  </a:lnSpc>
                  <a:spcBef>
                    <a:spcPts val="20"/>
                  </a:spcBef>
                  <a:buFont typeface="+mj-lt"/>
                  <a:buAutoNum type="arabicPeriod"/>
                </a:pPr>
                <a:r>
                  <a:rPr lang="en-US" sz="2400" dirty="0">
                    <a:cs typeface="Calibri Light" panose="020F0302020204030204" pitchFamily="34" charset="0"/>
                  </a:rPr>
                  <a:t>Compute the weighted error of the predictions at the leaf nodes</a:t>
                </a:r>
              </a:p>
              <a:p>
                <a:pPr marL="914400" lvl="1" indent="-457200">
                  <a:spcBef>
                    <a:spcPts val="20"/>
                  </a:spcBef>
                  <a:buFont typeface="Wingdings" pitchFamily="2" charset="2"/>
                  <a:buChar char="v"/>
                </a:pPr>
                <a:r>
                  <a:rPr lang="en-US" sz="2400" dirty="0">
                    <a:cs typeface="Calibri Light" panose="020F0302020204030204" pitchFamily="34" charset="0"/>
                  </a:rPr>
                  <a:t>can multiply the error of the subtree by a factor such as </a:t>
                </a:r>
                <a14:m>
                  <m:oMath xmlns:m="http://schemas.openxmlformats.org/officeDocument/2006/math">
                    <m:f>
                      <m:fPr>
                        <m:ctrlPr>
                          <a:rPr lang="en-US" sz="2400" i="1" smtClean="0">
                            <a:latin typeface="Cambria Math" panose="02040503050406030204" pitchFamily="18" charset="0"/>
                            <a:cs typeface="Calibri Light" panose="020F0302020204030204" pitchFamily="34" charset="0"/>
                          </a:rPr>
                        </m:ctrlPr>
                      </m:fPr>
                      <m:num>
                        <m:r>
                          <m:rPr>
                            <m:nor/>
                          </m:rPr>
                          <a:rPr lang="en-US" sz="2400" dirty="0" smtClean="0">
                            <a:cs typeface="Calibri Light" panose="020F0302020204030204" pitchFamily="34" charset="0"/>
                          </a:rPr>
                          <m:t>n</m:t>
                        </m:r>
                        <m:r>
                          <m:rPr>
                            <m:nor/>
                          </m:rPr>
                          <a:rPr lang="en-US" sz="2400" dirty="0" smtClean="0">
                            <a:cs typeface="Calibri Light" panose="020F0302020204030204" pitchFamily="34" charset="0"/>
                          </a:rPr>
                          <m:t> + </m:t>
                        </m:r>
                        <m:r>
                          <m:rPr>
                            <m:nor/>
                          </m:rPr>
                          <a:rPr lang="en-US" sz="2400" dirty="0" smtClean="0">
                            <a:cs typeface="Calibri Light" panose="020F0302020204030204" pitchFamily="34" charset="0"/>
                          </a:rPr>
                          <m:t>v</m:t>
                        </m:r>
                        <m:r>
                          <m:rPr>
                            <m:nor/>
                          </m:rPr>
                          <a:rPr lang="en-US" sz="2400" dirty="0" smtClean="0">
                            <a:cs typeface="Calibri Light" panose="020F0302020204030204" pitchFamily="34" charset="0"/>
                          </a:rPr>
                          <m:t> </m:t>
                        </m:r>
                      </m:num>
                      <m:den>
                        <m:r>
                          <m:rPr>
                            <m:nor/>
                          </m:rPr>
                          <a:rPr lang="en-US" sz="2400" dirty="0" smtClean="0">
                            <a:cs typeface="Calibri Light" panose="020F0302020204030204" pitchFamily="34" charset="0"/>
                          </a:rPr>
                          <m:t>n</m:t>
                        </m:r>
                        <m:r>
                          <m:rPr>
                            <m:nor/>
                          </m:rPr>
                          <a:rPr lang="en-US" sz="2400" dirty="0" smtClean="0">
                            <a:cs typeface="Calibri Light" panose="020F0302020204030204" pitchFamily="34" charset="0"/>
                          </a:rPr>
                          <m:t> – </m:t>
                        </m:r>
                        <m:r>
                          <m:rPr>
                            <m:nor/>
                          </m:rPr>
                          <a:rPr lang="en-US" sz="2400" dirty="0" smtClean="0">
                            <a:cs typeface="Calibri Light" panose="020F0302020204030204" pitchFamily="34" charset="0"/>
                          </a:rPr>
                          <m:t>v</m:t>
                        </m:r>
                        <m:r>
                          <m:rPr>
                            <m:nor/>
                          </m:rPr>
                          <a:rPr lang="en-US" sz="2400" dirty="0" smtClean="0">
                            <a:cs typeface="Calibri Light" panose="020F0302020204030204" pitchFamily="34" charset="0"/>
                          </a:rPr>
                          <m:t>  </m:t>
                        </m:r>
                      </m:den>
                    </m:f>
                  </m:oMath>
                </a14:m>
                <a:r>
                  <a:rPr lang="en-US" sz="2400" dirty="0">
                    <a:cs typeface="Calibri Light" panose="020F0302020204030204" pitchFamily="34" charset="0"/>
                  </a:rPr>
                  <a:t> where v is now an estimate of the number of split points above the subtree</a:t>
                </a:r>
              </a:p>
              <a:p>
                <a:pPr marL="457200" indent="-457200">
                  <a:lnSpc>
                    <a:spcPct val="100000"/>
                  </a:lnSpc>
                  <a:spcBef>
                    <a:spcPts val="20"/>
                  </a:spcBef>
                  <a:buFont typeface="+mj-lt"/>
                  <a:buAutoNum type="arabicPeriod"/>
                </a:pPr>
                <a:r>
                  <a:rPr lang="en-US" sz="2400" dirty="0">
                    <a:cs typeface="Calibri Light" panose="020F0302020204030204" pitchFamily="34" charset="0"/>
                  </a:rPr>
                  <a:t>Compute the error if the subtree is pruned</a:t>
                </a:r>
              </a:p>
              <a:p>
                <a:pPr marL="457200" indent="-457200">
                  <a:lnSpc>
                    <a:spcPct val="100000"/>
                  </a:lnSpc>
                  <a:spcBef>
                    <a:spcPts val="20"/>
                  </a:spcBef>
                  <a:buFont typeface="+mj-lt"/>
                  <a:buAutoNum type="arabicPeriod"/>
                </a:pPr>
                <a:r>
                  <a:rPr lang="en-US" sz="2400" dirty="0">
                    <a:cs typeface="Calibri Light" panose="020F0302020204030204" pitchFamily="34" charset="0"/>
                  </a:rPr>
                  <a:t>Prune if the error does not increase</a:t>
                </a:r>
              </a:p>
              <a:p>
                <a:pPr>
                  <a:lnSpc>
                    <a:spcPct val="100000"/>
                  </a:lnSpc>
                  <a:spcBef>
                    <a:spcPts val="20"/>
                  </a:spcBef>
                </a:pPr>
                <a:endParaRPr lang="en-US" sz="2400" b="1" u="sng" dirty="0">
                  <a:latin typeface="Calibri Light" panose="020F0302020204030204" pitchFamily="34" charset="0"/>
                  <a:cs typeface="Calibri Light" panose="020F0302020204030204" pitchFamily="34" charset="0"/>
                </a:endParaRPr>
              </a:p>
              <a:p>
                <a:pPr marL="181610">
                  <a:lnSpc>
                    <a:spcPct val="100000"/>
                  </a:lnSpc>
                </a:pPr>
                <a:endParaRPr sz="2400" dirty="0">
                  <a:cs typeface="Times New Roman"/>
                </a:endParaRPr>
              </a:p>
            </p:txBody>
          </p:sp>
        </mc:Choice>
        <mc:Fallback>
          <p:sp>
            <p:nvSpPr>
              <p:cNvPr id="3" name="object 3"/>
              <p:cNvSpPr txBox="1">
                <a:spLocks noRot="1" noChangeAspect="1" noMove="1" noResize="1" noEditPoints="1" noAdjustHandles="1" noChangeArrowheads="1" noChangeShapeType="1" noTextEdit="1"/>
              </p:cNvSpPr>
              <p:nvPr/>
            </p:nvSpPr>
            <p:spPr>
              <a:xfrm>
                <a:off x="126728" y="997613"/>
                <a:ext cx="7645672" cy="8573820"/>
              </a:xfrm>
              <a:prstGeom prst="rect">
                <a:avLst/>
              </a:prstGeom>
              <a:blipFill>
                <a:blip r:embed="rId2"/>
                <a:stretch>
                  <a:fillRect l="-2156" t="-888" r="-2488"/>
                </a:stretch>
              </a:blipFill>
            </p:spPr>
            <p:txBody>
              <a:bodyPr/>
              <a:lstStyle/>
              <a:p>
                <a:r>
                  <a:rPr lang="en-US">
                    <a:noFill/>
                  </a:rPr>
                  <a:t> </a:t>
                </a:r>
              </a:p>
            </p:txBody>
          </p:sp>
        </mc:Fallback>
      </mc:AlternateContent>
      <p:sp>
        <p:nvSpPr>
          <p:cNvPr id="18" name="object 18"/>
          <p:cNvSpPr txBox="1">
            <a:spLocks noGrp="1"/>
          </p:cNvSpPr>
          <p:nvPr>
            <p:ph type="sldNum" sz="quarter" idx="7"/>
          </p:nvPr>
        </p:nvSpPr>
        <p:spPr>
          <a:prstGeom prst="rect">
            <a:avLst/>
          </a:prstGeom>
        </p:spPr>
        <p:txBody>
          <a:bodyPr vert="horz" wrap="square" lIns="0" tIns="0" rIns="0" bIns="0" rtlCol="0">
            <a:spAutoFit/>
          </a:bodyPr>
          <a:lstStyle/>
          <a:p>
            <a:pPr marL="38100">
              <a:lnSpc>
                <a:spcPts val="1140"/>
              </a:lnSpc>
            </a:pPr>
            <a:fld id="{81D60167-4931-47E6-BA6A-407CBD079E47}" type="slidenum">
              <a:rPr spc="-5" dirty="0"/>
              <a:t>6</a:t>
            </a:fld>
            <a:endParaRPr spc="-5" dirty="0"/>
          </a:p>
        </p:txBody>
      </p:sp>
      <p:sp>
        <p:nvSpPr>
          <p:cNvPr id="6" name="object 6"/>
          <p:cNvSpPr txBox="1"/>
          <p:nvPr/>
        </p:nvSpPr>
        <p:spPr>
          <a:xfrm>
            <a:off x="4102112" y="5310275"/>
            <a:ext cx="62230" cy="147320"/>
          </a:xfrm>
          <a:prstGeom prst="rect">
            <a:avLst/>
          </a:prstGeom>
        </p:spPr>
        <p:txBody>
          <a:bodyPr vert="horz" wrap="square" lIns="0" tIns="12065" rIns="0" bIns="0" rtlCol="0">
            <a:spAutoFit/>
          </a:bodyPr>
          <a:lstStyle/>
          <a:p>
            <a:pPr marL="12700">
              <a:lnSpc>
                <a:spcPct val="100000"/>
              </a:lnSpc>
              <a:spcBef>
                <a:spcPts val="95"/>
              </a:spcBef>
            </a:pPr>
            <a:r>
              <a:rPr sz="800" i="1" spc="110" dirty="0">
                <a:latin typeface="Arial"/>
                <a:cs typeface="Arial"/>
              </a:rPr>
              <a:t>i</a:t>
            </a:r>
            <a:endParaRPr sz="800">
              <a:latin typeface="Arial"/>
              <a:cs typeface="Arial"/>
            </a:endParaRPr>
          </a:p>
        </p:txBody>
      </p:sp>
      <p:sp>
        <p:nvSpPr>
          <p:cNvPr id="7" name="object 7"/>
          <p:cNvSpPr txBox="1"/>
          <p:nvPr/>
        </p:nvSpPr>
        <p:spPr>
          <a:xfrm>
            <a:off x="4408004" y="5082742"/>
            <a:ext cx="107314" cy="147320"/>
          </a:xfrm>
          <a:prstGeom prst="rect">
            <a:avLst/>
          </a:prstGeom>
        </p:spPr>
        <p:txBody>
          <a:bodyPr vert="horz" wrap="square" lIns="0" tIns="12065" rIns="0" bIns="0" rtlCol="0">
            <a:spAutoFit/>
          </a:bodyPr>
          <a:lstStyle/>
          <a:p>
            <a:pPr marL="12700">
              <a:lnSpc>
                <a:spcPct val="100000"/>
              </a:lnSpc>
              <a:spcBef>
                <a:spcPts val="95"/>
              </a:spcBef>
            </a:pPr>
            <a:r>
              <a:rPr sz="800" i="1" u="sng" spc="110" dirty="0">
                <a:uFill>
                  <a:solidFill>
                    <a:srgbClr val="000000"/>
                  </a:solidFill>
                </a:uFill>
                <a:latin typeface="Arial"/>
                <a:cs typeface="Arial"/>
              </a:rPr>
              <a:t>i</a:t>
            </a:r>
            <a:r>
              <a:rPr sz="800" i="1" u="sng" spc="-95" dirty="0">
                <a:uFill>
                  <a:solidFill>
                    <a:srgbClr val="000000"/>
                  </a:solidFill>
                </a:uFill>
                <a:latin typeface="Arial"/>
                <a:cs typeface="Arial"/>
              </a:rPr>
              <a:t> </a:t>
            </a:r>
            <a:endParaRPr sz="800">
              <a:latin typeface="Arial"/>
              <a:cs typeface="Arial"/>
            </a:endParaRPr>
          </a:p>
        </p:txBody>
      </p:sp>
      <p:sp>
        <p:nvSpPr>
          <p:cNvPr id="10" name="object 10"/>
          <p:cNvSpPr txBox="1"/>
          <p:nvPr/>
        </p:nvSpPr>
        <p:spPr>
          <a:xfrm>
            <a:off x="4931409" y="5176468"/>
            <a:ext cx="62230" cy="147320"/>
          </a:xfrm>
          <a:prstGeom prst="rect">
            <a:avLst/>
          </a:prstGeom>
        </p:spPr>
        <p:txBody>
          <a:bodyPr vert="horz" wrap="square" lIns="0" tIns="12065" rIns="0" bIns="0" rtlCol="0">
            <a:spAutoFit/>
          </a:bodyPr>
          <a:lstStyle/>
          <a:p>
            <a:pPr marL="12700">
              <a:lnSpc>
                <a:spcPct val="100000"/>
              </a:lnSpc>
              <a:spcBef>
                <a:spcPts val="95"/>
              </a:spcBef>
            </a:pPr>
            <a:r>
              <a:rPr sz="800" i="1" spc="110" dirty="0">
                <a:latin typeface="Arial"/>
                <a:cs typeface="Arial"/>
              </a:rPr>
              <a:t>i</a:t>
            </a:r>
            <a:endParaRPr sz="800" dirty="0">
              <a:latin typeface="Arial"/>
              <a:cs typeface="Arial"/>
            </a:endParaRPr>
          </a:p>
        </p:txBody>
      </p:sp>
    </p:spTree>
    <p:extLst>
      <p:ext uri="{BB962C8B-B14F-4D97-AF65-F5344CB8AC3E}">
        <p14:creationId xmlns:p14="http://schemas.microsoft.com/office/powerpoint/2010/main" val="1372619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267377" y="262867"/>
            <a:ext cx="5384280" cy="448200"/>
          </a:xfrm>
          <a:prstGeom prst="rect">
            <a:avLst/>
          </a:prstGeom>
        </p:spPr>
        <p:txBody>
          <a:bodyPr vert="horz" wrap="square" lIns="0" tIns="17145" rIns="0" bIns="0" rtlCol="0">
            <a:spAutoFit/>
          </a:bodyPr>
          <a:lstStyle/>
          <a:p>
            <a:pPr marL="12700" algn="ctr">
              <a:lnSpc>
                <a:spcPct val="100000"/>
              </a:lnSpc>
              <a:spcBef>
                <a:spcPts val="135"/>
              </a:spcBef>
            </a:pPr>
            <a:r>
              <a:rPr sz="2800" b="1" u="sng" spc="100" dirty="0">
                <a:cs typeface="Times New Roman"/>
              </a:rPr>
              <a:t>Regression </a:t>
            </a:r>
            <a:r>
              <a:rPr sz="2800" b="1" u="sng" spc="105" dirty="0">
                <a:cs typeface="Times New Roman"/>
              </a:rPr>
              <a:t>and </a:t>
            </a:r>
            <a:r>
              <a:rPr sz="2800" b="1" u="sng" spc="125" dirty="0">
                <a:cs typeface="Times New Roman"/>
              </a:rPr>
              <a:t>Model</a:t>
            </a:r>
            <a:r>
              <a:rPr sz="2800" b="1" u="sng" spc="315" dirty="0">
                <a:cs typeface="Times New Roman"/>
              </a:rPr>
              <a:t> </a:t>
            </a:r>
            <a:r>
              <a:rPr sz="2800" b="1" u="sng" spc="80" dirty="0">
                <a:cs typeface="Times New Roman"/>
              </a:rPr>
              <a:t>Trees</a:t>
            </a:r>
            <a:endParaRPr sz="2800" u="sng" dirty="0">
              <a:cs typeface="Times New Roman"/>
            </a:endParaRPr>
          </a:p>
        </p:txBody>
      </p:sp>
      <mc:AlternateContent xmlns:mc="http://schemas.openxmlformats.org/markup-compatibility/2006">
        <mc:Choice xmlns:a14="http://schemas.microsoft.com/office/drawing/2010/main" Requires="a14">
          <p:sp>
            <p:nvSpPr>
              <p:cNvPr id="3" name="object 3"/>
              <p:cNvSpPr txBox="1"/>
              <p:nvPr/>
            </p:nvSpPr>
            <p:spPr>
              <a:xfrm>
                <a:off x="126728" y="997613"/>
                <a:ext cx="7645672" cy="8573820"/>
              </a:xfrm>
              <a:prstGeom prst="rect">
                <a:avLst/>
              </a:prstGeom>
            </p:spPr>
            <p:txBody>
              <a:bodyPr vert="horz" wrap="square" lIns="0" tIns="11430" rIns="0" bIns="0" rtlCol="0">
                <a:noAutofit/>
              </a:bodyPr>
              <a:lstStyle/>
              <a:p>
                <a:pPr>
                  <a:lnSpc>
                    <a:spcPct val="100000"/>
                  </a:lnSpc>
                  <a:spcBef>
                    <a:spcPts val="20"/>
                  </a:spcBef>
                </a:pPr>
                <a:r>
                  <a:rPr lang="en-US" sz="1200" dirty="0">
                    <a:latin typeface="Times New Roman"/>
                    <a:cs typeface="Times New Roman"/>
                  </a:rPr>
                  <a:t>  </a:t>
                </a:r>
                <a:r>
                  <a:rPr lang="en-US" sz="2400" b="1" u="sng" dirty="0">
                    <a:latin typeface="Calibri Light" panose="020F0302020204030204" pitchFamily="34" charset="0"/>
                    <a:cs typeface="Calibri Light" panose="020F0302020204030204" pitchFamily="34" charset="0"/>
                  </a:rPr>
                  <a:t>Smoothing :</a:t>
                </a:r>
              </a:p>
              <a:p>
                <a:pPr marL="524510" indent="-342900">
                  <a:lnSpc>
                    <a:spcPct val="100000"/>
                  </a:lnSpc>
                  <a:buFont typeface="Arial" panose="020B0604020202020204" pitchFamily="34" charset="0"/>
                  <a:buChar char="•"/>
                </a:pPr>
                <a:r>
                  <a:rPr lang="en-US" sz="2400" dirty="0">
                    <a:cs typeface="Times New Roman"/>
                  </a:rPr>
                  <a:t>Motivation:</a:t>
                </a:r>
              </a:p>
              <a:p>
                <a:pPr marL="181610">
                  <a:lnSpc>
                    <a:spcPct val="100000"/>
                  </a:lnSpc>
                </a:pPr>
                <a:r>
                  <a:rPr lang="en-US" sz="2400" dirty="0">
                    <a:cs typeface="Times New Roman"/>
                  </a:rPr>
                  <a:t>     Building a tree for numeric prediction usually results in</a:t>
                </a:r>
              </a:p>
              <a:p>
                <a:pPr marL="181610">
                  <a:lnSpc>
                    <a:spcPct val="100000"/>
                  </a:lnSpc>
                </a:pPr>
                <a:r>
                  <a:rPr lang="en-US" sz="2400" dirty="0">
                    <a:cs typeface="Times New Roman"/>
                  </a:rPr>
                  <a:t>     sharp discontinuities between the values predicted by</a:t>
                </a:r>
              </a:p>
              <a:p>
                <a:pPr marL="181610">
                  <a:lnSpc>
                    <a:spcPct val="100000"/>
                  </a:lnSpc>
                </a:pPr>
                <a:r>
                  <a:rPr lang="en-US" sz="2400" dirty="0">
                    <a:cs typeface="Times New Roman"/>
                  </a:rPr>
                  <a:t>     adjacent leaf nodes --- want to smooth the predictions</a:t>
                </a:r>
              </a:p>
              <a:p>
                <a:pPr marL="524510" indent="-342900">
                  <a:lnSpc>
                    <a:spcPct val="100000"/>
                  </a:lnSpc>
                  <a:buFont typeface="Arial" panose="020B0604020202020204" pitchFamily="34" charset="0"/>
                  <a:buChar char="•"/>
                </a:pPr>
                <a:r>
                  <a:rPr lang="en-US" sz="2400" dirty="0">
                    <a:cs typeface="Times New Roman"/>
                  </a:rPr>
                  <a:t>Method</a:t>
                </a:r>
              </a:p>
              <a:p>
                <a:pPr marL="1096010" lvl="1" indent="-457200">
                  <a:buFont typeface="+mj-lt"/>
                  <a:buAutoNum type="arabicPeriod"/>
                </a:pPr>
                <a:r>
                  <a:rPr lang="en-US" sz="2400" dirty="0">
                    <a:cs typeface="Times New Roman"/>
                  </a:rPr>
                  <a:t>Given a test instance, compute the value predicted by the leaf node</a:t>
                </a:r>
              </a:p>
              <a:p>
                <a:pPr marL="1096010" lvl="1" indent="-457200">
                  <a:buFont typeface="+mj-lt"/>
                  <a:buAutoNum type="arabicPeriod"/>
                </a:pPr>
                <a:r>
                  <a:rPr lang="en-US" sz="2400" dirty="0">
                    <a:cs typeface="Times New Roman"/>
                  </a:rPr>
                  <a:t>Smooth the predicted value by repeatedly combining it with the value predicted by the parent node and using that as the new predicted value at the parent node, using the formula</a:t>
                </a:r>
              </a:p>
              <a:p>
                <a:pPr marL="638810" lvl="1"/>
                <a14:m>
                  <m:oMath xmlns:m="http://schemas.openxmlformats.org/officeDocument/2006/math">
                    <m:sSup>
                      <m:sSupPr>
                        <m:ctrlPr>
                          <a:rPr lang="en-US" sz="2400" i="1" smtClean="0">
                            <a:latin typeface="Cambria Math" panose="02040503050406030204" pitchFamily="18" charset="0"/>
                            <a:cs typeface="Times New Roman"/>
                          </a:rPr>
                        </m:ctrlPr>
                      </m:sSupPr>
                      <m:e>
                        <m:r>
                          <a:rPr lang="en-US" sz="2400" b="0" i="1" smtClean="0">
                            <a:latin typeface="Cambria Math" panose="02040503050406030204" pitchFamily="18" charset="0"/>
                            <a:cs typeface="Times New Roman"/>
                          </a:rPr>
                          <m:t>𝑝</m:t>
                        </m:r>
                      </m:e>
                      <m:sup>
                        <m:r>
                          <a:rPr lang="en-US" sz="2400" b="0" i="1" smtClean="0">
                            <a:latin typeface="Cambria Math" panose="02040503050406030204" pitchFamily="18" charset="0"/>
                            <a:cs typeface="Times New Roman"/>
                          </a:rPr>
                          <m:t>′</m:t>
                        </m:r>
                      </m:sup>
                    </m:sSup>
                  </m:oMath>
                </a14:m>
                <a:r>
                  <a:rPr lang="en-US" sz="2400" dirty="0">
                    <a:cs typeface="Times New Roman"/>
                  </a:rPr>
                  <a:t> = </a:t>
                </a:r>
                <a14:m>
                  <m:oMath xmlns:m="http://schemas.openxmlformats.org/officeDocument/2006/math">
                    <m:f>
                      <m:fPr>
                        <m:ctrlPr>
                          <a:rPr lang="en-US" sz="2400" i="1" smtClean="0">
                            <a:latin typeface="Cambria Math" panose="02040503050406030204" pitchFamily="18" charset="0"/>
                            <a:cs typeface="Times New Roman"/>
                          </a:rPr>
                        </m:ctrlPr>
                      </m:fPr>
                      <m:num>
                        <m:r>
                          <m:rPr>
                            <m:nor/>
                          </m:rPr>
                          <a:rPr lang="en-US" sz="2400" dirty="0" smtClean="0">
                            <a:cs typeface="Times New Roman"/>
                          </a:rPr>
                          <m:t>(</m:t>
                        </m:r>
                        <m:r>
                          <m:rPr>
                            <m:nor/>
                          </m:rPr>
                          <a:rPr lang="en-US" sz="2400" dirty="0" smtClean="0">
                            <a:cs typeface="Times New Roman"/>
                          </a:rPr>
                          <m:t>n</m:t>
                        </m:r>
                        <m:r>
                          <m:rPr>
                            <m:nor/>
                          </m:rPr>
                          <a:rPr lang="en-US" sz="2400" dirty="0" smtClean="0">
                            <a:cs typeface="Times New Roman"/>
                          </a:rPr>
                          <m:t> </m:t>
                        </m:r>
                        <m:r>
                          <a:rPr lang="en-US" sz="2400" i="1" smtClean="0">
                            <a:latin typeface="Cambria Math" panose="02040503050406030204" pitchFamily="18" charset="0"/>
                            <a:ea typeface="Cambria Math" panose="02040503050406030204" pitchFamily="18" charset="0"/>
                            <a:cs typeface="Times New Roman"/>
                          </a:rPr>
                          <m:t>×</m:t>
                        </m:r>
                        <m:r>
                          <m:rPr>
                            <m:nor/>
                          </m:rPr>
                          <a:rPr lang="en-US" sz="2400" dirty="0">
                            <a:cs typeface="Times New Roman"/>
                          </a:rPr>
                          <m:t> </m:t>
                        </m:r>
                        <m:sSub>
                          <m:sSubPr>
                            <m:ctrlPr>
                              <a:rPr lang="en-US" sz="2400" i="1" dirty="0" smtClean="0">
                                <a:latin typeface="Cambria Math" panose="02040503050406030204" pitchFamily="18" charset="0"/>
                                <a:cs typeface="Times New Roman"/>
                              </a:rPr>
                            </m:ctrlPr>
                          </m:sSubPr>
                          <m:e>
                            <m:r>
                              <a:rPr lang="en-US" sz="2400" b="0" i="1" dirty="0" smtClean="0">
                                <a:latin typeface="Cambria Math" panose="02040503050406030204" pitchFamily="18" charset="0"/>
                                <a:cs typeface="Times New Roman"/>
                              </a:rPr>
                              <m:t>𝑝</m:t>
                            </m:r>
                          </m:e>
                          <m:sub>
                            <m:r>
                              <a:rPr lang="en-US" sz="2400" b="0" i="1" dirty="0" smtClean="0">
                                <a:latin typeface="Cambria Math" panose="02040503050406030204" pitchFamily="18" charset="0"/>
                                <a:cs typeface="Times New Roman"/>
                              </a:rPr>
                              <m:t>𝑏</m:t>
                            </m:r>
                          </m:sub>
                        </m:sSub>
                        <m:r>
                          <m:rPr>
                            <m:nor/>
                          </m:rPr>
                          <a:rPr lang="en-US" sz="2400" dirty="0">
                            <a:cs typeface="Times New Roman"/>
                          </a:rPr>
                          <m:t>) + (</m:t>
                        </m:r>
                        <m:r>
                          <m:rPr>
                            <m:nor/>
                          </m:rPr>
                          <a:rPr lang="en-US" sz="2400" dirty="0">
                            <a:cs typeface="Times New Roman"/>
                          </a:rPr>
                          <m:t>k</m:t>
                        </m:r>
                        <m:r>
                          <m:rPr>
                            <m:nor/>
                          </m:rPr>
                          <a:rPr lang="en-US" sz="2400" dirty="0">
                            <a:cs typeface="Times New Roman"/>
                          </a:rPr>
                          <m:t> </m:t>
                        </m:r>
                        <m:r>
                          <a:rPr lang="en-US" sz="2400" i="1" smtClean="0">
                            <a:latin typeface="Cambria Math" panose="02040503050406030204" pitchFamily="18" charset="0"/>
                            <a:ea typeface="Cambria Math" panose="02040503050406030204" pitchFamily="18" charset="0"/>
                            <a:cs typeface="Times New Roman"/>
                          </a:rPr>
                          <m:t>×</m:t>
                        </m:r>
                        <m:r>
                          <m:rPr>
                            <m:nor/>
                          </m:rPr>
                          <a:rPr lang="en-US" sz="2400" dirty="0">
                            <a:cs typeface="Times New Roman"/>
                          </a:rPr>
                          <m:t> </m:t>
                        </m:r>
                        <m:sSub>
                          <m:sSubPr>
                            <m:ctrlPr>
                              <a:rPr lang="en-US" sz="2400" i="1" dirty="0" smtClean="0">
                                <a:latin typeface="Cambria Math" panose="02040503050406030204" pitchFamily="18" charset="0"/>
                                <a:cs typeface="Times New Roman"/>
                              </a:rPr>
                            </m:ctrlPr>
                          </m:sSubPr>
                          <m:e>
                            <m:r>
                              <a:rPr lang="en-US" sz="2400" b="0" i="1" dirty="0" smtClean="0">
                                <a:latin typeface="Cambria Math" panose="02040503050406030204" pitchFamily="18" charset="0"/>
                                <a:cs typeface="Times New Roman"/>
                              </a:rPr>
                              <m:t>𝑝</m:t>
                            </m:r>
                          </m:e>
                          <m:sub>
                            <m:r>
                              <a:rPr lang="en-US" sz="2400" b="0" i="1" dirty="0" smtClean="0">
                                <a:latin typeface="Cambria Math" panose="02040503050406030204" pitchFamily="18" charset="0"/>
                                <a:cs typeface="Times New Roman"/>
                              </a:rPr>
                              <m:t>𝑐</m:t>
                            </m:r>
                          </m:sub>
                        </m:sSub>
                        <m:r>
                          <m:rPr>
                            <m:nor/>
                          </m:rPr>
                          <a:rPr lang="en-US" sz="2400" dirty="0">
                            <a:cs typeface="Times New Roman"/>
                          </a:rPr>
                          <m:t>) </m:t>
                        </m:r>
                      </m:num>
                      <m:den>
                        <m:r>
                          <a:rPr lang="en-US" sz="2400" b="0" i="1" smtClean="0">
                            <a:latin typeface="Cambria Math" panose="02040503050406030204" pitchFamily="18" charset="0"/>
                            <a:cs typeface="Times New Roman"/>
                          </a:rPr>
                          <m:t>𝑛</m:t>
                        </m:r>
                        <m:r>
                          <a:rPr lang="en-US" sz="2400" b="0" i="1" smtClean="0">
                            <a:latin typeface="Cambria Math" panose="02040503050406030204" pitchFamily="18" charset="0"/>
                            <a:cs typeface="Times New Roman"/>
                          </a:rPr>
                          <m:t>+</m:t>
                        </m:r>
                        <m:r>
                          <a:rPr lang="en-US" sz="2400" b="0" i="1" smtClean="0">
                            <a:latin typeface="Cambria Math" panose="02040503050406030204" pitchFamily="18" charset="0"/>
                            <a:cs typeface="Times New Roman"/>
                          </a:rPr>
                          <m:t>𝑘</m:t>
                        </m:r>
                      </m:den>
                    </m:f>
                  </m:oMath>
                </a14:m>
                <a:endParaRPr lang="en-US" sz="2400" dirty="0">
                  <a:cs typeface="Times New Roman"/>
                </a:endParaRPr>
              </a:p>
              <a:p>
                <a:pPr marL="638810" lvl="1"/>
                <a:r>
                  <a:rPr lang="en-US" sz="2400" dirty="0">
                    <a:cs typeface="Times New Roman"/>
                  </a:rPr>
                  <a:t>where </a:t>
                </a:r>
              </a:p>
              <a:p>
                <a:pPr marL="638810" lvl="1"/>
                <a14:m>
                  <m:oMath xmlns:m="http://schemas.openxmlformats.org/officeDocument/2006/math">
                    <m:sSup>
                      <m:sSupPr>
                        <m:ctrlPr>
                          <a:rPr lang="en-US" sz="2400" i="1" smtClean="0">
                            <a:latin typeface="Cambria Math" panose="02040503050406030204" pitchFamily="18" charset="0"/>
                            <a:cs typeface="Times New Roman"/>
                          </a:rPr>
                        </m:ctrlPr>
                      </m:sSupPr>
                      <m:e>
                        <m:r>
                          <a:rPr lang="en-US" sz="2400" b="0" i="1" smtClean="0">
                            <a:latin typeface="Cambria Math" panose="02040503050406030204" pitchFamily="18" charset="0"/>
                            <a:cs typeface="Times New Roman"/>
                          </a:rPr>
                          <m:t>𝑝</m:t>
                        </m:r>
                      </m:e>
                      <m:sup>
                        <m:r>
                          <a:rPr lang="en-US" sz="2400" b="0" i="1" smtClean="0">
                            <a:latin typeface="Cambria Math" panose="02040503050406030204" pitchFamily="18" charset="0"/>
                            <a:cs typeface="Times New Roman"/>
                          </a:rPr>
                          <m:t>′</m:t>
                        </m:r>
                      </m:sup>
                    </m:sSup>
                  </m:oMath>
                </a14:m>
                <a:r>
                  <a:rPr lang="en-US" sz="2400" dirty="0">
                    <a:cs typeface="Times New Roman"/>
                  </a:rPr>
                  <a:t> is the prediction passed up to the next higher node</a:t>
                </a:r>
              </a:p>
              <a:p>
                <a:pPr marL="638810" lvl="1"/>
                <a14:m>
                  <m:oMath xmlns:m="http://schemas.openxmlformats.org/officeDocument/2006/math">
                    <m:sSub>
                      <m:sSubPr>
                        <m:ctrlPr>
                          <a:rPr lang="en-US" sz="2400" i="1" smtClean="0">
                            <a:latin typeface="Cambria Math" panose="02040503050406030204" pitchFamily="18" charset="0"/>
                            <a:cs typeface="Times New Roman"/>
                          </a:rPr>
                        </m:ctrlPr>
                      </m:sSubPr>
                      <m:e>
                        <m:r>
                          <a:rPr lang="en-US" sz="2400" b="0" i="1" smtClean="0">
                            <a:latin typeface="Cambria Math" panose="02040503050406030204" pitchFamily="18" charset="0"/>
                            <a:cs typeface="Times New Roman"/>
                          </a:rPr>
                          <m:t>𝑝</m:t>
                        </m:r>
                      </m:e>
                      <m:sub>
                        <m:r>
                          <a:rPr lang="en-US" sz="2400" b="0" i="1" smtClean="0">
                            <a:latin typeface="Cambria Math" panose="02040503050406030204" pitchFamily="18" charset="0"/>
                            <a:cs typeface="Times New Roman"/>
                          </a:rPr>
                          <m:t>𝑏</m:t>
                        </m:r>
                      </m:sub>
                    </m:sSub>
                  </m:oMath>
                </a14:m>
                <a:r>
                  <a:rPr lang="en-US" sz="2400" dirty="0">
                    <a:cs typeface="Times New Roman"/>
                  </a:rPr>
                  <a:t> is the prediction passed up from the node below</a:t>
                </a:r>
              </a:p>
              <a:p>
                <a:pPr marL="638810" lvl="1"/>
                <a14:m>
                  <m:oMath xmlns:m="http://schemas.openxmlformats.org/officeDocument/2006/math">
                    <m:sSub>
                      <m:sSubPr>
                        <m:ctrlPr>
                          <a:rPr lang="en-US" sz="2400" i="1" smtClean="0">
                            <a:latin typeface="Cambria Math" panose="02040503050406030204" pitchFamily="18" charset="0"/>
                            <a:cs typeface="Times New Roman"/>
                          </a:rPr>
                        </m:ctrlPr>
                      </m:sSubPr>
                      <m:e>
                        <m:r>
                          <a:rPr lang="en-US" sz="2400" b="0" i="1" smtClean="0">
                            <a:latin typeface="Cambria Math" panose="02040503050406030204" pitchFamily="18" charset="0"/>
                            <a:cs typeface="Times New Roman"/>
                          </a:rPr>
                          <m:t>𝑝</m:t>
                        </m:r>
                      </m:e>
                      <m:sub>
                        <m:r>
                          <a:rPr lang="en-US" sz="2400" b="0" i="1" smtClean="0">
                            <a:latin typeface="Cambria Math" panose="02040503050406030204" pitchFamily="18" charset="0"/>
                            <a:cs typeface="Times New Roman"/>
                          </a:rPr>
                          <m:t>𝑐</m:t>
                        </m:r>
                      </m:sub>
                    </m:sSub>
                  </m:oMath>
                </a14:m>
                <a:r>
                  <a:rPr lang="en-US" sz="2400" dirty="0">
                    <a:cs typeface="Times New Roman"/>
                  </a:rPr>
                  <a:t> is the prediction made by the current node</a:t>
                </a:r>
              </a:p>
              <a:p>
                <a:pPr marL="638810" lvl="1"/>
                <a:r>
                  <a:rPr lang="en-US" sz="2400" dirty="0">
                    <a:cs typeface="Times New Roman"/>
                  </a:rPr>
                  <a:t>n is the number of training instances at the node below</a:t>
                </a:r>
              </a:p>
              <a:p>
                <a:pPr marL="638810" lvl="1"/>
                <a:r>
                  <a:rPr lang="en-US" sz="2400" dirty="0">
                    <a:cs typeface="Times New Roman"/>
                  </a:rPr>
                  <a:t>k is a smoothing constant</a:t>
                </a:r>
              </a:p>
              <a:p>
                <a:pPr marL="1096010" lvl="1" indent="-457200">
                  <a:buFont typeface="+mj-lt"/>
                  <a:buAutoNum type="arabicPeriod" startAt="3"/>
                </a:pPr>
                <a:r>
                  <a:rPr lang="en-US" sz="2400" dirty="0">
                    <a:cs typeface="Times New Roman"/>
                  </a:rPr>
                  <a:t>The final prediction is the value that reaches the root of the tree</a:t>
                </a:r>
              </a:p>
              <a:p>
                <a:pPr marL="638810" lvl="1"/>
                <a:endParaRPr lang="en-US" sz="2400" dirty="0">
                  <a:cs typeface="Times New Roman"/>
                </a:endParaRPr>
              </a:p>
              <a:p>
                <a:pPr marL="638810" lvl="1"/>
                <a:endParaRPr lang="en-US" sz="2400" dirty="0">
                  <a:cs typeface="Times New Roman"/>
                </a:endParaRPr>
              </a:p>
              <a:p>
                <a:pPr marL="638810" lvl="1"/>
                <a:endParaRPr lang="en-US" sz="2400" dirty="0">
                  <a:cs typeface="Times New Roman"/>
                </a:endParaRPr>
              </a:p>
              <a:p>
                <a:pPr marL="638810" lvl="1"/>
                <a:endParaRPr lang="en-US" sz="2400" dirty="0">
                  <a:cs typeface="Times New Roman"/>
                </a:endParaRPr>
              </a:p>
              <a:p>
                <a:pPr marL="181610">
                  <a:lnSpc>
                    <a:spcPct val="100000"/>
                  </a:lnSpc>
                </a:pPr>
                <a:endParaRPr sz="2400" dirty="0">
                  <a:cs typeface="Times New Roman"/>
                </a:endParaRPr>
              </a:p>
            </p:txBody>
          </p:sp>
        </mc:Choice>
        <mc:Fallback>
          <p:sp>
            <p:nvSpPr>
              <p:cNvPr id="3" name="object 3"/>
              <p:cNvSpPr txBox="1">
                <a:spLocks noRot="1" noChangeAspect="1" noMove="1" noResize="1" noEditPoints="1" noAdjustHandles="1" noChangeArrowheads="1" noChangeShapeType="1" noTextEdit="1"/>
              </p:cNvSpPr>
              <p:nvPr/>
            </p:nvSpPr>
            <p:spPr>
              <a:xfrm>
                <a:off x="126728" y="997613"/>
                <a:ext cx="7645672" cy="8573820"/>
              </a:xfrm>
              <a:prstGeom prst="rect">
                <a:avLst/>
              </a:prstGeom>
              <a:blipFill>
                <a:blip r:embed="rId2"/>
                <a:stretch>
                  <a:fillRect l="-1327" t="-888" r="-663"/>
                </a:stretch>
              </a:blipFill>
            </p:spPr>
            <p:txBody>
              <a:bodyPr/>
              <a:lstStyle/>
              <a:p>
                <a:r>
                  <a:rPr lang="en-US">
                    <a:noFill/>
                  </a:rPr>
                  <a:t> </a:t>
                </a:r>
              </a:p>
            </p:txBody>
          </p:sp>
        </mc:Fallback>
      </mc:AlternateContent>
      <p:sp>
        <p:nvSpPr>
          <p:cNvPr id="18" name="object 18"/>
          <p:cNvSpPr txBox="1">
            <a:spLocks noGrp="1"/>
          </p:cNvSpPr>
          <p:nvPr>
            <p:ph type="sldNum" sz="quarter" idx="7"/>
          </p:nvPr>
        </p:nvSpPr>
        <p:spPr>
          <a:prstGeom prst="rect">
            <a:avLst/>
          </a:prstGeom>
        </p:spPr>
        <p:txBody>
          <a:bodyPr vert="horz" wrap="square" lIns="0" tIns="0" rIns="0" bIns="0" rtlCol="0">
            <a:spAutoFit/>
          </a:bodyPr>
          <a:lstStyle/>
          <a:p>
            <a:pPr marL="38100">
              <a:lnSpc>
                <a:spcPts val="1140"/>
              </a:lnSpc>
            </a:pPr>
            <a:fld id="{81D60167-4931-47E6-BA6A-407CBD079E47}" type="slidenum">
              <a:rPr spc="-5" dirty="0"/>
              <a:t>7</a:t>
            </a:fld>
            <a:endParaRPr spc="-5" dirty="0"/>
          </a:p>
        </p:txBody>
      </p:sp>
      <p:sp>
        <p:nvSpPr>
          <p:cNvPr id="6" name="object 6"/>
          <p:cNvSpPr txBox="1"/>
          <p:nvPr/>
        </p:nvSpPr>
        <p:spPr>
          <a:xfrm>
            <a:off x="4102112" y="5310275"/>
            <a:ext cx="62230" cy="147320"/>
          </a:xfrm>
          <a:prstGeom prst="rect">
            <a:avLst/>
          </a:prstGeom>
        </p:spPr>
        <p:txBody>
          <a:bodyPr vert="horz" wrap="square" lIns="0" tIns="12065" rIns="0" bIns="0" rtlCol="0">
            <a:spAutoFit/>
          </a:bodyPr>
          <a:lstStyle/>
          <a:p>
            <a:pPr marL="12700">
              <a:lnSpc>
                <a:spcPct val="100000"/>
              </a:lnSpc>
              <a:spcBef>
                <a:spcPts val="95"/>
              </a:spcBef>
            </a:pPr>
            <a:r>
              <a:rPr sz="800" i="1" spc="110" dirty="0">
                <a:latin typeface="Arial"/>
                <a:cs typeface="Arial"/>
              </a:rPr>
              <a:t>i</a:t>
            </a:r>
            <a:endParaRPr sz="800">
              <a:latin typeface="Arial"/>
              <a:cs typeface="Arial"/>
            </a:endParaRPr>
          </a:p>
        </p:txBody>
      </p:sp>
      <p:sp>
        <p:nvSpPr>
          <p:cNvPr id="7" name="object 7"/>
          <p:cNvSpPr txBox="1"/>
          <p:nvPr/>
        </p:nvSpPr>
        <p:spPr>
          <a:xfrm>
            <a:off x="4408004" y="5082742"/>
            <a:ext cx="107314" cy="147320"/>
          </a:xfrm>
          <a:prstGeom prst="rect">
            <a:avLst/>
          </a:prstGeom>
        </p:spPr>
        <p:txBody>
          <a:bodyPr vert="horz" wrap="square" lIns="0" tIns="12065" rIns="0" bIns="0" rtlCol="0">
            <a:spAutoFit/>
          </a:bodyPr>
          <a:lstStyle/>
          <a:p>
            <a:pPr marL="12700">
              <a:lnSpc>
                <a:spcPct val="100000"/>
              </a:lnSpc>
              <a:spcBef>
                <a:spcPts val="95"/>
              </a:spcBef>
            </a:pPr>
            <a:r>
              <a:rPr sz="800" i="1" u="sng" spc="110" dirty="0">
                <a:uFill>
                  <a:solidFill>
                    <a:srgbClr val="000000"/>
                  </a:solidFill>
                </a:uFill>
                <a:latin typeface="Arial"/>
                <a:cs typeface="Arial"/>
              </a:rPr>
              <a:t>i</a:t>
            </a:r>
            <a:r>
              <a:rPr sz="800" i="1" u="sng" spc="-95" dirty="0">
                <a:uFill>
                  <a:solidFill>
                    <a:srgbClr val="000000"/>
                  </a:solidFill>
                </a:uFill>
                <a:latin typeface="Arial"/>
                <a:cs typeface="Arial"/>
              </a:rPr>
              <a:t> </a:t>
            </a:r>
            <a:endParaRPr sz="800">
              <a:latin typeface="Arial"/>
              <a:cs typeface="Arial"/>
            </a:endParaRPr>
          </a:p>
        </p:txBody>
      </p:sp>
      <p:sp>
        <p:nvSpPr>
          <p:cNvPr id="10" name="object 10"/>
          <p:cNvSpPr txBox="1"/>
          <p:nvPr/>
        </p:nvSpPr>
        <p:spPr>
          <a:xfrm>
            <a:off x="4931409" y="5176468"/>
            <a:ext cx="62230" cy="147320"/>
          </a:xfrm>
          <a:prstGeom prst="rect">
            <a:avLst/>
          </a:prstGeom>
        </p:spPr>
        <p:txBody>
          <a:bodyPr vert="horz" wrap="square" lIns="0" tIns="12065" rIns="0" bIns="0" rtlCol="0">
            <a:spAutoFit/>
          </a:bodyPr>
          <a:lstStyle/>
          <a:p>
            <a:pPr marL="12700">
              <a:lnSpc>
                <a:spcPct val="100000"/>
              </a:lnSpc>
              <a:spcBef>
                <a:spcPts val="95"/>
              </a:spcBef>
            </a:pPr>
            <a:r>
              <a:rPr sz="800" i="1" spc="110" dirty="0">
                <a:latin typeface="Arial"/>
                <a:cs typeface="Arial"/>
              </a:rPr>
              <a:t>i</a:t>
            </a:r>
            <a:endParaRPr sz="800" dirty="0">
              <a:latin typeface="Arial"/>
              <a:cs typeface="Arial"/>
            </a:endParaRPr>
          </a:p>
        </p:txBody>
      </p:sp>
    </p:spTree>
    <p:extLst>
      <p:ext uri="{BB962C8B-B14F-4D97-AF65-F5344CB8AC3E}">
        <p14:creationId xmlns:p14="http://schemas.microsoft.com/office/powerpoint/2010/main" val="2028421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4" end="1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267377" y="262867"/>
            <a:ext cx="5384280" cy="448200"/>
          </a:xfrm>
          <a:prstGeom prst="rect">
            <a:avLst/>
          </a:prstGeom>
        </p:spPr>
        <p:txBody>
          <a:bodyPr vert="horz" wrap="square" lIns="0" tIns="17145" rIns="0" bIns="0" rtlCol="0">
            <a:spAutoFit/>
          </a:bodyPr>
          <a:lstStyle/>
          <a:p>
            <a:pPr marL="12700" algn="ctr">
              <a:lnSpc>
                <a:spcPct val="100000"/>
              </a:lnSpc>
              <a:spcBef>
                <a:spcPts val="135"/>
              </a:spcBef>
            </a:pPr>
            <a:r>
              <a:rPr sz="2800" b="1" u="sng" spc="100" dirty="0">
                <a:cs typeface="Times New Roman"/>
              </a:rPr>
              <a:t>Regression </a:t>
            </a:r>
            <a:r>
              <a:rPr sz="2800" b="1" u="sng" spc="105" dirty="0">
                <a:cs typeface="Times New Roman"/>
              </a:rPr>
              <a:t>and </a:t>
            </a:r>
            <a:r>
              <a:rPr sz="2800" b="1" u="sng" spc="125" dirty="0">
                <a:cs typeface="Times New Roman"/>
              </a:rPr>
              <a:t>Model</a:t>
            </a:r>
            <a:r>
              <a:rPr sz="2800" b="1" u="sng" spc="315" dirty="0">
                <a:cs typeface="Times New Roman"/>
              </a:rPr>
              <a:t> </a:t>
            </a:r>
            <a:r>
              <a:rPr sz="2800" b="1" u="sng" spc="80" dirty="0">
                <a:cs typeface="Times New Roman"/>
              </a:rPr>
              <a:t>Trees</a:t>
            </a:r>
            <a:endParaRPr sz="2800" u="sng" dirty="0">
              <a:cs typeface="Times New Roman"/>
            </a:endParaRPr>
          </a:p>
        </p:txBody>
      </p:sp>
      <p:sp>
        <p:nvSpPr>
          <p:cNvPr id="3" name="object 3"/>
          <p:cNvSpPr txBox="1"/>
          <p:nvPr/>
        </p:nvSpPr>
        <p:spPr>
          <a:xfrm>
            <a:off x="126728" y="997613"/>
            <a:ext cx="7645672" cy="8573820"/>
          </a:xfrm>
          <a:prstGeom prst="rect">
            <a:avLst/>
          </a:prstGeom>
        </p:spPr>
        <p:txBody>
          <a:bodyPr vert="horz" wrap="square" lIns="0" tIns="11430" rIns="0" bIns="0" rtlCol="0">
            <a:noAutofit/>
          </a:bodyPr>
          <a:lstStyle/>
          <a:p>
            <a:pPr>
              <a:lnSpc>
                <a:spcPct val="100000"/>
              </a:lnSpc>
              <a:spcBef>
                <a:spcPts val="20"/>
              </a:spcBef>
            </a:pPr>
            <a:r>
              <a:rPr lang="en-US" sz="1200" dirty="0">
                <a:latin typeface="Times New Roman"/>
                <a:cs typeface="Times New Roman"/>
              </a:rPr>
              <a:t>  </a:t>
            </a:r>
            <a:r>
              <a:rPr lang="en-US" sz="2400" dirty="0">
                <a:cs typeface="Times New Roman"/>
              </a:rPr>
              <a:t>Weks MSP (under trees) provides choices:</a:t>
            </a:r>
          </a:p>
          <a:p>
            <a:pPr marL="914400" lvl="1" indent="-457200">
              <a:spcBef>
                <a:spcPts val="20"/>
              </a:spcBef>
              <a:buFont typeface="+mj-lt"/>
              <a:buAutoNum type="arabicPeriod"/>
            </a:pPr>
            <a:r>
              <a:rPr lang="en-US" sz="2400" dirty="0">
                <a:cs typeface="Times New Roman"/>
              </a:rPr>
              <a:t>whether a regression or a model tree</a:t>
            </a:r>
          </a:p>
          <a:p>
            <a:pPr marL="914400" lvl="1" indent="-457200">
              <a:spcBef>
                <a:spcPts val="20"/>
              </a:spcBef>
              <a:buFont typeface="+mj-lt"/>
              <a:buAutoNum type="arabicPeriod"/>
            </a:pPr>
            <a:r>
              <a:rPr lang="en-US" sz="2400" dirty="0">
                <a:cs typeface="Times New Roman"/>
              </a:rPr>
              <a:t>minimum number of training instances per node</a:t>
            </a:r>
          </a:p>
          <a:p>
            <a:pPr marL="914400" lvl="1" indent="-457200">
              <a:spcBef>
                <a:spcPts val="20"/>
              </a:spcBef>
              <a:buFont typeface="+mj-lt"/>
              <a:buAutoNum type="arabicPeriod"/>
            </a:pPr>
            <a:r>
              <a:rPr lang="en-US" sz="2400" dirty="0">
                <a:cs typeface="Times New Roman"/>
              </a:rPr>
              <a:t>whether pruned or not</a:t>
            </a:r>
          </a:p>
          <a:p>
            <a:pPr marL="914400" lvl="1" indent="-457200">
              <a:spcBef>
                <a:spcPts val="20"/>
              </a:spcBef>
              <a:buFont typeface="+mj-lt"/>
              <a:buAutoNum type="arabicPeriod"/>
            </a:pPr>
            <a:r>
              <a:rPr lang="en-US" sz="2400" dirty="0">
                <a:cs typeface="Times New Roman"/>
              </a:rPr>
              <a:t>whether predictions are smoothed or not</a:t>
            </a:r>
          </a:p>
          <a:p>
            <a:pPr marL="638810" lvl="1"/>
            <a:endParaRPr lang="en-US" sz="2400" dirty="0">
              <a:cs typeface="Times New Roman"/>
            </a:endParaRPr>
          </a:p>
          <a:p>
            <a:pPr marL="638810" lvl="1"/>
            <a:endParaRPr lang="en-US" sz="2400" dirty="0">
              <a:cs typeface="Times New Roman"/>
            </a:endParaRPr>
          </a:p>
          <a:p>
            <a:pPr marL="638810" lvl="1"/>
            <a:endParaRPr lang="en-US" sz="2400" dirty="0">
              <a:cs typeface="Times New Roman"/>
            </a:endParaRPr>
          </a:p>
          <a:p>
            <a:pPr marL="181610">
              <a:lnSpc>
                <a:spcPct val="100000"/>
              </a:lnSpc>
            </a:pPr>
            <a:endParaRPr sz="2400" dirty="0">
              <a:cs typeface="Times New Roman"/>
            </a:endParaRPr>
          </a:p>
        </p:txBody>
      </p:sp>
      <p:sp>
        <p:nvSpPr>
          <p:cNvPr id="18" name="object 18"/>
          <p:cNvSpPr txBox="1">
            <a:spLocks noGrp="1"/>
          </p:cNvSpPr>
          <p:nvPr>
            <p:ph type="sldNum" sz="quarter" idx="7"/>
          </p:nvPr>
        </p:nvSpPr>
        <p:spPr>
          <a:prstGeom prst="rect">
            <a:avLst/>
          </a:prstGeom>
        </p:spPr>
        <p:txBody>
          <a:bodyPr vert="horz" wrap="square" lIns="0" tIns="0" rIns="0" bIns="0" rtlCol="0">
            <a:spAutoFit/>
          </a:bodyPr>
          <a:lstStyle/>
          <a:p>
            <a:pPr marL="38100">
              <a:lnSpc>
                <a:spcPts val="1140"/>
              </a:lnSpc>
            </a:pPr>
            <a:fld id="{81D60167-4931-47E6-BA6A-407CBD079E47}" type="slidenum">
              <a:rPr spc="-5" dirty="0"/>
              <a:t>8</a:t>
            </a:fld>
            <a:endParaRPr spc="-5" dirty="0"/>
          </a:p>
        </p:txBody>
      </p:sp>
      <p:sp>
        <p:nvSpPr>
          <p:cNvPr id="6" name="object 6"/>
          <p:cNvSpPr txBox="1"/>
          <p:nvPr/>
        </p:nvSpPr>
        <p:spPr>
          <a:xfrm>
            <a:off x="4102112" y="5310275"/>
            <a:ext cx="62230" cy="147320"/>
          </a:xfrm>
          <a:prstGeom prst="rect">
            <a:avLst/>
          </a:prstGeom>
        </p:spPr>
        <p:txBody>
          <a:bodyPr vert="horz" wrap="square" lIns="0" tIns="12065" rIns="0" bIns="0" rtlCol="0">
            <a:spAutoFit/>
          </a:bodyPr>
          <a:lstStyle/>
          <a:p>
            <a:pPr marL="12700">
              <a:lnSpc>
                <a:spcPct val="100000"/>
              </a:lnSpc>
              <a:spcBef>
                <a:spcPts val="95"/>
              </a:spcBef>
            </a:pPr>
            <a:r>
              <a:rPr sz="800" i="1" spc="110" dirty="0">
                <a:latin typeface="Arial"/>
                <a:cs typeface="Arial"/>
              </a:rPr>
              <a:t>i</a:t>
            </a:r>
            <a:endParaRPr sz="800">
              <a:latin typeface="Arial"/>
              <a:cs typeface="Arial"/>
            </a:endParaRPr>
          </a:p>
        </p:txBody>
      </p:sp>
      <p:sp>
        <p:nvSpPr>
          <p:cNvPr id="7" name="object 7"/>
          <p:cNvSpPr txBox="1"/>
          <p:nvPr/>
        </p:nvSpPr>
        <p:spPr>
          <a:xfrm>
            <a:off x="4408004" y="5082742"/>
            <a:ext cx="107314" cy="147320"/>
          </a:xfrm>
          <a:prstGeom prst="rect">
            <a:avLst/>
          </a:prstGeom>
        </p:spPr>
        <p:txBody>
          <a:bodyPr vert="horz" wrap="square" lIns="0" tIns="12065" rIns="0" bIns="0" rtlCol="0">
            <a:spAutoFit/>
          </a:bodyPr>
          <a:lstStyle/>
          <a:p>
            <a:pPr marL="12700">
              <a:lnSpc>
                <a:spcPct val="100000"/>
              </a:lnSpc>
              <a:spcBef>
                <a:spcPts val="95"/>
              </a:spcBef>
            </a:pPr>
            <a:r>
              <a:rPr sz="800" i="1" u="sng" spc="110" dirty="0">
                <a:uFill>
                  <a:solidFill>
                    <a:srgbClr val="000000"/>
                  </a:solidFill>
                </a:uFill>
                <a:latin typeface="Arial"/>
                <a:cs typeface="Arial"/>
              </a:rPr>
              <a:t>i</a:t>
            </a:r>
            <a:r>
              <a:rPr sz="800" i="1" u="sng" spc="-95" dirty="0">
                <a:uFill>
                  <a:solidFill>
                    <a:srgbClr val="000000"/>
                  </a:solidFill>
                </a:uFill>
                <a:latin typeface="Arial"/>
                <a:cs typeface="Arial"/>
              </a:rPr>
              <a:t> </a:t>
            </a:r>
            <a:endParaRPr sz="800">
              <a:latin typeface="Arial"/>
              <a:cs typeface="Arial"/>
            </a:endParaRPr>
          </a:p>
        </p:txBody>
      </p:sp>
      <p:sp>
        <p:nvSpPr>
          <p:cNvPr id="10" name="object 10"/>
          <p:cNvSpPr txBox="1"/>
          <p:nvPr/>
        </p:nvSpPr>
        <p:spPr>
          <a:xfrm>
            <a:off x="4931409" y="5176468"/>
            <a:ext cx="62230" cy="147320"/>
          </a:xfrm>
          <a:prstGeom prst="rect">
            <a:avLst/>
          </a:prstGeom>
        </p:spPr>
        <p:txBody>
          <a:bodyPr vert="horz" wrap="square" lIns="0" tIns="12065" rIns="0" bIns="0" rtlCol="0">
            <a:spAutoFit/>
          </a:bodyPr>
          <a:lstStyle/>
          <a:p>
            <a:pPr marL="12700">
              <a:lnSpc>
                <a:spcPct val="100000"/>
              </a:lnSpc>
              <a:spcBef>
                <a:spcPts val="95"/>
              </a:spcBef>
            </a:pPr>
            <a:r>
              <a:rPr sz="800" i="1" spc="110" dirty="0">
                <a:latin typeface="Arial"/>
                <a:cs typeface="Arial"/>
              </a:rPr>
              <a:t>i</a:t>
            </a:r>
            <a:endParaRPr sz="800" dirty="0">
              <a:latin typeface="Arial"/>
              <a:cs typeface="Arial"/>
            </a:endParaRPr>
          </a:p>
        </p:txBody>
      </p:sp>
    </p:spTree>
    <p:extLst>
      <p:ext uri="{BB962C8B-B14F-4D97-AF65-F5344CB8AC3E}">
        <p14:creationId xmlns:p14="http://schemas.microsoft.com/office/powerpoint/2010/main" val="10308893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3014</TotalTime>
  <Words>1016</Words>
  <Application>Microsoft Macintosh PowerPoint</Application>
  <PresentationFormat>Custom</PresentationFormat>
  <Paragraphs>125</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Calibri</vt:lpstr>
      <vt:lpstr>Calibri Light</vt:lpstr>
      <vt:lpstr>Cambria Math</vt:lpstr>
      <vt:lpstr>Menlo</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Office User</cp:lastModifiedBy>
  <cp:revision>19</cp:revision>
  <dcterms:created xsi:type="dcterms:W3CDTF">2020-10-31T02:19:17Z</dcterms:created>
  <dcterms:modified xsi:type="dcterms:W3CDTF">2020-11-02T04:33:42Z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2016-10-30T00:00:00Z</vt:filetime>
  </property>
  <property fmtid="{D5CDD505-2E9C-101B-9397-08002B2CF9AE}" pid="3" name="Creator">
    <vt:lpwstr>TeX</vt:lpwstr>
  </property>
  <property fmtid="{D5CDD505-2E9C-101B-9397-08002B2CF9AE}" pid="4" name="LastSaved">
    <vt:filetime>2020-10-31T00:00:00Z</vt:filetime>
  </property>
</Properties>
</file>