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4" r:id="rId1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7"/>
  </p:normalViewPr>
  <p:slideViewPr>
    <p:cSldViewPr>
      <p:cViewPr varScale="1">
        <p:scale>
          <a:sx n="79" d="100"/>
          <a:sy n="79" d="100"/>
        </p:scale>
        <p:origin x="293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3037" y="9406868"/>
            <a:ext cx="14605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2509-085B-1642-9AE2-237649E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512064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Classification Rules</a:t>
            </a:r>
            <a:b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88CFD-D511-9349-A8CF-DF507EF38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066800"/>
            <a:ext cx="7467600" cy="7735707"/>
          </a:xfrm>
        </p:spPr>
        <p:txBody>
          <a:bodyPr/>
          <a:lstStyle/>
          <a:p>
            <a:pPr marL="358775" marR="5080" indent="-139065" algn="l">
              <a:lnSpc>
                <a:spcPct val="102699"/>
              </a:lnSpc>
              <a:spcBef>
                <a:spcPts val="890"/>
              </a:spcBef>
              <a:buFont typeface="Arial Unicode MS"/>
              <a:buChar char="•"/>
              <a:tabLst>
                <a:tab pos="359410" algn="l"/>
              </a:tabLst>
            </a:pPr>
            <a:r>
              <a:rPr lang="en-US" sz="2400" spc="20" dirty="0">
                <a:cs typeface="Times New Roman"/>
              </a:rPr>
              <a:t>Rules </a:t>
            </a:r>
            <a:r>
              <a:rPr lang="en-US" sz="2400" spc="35" dirty="0">
                <a:cs typeface="Times New Roman"/>
              </a:rPr>
              <a:t>take the form of</a:t>
            </a:r>
            <a:r>
              <a:rPr lang="en-US" sz="2400" spc="-2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antecedent-consequent </a:t>
            </a:r>
            <a:r>
              <a:rPr lang="en-US" sz="2400" spc="30" dirty="0">
                <a:cs typeface="Times New Roman"/>
              </a:rPr>
              <a:t>pairs, </a:t>
            </a:r>
            <a:r>
              <a:rPr lang="en-US" sz="2400" spc="20" dirty="0">
                <a:cs typeface="Times New Roman"/>
              </a:rPr>
              <a:t>where </a:t>
            </a:r>
            <a:r>
              <a:rPr lang="en-US" sz="2400" spc="15" dirty="0">
                <a:cs typeface="Times New Roman"/>
              </a:rPr>
              <a:t>usually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5" dirty="0">
                <a:cs typeface="Times New Roman"/>
              </a:rPr>
              <a:t>antecedent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25" dirty="0">
                <a:cs typeface="Times New Roman"/>
              </a:rPr>
              <a:t>conjunction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40" dirty="0">
                <a:cs typeface="Times New Roman"/>
              </a:rPr>
              <a:t>attribute-value tests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consequent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5" dirty="0">
                <a:cs typeface="Times New Roman"/>
              </a:rPr>
              <a:t>class</a:t>
            </a:r>
            <a:r>
              <a:rPr lang="en-US" sz="2400" spc="135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value.</a:t>
            </a:r>
          </a:p>
          <a:p>
            <a:pPr marL="358775" marR="5080" indent="-139065" algn="l">
              <a:lnSpc>
                <a:spcPct val="102699"/>
              </a:lnSpc>
              <a:spcBef>
                <a:spcPts val="890"/>
              </a:spcBef>
              <a:buFont typeface="Arial Unicode MS"/>
              <a:buChar char="•"/>
              <a:tabLst>
                <a:tab pos="359410" algn="l"/>
              </a:tabLst>
            </a:pPr>
            <a:r>
              <a:rPr lang="en-US" sz="2400" spc="10" dirty="0">
                <a:cs typeface="Times New Roman"/>
              </a:rPr>
              <a:t>Rules can be much more compact than trees.</a:t>
            </a:r>
            <a:endParaRPr lang="en-US" sz="2400" dirty="0">
              <a:cs typeface="Times New Roman"/>
            </a:endParaRPr>
          </a:p>
          <a:p>
            <a:pPr marL="358775" marR="5715" indent="-139065" algn="l">
              <a:lnSpc>
                <a:spcPct val="102699"/>
              </a:lnSpc>
              <a:spcBef>
                <a:spcPts val="900"/>
              </a:spcBef>
              <a:buFont typeface="Arial Unicode MS"/>
              <a:buChar char="•"/>
              <a:tabLst>
                <a:tab pos="359410" algn="l"/>
              </a:tabLst>
            </a:pPr>
            <a:r>
              <a:rPr lang="en-US" sz="2400" spc="50" dirty="0">
                <a:cs typeface="Times New Roman"/>
              </a:rPr>
              <a:t>Can </a:t>
            </a:r>
            <a:r>
              <a:rPr lang="en-US" sz="2400" spc="45" dirty="0">
                <a:cs typeface="Times New Roman"/>
              </a:rPr>
              <a:t>be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u="sng" spc="80" dirty="0">
                <a:solidFill>
                  <a:srgbClr val="FF0000"/>
                </a:solidFill>
                <a:cs typeface="Times New Roman"/>
              </a:rPr>
              <a:t>decision list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10" dirty="0">
                <a:cs typeface="Times New Roman"/>
              </a:rPr>
              <a:t>which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0" dirty="0">
                <a:cs typeface="Times New Roman"/>
              </a:rPr>
              <a:t>rules </a:t>
            </a:r>
            <a:r>
              <a:rPr lang="en-US" sz="2400" spc="35" dirty="0">
                <a:cs typeface="Times New Roman"/>
              </a:rPr>
              <a:t>are </a:t>
            </a:r>
            <a:r>
              <a:rPr lang="en-US" sz="2400" spc="30" dirty="0">
                <a:cs typeface="Times New Roman"/>
              </a:rPr>
              <a:t>ordered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5" dirty="0">
                <a:cs typeface="Times New Roman"/>
              </a:rPr>
              <a:t>class </a:t>
            </a:r>
            <a:r>
              <a:rPr lang="en-US" sz="2400" spc="10" dirty="0">
                <a:cs typeface="Times New Roman"/>
              </a:rPr>
              <a:t>value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35" dirty="0">
                <a:cs typeface="Times New Roman"/>
              </a:rPr>
              <a:t>determined </a:t>
            </a:r>
            <a:r>
              <a:rPr lang="en-US" sz="2400" spc="25" dirty="0">
                <a:cs typeface="Times New Roman"/>
              </a:rPr>
              <a:t>by 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0" dirty="0">
                <a:cs typeface="Times New Roman"/>
              </a:rPr>
              <a:t>first </a:t>
            </a:r>
            <a:r>
              <a:rPr lang="en-US" sz="2400" spc="25" dirty="0">
                <a:cs typeface="Times New Roman"/>
              </a:rPr>
              <a:t>rule </a:t>
            </a:r>
            <a:r>
              <a:rPr lang="en-US" sz="2400" spc="80" dirty="0">
                <a:cs typeface="Times New Roman"/>
              </a:rPr>
              <a:t>that</a:t>
            </a:r>
            <a:r>
              <a:rPr lang="en-US" sz="2400" spc="229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applies.</a:t>
            </a:r>
            <a:endParaRPr lang="en-US" sz="2400" dirty="0">
              <a:cs typeface="Times New Roman"/>
            </a:endParaRPr>
          </a:p>
          <a:p>
            <a:pPr marL="358775" indent="-139700" algn="l">
              <a:lnSpc>
                <a:spcPct val="100000"/>
              </a:lnSpc>
              <a:spcBef>
                <a:spcPts val="925"/>
              </a:spcBef>
              <a:buFont typeface="Arial Unicode MS"/>
              <a:buChar char="•"/>
              <a:tabLst>
                <a:tab pos="359410" algn="l"/>
              </a:tabLst>
            </a:pPr>
            <a:r>
              <a:rPr lang="en-US" sz="2400" spc="-5" dirty="0">
                <a:cs typeface="Times New Roman"/>
              </a:rPr>
              <a:t>If </a:t>
            </a:r>
            <a:r>
              <a:rPr lang="en-US" sz="2400" spc="50" dirty="0">
                <a:cs typeface="Times New Roman"/>
              </a:rPr>
              <a:t>not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i="1" spc="10" dirty="0">
                <a:cs typeface="Times New Roman"/>
              </a:rPr>
              <a:t>decision </a:t>
            </a:r>
            <a:r>
              <a:rPr lang="en-US" sz="2400" i="1" spc="15" dirty="0">
                <a:cs typeface="Times New Roman"/>
              </a:rPr>
              <a:t>list</a:t>
            </a:r>
            <a:r>
              <a:rPr lang="en-US" sz="2400" spc="15" dirty="0">
                <a:cs typeface="Times New Roman"/>
              </a:rPr>
              <a:t>, </a:t>
            </a:r>
            <a:r>
              <a:rPr lang="en-US" sz="2400" spc="50" dirty="0">
                <a:cs typeface="Times New Roman"/>
              </a:rPr>
              <a:t>then </a:t>
            </a:r>
            <a:r>
              <a:rPr lang="en-US" sz="2400" spc="10" dirty="0">
                <a:cs typeface="Times New Roman"/>
              </a:rPr>
              <a:t>each </a:t>
            </a:r>
            <a:r>
              <a:rPr lang="en-US" sz="2400" spc="25" dirty="0">
                <a:cs typeface="Times New Roman"/>
              </a:rPr>
              <a:t>rule </a:t>
            </a:r>
            <a:r>
              <a:rPr lang="en-US" sz="2400" spc="30" dirty="0">
                <a:cs typeface="Times New Roman"/>
              </a:rPr>
              <a:t>represents </a:t>
            </a:r>
            <a:r>
              <a:rPr lang="en-US" sz="2400" spc="50" dirty="0">
                <a:cs typeface="Times New Roman"/>
              </a:rPr>
              <a:t>an </a:t>
            </a:r>
            <a:r>
              <a:rPr lang="en-US" sz="2400" spc="40" dirty="0">
                <a:cs typeface="Times New Roman"/>
              </a:rPr>
              <a:t>independent </a:t>
            </a:r>
            <a:r>
              <a:rPr lang="en-US" sz="2400" spc="30" dirty="0">
                <a:cs typeface="Times New Roman"/>
              </a:rPr>
              <a:t>“nugget </a:t>
            </a:r>
            <a:r>
              <a:rPr lang="en-US" sz="2400" spc="-25" dirty="0">
                <a:cs typeface="Times New Roman"/>
              </a:rPr>
              <a:t>of</a:t>
            </a:r>
            <a:r>
              <a:rPr lang="en-US" sz="2400" spc="25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knowledge”.</a:t>
            </a:r>
            <a:endParaRPr lang="en-US" sz="2400" dirty="0">
              <a:cs typeface="Times New Roman"/>
            </a:endParaRPr>
          </a:p>
          <a:p>
            <a:pPr marL="358775" indent="-139700" algn="l">
              <a:lnSpc>
                <a:spcPct val="100000"/>
              </a:lnSpc>
              <a:spcBef>
                <a:spcPts val="919"/>
              </a:spcBef>
              <a:buFont typeface="Arial Unicode MS"/>
              <a:buChar char="•"/>
              <a:tabLst>
                <a:tab pos="359410" algn="l"/>
              </a:tabLst>
            </a:pPr>
            <a:r>
              <a:rPr lang="en-US" sz="2400" spc="75" dirty="0">
                <a:cs typeface="Times New Roman"/>
              </a:rPr>
              <a:t>What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-25" dirty="0">
                <a:cs typeface="Times New Roman"/>
              </a:rPr>
              <a:t>if</a:t>
            </a:r>
            <a:r>
              <a:rPr lang="en-US" sz="2400" spc="10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encounter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a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new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instance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for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which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ruleset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does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not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provide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a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classification?</a:t>
            </a:r>
            <a:endParaRPr lang="en-US" sz="2400" dirty="0">
              <a:cs typeface="Times New Roman"/>
            </a:endParaRPr>
          </a:p>
          <a:p>
            <a:pPr marL="663575" lvl="1" indent="-148590" algn="l">
              <a:lnSpc>
                <a:spcPct val="100000"/>
              </a:lnSpc>
              <a:spcBef>
                <a:spcPts val="940"/>
              </a:spcBef>
              <a:buChar char="–"/>
              <a:tabLst>
                <a:tab pos="664210" algn="l"/>
              </a:tabLst>
            </a:pPr>
            <a:r>
              <a:rPr lang="en-US" sz="2400" spc="50" dirty="0">
                <a:cs typeface="Times New Roman"/>
              </a:rPr>
              <a:t>Can </a:t>
            </a:r>
            <a:r>
              <a:rPr lang="en-US" sz="2400" dirty="0">
                <a:cs typeface="Times New Roman"/>
              </a:rPr>
              <a:t>choose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5" dirty="0">
                <a:cs typeface="Times New Roman"/>
              </a:rPr>
              <a:t>most </a:t>
            </a:r>
            <a:r>
              <a:rPr lang="en-US" sz="2400" spc="25" dirty="0">
                <a:cs typeface="Times New Roman"/>
              </a:rPr>
              <a:t>frequently occurring </a:t>
            </a:r>
            <a:r>
              <a:rPr lang="en-US" sz="2400" spc="5" dirty="0">
                <a:cs typeface="Times New Roman"/>
              </a:rPr>
              <a:t>class </a:t>
            </a:r>
            <a:r>
              <a:rPr lang="en-US" sz="2400" spc="20" dirty="0">
                <a:cs typeface="Times New Roman"/>
              </a:rPr>
              <a:t>as </a:t>
            </a:r>
            <a:r>
              <a:rPr lang="en-US" sz="2400" spc="55" dirty="0">
                <a:cs typeface="Times New Roman"/>
              </a:rPr>
              <a:t>a</a:t>
            </a:r>
            <a:r>
              <a:rPr lang="en-US" sz="2400" spc="3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default</a:t>
            </a:r>
            <a:endParaRPr lang="en-US" sz="2400" dirty="0">
              <a:cs typeface="Times New Roman"/>
            </a:endParaRPr>
          </a:p>
          <a:p>
            <a:pPr marL="358775" marR="5080" indent="-139065" algn="l">
              <a:lnSpc>
                <a:spcPct val="102299"/>
              </a:lnSpc>
              <a:spcBef>
                <a:spcPts val="905"/>
              </a:spcBef>
              <a:buFont typeface="Arial Unicode MS"/>
              <a:buChar char="•"/>
              <a:tabLst>
                <a:tab pos="359410" algn="l"/>
              </a:tabLst>
            </a:pPr>
            <a:r>
              <a:rPr lang="en-US" sz="2400" spc="25" dirty="0">
                <a:cs typeface="Times New Roman"/>
              </a:rPr>
              <a:t>Rule generation algorithms </a:t>
            </a:r>
            <a:r>
              <a:rPr lang="en-US" sz="2400" spc="15" dirty="0">
                <a:cs typeface="Times New Roman"/>
              </a:rPr>
              <a:t>generally </a:t>
            </a:r>
            <a:r>
              <a:rPr lang="en-US" sz="2400" spc="40" dirty="0">
                <a:cs typeface="Times New Roman"/>
              </a:rPr>
              <a:t>construct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5" dirty="0">
                <a:cs typeface="Times New Roman"/>
              </a:rPr>
              <a:t>decision </a:t>
            </a:r>
            <a:r>
              <a:rPr lang="en-US" sz="2400" spc="25" dirty="0">
                <a:cs typeface="Times New Roman"/>
              </a:rPr>
              <a:t>list when </a:t>
            </a:r>
            <a:r>
              <a:rPr lang="en-US" sz="2400" spc="15" dirty="0">
                <a:cs typeface="Times New Roman"/>
              </a:rPr>
              <a:t>doing multi-class </a:t>
            </a:r>
            <a:r>
              <a:rPr lang="en-US" sz="2400" spc="5" dirty="0">
                <a:cs typeface="Times New Roman"/>
              </a:rPr>
              <a:t>clas</a:t>
            </a:r>
            <a:r>
              <a:rPr lang="en-US" sz="2400" spc="10" dirty="0">
                <a:cs typeface="Times New Roman"/>
              </a:rPr>
              <a:t>sification, </a:t>
            </a:r>
            <a:r>
              <a:rPr lang="en-US" sz="2400" spc="50" dirty="0">
                <a:cs typeface="Times New Roman"/>
              </a:rPr>
              <a:t>thus </a:t>
            </a:r>
            <a:r>
              <a:rPr lang="en-US" sz="2400" spc="25" dirty="0">
                <a:cs typeface="Times New Roman"/>
              </a:rPr>
              <a:t>requiring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0" dirty="0">
                <a:cs typeface="Times New Roman"/>
              </a:rPr>
              <a:t>rules </a:t>
            </a:r>
            <a:r>
              <a:rPr lang="en-US" sz="2400" spc="45" dirty="0">
                <a:cs typeface="Times New Roman"/>
              </a:rPr>
              <a:t>be </a:t>
            </a:r>
            <a:r>
              <a:rPr lang="en-US" sz="2400" spc="25" dirty="0">
                <a:cs typeface="Times New Roman"/>
              </a:rPr>
              <a:t>executed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30" dirty="0">
                <a:cs typeface="Times New Roman"/>
              </a:rPr>
              <a:t>order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35" dirty="0">
                <a:cs typeface="Times New Roman"/>
              </a:rPr>
              <a:t>thereby </a:t>
            </a:r>
            <a:r>
              <a:rPr lang="en-US" sz="2400" spc="25" dirty="0">
                <a:cs typeface="Times New Roman"/>
              </a:rPr>
              <a:t>destroying </a:t>
            </a:r>
            <a:r>
              <a:rPr lang="en-US" sz="2400" spc="55" dirty="0">
                <a:cs typeface="Times New Roman"/>
              </a:rPr>
              <a:t>the  </a:t>
            </a:r>
            <a:r>
              <a:rPr lang="en-US" sz="2400" spc="35" dirty="0">
                <a:cs typeface="Times New Roman"/>
              </a:rPr>
              <a:t>modularity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5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rules.</a:t>
            </a:r>
            <a:endParaRPr lang="en-US" sz="2400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0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152400" y="901838"/>
            <a:ext cx="7238999" cy="81927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u="sng" spc="-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80" dirty="0">
                <a:uFill>
                  <a:solidFill>
                    <a:srgbClr val="000000"/>
                  </a:solidFill>
                </a:uFill>
                <a:cs typeface="Times New Roman"/>
              </a:rPr>
              <a:t>Decision </a:t>
            </a:r>
            <a:r>
              <a:rPr sz="2400" u="sng" spc="100" dirty="0">
                <a:uFill>
                  <a:solidFill>
                    <a:srgbClr val="000000"/>
                  </a:solidFill>
                </a:uFill>
                <a:cs typeface="Times New Roman"/>
              </a:rPr>
              <a:t>Tree </a:t>
            </a:r>
            <a:r>
              <a:rPr sz="2400" u="sng" spc="114">
                <a:uFill>
                  <a:solidFill>
                    <a:srgbClr val="000000"/>
                  </a:solidFill>
                </a:uFill>
                <a:cs typeface="Times New Roman"/>
              </a:rPr>
              <a:t>Induction </a:t>
            </a:r>
            <a:r>
              <a:rPr lang="en-US" sz="2400" u="sng" spc="135">
                <a:uFill>
                  <a:solidFill>
                    <a:srgbClr val="000000"/>
                  </a:solidFill>
                </a:uFill>
                <a:cs typeface="Times New Roman"/>
              </a:rPr>
              <a:t>versus</a:t>
            </a:r>
            <a:r>
              <a:rPr sz="2400" u="sng" spc="135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sz="2400" u="sng" spc="95" dirty="0">
                <a:uFill>
                  <a:solidFill>
                    <a:srgbClr val="000000"/>
                  </a:solidFill>
                </a:uFill>
                <a:cs typeface="Times New Roman"/>
              </a:rPr>
              <a:t>Covering</a:t>
            </a:r>
            <a:r>
              <a:rPr sz="2400" u="sng" spc="385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sz="2400" u="sng" spc="110" dirty="0">
                <a:uFill>
                  <a:solidFill>
                    <a:srgbClr val="000000"/>
                  </a:solidFill>
                </a:uFill>
                <a:cs typeface="Times New Roman"/>
              </a:rPr>
              <a:t>Algorithms</a:t>
            </a:r>
            <a:endParaRPr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cs typeface="Times New Roman"/>
            </a:endParaRPr>
          </a:p>
          <a:p>
            <a:pPr marL="358775" indent="-177800">
              <a:lnSpc>
                <a:spcPct val="100000"/>
              </a:lnSpc>
              <a:buAutoNum type="arabicPeriod"/>
              <a:tabLst>
                <a:tab pos="359410" algn="l"/>
              </a:tabLst>
            </a:pPr>
            <a:r>
              <a:rPr sz="2400" spc="45" dirty="0">
                <a:cs typeface="Times New Roman"/>
              </a:rPr>
              <a:t>Both </a:t>
            </a:r>
            <a:r>
              <a:rPr sz="2400" spc="35" dirty="0">
                <a:cs typeface="Times New Roman"/>
              </a:rPr>
              <a:t>are </a:t>
            </a:r>
            <a:r>
              <a:rPr sz="2400" spc="5" dirty="0">
                <a:cs typeface="Times New Roman"/>
              </a:rPr>
              <a:t>greedy, </a:t>
            </a:r>
            <a:r>
              <a:rPr sz="2400" spc="10" dirty="0">
                <a:cs typeface="Times New Roman"/>
              </a:rPr>
              <a:t>selecting </a:t>
            </a:r>
            <a:r>
              <a:rPr sz="2400" spc="55" dirty="0">
                <a:cs typeface="Times New Roman"/>
              </a:rPr>
              <a:t>a test </a:t>
            </a:r>
            <a:r>
              <a:rPr sz="2400" spc="80" dirty="0">
                <a:cs typeface="Times New Roman"/>
              </a:rPr>
              <a:t>that </a:t>
            </a:r>
            <a:r>
              <a:rPr sz="2400" spc="5" dirty="0">
                <a:cs typeface="Times New Roman"/>
              </a:rPr>
              <a:t>looks </a:t>
            </a:r>
            <a:r>
              <a:rPr sz="2400" spc="50" dirty="0">
                <a:cs typeface="Times New Roman"/>
              </a:rPr>
              <a:t>best and </a:t>
            </a:r>
            <a:r>
              <a:rPr sz="2400" spc="15" dirty="0">
                <a:cs typeface="Times New Roman"/>
              </a:rPr>
              <a:t>sticking </a:t>
            </a:r>
            <a:r>
              <a:rPr sz="2400" spc="35" dirty="0">
                <a:cs typeface="Times New Roman"/>
              </a:rPr>
              <a:t>with</a:t>
            </a:r>
            <a:r>
              <a:rPr sz="2400" spc="120" dirty="0">
                <a:cs typeface="Times New Roman"/>
              </a:rPr>
              <a:t> </a:t>
            </a:r>
            <a:r>
              <a:rPr sz="2400" spc="50" dirty="0">
                <a:cs typeface="Times New Roman"/>
              </a:rPr>
              <a:t>it</a:t>
            </a:r>
            <a:endParaRPr sz="2400" dirty="0">
              <a:cs typeface="Times New Roman"/>
            </a:endParaRPr>
          </a:p>
          <a:p>
            <a:pPr marL="358775" marR="5715" indent="-177165" algn="just">
              <a:lnSpc>
                <a:spcPct val="102699"/>
              </a:lnSpc>
              <a:spcBef>
                <a:spcPts val="900"/>
              </a:spcBef>
              <a:buAutoNum type="arabicPeriod"/>
              <a:tabLst>
                <a:tab pos="359410" algn="l"/>
              </a:tabLst>
            </a:pPr>
            <a:r>
              <a:rPr sz="2400" spc="5" dirty="0">
                <a:cs typeface="Times New Roman"/>
              </a:rPr>
              <a:t>decision </a:t>
            </a:r>
            <a:r>
              <a:rPr sz="2400" spc="30" dirty="0">
                <a:cs typeface="Times New Roman"/>
              </a:rPr>
              <a:t>trees </a:t>
            </a:r>
            <a:r>
              <a:rPr sz="2400" spc="35" dirty="0">
                <a:cs typeface="Times New Roman"/>
              </a:rPr>
              <a:t>are </a:t>
            </a:r>
            <a:r>
              <a:rPr sz="2400" i="1" spc="10" dirty="0">
                <a:cs typeface="Times New Roman"/>
              </a:rPr>
              <a:t>divide-and-conquer </a:t>
            </a:r>
            <a:r>
              <a:rPr sz="2400" spc="5" dirty="0">
                <a:cs typeface="Times New Roman"/>
              </a:rPr>
              <a:t>since </a:t>
            </a:r>
            <a:r>
              <a:rPr sz="2400" dirty="0">
                <a:cs typeface="Times New Roman"/>
              </a:rPr>
              <a:t>choose </a:t>
            </a:r>
            <a:r>
              <a:rPr sz="2400" spc="50" dirty="0">
                <a:cs typeface="Times New Roman"/>
              </a:rPr>
              <a:t>an </a:t>
            </a:r>
            <a:r>
              <a:rPr sz="2400" spc="60" dirty="0">
                <a:cs typeface="Times New Roman"/>
              </a:rPr>
              <a:t>attribute </a:t>
            </a:r>
            <a:r>
              <a:rPr sz="2400" spc="50" dirty="0">
                <a:cs typeface="Times New Roman"/>
              </a:rPr>
              <a:t>to </a:t>
            </a:r>
            <a:r>
              <a:rPr sz="2400" spc="30" dirty="0">
                <a:cs typeface="Times New Roman"/>
              </a:rPr>
              <a:t>split </a:t>
            </a:r>
            <a:r>
              <a:rPr sz="2400" spc="20" dirty="0">
                <a:cs typeface="Times New Roman"/>
              </a:rPr>
              <a:t>on </a:t>
            </a:r>
            <a:r>
              <a:rPr sz="2400" spc="80" dirty="0">
                <a:cs typeface="Times New Roman"/>
              </a:rPr>
              <a:t>that </a:t>
            </a:r>
            <a:r>
              <a:rPr sz="2400" spc="15" dirty="0">
                <a:cs typeface="Times New Roman"/>
              </a:rPr>
              <a:t>divides </a:t>
            </a:r>
            <a:r>
              <a:rPr sz="2400" spc="55" dirty="0">
                <a:cs typeface="Times New Roman"/>
              </a:rPr>
              <a:t>the  </a:t>
            </a:r>
            <a:r>
              <a:rPr sz="2400" spc="25" dirty="0">
                <a:cs typeface="Times New Roman"/>
              </a:rPr>
              <a:t>problem </a:t>
            </a:r>
            <a:r>
              <a:rPr sz="2400" spc="30" dirty="0">
                <a:cs typeface="Times New Roman"/>
              </a:rPr>
              <a:t>into </a:t>
            </a:r>
            <a:r>
              <a:rPr sz="2400" spc="25" dirty="0">
                <a:cs typeface="Times New Roman"/>
              </a:rPr>
              <a:t>subproblems; </a:t>
            </a:r>
            <a:r>
              <a:rPr sz="2400" spc="10" dirty="0">
                <a:cs typeface="Times New Roman"/>
              </a:rPr>
              <a:t>classification </a:t>
            </a:r>
            <a:r>
              <a:rPr sz="2400" spc="20" dirty="0">
                <a:cs typeface="Times New Roman"/>
              </a:rPr>
              <a:t>rules </a:t>
            </a:r>
            <a:r>
              <a:rPr sz="2400" spc="35" dirty="0">
                <a:cs typeface="Times New Roman"/>
              </a:rPr>
              <a:t>are </a:t>
            </a:r>
            <a:r>
              <a:rPr sz="2400" i="1" spc="5" dirty="0">
                <a:cs typeface="Times New Roman"/>
              </a:rPr>
              <a:t>separate-and-conquer </a:t>
            </a:r>
            <a:r>
              <a:rPr sz="2400" spc="5" dirty="0">
                <a:cs typeface="Times New Roman"/>
              </a:rPr>
              <a:t>since </a:t>
            </a:r>
            <a:r>
              <a:rPr sz="2400" spc="45" dirty="0">
                <a:cs typeface="Times New Roman"/>
              </a:rPr>
              <a:t>they </a:t>
            </a:r>
            <a:r>
              <a:rPr sz="2400" dirty="0">
                <a:cs typeface="Times New Roman"/>
              </a:rPr>
              <a:t>choose </a:t>
            </a:r>
            <a:r>
              <a:rPr sz="2400" spc="50" dirty="0">
                <a:cs typeface="Times New Roman"/>
              </a:rPr>
              <a:t>an  </a:t>
            </a:r>
            <a:r>
              <a:rPr sz="2400" spc="40" dirty="0">
                <a:cs typeface="Times New Roman"/>
              </a:rPr>
              <a:t>attribute-value </a:t>
            </a:r>
            <a:r>
              <a:rPr sz="2400" spc="55" dirty="0">
                <a:cs typeface="Times New Roman"/>
              </a:rPr>
              <a:t>test </a:t>
            </a:r>
            <a:r>
              <a:rPr sz="2400" spc="80" dirty="0">
                <a:cs typeface="Times New Roman"/>
              </a:rPr>
              <a:t>that </a:t>
            </a:r>
            <a:r>
              <a:rPr sz="2400" spc="-5" dirty="0">
                <a:cs typeface="Times New Roman"/>
              </a:rPr>
              <a:t>covers </a:t>
            </a:r>
            <a:r>
              <a:rPr sz="2400" spc="35" dirty="0">
                <a:cs typeface="Times New Roman"/>
              </a:rPr>
              <a:t>many </a:t>
            </a:r>
            <a:r>
              <a:rPr sz="2400" spc="-25" dirty="0">
                <a:cs typeface="Times New Roman"/>
              </a:rPr>
              <a:t>of </a:t>
            </a:r>
            <a:r>
              <a:rPr sz="2400" spc="55" dirty="0">
                <a:cs typeface="Times New Roman"/>
              </a:rPr>
              <a:t>the </a:t>
            </a:r>
            <a:r>
              <a:rPr sz="2400" spc="25" dirty="0">
                <a:cs typeface="Times New Roman"/>
              </a:rPr>
              <a:t>instances </a:t>
            </a:r>
            <a:r>
              <a:rPr sz="2400" spc="20" dirty="0">
                <a:cs typeface="Times New Roman"/>
              </a:rPr>
              <a:t>in </a:t>
            </a:r>
            <a:r>
              <a:rPr sz="2400" spc="55" dirty="0">
                <a:cs typeface="Times New Roman"/>
              </a:rPr>
              <a:t>the </a:t>
            </a:r>
            <a:r>
              <a:rPr sz="2400" spc="5" dirty="0">
                <a:cs typeface="Times New Roman"/>
              </a:rPr>
              <a:t>class </a:t>
            </a:r>
            <a:r>
              <a:rPr sz="2400" spc="50" dirty="0">
                <a:cs typeface="Times New Roman"/>
              </a:rPr>
              <a:t>(and </a:t>
            </a:r>
            <a:r>
              <a:rPr sz="2400" spc="10" dirty="0">
                <a:cs typeface="Times New Roman"/>
              </a:rPr>
              <a:t>excludes </a:t>
            </a:r>
            <a:r>
              <a:rPr sz="2400" spc="35" dirty="0">
                <a:cs typeface="Times New Roman"/>
              </a:rPr>
              <a:t>many </a:t>
            </a:r>
            <a:r>
              <a:rPr sz="2400" spc="80" dirty="0">
                <a:cs typeface="Times New Roman"/>
              </a:rPr>
              <a:t>that  </a:t>
            </a:r>
            <a:r>
              <a:rPr sz="2400" spc="35" dirty="0">
                <a:cs typeface="Times New Roman"/>
              </a:rPr>
              <a:t>are </a:t>
            </a:r>
            <a:r>
              <a:rPr sz="2400" spc="50" dirty="0">
                <a:cs typeface="Times New Roman"/>
              </a:rPr>
              <a:t>not </a:t>
            </a:r>
            <a:r>
              <a:rPr sz="2400" spc="20" dirty="0">
                <a:cs typeface="Times New Roman"/>
              </a:rPr>
              <a:t>in </a:t>
            </a:r>
            <a:r>
              <a:rPr sz="2400" spc="55" dirty="0">
                <a:cs typeface="Times New Roman"/>
              </a:rPr>
              <a:t>the </a:t>
            </a:r>
            <a:r>
              <a:rPr sz="2400" spc="15" dirty="0">
                <a:cs typeface="Times New Roman"/>
              </a:rPr>
              <a:t>class), </a:t>
            </a:r>
            <a:r>
              <a:rPr sz="2400" spc="35" dirty="0">
                <a:cs typeface="Times New Roman"/>
              </a:rPr>
              <a:t>separates </a:t>
            </a:r>
            <a:r>
              <a:rPr sz="2400" spc="50" dirty="0">
                <a:cs typeface="Times New Roman"/>
              </a:rPr>
              <a:t>out </a:t>
            </a:r>
            <a:r>
              <a:rPr sz="2400" spc="55" dirty="0">
                <a:cs typeface="Times New Roman"/>
              </a:rPr>
              <a:t>the </a:t>
            </a:r>
            <a:r>
              <a:rPr sz="2400" spc="20" dirty="0">
                <a:cs typeface="Times New Roman"/>
              </a:rPr>
              <a:t>positive </a:t>
            </a:r>
            <a:r>
              <a:rPr sz="2400" spc="25" dirty="0">
                <a:cs typeface="Times New Roman"/>
              </a:rPr>
              <a:t>instances </a:t>
            </a:r>
            <a:r>
              <a:rPr sz="2400" spc="80" dirty="0">
                <a:cs typeface="Times New Roman"/>
              </a:rPr>
              <a:t>that </a:t>
            </a:r>
            <a:r>
              <a:rPr sz="2400" spc="35" dirty="0">
                <a:cs typeface="Times New Roman"/>
              </a:rPr>
              <a:t>are </a:t>
            </a:r>
            <a:r>
              <a:rPr sz="2400" spc="5" dirty="0">
                <a:cs typeface="Times New Roman"/>
              </a:rPr>
              <a:t>covered, </a:t>
            </a:r>
            <a:r>
              <a:rPr sz="2400" spc="50" dirty="0">
                <a:cs typeface="Times New Roman"/>
              </a:rPr>
              <a:t>and </a:t>
            </a:r>
            <a:r>
              <a:rPr sz="2400" spc="20" dirty="0">
                <a:cs typeface="Times New Roman"/>
              </a:rPr>
              <a:t>continues </a:t>
            </a:r>
            <a:r>
              <a:rPr sz="2400" spc="55" dirty="0">
                <a:cs typeface="Times New Roman"/>
              </a:rPr>
              <a:t>the </a:t>
            </a:r>
            <a:r>
              <a:rPr sz="2400" spc="385" dirty="0">
                <a:cs typeface="Times New Roman"/>
              </a:rPr>
              <a:t> </a:t>
            </a:r>
            <a:r>
              <a:rPr sz="2400" spc="15" dirty="0">
                <a:cs typeface="Times New Roman"/>
              </a:rPr>
              <a:t>process </a:t>
            </a:r>
            <a:r>
              <a:rPr sz="2400" spc="20" dirty="0">
                <a:cs typeface="Times New Roman"/>
              </a:rPr>
              <a:t>on </a:t>
            </a:r>
            <a:r>
              <a:rPr sz="2400" spc="55" dirty="0">
                <a:cs typeface="Times New Roman"/>
              </a:rPr>
              <a:t>the </a:t>
            </a:r>
            <a:r>
              <a:rPr sz="2400" spc="25" dirty="0">
                <a:cs typeface="Times New Roman"/>
              </a:rPr>
              <a:t>instances </a:t>
            </a:r>
            <a:r>
              <a:rPr sz="2400" spc="80" dirty="0">
                <a:cs typeface="Times New Roman"/>
              </a:rPr>
              <a:t>that</a:t>
            </a:r>
            <a:r>
              <a:rPr sz="2400" spc="335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remain.</a:t>
            </a:r>
            <a:endParaRPr sz="2400" dirty="0">
              <a:cs typeface="Times New Roman"/>
            </a:endParaRPr>
          </a:p>
          <a:p>
            <a:pPr marL="358775" marR="6985" indent="-177165" algn="just">
              <a:lnSpc>
                <a:spcPct val="102699"/>
              </a:lnSpc>
              <a:spcBef>
                <a:spcPts val="890"/>
              </a:spcBef>
              <a:buAutoNum type="arabicPeriod"/>
              <a:tabLst>
                <a:tab pos="359410" algn="l"/>
              </a:tabLst>
            </a:pPr>
            <a:r>
              <a:rPr sz="2400" spc="10" dirty="0">
                <a:cs typeface="Times New Roman"/>
              </a:rPr>
              <a:t>Covering </a:t>
            </a:r>
            <a:r>
              <a:rPr sz="2400" spc="25" dirty="0">
                <a:cs typeface="Times New Roman"/>
              </a:rPr>
              <a:t>algorithms </a:t>
            </a:r>
            <a:r>
              <a:rPr sz="2400" spc="15" dirty="0">
                <a:cs typeface="Times New Roman"/>
              </a:rPr>
              <a:t>generally </a:t>
            </a:r>
            <a:r>
              <a:rPr sz="2400" spc="5" dirty="0">
                <a:cs typeface="Times New Roman"/>
              </a:rPr>
              <a:t>focus </a:t>
            </a:r>
            <a:r>
              <a:rPr sz="2400" spc="20" dirty="0">
                <a:cs typeface="Times New Roman"/>
              </a:rPr>
              <a:t>on </a:t>
            </a:r>
            <a:r>
              <a:rPr sz="2400" spc="10" dirty="0">
                <a:cs typeface="Times New Roman"/>
              </a:rPr>
              <a:t>one </a:t>
            </a:r>
            <a:r>
              <a:rPr sz="2400" spc="5" dirty="0">
                <a:cs typeface="Times New Roman"/>
              </a:rPr>
              <a:t>class </a:t>
            </a:r>
            <a:r>
              <a:rPr sz="2400" spc="80" dirty="0">
                <a:cs typeface="Times New Roman"/>
              </a:rPr>
              <a:t>at </a:t>
            </a:r>
            <a:r>
              <a:rPr sz="2400" spc="55" dirty="0">
                <a:cs typeface="Times New Roman"/>
              </a:rPr>
              <a:t>a </a:t>
            </a:r>
            <a:r>
              <a:rPr sz="2400" spc="35" dirty="0">
                <a:cs typeface="Times New Roman"/>
              </a:rPr>
              <a:t>time, </a:t>
            </a:r>
            <a:r>
              <a:rPr sz="2400" spc="20" dirty="0">
                <a:cs typeface="Times New Roman"/>
              </a:rPr>
              <a:t>whereas </a:t>
            </a:r>
            <a:r>
              <a:rPr sz="2400" spc="5" dirty="0">
                <a:cs typeface="Times New Roman"/>
              </a:rPr>
              <a:t>decision </a:t>
            </a:r>
            <a:r>
              <a:rPr sz="2400" spc="40" dirty="0">
                <a:cs typeface="Times New Roman"/>
              </a:rPr>
              <a:t>tree </a:t>
            </a:r>
            <a:r>
              <a:rPr sz="2400" spc="30" dirty="0">
                <a:cs typeface="Times New Roman"/>
              </a:rPr>
              <a:t>induction  </a:t>
            </a:r>
            <a:r>
              <a:rPr sz="2400" spc="15" dirty="0">
                <a:cs typeface="Times New Roman"/>
              </a:rPr>
              <a:t>considers </a:t>
            </a:r>
            <a:r>
              <a:rPr sz="2400" spc="10" dirty="0">
                <a:cs typeface="Times New Roman"/>
              </a:rPr>
              <a:t>all </a:t>
            </a:r>
            <a:r>
              <a:rPr sz="2400" dirty="0">
                <a:cs typeface="Times New Roman"/>
              </a:rPr>
              <a:t>classes </a:t>
            </a:r>
            <a:r>
              <a:rPr sz="2400" spc="50" dirty="0">
                <a:cs typeface="Times New Roman"/>
              </a:rPr>
              <a:t>and </a:t>
            </a:r>
            <a:r>
              <a:rPr sz="2400" spc="30" dirty="0">
                <a:cs typeface="Times New Roman"/>
              </a:rPr>
              <a:t>tries </a:t>
            </a:r>
            <a:r>
              <a:rPr sz="2400" spc="50" dirty="0">
                <a:cs typeface="Times New Roman"/>
              </a:rPr>
              <a:t>to </a:t>
            </a:r>
            <a:r>
              <a:rPr sz="2400" spc="15" dirty="0">
                <a:cs typeface="Times New Roman"/>
              </a:rPr>
              <a:t>maximize </a:t>
            </a:r>
            <a:r>
              <a:rPr sz="2400" spc="55" dirty="0">
                <a:cs typeface="Times New Roman"/>
              </a:rPr>
              <a:t>the </a:t>
            </a:r>
            <a:r>
              <a:rPr sz="2400" spc="45" dirty="0">
                <a:cs typeface="Times New Roman"/>
              </a:rPr>
              <a:t>purity </a:t>
            </a:r>
            <a:r>
              <a:rPr sz="2400" spc="-25" dirty="0">
                <a:cs typeface="Times New Roman"/>
              </a:rPr>
              <a:t>of </a:t>
            </a:r>
            <a:r>
              <a:rPr sz="2400" spc="55" dirty="0">
                <a:cs typeface="Times New Roman"/>
              </a:rPr>
              <a:t>the</a:t>
            </a:r>
            <a:r>
              <a:rPr sz="2400" spc="235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split.</a:t>
            </a:r>
            <a:endParaRPr sz="2400" dirty="0">
              <a:cs typeface="Times New Roman"/>
            </a:endParaRPr>
          </a:p>
          <a:p>
            <a:pPr marL="663575" marR="5080" lvl="1" indent="-139065">
              <a:lnSpc>
                <a:spcPct val="102699"/>
              </a:lnSpc>
              <a:spcBef>
                <a:spcPts val="900"/>
              </a:spcBef>
              <a:buFont typeface="Arial Unicode MS"/>
              <a:buChar char="•"/>
              <a:tabLst>
                <a:tab pos="664210" algn="l"/>
              </a:tabLst>
            </a:pPr>
            <a:r>
              <a:rPr sz="2400" spc="25" dirty="0">
                <a:cs typeface="Times New Roman"/>
              </a:rPr>
              <a:t>Splits </a:t>
            </a:r>
            <a:r>
              <a:rPr sz="2400" spc="35" dirty="0">
                <a:cs typeface="Times New Roman"/>
              </a:rPr>
              <a:t>are </a:t>
            </a:r>
            <a:r>
              <a:rPr sz="2400" spc="20" dirty="0">
                <a:cs typeface="Times New Roman"/>
              </a:rPr>
              <a:t>multiway </a:t>
            </a:r>
            <a:r>
              <a:rPr sz="2400" dirty="0">
                <a:cs typeface="Times New Roman"/>
              </a:rPr>
              <a:t>for </a:t>
            </a:r>
            <a:r>
              <a:rPr sz="2400" spc="40" dirty="0">
                <a:cs typeface="Times New Roman"/>
              </a:rPr>
              <a:t>methods </a:t>
            </a:r>
            <a:r>
              <a:rPr sz="2400" spc="30" dirty="0">
                <a:cs typeface="Times New Roman"/>
              </a:rPr>
              <a:t>based </a:t>
            </a:r>
            <a:r>
              <a:rPr sz="2400" spc="20" dirty="0">
                <a:cs typeface="Times New Roman"/>
              </a:rPr>
              <a:t>on </a:t>
            </a:r>
            <a:r>
              <a:rPr sz="2400" spc="25" dirty="0">
                <a:cs typeface="Times New Roman"/>
              </a:rPr>
              <a:t>information </a:t>
            </a:r>
            <a:r>
              <a:rPr sz="2400" spc="20" dirty="0">
                <a:cs typeface="Times New Roman"/>
              </a:rPr>
              <a:t>gain, </a:t>
            </a:r>
            <a:r>
              <a:rPr sz="2400" spc="50" dirty="0">
                <a:cs typeface="Times New Roman"/>
              </a:rPr>
              <a:t>and </a:t>
            </a:r>
            <a:r>
              <a:rPr sz="2400" spc="40" dirty="0">
                <a:cs typeface="Times New Roman"/>
              </a:rPr>
              <a:t>binary </a:t>
            </a:r>
            <a:r>
              <a:rPr sz="2400" dirty="0">
                <a:cs typeface="Times New Roman"/>
              </a:rPr>
              <a:t>for </a:t>
            </a:r>
            <a:r>
              <a:rPr sz="2400" spc="40" dirty="0">
                <a:cs typeface="Times New Roman"/>
              </a:rPr>
              <a:t>methods  </a:t>
            </a:r>
            <a:r>
              <a:rPr sz="2400" spc="30" dirty="0">
                <a:cs typeface="Times New Roman"/>
              </a:rPr>
              <a:t>based</a:t>
            </a:r>
            <a:r>
              <a:rPr sz="2400" spc="90" dirty="0">
                <a:cs typeface="Times New Roman"/>
              </a:rPr>
              <a:t> </a:t>
            </a:r>
            <a:r>
              <a:rPr sz="2400" spc="20" dirty="0">
                <a:cs typeface="Times New Roman"/>
              </a:rPr>
              <a:t>on</a:t>
            </a:r>
            <a:r>
              <a:rPr sz="2400" spc="100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Gini</a:t>
            </a:r>
            <a:r>
              <a:rPr sz="2400" spc="80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index,</a:t>
            </a:r>
            <a:r>
              <a:rPr sz="2400" spc="80" dirty="0">
                <a:cs typeface="Times New Roman"/>
              </a:rPr>
              <a:t> </a:t>
            </a:r>
            <a:r>
              <a:rPr sz="2400" spc="75" dirty="0">
                <a:cs typeface="Times New Roman"/>
              </a:rPr>
              <a:t>but</a:t>
            </a:r>
            <a:r>
              <a:rPr sz="2400" spc="80" dirty="0">
                <a:cs typeface="Times New Roman"/>
              </a:rPr>
              <a:t> </a:t>
            </a:r>
            <a:r>
              <a:rPr sz="2400" spc="20" dirty="0">
                <a:cs typeface="Times New Roman"/>
              </a:rPr>
              <a:t>in</a:t>
            </a:r>
            <a:r>
              <a:rPr sz="2400" spc="90" dirty="0">
                <a:cs typeface="Times New Roman"/>
              </a:rPr>
              <a:t> </a:t>
            </a:r>
            <a:r>
              <a:rPr sz="2400" spc="60" dirty="0">
                <a:cs typeface="Times New Roman"/>
              </a:rPr>
              <a:t>both</a:t>
            </a:r>
            <a:r>
              <a:rPr sz="2400" spc="90" dirty="0">
                <a:cs typeface="Times New Roman"/>
              </a:rPr>
              <a:t> </a:t>
            </a:r>
            <a:r>
              <a:rPr sz="2400" spc="5" dirty="0">
                <a:cs typeface="Times New Roman"/>
              </a:rPr>
              <a:t>cases</a:t>
            </a:r>
            <a:r>
              <a:rPr sz="2400" spc="95" dirty="0">
                <a:cs typeface="Times New Roman"/>
              </a:rPr>
              <a:t> </a:t>
            </a:r>
            <a:r>
              <a:rPr sz="2400" spc="45" dirty="0">
                <a:cs typeface="Times New Roman"/>
              </a:rPr>
              <a:t>they</a:t>
            </a:r>
            <a:r>
              <a:rPr sz="2400" spc="95" dirty="0">
                <a:cs typeface="Times New Roman"/>
              </a:rPr>
              <a:t> </a:t>
            </a:r>
            <a:r>
              <a:rPr sz="2400" spc="35" dirty="0">
                <a:cs typeface="Times New Roman"/>
              </a:rPr>
              <a:t>are</a:t>
            </a:r>
            <a:r>
              <a:rPr sz="2400" spc="80" dirty="0">
                <a:cs typeface="Times New Roman"/>
              </a:rPr>
              <a:t> </a:t>
            </a:r>
            <a:r>
              <a:rPr sz="2400" spc="15" dirty="0">
                <a:cs typeface="Times New Roman"/>
              </a:rPr>
              <a:t>considering</a:t>
            </a:r>
            <a:r>
              <a:rPr sz="2400" spc="95" dirty="0">
                <a:cs typeface="Times New Roman"/>
              </a:rPr>
              <a:t> </a:t>
            </a:r>
            <a:r>
              <a:rPr sz="2400" spc="10" dirty="0">
                <a:cs typeface="Times New Roman"/>
              </a:rPr>
              <a:t>all</a:t>
            </a:r>
            <a:r>
              <a:rPr sz="2400" spc="90" dirty="0">
                <a:cs typeface="Times New Roman"/>
              </a:rPr>
              <a:t> </a:t>
            </a:r>
            <a:r>
              <a:rPr sz="2400" spc="5" dirty="0">
                <a:cs typeface="Times New Roman"/>
              </a:rPr>
              <a:t>classes.</a:t>
            </a:r>
            <a:endParaRPr sz="2400" dirty="0">
              <a:cs typeface="Times New Roman"/>
            </a:endParaRPr>
          </a:p>
          <a:p>
            <a:pPr marL="358775" marR="5715" indent="-177165" algn="just">
              <a:lnSpc>
                <a:spcPct val="102699"/>
              </a:lnSpc>
              <a:spcBef>
                <a:spcPts val="890"/>
              </a:spcBef>
              <a:buAutoNum type="arabicPeriod"/>
              <a:tabLst>
                <a:tab pos="359410" algn="l"/>
              </a:tabLst>
            </a:pPr>
            <a:r>
              <a:rPr sz="2400" spc="5" dirty="0">
                <a:cs typeface="Times New Roman"/>
              </a:rPr>
              <a:t>Decision </a:t>
            </a:r>
            <a:r>
              <a:rPr sz="2400" spc="30" dirty="0">
                <a:cs typeface="Times New Roman"/>
              </a:rPr>
              <a:t>trees may </a:t>
            </a:r>
            <a:r>
              <a:rPr sz="2400" spc="45" dirty="0">
                <a:cs typeface="Times New Roman"/>
              </a:rPr>
              <a:t>be </a:t>
            </a:r>
            <a:r>
              <a:rPr sz="2400" spc="20" dirty="0">
                <a:cs typeface="Times New Roman"/>
              </a:rPr>
              <a:t>much larger </a:t>
            </a:r>
            <a:r>
              <a:rPr sz="2400" spc="65" dirty="0">
                <a:cs typeface="Times New Roman"/>
              </a:rPr>
              <a:t>than </a:t>
            </a:r>
            <a:r>
              <a:rPr sz="2400" spc="55" dirty="0">
                <a:cs typeface="Times New Roman"/>
              </a:rPr>
              <a:t>a </a:t>
            </a:r>
            <a:r>
              <a:rPr sz="2400" spc="35" dirty="0">
                <a:cs typeface="Times New Roman"/>
              </a:rPr>
              <a:t>set </a:t>
            </a:r>
            <a:r>
              <a:rPr sz="2400" spc="-25" dirty="0">
                <a:cs typeface="Times New Roman"/>
              </a:rPr>
              <a:t>of </a:t>
            </a:r>
            <a:r>
              <a:rPr sz="2400" spc="20" dirty="0">
                <a:cs typeface="Times New Roman"/>
              </a:rPr>
              <a:t>rules </a:t>
            </a:r>
            <a:endParaRPr sz="2400" dirty="0"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2509-085B-1642-9AE2-237649E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512064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Classification Rules</a:t>
            </a:r>
            <a:b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88CFD-D511-9349-A8CF-DF507EF38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066800"/>
            <a:ext cx="7467600" cy="6867521"/>
          </a:xfrm>
        </p:spPr>
        <p:txBody>
          <a:bodyPr/>
          <a:lstStyle/>
          <a:p>
            <a:pPr marL="219075">
              <a:lnSpc>
                <a:spcPct val="100000"/>
              </a:lnSpc>
              <a:tabLst>
                <a:tab pos="359410" algn="l"/>
              </a:tabLst>
            </a:pPr>
            <a:r>
              <a:rPr lang="en-US" sz="2400" u="sng" spc="20" dirty="0">
                <a:cs typeface="Times New Roman"/>
              </a:rPr>
              <a:t>Generating Rules from a Dataset</a:t>
            </a:r>
          </a:p>
          <a:p>
            <a:pPr marL="358775" indent="-139700">
              <a:lnSpc>
                <a:spcPct val="100000"/>
              </a:lnSpc>
              <a:buFont typeface="Arial Unicode MS"/>
              <a:buChar char="•"/>
              <a:tabLst>
                <a:tab pos="359410" algn="l"/>
              </a:tabLst>
            </a:pPr>
            <a:endParaRPr lang="en-US" sz="2400" spc="20" dirty="0">
              <a:cs typeface="Times New Roman"/>
            </a:endParaRPr>
          </a:p>
          <a:p>
            <a:pPr marL="358775" indent="-139700">
              <a:lnSpc>
                <a:spcPct val="100000"/>
              </a:lnSpc>
              <a:buFont typeface="Arial Unicode MS"/>
              <a:buChar char="•"/>
              <a:tabLst>
                <a:tab pos="359410" algn="l"/>
              </a:tabLst>
            </a:pPr>
            <a:r>
              <a:rPr lang="en-US" sz="2400" spc="20" dirty="0">
                <a:cs typeface="Times New Roman"/>
              </a:rPr>
              <a:t>Typically</a:t>
            </a:r>
            <a:r>
              <a:rPr lang="en-US" sz="2400" spc="110" dirty="0">
                <a:cs typeface="Times New Roman"/>
              </a:rPr>
              <a:t> </a:t>
            </a:r>
            <a:r>
              <a:rPr lang="en-US" sz="2400" spc="65" dirty="0">
                <a:cs typeface="Times New Roman"/>
              </a:rPr>
              <a:t>start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with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smallest</a:t>
            </a:r>
            <a:r>
              <a:rPr lang="en-US" sz="2400" spc="110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class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and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generate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rules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for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it</a:t>
            </a:r>
            <a:endParaRPr lang="en-US" sz="2400" dirty="0">
              <a:cs typeface="Times New Roman"/>
            </a:endParaRPr>
          </a:p>
          <a:p>
            <a:pPr marL="663575" marR="5080" lvl="1" indent="-147955">
              <a:lnSpc>
                <a:spcPct val="102699"/>
              </a:lnSpc>
              <a:spcBef>
                <a:spcPts val="885"/>
              </a:spcBef>
              <a:buChar char="–"/>
              <a:tabLst>
                <a:tab pos="664210" algn="l"/>
              </a:tabLst>
            </a:pPr>
            <a:r>
              <a:rPr lang="en-US" sz="2400" spc="55" dirty="0">
                <a:cs typeface="Times New Roman"/>
              </a:rPr>
              <a:t>The </a:t>
            </a:r>
            <a:r>
              <a:rPr lang="en-US" sz="2400" spc="20" dirty="0">
                <a:cs typeface="Times New Roman"/>
              </a:rPr>
              <a:t>smallest </a:t>
            </a:r>
            <a:r>
              <a:rPr lang="en-US" sz="2400" spc="5" dirty="0">
                <a:cs typeface="Times New Roman"/>
              </a:rPr>
              <a:t>class </a:t>
            </a:r>
            <a:r>
              <a:rPr lang="en-US" sz="2400" spc="35" dirty="0">
                <a:cs typeface="Times New Roman"/>
              </a:rPr>
              <a:t>has </a:t>
            </a:r>
            <a:r>
              <a:rPr lang="en-US" sz="2400" spc="-10" dirty="0">
                <a:cs typeface="Times New Roman"/>
              </a:rPr>
              <a:t>fewer </a:t>
            </a:r>
            <a:r>
              <a:rPr lang="en-US" sz="2400" spc="20" dirty="0">
                <a:cs typeface="Times New Roman"/>
              </a:rPr>
              <a:t>positive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spc="-5" dirty="0">
                <a:cs typeface="Times New Roman"/>
              </a:rPr>
              <a:t>so </a:t>
            </a:r>
            <a:r>
              <a:rPr lang="en-US" sz="2400" spc="35" dirty="0">
                <a:cs typeface="Times New Roman"/>
              </a:rPr>
              <a:t>want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30" dirty="0">
                <a:cs typeface="Times New Roman"/>
              </a:rPr>
              <a:t>get </a:t>
            </a:r>
            <a:r>
              <a:rPr lang="en-US" sz="2400" spc="50" dirty="0">
                <a:cs typeface="Times New Roman"/>
              </a:rPr>
              <a:t>them out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-5" dirty="0">
                <a:cs typeface="Times New Roman"/>
              </a:rPr>
              <a:t>way </a:t>
            </a:r>
            <a:r>
              <a:rPr lang="en-US" sz="2400" spc="15" dirty="0">
                <a:cs typeface="Times New Roman"/>
              </a:rPr>
              <a:t>before  </a:t>
            </a:r>
            <a:r>
              <a:rPr lang="en-US" sz="2400" spc="5" dirty="0">
                <a:cs typeface="Times New Roman"/>
              </a:rPr>
              <a:t>look </a:t>
            </a:r>
            <a:r>
              <a:rPr lang="en-US" sz="2400" spc="80" dirty="0">
                <a:cs typeface="Times New Roman"/>
              </a:rPr>
              <a:t>at </a:t>
            </a:r>
            <a:r>
              <a:rPr lang="en-US" sz="2400" spc="20" dirty="0">
                <a:cs typeface="Times New Roman"/>
              </a:rPr>
              <a:t>larger</a:t>
            </a:r>
            <a:r>
              <a:rPr lang="en-US" sz="2400" spc="195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classes</a:t>
            </a:r>
          </a:p>
          <a:p>
            <a:pPr marL="663575" lvl="1" indent="-148590">
              <a:lnSpc>
                <a:spcPct val="100000"/>
              </a:lnSpc>
              <a:spcBef>
                <a:spcPts val="434"/>
              </a:spcBef>
              <a:buChar char="–"/>
              <a:tabLst>
                <a:tab pos="664210" algn="l"/>
              </a:tabLst>
            </a:pPr>
            <a:r>
              <a:rPr lang="en-US" sz="2400" spc="55" dirty="0">
                <a:cs typeface="Times New Roman"/>
              </a:rPr>
              <a:t>The </a:t>
            </a:r>
            <a:r>
              <a:rPr lang="en-US" sz="2400" spc="15" dirty="0">
                <a:cs typeface="Times New Roman"/>
              </a:rPr>
              <a:t>small </a:t>
            </a:r>
            <a:r>
              <a:rPr lang="en-US" sz="2400" dirty="0">
                <a:cs typeface="Times New Roman"/>
              </a:rPr>
              <a:t>classes </a:t>
            </a:r>
            <a:r>
              <a:rPr lang="en-US" sz="2400" spc="30" dirty="0">
                <a:cs typeface="Times New Roman"/>
              </a:rPr>
              <a:t>represent </a:t>
            </a:r>
            <a:r>
              <a:rPr lang="en-US" sz="2400" spc="25" dirty="0">
                <a:cs typeface="Times New Roman"/>
              </a:rPr>
              <a:t>more </a:t>
            </a:r>
            <a:r>
              <a:rPr lang="en-US" sz="2400" spc="10" dirty="0">
                <a:cs typeface="Times New Roman"/>
              </a:rPr>
              <a:t>specialized</a:t>
            </a:r>
            <a:r>
              <a:rPr lang="en-US" sz="2400" spc="150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cases</a:t>
            </a:r>
            <a:endParaRPr lang="en-US" sz="2400" dirty="0">
              <a:cs typeface="Times New Roman"/>
            </a:endParaRPr>
          </a:p>
          <a:p>
            <a:pPr marL="358775" indent="-139700">
              <a:lnSpc>
                <a:spcPct val="100000"/>
              </a:lnSpc>
              <a:spcBef>
                <a:spcPts val="935"/>
              </a:spcBef>
              <a:buFont typeface="Arial Unicode MS"/>
              <a:buChar char="•"/>
              <a:tabLst>
                <a:tab pos="359410" algn="l"/>
              </a:tabLst>
            </a:pPr>
            <a:r>
              <a:rPr lang="en-US" sz="2400" spc="20" dirty="0">
                <a:cs typeface="Times New Roman"/>
              </a:rPr>
              <a:t>Sequential </a:t>
            </a:r>
            <a:r>
              <a:rPr lang="en-US" sz="2400" spc="10" dirty="0">
                <a:cs typeface="Times New Roman"/>
              </a:rPr>
              <a:t>Covering</a:t>
            </a:r>
            <a:r>
              <a:rPr lang="en-US" sz="2400" spc="170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Algorithms</a:t>
            </a:r>
            <a:endParaRPr lang="en-US" sz="2400" dirty="0">
              <a:cs typeface="Times New Roman"/>
            </a:endParaRPr>
          </a:p>
          <a:p>
            <a:pPr marL="663575" lvl="1" indent="-148590" algn="l">
              <a:lnSpc>
                <a:spcPct val="100000"/>
              </a:lnSpc>
              <a:spcBef>
                <a:spcPts val="935"/>
              </a:spcBef>
              <a:buChar char="–"/>
              <a:tabLst>
                <a:tab pos="664210" algn="l"/>
              </a:tabLst>
            </a:pPr>
            <a:r>
              <a:rPr lang="en-US" sz="2400" spc="30" dirty="0">
                <a:cs typeface="Times New Roman"/>
              </a:rPr>
              <a:t>Most </a:t>
            </a:r>
            <a:r>
              <a:rPr lang="en-US" sz="2400" spc="40" dirty="0">
                <a:cs typeface="Times New Roman"/>
              </a:rPr>
              <a:t>popular </a:t>
            </a:r>
            <a:r>
              <a:rPr lang="en-US" sz="2400" spc="45" dirty="0">
                <a:cs typeface="Times New Roman"/>
              </a:rPr>
              <a:t>method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30" dirty="0">
                <a:cs typeface="Times New Roman"/>
              </a:rPr>
              <a:t>generating </a:t>
            </a:r>
            <a:r>
              <a:rPr lang="en-US" sz="2400" spc="25" dirty="0">
                <a:cs typeface="Times New Roman"/>
              </a:rPr>
              <a:t>sets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10" dirty="0">
                <a:cs typeface="Times New Roman"/>
              </a:rPr>
              <a:t>classification</a:t>
            </a:r>
            <a:r>
              <a:rPr lang="en-US" sz="2400" spc="125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rules</a:t>
            </a:r>
            <a:endParaRPr lang="en-US" sz="2400" dirty="0">
              <a:cs typeface="Times New Roman"/>
            </a:endParaRPr>
          </a:p>
          <a:p>
            <a:pPr marL="663575" marR="5715" lvl="1" indent="-147955" algn="l">
              <a:lnSpc>
                <a:spcPct val="102699"/>
              </a:lnSpc>
              <a:spcBef>
                <a:spcPts val="395"/>
              </a:spcBef>
              <a:buChar char="–"/>
              <a:tabLst>
                <a:tab pos="664210" algn="l"/>
              </a:tabLst>
            </a:pPr>
            <a:r>
              <a:rPr lang="en-US" sz="2400" spc="20" dirty="0">
                <a:cs typeface="Times New Roman"/>
              </a:rPr>
              <a:t>Called </a:t>
            </a:r>
            <a:r>
              <a:rPr lang="en-US" sz="2400" i="1" spc="5" dirty="0">
                <a:cs typeface="Times New Roman"/>
              </a:rPr>
              <a:t>sequential </a:t>
            </a:r>
            <a:r>
              <a:rPr lang="en-US" sz="2400" spc="25" dirty="0">
                <a:cs typeface="Times New Roman"/>
              </a:rPr>
              <a:t>because </a:t>
            </a:r>
            <a:r>
              <a:rPr lang="en-US" sz="2400" spc="20" dirty="0">
                <a:cs typeface="Times New Roman"/>
              </a:rPr>
              <a:t>rules </a:t>
            </a:r>
            <a:r>
              <a:rPr lang="en-US" sz="2400" spc="35" dirty="0">
                <a:cs typeface="Times New Roman"/>
              </a:rPr>
              <a:t>are </a:t>
            </a:r>
            <a:r>
              <a:rPr lang="en-US" sz="2400" spc="30" dirty="0">
                <a:cs typeface="Times New Roman"/>
              </a:rPr>
              <a:t>generated </a:t>
            </a:r>
            <a:r>
              <a:rPr lang="en-US" sz="2400" spc="10" dirty="0">
                <a:cs typeface="Times New Roman"/>
              </a:rPr>
              <a:t>sequentially, </a:t>
            </a:r>
            <a:r>
              <a:rPr lang="en-US" sz="2400" spc="35" dirty="0">
                <a:cs typeface="Times New Roman"/>
              </a:rPr>
              <a:t>with </a:t>
            </a:r>
            <a:r>
              <a:rPr lang="en-US" sz="2400" spc="30" dirty="0">
                <a:cs typeface="Times New Roman"/>
              </a:rPr>
              <a:t>potentially </a:t>
            </a:r>
            <a:r>
              <a:rPr lang="en-US" sz="2400" spc="10" dirty="0">
                <a:cs typeface="Times New Roman"/>
              </a:rPr>
              <a:t>several </a:t>
            </a:r>
            <a:r>
              <a:rPr lang="en-US" sz="2400" spc="20" dirty="0">
                <a:cs typeface="Times New Roman"/>
              </a:rPr>
              <a:t>rules  </a:t>
            </a:r>
            <a:r>
              <a:rPr lang="en-US" sz="2400" spc="45" dirty="0">
                <a:cs typeface="Times New Roman"/>
              </a:rPr>
              <a:t>per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class</a:t>
            </a:r>
            <a:endParaRPr lang="en-US" sz="2400" dirty="0">
              <a:cs typeface="Times New Roman"/>
            </a:endParaRPr>
          </a:p>
          <a:p>
            <a:pPr marL="663575" marR="6350" lvl="1" indent="-147955" algn="l">
              <a:lnSpc>
                <a:spcPct val="102699"/>
              </a:lnSpc>
              <a:spcBef>
                <a:spcPts val="400"/>
              </a:spcBef>
              <a:buChar char="–"/>
              <a:tabLst>
                <a:tab pos="664210" algn="l"/>
              </a:tabLst>
            </a:pPr>
            <a:r>
              <a:rPr lang="en-US" sz="2400" spc="20" dirty="0">
                <a:cs typeface="Times New Roman"/>
              </a:rPr>
              <a:t>Called </a:t>
            </a:r>
            <a:r>
              <a:rPr lang="en-US" sz="2400" i="1" spc="5" dirty="0">
                <a:cs typeface="Times New Roman"/>
              </a:rPr>
              <a:t>covering </a:t>
            </a:r>
            <a:r>
              <a:rPr lang="en-US" sz="2400" spc="5" dirty="0">
                <a:cs typeface="Times New Roman"/>
              </a:rPr>
              <a:t>since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algorithm </a:t>
            </a:r>
            <a:r>
              <a:rPr lang="en-US" sz="2400" spc="60" dirty="0">
                <a:cs typeface="Times New Roman"/>
              </a:rPr>
              <a:t>attempts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10" dirty="0">
                <a:cs typeface="Times New Roman"/>
              </a:rPr>
              <a:t>“cover” </a:t>
            </a:r>
            <a:r>
              <a:rPr lang="en-US" sz="2400" spc="20" dirty="0">
                <a:cs typeface="Times New Roman"/>
              </a:rPr>
              <a:t>or </a:t>
            </a:r>
            <a:r>
              <a:rPr lang="en-US" sz="2400" spc="30" dirty="0">
                <a:cs typeface="Times New Roman"/>
              </a:rPr>
              <a:t>“account </a:t>
            </a:r>
            <a:r>
              <a:rPr lang="en-US" sz="2400" spc="15" dirty="0">
                <a:cs typeface="Times New Roman"/>
              </a:rPr>
              <a:t>for”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spc="20" dirty="0">
                <a:cs typeface="Times New Roman"/>
              </a:rPr>
              <a:t>in 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5" dirty="0">
                <a:cs typeface="Times New Roman"/>
              </a:rPr>
              <a:t>class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50" dirty="0">
                <a:cs typeface="Times New Roman"/>
              </a:rPr>
              <a:t>it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10" dirty="0">
                <a:cs typeface="Times New Roman"/>
              </a:rPr>
              <a:t>focused</a:t>
            </a:r>
            <a:r>
              <a:rPr lang="en-US" sz="2400" spc="65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on</a:t>
            </a:r>
            <a:endParaRPr lang="en-US" sz="2400" dirty="0">
              <a:cs typeface="Times New Roman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755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2509-085B-1642-9AE2-237649E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512064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Classification Rules</a:t>
            </a:r>
            <a:b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88CFD-D511-9349-A8CF-DF507EF38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33400" y="1066800"/>
            <a:ext cx="8153400" cy="7765139"/>
          </a:xfrm>
        </p:spPr>
        <p:txBody>
          <a:bodyPr/>
          <a:lstStyle/>
          <a:p>
            <a:pPr marL="688975">
              <a:lnSpc>
                <a:spcPct val="100000"/>
              </a:lnSpc>
              <a:spcBef>
                <a:spcPts val="195"/>
              </a:spcBef>
            </a:pPr>
            <a:r>
              <a:rPr lang="en-US" sz="2400" u="sng" spc="50" dirty="0">
                <a:cs typeface="Times New Roman"/>
              </a:rPr>
              <a:t>Sequential Covering Algorithm:</a:t>
            </a:r>
          </a:p>
          <a:p>
            <a:pPr marL="688975">
              <a:lnSpc>
                <a:spcPct val="100000"/>
              </a:lnSpc>
              <a:spcBef>
                <a:spcPts val="195"/>
              </a:spcBef>
            </a:pPr>
            <a:r>
              <a:rPr lang="en-US" sz="2400" spc="50" dirty="0">
                <a:cs typeface="Times New Roman"/>
              </a:rPr>
              <a:t>Repeat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-10" dirty="0">
                <a:cs typeface="Times New Roman"/>
              </a:rPr>
              <a:t>following </a:t>
            </a:r>
            <a:r>
              <a:rPr lang="en-US" sz="2400" dirty="0">
                <a:cs typeface="Times New Roman"/>
              </a:rPr>
              <a:t>for </a:t>
            </a:r>
            <a:r>
              <a:rPr lang="en-US" sz="2400" spc="10" dirty="0">
                <a:cs typeface="Times New Roman"/>
              </a:rPr>
              <a:t>each </a:t>
            </a:r>
            <a:r>
              <a:rPr lang="en-US" sz="2400" spc="5" dirty="0">
                <a:cs typeface="Times New Roman"/>
              </a:rPr>
              <a:t>class </a:t>
            </a:r>
            <a:r>
              <a:rPr lang="en-US" sz="2400" spc="50" dirty="0">
                <a:cs typeface="Times New Roman"/>
              </a:rPr>
              <a:t>C and </a:t>
            </a:r>
            <a:r>
              <a:rPr lang="en-US" sz="2400" spc="40" dirty="0">
                <a:cs typeface="Times New Roman"/>
              </a:rPr>
              <a:t>construct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union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learned</a:t>
            </a:r>
            <a:r>
              <a:rPr lang="en-US" sz="2400" spc="14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rulesets:</a:t>
            </a:r>
            <a:endParaRPr lang="en-US" sz="2400" dirty="0">
              <a:cs typeface="Times New Roman"/>
            </a:endParaRPr>
          </a:p>
          <a:p>
            <a:pPr marL="948055" lvl="1" indent="-1778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948690" algn="l"/>
              </a:tabLst>
            </a:pPr>
            <a:r>
              <a:rPr lang="en-US" sz="2400" spc="35" dirty="0">
                <a:cs typeface="Times New Roman"/>
              </a:rPr>
              <a:t>Let </a:t>
            </a:r>
            <a:r>
              <a:rPr lang="en-US" sz="2400" spc="35" dirty="0" err="1">
                <a:cs typeface="Times New Roman"/>
              </a:rPr>
              <a:t>ruleset</a:t>
            </a:r>
            <a:r>
              <a:rPr lang="en-US" sz="2400" spc="52" baseline="-10416" dirty="0" err="1">
                <a:cs typeface="Times New Roman"/>
              </a:rPr>
              <a:t>C</a:t>
            </a:r>
            <a:r>
              <a:rPr lang="en-US" sz="2400" spc="52" baseline="-10416" dirty="0">
                <a:cs typeface="Times New Roman"/>
              </a:rPr>
              <a:t> </a:t>
            </a:r>
            <a:r>
              <a:rPr lang="en-US" sz="2400" spc="225" dirty="0">
                <a:cs typeface="Times New Roman"/>
              </a:rPr>
              <a:t>=</a:t>
            </a:r>
            <a:r>
              <a:rPr lang="en-US" sz="2400" spc="140" dirty="0">
                <a:cs typeface="Times New Roman"/>
              </a:rPr>
              <a:t> </a:t>
            </a:r>
            <a:r>
              <a:rPr lang="en-US" sz="2400" spc="-335" dirty="0">
                <a:cs typeface="Arial Unicode MS"/>
              </a:rPr>
              <a:t>∅</a:t>
            </a:r>
            <a:endParaRPr lang="en-US" sz="2400" dirty="0">
              <a:cs typeface="Arial Unicode MS"/>
            </a:endParaRPr>
          </a:p>
          <a:p>
            <a:pPr marL="948055" lvl="1" indent="-177800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948690" algn="l"/>
              </a:tabLst>
            </a:pPr>
            <a:r>
              <a:rPr lang="en-US" sz="2400" spc="35" dirty="0">
                <a:cs typeface="Times New Roman"/>
              </a:rPr>
              <a:t>Let D </a:t>
            </a:r>
            <a:r>
              <a:rPr lang="en-US" sz="2400" spc="225" dirty="0">
                <a:cs typeface="Times New Roman"/>
              </a:rPr>
              <a:t>=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training</a:t>
            </a:r>
            <a:r>
              <a:rPr lang="en-US" sz="2400" spc="254" dirty="0">
                <a:cs typeface="Times New Roman"/>
              </a:rPr>
              <a:t> </a:t>
            </a:r>
            <a:r>
              <a:rPr lang="en-US" sz="2400" spc="65" dirty="0">
                <a:cs typeface="Times New Roman"/>
              </a:rPr>
              <a:t>data</a:t>
            </a:r>
            <a:endParaRPr lang="en-US" sz="2400" dirty="0">
              <a:cs typeface="Times New Roman"/>
            </a:endParaRPr>
          </a:p>
          <a:p>
            <a:pPr marL="948055" marR="56515" lvl="1" indent="-177165">
              <a:lnSpc>
                <a:spcPct val="102699"/>
              </a:lnSpc>
              <a:spcBef>
                <a:spcPts val="155"/>
              </a:spcBef>
              <a:buAutoNum type="arabicPeriod"/>
              <a:tabLst>
                <a:tab pos="948690" algn="l"/>
              </a:tabLst>
            </a:pPr>
            <a:r>
              <a:rPr lang="en-US" sz="2400" spc="50" dirty="0">
                <a:cs typeface="Times New Roman"/>
              </a:rPr>
              <a:t>Repeat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-10" dirty="0">
                <a:cs typeface="Times New Roman"/>
              </a:rPr>
              <a:t>following </a:t>
            </a:r>
            <a:r>
              <a:rPr lang="en-US" sz="2400" spc="35" dirty="0">
                <a:cs typeface="Times New Roman"/>
              </a:rPr>
              <a:t>until </a:t>
            </a:r>
            <a:r>
              <a:rPr lang="en-US" sz="2400" spc="35" dirty="0" err="1">
                <a:cs typeface="Times New Roman"/>
              </a:rPr>
              <a:t>ruleset</a:t>
            </a:r>
            <a:r>
              <a:rPr lang="en-US" sz="2400" spc="52" baseline="-10416" dirty="0" err="1">
                <a:cs typeface="Times New Roman"/>
              </a:rPr>
              <a:t>C</a:t>
            </a:r>
            <a:r>
              <a:rPr lang="en-US" sz="2400" spc="52" baseline="-10416" dirty="0"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50" dirty="0">
                <a:cs typeface="Times New Roman"/>
              </a:rPr>
              <a:t>an </a:t>
            </a:r>
            <a:r>
              <a:rPr lang="en-US" sz="2400" spc="25" dirty="0">
                <a:cs typeface="Times New Roman"/>
              </a:rPr>
              <a:t>acceptable </a:t>
            </a:r>
            <a:r>
              <a:rPr lang="en-US" sz="2400" spc="35" dirty="0">
                <a:cs typeface="Times New Roman"/>
              </a:rPr>
              <a:t>set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20" dirty="0">
                <a:cs typeface="Times New Roman"/>
              </a:rPr>
              <a:t>rules </a:t>
            </a:r>
            <a:r>
              <a:rPr lang="en-US" sz="2400" dirty="0">
                <a:cs typeface="Times New Roman"/>
              </a:rPr>
              <a:t>for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15" dirty="0">
                <a:cs typeface="Times New Roman"/>
              </a:rPr>
              <a:t>Class  </a:t>
            </a:r>
            <a:r>
              <a:rPr lang="en-US" sz="2400" spc="50" dirty="0">
                <a:cs typeface="Times New Roman"/>
              </a:rPr>
              <a:t>C</a:t>
            </a:r>
            <a:endParaRPr lang="en-US" sz="2400" dirty="0">
              <a:cs typeface="Times New Roman"/>
            </a:endParaRPr>
          </a:p>
          <a:p>
            <a:pPr marL="1184275" lvl="2" indent="-247650">
              <a:lnSpc>
                <a:spcPct val="100000"/>
              </a:lnSpc>
              <a:spcBef>
                <a:spcPts val="180"/>
              </a:spcBef>
              <a:buAutoNum type="alphaLcParenBoth"/>
              <a:tabLst>
                <a:tab pos="1184910" algn="l"/>
              </a:tabLst>
            </a:pPr>
            <a:r>
              <a:rPr lang="en-US" sz="2400" spc="35" dirty="0">
                <a:cs typeface="Times New Roman"/>
              </a:rPr>
              <a:t>Let </a:t>
            </a:r>
            <a:r>
              <a:rPr lang="en-US" sz="2400" spc="30" dirty="0">
                <a:cs typeface="Times New Roman"/>
              </a:rPr>
              <a:t>RULE </a:t>
            </a:r>
            <a:r>
              <a:rPr lang="en-US" sz="2400" spc="225" dirty="0">
                <a:cs typeface="Times New Roman"/>
              </a:rPr>
              <a:t>=   ( )</a:t>
            </a:r>
            <a:r>
              <a:rPr lang="en-US" sz="2400" spc="160" dirty="0">
                <a:cs typeface="Arial Unicode MS"/>
              </a:rPr>
              <a:t> →</a:t>
            </a:r>
            <a:r>
              <a:rPr lang="en-US" sz="2400" spc="-105" dirty="0">
                <a:cs typeface="Arial Unicode MS"/>
              </a:rPr>
              <a:t> </a:t>
            </a:r>
            <a:r>
              <a:rPr lang="en-US" sz="2400" spc="50" dirty="0">
                <a:cs typeface="Times New Roman"/>
              </a:rPr>
              <a:t>C</a:t>
            </a:r>
            <a:endParaRPr lang="en-US" sz="2400" dirty="0">
              <a:cs typeface="Times New Roman"/>
            </a:endParaRPr>
          </a:p>
          <a:p>
            <a:pPr marL="1184275" lvl="2" indent="-255270" algn="just">
              <a:lnSpc>
                <a:spcPct val="100000"/>
              </a:lnSpc>
              <a:spcBef>
                <a:spcPts val="180"/>
              </a:spcBef>
              <a:buAutoNum type="alphaLcParenBoth"/>
              <a:tabLst>
                <a:tab pos="1184910" algn="l"/>
              </a:tabLst>
            </a:pPr>
            <a:r>
              <a:rPr lang="en-US" sz="2400" spc="50" dirty="0">
                <a:cs typeface="Times New Roman"/>
              </a:rPr>
              <a:t>Repeat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-10" dirty="0">
                <a:cs typeface="Times New Roman"/>
              </a:rPr>
              <a:t>following </a:t>
            </a:r>
            <a:r>
              <a:rPr lang="en-US" sz="2400" spc="35" dirty="0">
                <a:cs typeface="Times New Roman"/>
              </a:rPr>
              <a:t>until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30" dirty="0">
                <a:cs typeface="Times New Roman"/>
              </a:rPr>
              <a:t>stopping criteria </a:t>
            </a:r>
            <a:r>
              <a:rPr lang="en-US" sz="2400" spc="-5" dirty="0">
                <a:cs typeface="Times New Roman"/>
              </a:rPr>
              <a:t>is</a:t>
            </a:r>
            <a:r>
              <a:rPr lang="en-US" sz="2400" spc="200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met</a:t>
            </a:r>
            <a:endParaRPr lang="en-US" sz="2400" dirty="0">
              <a:cs typeface="Times New Roman"/>
            </a:endParaRPr>
          </a:p>
          <a:p>
            <a:pPr marL="1322705" marR="55880" lvl="3" indent="-146685" algn="just">
              <a:lnSpc>
                <a:spcPct val="102699"/>
              </a:lnSpc>
              <a:spcBef>
                <a:spcPts val="145"/>
              </a:spcBef>
              <a:buAutoNum type="romanLcPeriod"/>
              <a:tabLst>
                <a:tab pos="1323340" algn="l"/>
              </a:tabLst>
            </a:pPr>
            <a:r>
              <a:rPr lang="en-US" sz="2400" spc="10" dirty="0">
                <a:cs typeface="Times New Roman"/>
              </a:rPr>
              <a:t>Select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attribute-value </a:t>
            </a:r>
            <a:r>
              <a:rPr lang="en-US" sz="2400" spc="55" dirty="0">
                <a:cs typeface="Times New Roman"/>
              </a:rPr>
              <a:t>test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35" dirty="0">
                <a:cs typeface="Times New Roman"/>
              </a:rPr>
              <a:t>most </a:t>
            </a:r>
            <a:r>
              <a:rPr lang="en-US" sz="2400" spc="10" dirty="0">
                <a:cs typeface="Times New Roman"/>
              </a:rPr>
              <a:t>improves </a:t>
            </a:r>
            <a:r>
              <a:rPr lang="en-US" sz="2400" spc="30" dirty="0">
                <a:cs typeface="Times New Roman"/>
              </a:rPr>
              <a:t>RULE </a:t>
            </a:r>
            <a:r>
              <a:rPr lang="en-US" sz="2400" spc="50" dirty="0">
                <a:cs typeface="Times New Roman"/>
              </a:rPr>
              <a:t>and add it </a:t>
            </a:r>
            <a:r>
              <a:rPr lang="en-US" sz="2400" spc="20" dirty="0">
                <a:cs typeface="Times New Roman"/>
              </a:rPr>
              <a:t>as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35" dirty="0">
                <a:cs typeface="Times New Roman"/>
              </a:rPr>
              <a:t>conjunct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5" dirty="0">
                <a:cs typeface="Times New Roman"/>
              </a:rPr>
              <a:t>antecedent </a:t>
            </a:r>
            <a:r>
              <a:rPr lang="en-US" sz="2400" spc="-25" dirty="0">
                <a:cs typeface="Times New Roman"/>
              </a:rPr>
              <a:t>of</a:t>
            </a:r>
            <a:r>
              <a:rPr lang="en-US" sz="2400" spc="3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RULE</a:t>
            </a:r>
            <a:endParaRPr lang="en-US" sz="2400" dirty="0">
              <a:cs typeface="Times New Roman"/>
            </a:endParaRPr>
          </a:p>
          <a:p>
            <a:pPr marL="1184275" lvl="2" indent="-240029" algn="just">
              <a:lnSpc>
                <a:spcPct val="100000"/>
              </a:lnSpc>
              <a:spcBef>
                <a:spcPts val="190"/>
              </a:spcBef>
              <a:buAutoNum type="alphaLcParenBoth"/>
              <a:tabLst>
                <a:tab pos="1184910" algn="l"/>
              </a:tabLst>
            </a:pPr>
            <a:r>
              <a:rPr lang="en-US" sz="2400" spc="5" dirty="0">
                <a:cs typeface="Times New Roman"/>
              </a:rPr>
              <a:t>Remove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35" dirty="0">
                <a:cs typeface="Times New Roman"/>
              </a:rPr>
              <a:t>are </a:t>
            </a:r>
            <a:r>
              <a:rPr lang="en-US" sz="2400" dirty="0">
                <a:cs typeface="Times New Roman"/>
              </a:rPr>
              <a:t>covered </a:t>
            </a:r>
            <a:r>
              <a:rPr lang="en-US" sz="2400" spc="25" dirty="0">
                <a:cs typeface="Times New Roman"/>
              </a:rPr>
              <a:t>by</a:t>
            </a:r>
            <a:r>
              <a:rPr lang="en-US" sz="2400" spc="18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RULE</a:t>
            </a:r>
            <a:endParaRPr lang="en-US" sz="2400" dirty="0">
              <a:cs typeface="Times New Roman"/>
            </a:endParaRPr>
          </a:p>
          <a:p>
            <a:pPr marL="1526540" marR="55880" indent="-342900" algn="just">
              <a:lnSpc>
                <a:spcPct val="102699"/>
              </a:lnSpc>
              <a:spcBef>
                <a:spcPts val="145"/>
              </a:spcBef>
              <a:buFont typeface="Arial" panose="020B0604020202020204" pitchFamily="34" charset="0"/>
              <a:buChar char="•"/>
              <a:tabLst>
                <a:tab pos="1323340" algn="l"/>
              </a:tabLst>
            </a:pPr>
            <a:r>
              <a:rPr lang="en-US" sz="2400" spc="25" dirty="0">
                <a:cs typeface="Times New Roman"/>
              </a:rPr>
              <a:t>Note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-25" dirty="0">
                <a:cs typeface="Times New Roman"/>
              </a:rPr>
              <a:t>we </a:t>
            </a:r>
            <a:r>
              <a:rPr lang="en-US" sz="2400" spc="35" dirty="0">
                <a:cs typeface="Times New Roman"/>
              </a:rPr>
              <a:t>are </a:t>
            </a:r>
            <a:r>
              <a:rPr lang="en-US" sz="2400" spc="15" dirty="0">
                <a:cs typeface="Times New Roman"/>
              </a:rPr>
              <a:t>removing </a:t>
            </a:r>
            <a:r>
              <a:rPr lang="en-US" sz="2400" spc="60" dirty="0">
                <a:cs typeface="Times New Roman"/>
              </a:rPr>
              <a:t>both </a:t>
            </a:r>
            <a:r>
              <a:rPr lang="en-US" sz="2400" spc="20" dirty="0">
                <a:cs typeface="Times New Roman"/>
              </a:rPr>
              <a:t>positive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20" dirty="0">
                <a:cs typeface="Times New Roman"/>
              </a:rPr>
              <a:t>negative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35" dirty="0">
                <a:cs typeface="Times New Roman"/>
              </a:rPr>
              <a:t>are  </a:t>
            </a:r>
            <a:r>
              <a:rPr lang="en-US" sz="2400" dirty="0">
                <a:cs typeface="Times New Roman"/>
              </a:rPr>
              <a:t>covered </a:t>
            </a:r>
            <a:r>
              <a:rPr lang="en-US" sz="2400" spc="25" dirty="0">
                <a:cs typeface="Times New Roman"/>
              </a:rPr>
              <a:t>by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rule</a:t>
            </a:r>
            <a:endParaRPr lang="en-US" sz="2400" dirty="0">
              <a:cs typeface="Times New Roman"/>
            </a:endParaRPr>
          </a:p>
          <a:p>
            <a:pPr marL="1695450" marR="56515" lvl="1" indent="-342900" algn="just">
              <a:lnSpc>
                <a:spcPct val="102699"/>
              </a:lnSpc>
              <a:spcBef>
                <a:spcPts val="145"/>
              </a:spcBef>
              <a:buFont typeface="Arial" panose="020B0604020202020204" pitchFamily="34" charset="0"/>
              <a:buChar char="•"/>
              <a:tabLst>
                <a:tab pos="1461770" algn="l"/>
              </a:tabLst>
            </a:pPr>
            <a:r>
              <a:rPr lang="en-US" sz="2400" spc="25" dirty="0">
                <a:cs typeface="Times New Roman"/>
              </a:rPr>
              <a:t>Note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5" dirty="0">
                <a:cs typeface="Times New Roman"/>
              </a:rPr>
              <a:t>current </a:t>
            </a:r>
            <a:r>
              <a:rPr lang="en-US" sz="2400" spc="25" dirty="0">
                <a:cs typeface="Times New Roman"/>
              </a:rPr>
              <a:t>rule </a:t>
            </a:r>
            <a:r>
              <a:rPr lang="en-US" sz="2400" spc="-10" dirty="0">
                <a:cs typeface="Times New Roman"/>
              </a:rPr>
              <a:t>will </a:t>
            </a:r>
            <a:r>
              <a:rPr lang="en-US" sz="2400" spc="30" dirty="0">
                <a:cs typeface="Times New Roman"/>
              </a:rPr>
              <a:t>already </a:t>
            </a:r>
            <a:r>
              <a:rPr lang="en-US" sz="2400" dirty="0">
                <a:cs typeface="Times New Roman"/>
              </a:rPr>
              <a:t>classify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0" dirty="0">
                <a:cs typeface="Times New Roman"/>
              </a:rPr>
              <a:t>negative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50" dirty="0">
                <a:cs typeface="Times New Roman"/>
              </a:rPr>
              <a:t>it </a:t>
            </a:r>
            <a:r>
              <a:rPr lang="en-US" sz="2400" spc="-5" dirty="0">
                <a:cs typeface="Times New Roman"/>
              </a:rPr>
              <a:t>covers </a:t>
            </a:r>
            <a:r>
              <a:rPr lang="en-US" sz="2400" spc="20" dirty="0">
                <a:cs typeface="Times New Roman"/>
              </a:rPr>
              <a:t>as </a:t>
            </a:r>
            <a:r>
              <a:rPr lang="en-US" sz="2400" spc="70" dirty="0">
                <a:cs typeface="Times New Roman"/>
              </a:rPr>
              <a:t>part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class, </a:t>
            </a:r>
            <a:r>
              <a:rPr lang="en-US" sz="2400" spc="-5" dirty="0">
                <a:cs typeface="Times New Roman"/>
              </a:rPr>
              <a:t>so </a:t>
            </a:r>
            <a:r>
              <a:rPr lang="en-US" sz="2400" spc="50" dirty="0">
                <a:cs typeface="Times New Roman"/>
              </a:rPr>
              <a:t>it </a:t>
            </a:r>
            <a:r>
              <a:rPr lang="en-US" sz="2400" spc="25" dirty="0">
                <a:cs typeface="Times New Roman"/>
              </a:rPr>
              <a:t>doesn’t </a:t>
            </a:r>
            <a:r>
              <a:rPr lang="en-US" sz="2400" spc="60" dirty="0">
                <a:cs typeface="Times New Roman"/>
              </a:rPr>
              <a:t>matter </a:t>
            </a:r>
            <a:r>
              <a:rPr lang="en-US" sz="2400" spc="50" dirty="0">
                <a:cs typeface="Times New Roman"/>
              </a:rPr>
              <a:t>what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5" dirty="0">
                <a:cs typeface="Times New Roman"/>
              </a:rPr>
              <a:t>next </a:t>
            </a:r>
            <a:r>
              <a:rPr lang="en-US" sz="2400" spc="25" dirty="0">
                <a:cs typeface="Times New Roman"/>
              </a:rPr>
              <a:t>rule </a:t>
            </a:r>
            <a:r>
              <a:rPr lang="en-US" sz="2400" spc="15" dirty="0">
                <a:cs typeface="Times New Roman"/>
              </a:rPr>
              <a:t>does </a:t>
            </a:r>
            <a:r>
              <a:rPr lang="en-US" sz="2400" spc="35" dirty="0">
                <a:cs typeface="Times New Roman"/>
              </a:rPr>
              <a:t>with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them</a:t>
            </a:r>
            <a:endParaRPr lang="en-US" sz="2400" dirty="0">
              <a:cs typeface="Times New Roman"/>
            </a:endParaRPr>
          </a:p>
          <a:p>
            <a:pPr marL="929640" algn="just">
              <a:lnSpc>
                <a:spcPct val="100000"/>
              </a:lnSpc>
              <a:spcBef>
                <a:spcPts val="180"/>
              </a:spcBef>
            </a:pPr>
            <a:r>
              <a:rPr lang="en-US" sz="2400" spc="55" dirty="0">
                <a:cs typeface="Times New Roman"/>
              </a:rPr>
              <a:t>(d) </a:t>
            </a:r>
            <a:r>
              <a:rPr lang="en-US" sz="2400" spc="40" dirty="0">
                <a:cs typeface="Times New Roman"/>
              </a:rPr>
              <a:t>Add </a:t>
            </a:r>
            <a:r>
              <a:rPr lang="en-US" sz="2400" spc="30" dirty="0">
                <a:cs typeface="Times New Roman"/>
              </a:rPr>
              <a:t>RULE </a:t>
            </a:r>
            <a:r>
              <a:rPr lang="en-US" sz="2400" spc="50" dirty="0">
                <a:cs typeface="Times New Roman"/>
              </a:rPr>
              <a:t>to</a:t>
            </a:r>
            <a:r>
              <a:rPr lang="en-US" sz="2400" spc="70" dirty="0">
                <a:cs typeface="Times New Roman"/>
              </a:rPr>
              <a:t> </a:t>
            </a:r>
            <a:r>
              <a:rPr lang="en-US" sz="2400" spc="35" dirty="0" err="1">
                <a:cs typeface="Times New Roman"/>
              </a:rPr>
              <a:t>ruleset</a:t>
            </a:r>
            <a:r>
              <a:rPr lang="en-US" sz="2400" spc="52" baseline="-10416" dirty="0" err="1">
                <a:cs typeface="Times New Roman"/>
              </a:rPr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832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2509-085B-1642-9AE2-237649E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512064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Classification Rules</a:t>
            </a:r>
            <a:b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D788CFD-D511-9349-A8CF-DF507EF38B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4300" y="890337"/>
                <a:ext cx="7543800" cy="7259551"/>
              </a:xfrm>
            </p:spPr>
            <p:txBody>
              <a:bodyPr/>
              <a:lstStyle/>
              <a:p>
                <a:pPr marL="688975">
                  <a:lnSpc>
                    <a:spcPct val="100000"/>
                  </a:lnSpc>
                  <a:spcBef>
                    <a:spcPts val="195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065">
                  <a:spcBef>
                    <a:spcPts val="335"/>
                  </a:spcBef>
                  <a:tabLst>
                    <a:tab pos="151765" algn="l"/>
                  </a:tabLst>
                </a:pPr>
                <a:r>
                  <a:rPr lang="en-US" sz="2400" u="sng" dirty="0"/>
                  <a:t>Rule Quality Measures:</a:t>
                </a:r>
              </a:p>
              <a:p>
                <a:pPr marL="354965" indent="-342900">
                  <a:spcBef>
                    <a:spcPts val="335"/>
                  </a:spcBef>
                  <a:buFont typeface="Arial" panose="020B0604020202020204" pitchFamily="34" charset="0"/>
                  <a:buChar char="•"/>
                  <a:tabLst>
                    <a:tab pos="151765" algn="l"/>
                  </a:tabLst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Accuracy: </a:t>
                </a:r>
                <a:r>
                  <a:rPr lang="en-US" sz="2400" dirty="0">
                    <a:solidFill>
                      <a:srgbClr val="FF0000"/>
                    </a:solidFill>
                  </a:rPr>
                  <a:t>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measured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u="sng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  where</a:t>
                </a:r>
              </a:p>
              <a:p>
                <a:pPr marL="688975">
                  <a:lnSpc>
                    <a:spcPct val="100000"/>
                  </a:lnSpc>
                  <a:spcBef>
                    <a:spcPts val="195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     p=number of positive instances covered by rule</a:t>
                </a:r>
              </a:p>
              <a:p>
                <a:pPr marL="688975">
                  <a:lnSpc>
                    <a:spcPct val="100000"/>
                  </a:lnSpc>
                  <a:spcBef>
                    <a:spcPts val="195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     n=number of negative instances covered by rule</a:t>
                </a:r>
              </a:p>
              <a:p>
                <a:pPr marL="812165" lvl="1" indent="-342900">
                  <a:spcBef>
                    <a:spcPts val="335"/>
                  </a:spcBef>
                  <a:buFont typeface="Wingdings" pitchFamily="2" charset="2"/>
                  <a:buChar char="v"/>
                  <a:tabLst>
                    <a:tab pos="151765" algn="l"/>
                  </a:tabLst>
                </a:pPr>
                <a:r>
                  <a:rPr lang="en-US" sz="2400" spc="20" dirty="0">
                    <a:latin typeface="Times New Roman"/>
                    <a:cs typeface="Times New Roman"/>
                  </a:rPr>
                  <a:t>Choose </a:t>
                </a:r>
                <a:r>
                  <a:rPr lang="en-US" sz="2400" spc="55" dirty="0">
                    <a:latin typeface="Times New Roman"/>
                    <a:cs typeface="Times New Roman"/>
                  </a:rPr>
                  <a:t>the </a:t>
                </a:r>
                <a:r>
                  <a:rPr lang="en-US" sz="2400" spc="40" dirty="0">
                    <a:latin typeface="Times New Roman"/>
                    <a:cs typeface="Times New Roman"/>
                  </a:rPr>
                  <a:t>attribute-value </a:t>
                </a:r>
                <a:r>
                  <a:rPr lang="en-US" sz="2400" spc="55" dirty="0">
                    <a:latin typeface="Times New Roman"/>
                    <a:cs typeface="Times New Roman"/>
                  </a:rPr>
                  <a:t>test 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that </a:t>
                </a:r>
                <a:r>
                  <a:rPr lang="en-US" sz="2400" spc="35" dirty="0">
                    <a:latin typeface="Times New Roman"/>
                    <a:cs typeface="Times New Roman"/>
                  </a:rPr>
                  <a:t>has </a:t>
                </a:r>
                <a:r>
                  <a:rPr lang="en-US" sz="2400" spc="55" dirty="0">
                    <a:latin typeface="Times New Roman"/>
                    <a:cs typeface="Times New Roman"/>
                  </a:rPr>
                  <a:t>the </a:t>
                </a:r>
                <a:r>
                  <a:rPr lang="en-US" sz="2400" spc="35" dirty="0">
                    <a:latin typeface="Times New Roman"/>
                    <a:cs typeface="Times New Roman"/>
                  </a:rPr>
                  <a:t>greatest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5" dirty="0">
                    <a:latin typeface="Times New Roman"/>
                    <a:cs typeface="Times New Roman"/>
                  </a:rPr>
                  <a:t>accuracy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812165" marR="5715" lvl="1" indent="-342900">
                  <a:lnSpc>
                    <a:spcPct val="102699"/>
                  </a:lnSpc>
                  <a:spcBef>
                    <a:spcPts val="290"/>
                  </a:spcBef>
                  <a:buFont typeface="Wingdings" pitchFamily="2" charset="2"/>
                  <a:buChar char="v"/>
                  <a:tabLst>
                    <a:tab pos="151765" algn="l"/>
                  </a:tabLst>
                </a:pPr>
                <a:r>
                  <a:rPr lang="en-US" sz="2400" spc="20" dirty="0">
                    <a:latin typeface="Times New Roman"/>
                    <a:cs typeface="Times New Roman"/>
                  </a:rPr>
                  <a:t>Accuracy</a:t>
                </a:r>
                <a:r>
                  <a:rPr lang="en-US" sz="2400" spc="3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45" dirty="0">
                    <a:latin typeface="Times New Roman"/>
                    <a:cs typeface="Times New Roman"/>
                  </a:rPr>
                  <a:t>must</a:t>
                </a:r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45" dirty="0">
                    <a:latin typeface="Times New Roman"/>
                    <a:cs typeface="Times New Roman"/>
                  </a:rPr>
                  <a:t>be</a:t>
                </a:r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15" dirty="0">
                    <a:latin typeface="Times New Roman"/>
                    <a:cs typeface="Times New Roman"/>
                  </a:rPr>
                  <a:t>100%</a:t>
                </a:r>
                <a:r>
                  <a:rPr lang="en-US" sz="2400" spc="3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" dirty="0">
                    <a:latin typeface="Times New Roman"/>
                    <a:cs typeface="Times New Roman"/>
                  </a:rPr>
                  <a:t>in</a:t>
                </a:r>
                <a:r>
                  <a:rPr lang="en-US" sz="2400" spc="1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30" dirty="0">
                    <a:latin typeface="Times New Roman"/>
                    <a:cs typeface="Times New Roman"/>
                  </a:rPr>
                  <a:t>order</a:t>
                </a:r>
                <a:r>
                  <a:rPr lang="en-US" sz="2400" spc="1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50" dirty="0">
                    <a:latin typeface="Times New Roman"/>
                    <a:cs typeface="Times New Roman"/>
                  </a:rPr>
                  <a:t>to</a:t>
                </a:r>
                <a:r>
                  <a:rPr lang="en-US" sz="2400" spc="2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35" dirty="0">
                    <a:latin typeface="Times New Roman"/>
                    <a:cs typeface="Times New Roman"/>
                  </a:rPr>
                  <a:t>stop</a:t>
                </a:r>
                <a:r>
                  <a:rPr lang="en-US" sz="2400" spc="1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35" dirty="0">
                    <a:latin typeface="Times New Roman"/>
                    <a:cs typeface="Times New Roman"/>
                  </a:rPr>
                  <a:t>adding</a:t>
                </a:r>
                <a:r>
                  <a:rPr lang="en-US" sz="2400" spc="1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30" dirty="0">
                    <a:latin typeface="Times New Roman"/>
                    <a:cs typeface="Times New Roman"/>
                  </a:rPr>
                  <a:t>conjuncts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" dirty="0">
                    <a:latin typeface="Times New Roman"/>
                    <a:cs typeface="Times New Roman"/>
                  </a:rPr>
                  <a:t>or</a:t>
                </a:r>
                <a:r>
                  <a:rPr lang="en-US" sz="2400" spc="1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45" dirty="0">
                    <a:latin typeface="Times New Roman"/>
                    <a:cs typeface="Times New Roman"/>
                  </a:rPr>
                  <a:t>must</a:t>
                </a:r>
                <a:r>
                  <a:rPr lang="en-US" sz="2400" spc="1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40" dirty="0">
                    <a:latin typeface="Times New Roman"/>
                    <a:cs typeface="Times New Roman"/>
                  </a:rPr>
                  <a:t>exhaust</a:t>
                </a:r>
                <a:r>
                  <a:rPr lang="en-US" sz="2400" spc="1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55" dirty="0">
                    <a:latin typeface="Times New Roman"/>
                    <a:cs typeface="Times New Roman"/>
                  </a:rPr>
                  <a:t>the</a:t>
                </a:r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55" dirty="0">
                    <a:latin typeface="Times New Roman"/>
                    <a:cs typeface="Times New Roman"/>
                  </a:rPr>
                  <a:t>attributes  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that </a:t>
                </a:r>
                <a:r>
                  <a:rPr lang="en-US" sz="2400" spc="30" dirty="0">
                    <a:latin typeface="Times New Roman"/>
                    <a:cs typeface="Times New Roman"/>
                  </a:rPr>
                  <a:t>can </a:t>
                </a:r>
                <a:r>
                  <a:rPr lang="en-US" sz="2400" spc="45" dirty="0">
                    <a:latin typeface="Times New Roman"/>
                    <a:cs typeface="Times New Roman"/>
                  </a:rPr>
                  <a:t>be</a:t>
                </a:r>
                <a:r>
                  <a:rPr lang="en-US" sz="2400" spc="15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40" dirty="0">
                    <a:latin typeface="Times New Roman"/>
                    <a:cs typeface="Times New Roman"/>
                  </a:rPr>
                  <a:t>tested.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812165" marR="7620" lvl="1" indent="-342900">
                  <a:lnSpc>
                    <a:spcPct val="102699"/>
                  </a:lnSpc>
                  <a:spcBef>
                    <a:spcPts val="300"/>
                  </a:spcBef>
                  <a:buFont typeface="Wingdings" pitchFamily="2" charset="2"/>
                  <a:buChar char="v"/>
                  <a:tabLst>
                    <a:tab pos="151765" algn="l"/>
                  </a:tabLst>
                </a:pPr>
                <a:r>
                  <a:rPr lang="en-US" sz="2400" spc="25" dirty="0">
                    <a:latin typeface="Times New Roman"/>
                    <a:cs typeface="Times New Roman"/>
                  </a:rPr>
                  <a:t>Note 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that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accuracy </a:t>
                </a:r>
                <a:r>
                  <a:rPr lang="en-US" sz="2400" spc="50" dirty="0">
                    <a:latin typeface="Times New Roman"/>
                    <a:cs typeface="Times New Roman"/>
                  </a:rPr>
                  <a:t>attains </a:t>
                </a:r>
                <a:r>
                  <a:rPr lang="en-US" sz="2400" spc="35" dirty="0">
                    <a:latin typeface="Times New Roman"/>
                    <a:cs typeface="Times New Roman"/>
                  </a:rPr>
                  <a:t>its maximum </a:t>
                </a:r>
                <a:r>
                  <a:rPr lang="en-US" sz="2400" spc="25" dirty="0">
                    <a:latin typeface="Times New Roman"/>
                    <a:cs typeface="Times New Roman"/>
                  </a:rPr>
                  <a:t>when </a:t>
                </a:r>
                <a:r>
                  <a:rPr lang="en-US" sz="2400" spc="55" dirty="0">
                    <a:latin typeface="Times New Roman"/>
                    <a:cs typeface="Times New Roman"/>
                  </a:rPr>
                  <a:t>the </a:t>
                </a:r>
                <a:r>
                  <a:rPr lang="en-US" sz="2400" spc="40" dirty="0">
                    <a:latin typeface="Times New Roman"/>
                    <a:cs typeface="Times New Roman"/>
                  </a:rPr>
                  <a:t>number </a:t>
                </a:r>
                <a:r>
                  <a:rPr lang="en-US" sz="2400" spc="-25" dirty="0">
                    <a:latin typeface="Times New Roman"/>
                    <a:cs typeface="Times New Roman"/>
                  </a:rPr>
                  <a:t>of </a:t>
                </a:r>
                <a:r>
                  <a:rPr lang="en-US" sz="2400" spc="20" dirty="0">
                    <a:latin typeface="Times New Roman"/>
                    <a:cs typeface="Times New Roman"/>
                  </a:rPr>
                  <a:t>negative examples </a:t>
                </a:r>
                <a:r>
                  <a:rPr lang="en-US" sz="2400" dirty="0">
                    <a:latin typeface="Times New Roman"/>
                    <a:cs typeface="Times New Roman"/>
                  </a:rPr>
                  <a:t>covered 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is 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0, </a:t>
                </a:r>
                <a:r>
                  <a:rPr lang="en-US" sz="2400" spc="25" dirty="0">
                    <a:latin typeface="Times New Roman"/>
                    <a:cs typeface="Times New Roman"/>
                  </a:rPr>
                  <a:t>no </a:t>
                </a:r>
                <a:r>
                  <a:rPr lang="en-US" sz="2400" spc="60" dirty="0">
                    <a:latin typeface="Times New Roman"/>
                    <a:cs typeface="Times New Roman"/>
                  </a:rPr>
                  <a:t>matter </a:t>
                </a:r>
                <a:r>
                  <a:rPr lang="en-US" sz="2400" dirty="0">
                    <a:latin typeface="Times New Roman"/>
                    <a:cs typeface="Times New Roman"/>
                  </a:rPr>
                  <a:t>how </a:t>
                </a:r>
                <a:r>
                  <a:rPr lang="en-US" sz="2400" spc="35" dirty="0">
                    <a:latin typeface="Times New Roman"/>
                    <a:cs typeface="Times New Roman"/>
                  </a:rPr>
                  <a:t>many </a:t>
                </a:r>
                <a:r>
                  <a:rPr lang="en-US" sz="2400" spc="20" dirty="0">
                    <a:latin typeface="Times New Roman"/>
                    <a:cs typeface="Times New Roman"/>
                  </a:rPr>
                  <a:t>positive examples </a:t>
                </a:r>
                <a:r>
                  <a:rPr lang="en-US" sz="2400" spc="35" dirty="0">
                    <a:latin typeface="Times New Roman"/>
                    <a:cs typeface="Times New Roman"/>
                  </a:rPr>
                  <a:t>are</a:t>
                </a:r>
                <a:r>
                  <a:rPr lang="en-US" sz="2400" spc="11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covered.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1062354" marR="5080" lvl="1" indent="-342900">
                  <a:lnSpc>
                    <a:spcPct val="102699"/>
                  </a:lnSpc>
                  <a:spcBef>
                    <a:spcPts val="290"/>
                  </a:spcBef>
                  <a:buFont typeface="Wingdings" pitchFamily="2" charset="2"/>
                  <a:buChar char="v"/>
                </a:pPr>
                <a:r>
                  <a:rPr lang="en-US" sz="2400" spc="75" dirty="0">
                    <a:latin typeface="Times New Roman"/>
                    <a:cs typeface="Times New Roman"/>
                  </a:rPr>
                  <a:t>– </a:t>
                </a:r>
                <a:r>
                  <a:rPr lang="en-US" sz="2400" spc="10" dirty="0">
                    <a:latin typeface="Times New Roman"/>
                    <a:cs typeface="Times New Roman"/>
                  </a:rPr>
                  <a:t>Would </a:t>
                </a:r>
                <a:r>
                  <a:rPr lang="en-US" sz="2400" spc="-25" dirty="0">
                    <a:latin typeface="Times New Roman"/>
                    <a:cs typeface="Times New Roman"/>
                  </a:rPr>
                  <a:t>we </a:t>
                </a:r>
                <a:r>
                  <a:rPr lang="en-US" sz="2400" spc="20" dirty="0">
                    <a:latin typeface="Times New Roman"/>
                    <a:cs typeface="Times New Roman"/>
                  </a:rPr>
                  <a:t>prefer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1 </a:t>
                </a:r>
                <a:r>
                  <a:rPr lang="en-US" sz="2400" spc="20" dirty="0">
                    <a:latin typeface="Times New Roman"/>
                    <a:cs typeface="Times New Roman"/>
                  </a:rPr>
                  <a:t>positive </a:t>
                </a:r>
                <a:r>
                  <a:rPr lang="en-US" sz="2400" spc="50" dirty="0">
                    <a:latin typeface="Times New Roman"/>
                    <a:cs typeface="Times New Roman"/>
                  </a:rPr>
                  <a:t>and </a:t>
                </a:r>
                <a:r>
                  <a:rPr lang="en-US" sz="2400" spc="25" dirty="0">
                    <a:latin typeface="Times New Roman"/>
                    <a:cs typeface="Times New Roman"/>
                  </a:rPr>
                  <a:t>no </a:t>
                </a:r>
                <a:r>
                  <a:rPr lang="en-US" sz="2400" spc="20" dirty="0">
                    <a:latin typeface="Times New Roman"/>
                    <a:cs typeface="Times New Roman"/>
                  </a:rPr>
                  <a:t>negative examples, or </a:t>
                </a:r>
                <a:r>
                  <a:rPr lang="en-US" sz="2400" spc="10" dirty="0">
                    <a:latin typeface="Times New Roman"/>
                    <a:cs typeface="Times New Roman"/>
                  </a:rPr>
                  <a:t>would </a:t>
                </a:r>
                <a:r>
                  <a:rPr lang="en-US" sz="2400" spc="-25" dirty="0">
                    <a:latin typeface="Times New Roman"/>
                    <a:cs typeface="Times New Roman"/>
                  </a:rPr>
                  <a:t>we </a:t>
                </a:r>
                <a:r>
                  <a:rPr lang="en-US" sz="2400" spc="20" dirty="0">
                    <a:latin typeface="Times New Roman"/>
                    <a:cs typeface="Times New Roman"/>
                  </a:rPr>
                  <a:t>prefer </a:t>
                </a:r>
                <a:r>
                  <a:rPr lang="en-US" sz="2400" spc="-15" dirty="0">
                    <a:latin typeface="Times New Roman"/>
                    <a:cs typeface="Times New Roman"/>
                  </a:rPr>
                  <a:t>149 </a:t>
                </a:r>
                <a:r>
                  <a:rPr lang="en-US" sz="2400" spc="20" dirty="0">
                    <a:latin typeface="Times New Roman"/>
                    <a:cs typeface="Times New Roman"/>
                  </a:rPr>
                  <a:t>positive  </a:t>
                </a:r>
                <a:r>
                  <a:rPr lang="en-US" sz="2400" spc="50" dirty="0">
                    <a:latin typeface="Times New Roman"/>
                    <a:cs typeface="Times New Roman"/>
                  </a:rPr>
                  <a:t>and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1 </a:t>
                </a:r>
                <a:r>
                  <a:rPr lang="en-US" sz="2400" spc="20" dirty="0">
                    <a:latin typeface="Times New Roman"/>
                    <a:cs typeface="Times New Roman"/>
                  </a:rPr>
                  <a:t>negative</a:t>
                </a:r>
                <a:r>
                  <a:rPr lang="en-US" sz="2400" spc="-4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" dirty="0">
                    <a:latin typeface="Times New Roman"/>
                    <a:cs typeface="Times New Roman"/>
                  </a:rPr>
                  <a:t>example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812165" lvl="1" indent="-342900">
                  <a:spcBef>
                    <a:spcPts val="335"/>
                  </a:spcBef>
                  <a:buFont typeface="Wingdings" pitchFamily="2" charset="2"/>
                  <a:buChar char="v"/>
                  <a:tabLst>
                    <a:tab pos="151765" algn="l"/>
                  </a:tabLst>
                </a:pPr>
                <a:r>
                  <a:rPr lang="en-US" sz="2400" spc="15" dirty="0">
                    <a:latin typeface="Times New Roman"/>
                    <a:cs typeface="Times New Roman"/>
                  </a:rPr>
                  <a:t>Used </a:t>
                </a:r>
                <a:r>
                  <a:rPr lang="en-US" sz="2400" spc="20" dirty="0">
                    <a:latin typeface="Times New Roman"/>
                    <a:cs typeface="Times New Roman"/>
                  </a:rPr>
                  <a:t>in</a:t>
                </a:r>
                <a:r>
                  <a:rPr lang="en-US" sz="2400" spc="1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45" dirty="0">
                    <a:latin typeface="Times New Roman"/>
                    <a:cs typeface="Times New Roman"/>
                  </a:rPr>
                  <a:t>PRISM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688975">
                  <a:lnSpc>
                    <a:spcPct val="100000"/>
                  </a:lnSpc>
                  <a:spcBef>
                    <a:spcPts val="195"/>
                  </a:spcBef>
                </a:pP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D788CFD-D511-9349-A8CF-DF507EF38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" y="890337"/>
                <a:ext cx="7543800" cy="7259551"/>
              </a:xfrm>
              <a:blipFill>
                <a:blip r:embed="rId2"/>
                <a:stretch>
                  <a:fillRect l="-2017" r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20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3262-7859-9545-8C73-F63DAD1C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0"/>
            <a:ext cx="6995160" cy="131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0F2F0-620E-9A4A-AE4E-40BAFAA07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740664"/>
            <a:ext cx="6995160" cy="7478970"/>
          </a:xfrm>
        </p:spPr>
        <p:txBody>
          <a:bodyPr/>
          <a:lstStyle/>
          <a:p>
            <a:r>
              <a:rPr lang="en-US" dirty="0"/>
              <a:t>AGE                SPECTACLE      ASTIGMATISM  TEAR-PRODUCTION    LENS</a:t>
            </a:r>
          </a:p>
          <a:p>
            <a:r>
              <a:rPr lang="en-US" dirty="0"/>
              <a:t>------             -----------------      ------------------    -------------------------   --------</a:t>
            </a:r>
          </a:p>
          <a:p>
            <a:r>
              <a:rPr lang="en-US" dirty="0"/>
              <a:t>child                </a:t>
            </a:r>
            <a:r>
              <a:rPr lang="en-US" dirty="0">
                <a:solidFill>
                  <a:srgbClr val="FF0000"/>
                </a:solidFill>
              </a:rPr>
              <a:t>nearsighted</a:t>
            </a:r>
            <a:r>
              <a:rPr lang="en-US" dirty="0"/>
              <a:t>          no                     </a:t>
            </a:r>
            <a:r>
              <a:rPr lang="en-US" dirty="0">
                <a:solidFill>
                  <a:srgbClr val="0070C0"/>
                </a:solidFill>
              </a:rPr>
              <a:t>reduced</a:t>
            </a:r>
            <a:r>
              <a:rPr lang="en-US" dirty="0"/>
              <a:t>                 NONE</a:t>
            </a:r>
          </a:p>
          <a:p>
            <a:r>
              <a:rPr lang="en-US" dirty="0"/>
              <a:t>child                </a:t>
            </a:r>
            <a:r>
              <a:rPr lang="en-US" dirty="0">
                <a:solidFill>
                  <a:srgbClr val="FF0000"/>
                </a:solidFill>
              </a:rPr>
              <a:t>nearsighted</a:t>
            </a:r>
            <a:r>
              <a:rPr lang="en-US" dirty="0"/>
              <a:t>          no                       normal                  </a:t>
            </a:r>
            <a:r>
              <a:rPr lang="en-US" dirty="0">
                <a:solidFill>
                  <a:srgbClr val="00B050"/>
                </a:solidFill>
              </a:rPr>
              <a:t>SOFT</a:t>
            </a:r>
          </a:p>
          <a:p>
            <a:r>
              <a:rPr lang="en-US" dirty="0"/>
              <a:t>child                </a:t>
            </a:r>
            <a:r>
              <a:rPr lang="en-US" dirty="0">
                <a:solidFill>
                  <a:srgbClr val="FF0000"/>
                </a:solidFill>
              </a:rPr>
              <a:t>nearsighted</a:t>
            </a:r>
            <a:r>
              <a:rPr lang="en-US" dirty="0"/>
              <a:t>          </a:t>
            </a:r>
            <a:r>
              <a:rPr lang="en-US" b="1" dirty="0"/>
              <a:t>yes</a:t>
            </a:r>
            <a:r>
              <a:rPr lang="en-US" dirty="0"/>
              <a:t>                     </a:t>
            </a:r>
            <a:r>
              <a:rPr lang="en-US" dirty="0">
                <a:solidFill>
                  <a:srgbClr val="0070C0"/>
                </a:solidFill>
              </a:rPr>
              <a:t>reduced </a:t>
            </a:r>
            <a:r>
              <a:rPr lang="en-US" dirty="0"/>
              <a:t>                NONE</a:t>
            </a:r>
          </a:p>
          <a:p>
            <a:r>
              <a:rPr lang="en-US" dirty="0"/>
              <a:t>child                </a:t>
            </a:r>
            <a:r>
              <a:rPr lang="en-US" dirty="0">
                <a:solidFill>
                  <a:srgbClr val="FF0000"/>
                </a:solidFill>
              </a:rPr>
              <a:t>nearsighted </a:t>
            </a:r>
            <a:r>
              <a:rPr lang="en-US" dirty="0"/>
              <a:t>         </a:t>
            </a:r>
            <a:r>
              <a:rPr lang="en-US" b="1" dirty="0"/>
              <a:t>yes</a:t>
            </a:r>
            <a:r>
              <a:rPr lang="en-US" dirty="0"/>
              <a:t>                       normal                 </a:t>
            </a:r>
            <a:r>
              <a:rPr lang="en-US" dirty="0">
                <a:solidFill>
                  <a:srgbClr val="FF0000"/>
                </a:solidFill>
              </a:rPr>
              <a:t>HARD</a:t>
            </a:r>
          </a:p>
          <a:p>
            <a:r>
              <a:rPr lang="en-US" dirty="0"/>
              <a:t>child                farsighted              no                      </a:t>
            </a:r>
            <a:r>
              <a:rPr lang="en-US" dirty="0">
                <a:solidFill>
                  <a:srgbClr val="0070C0"/>
                </a:solidFill>
              </a:rPr>
              <a:t>reduced</a:t>
            </a:r>
            <a:r>
              <a:rPr lang="en-US" dirty="0"/>
              <a:t>                NONE</a:t>
            </a:r>
          </a:p>
          <a:p>
            <a:r>
              <a:rPr lang="en-US" dirty="0"/>
              <a:t>child                farsighted              no                        normal                 </a:t>
            </a:r>
            <a:r>
              <a:rPr lang="en-US" dirty="0">
                <a:solidFill>
                  <a:srgbClr val="00B050"/>
                </a:solidFill>
              </a:rPr>
              <a:t>SOFT</a:t>
            </a:r>
          </a:p>
          <a:p>
            <a:r>
              <a:rPr lang="en-US" dirty="0"/>
              <a:t>child                farsighted             </a:t>
            </a:r>
            <a:r>
              <a:rPr lang="en-US" b="1" dirty="0"/>
              <a:t>yes</a:t>
            </a:r>
            <a:r>
              <a:rPr lang="en-US" dirty="0"/>
              <a:t>                      </a:t>
            </a:r>
            <a:r>
              <a:rPr lang="en-US" dirty="0">
                <a:solidFill>
                  <a:srgbClr val="0070C0"/>
                </a:solidFill>
              </a:rPr>
              <a:t>reduced</a:t>
            </a:r>
            <a:r>
              <a:rPr lang="en-US" dirty="0"/>
              <a:t>                NONE</a:t>
            </a:r>
          </a:p>
          <a:p>
            <a:r>
              <a:rPr lang="en-US" dirty="0"/>
              <a:t>child                farsighted             </a:t>
            </a:r>
            <a:r>
              <a:rPr lang="en-US" b="1" dirty="0"/>
              <a:t>yes </a:t>
            </a:r>
            <a:r>
              <a:rPr lang="en-US" dirty="0"/>
              <a:t>                       normal                 </a:t>
            </a:r>
            <a:r>
              <a:rPr lang="en-US" dirty="0">
                <a:solidFill>
                  <a:srgbClr val="FF0000"/>
                </a:solidFill>
              </a:rPr>
              <a:t>HARD</a:t>
            </a:r>
          </a:p>
          <a:p>
            <a:r>
              <a:rPr lang="en-US" dirty="0"/>
              <a:t>young-adult    </a:t>
            </a:r>
            <a:r>
              <a:rPr lang="en-US" dirty="0">
                <a:solidFill>
                  <a:srgbClr val="FF0000"/>
                </a:solidFill>
              </a:rPr>
              <a:t>nearsighted</a:t>
            </a:r>
            <a:r>
              <a:rPr lang="en-US" dirty="0"/>
              <a:t>          no                      </a:t>
            </a:r>
            <a:r>
              <a:rPr lang="en-US" dirty="0">
                <a:solidFill>
                  <a:srgbClr val="0070C0"/>
                </a:solidFill>
              </a:rPr>
              <a:t>reduced</a:t>
            </a:r>
            <a:r>
              <a:rPr lang="en-US" dirty="0"/>
              <a:t>                 NONE</a:t>
            </a:r>
          </a:p>
          <a:p>
            <a:r>
              <a:rPr lang="en-US" dirty="0"/>
              <a:t>young-adult    </a:t>
            </a:r>
            <a:r>
              <a:rPr lang="en-US" dirty="0">
                <a:solidFill>
                  <a:srgbClr val="FF0000"/>
                </a:solidFill>
              </a:rPr>
              <a:t>nearsighted</a:t>
            </a:r>
            <a:r>
              <a:rPr lang="en-US" dirty="0"/>
              <a:t>          no                        normal                  </a:t>
            </a:r>
            <a:r>
              <a:rPr lang="en-US" dirty="0">
                <a:solidFill>
                  <a:srgbClr val="00B050"/>
                </a:solidFill>
              </a:rPr>
              <a:t>SOFT</a:t>
            </a:r>
          </a:p>
          <a:p>
            <a:r>
              <a:rPr lang="en-US" dirty="0"/>
              <a:t>young-adult    </a:t>
            </a:r>
            <a:r>
              <a:rPr lang="en-US" dirty="0">
                <a:solidFill>
                  <a:srgbClr val="FF0000"/>
                </a:solidFill>
              </a:rPr>
              <a:t>nearsighted</a:t>
            </a:r>
            <a:r>
              <a:rPr lang="en-US" dirty="0"/>
              <a:t>          </a:t>
            </a:r>
            <a:r>
              <a:rPr lang="en-US" b="1" dirty="0"/>
              <a:t>yes</a:t>
            </a:r>
            <a:r>
              <a:rPr lang="en-US" dirty="0"/>
              <a:t>                     </a:t>
            </a:r>
            <a:r>
              <a:rPr lang="en-US" dirty="0">
                <a:solidFill>
                  <a:srgbClr val="0070C0"/>
                </a:solidFill>
              </a:rPr>
              <a:t>reduced </a:t>
            </a:r>
            <a:r>
              <a:rPr lang="en-US" dirty="0"/>
              <a:t>                NONE</a:t>
            </a:r>
          </a:p>
          <a:p>
            <a:r>
              <a:rPr lang="en-US" dirty="0"/>
              <a:t>young-adult    </a:t>
            </a:r>
            <a:r>
              <a:rPr lang="en-US" dirty="0">
                <a:solidFill>
                  <a:srgbClr val="FF0000"/>
                </a:solidFill>
              </a:rPr>
              <a:t>nearsighted </a:t>
            </a:r>
            <a:r>
              <a:rPr lang="en-US" dirty="0"/>
              <a:t>         </a:t>
            </a:r>
            <a:r>
              <a:rPr lang="en-US" b="1" dirty="0"/>
              <a:t>yes</a:t>
            </a:r>
            <a:r>
              <a:rPr lang="en-US" dirty="0"/>
              <a:t>                       normal                 </a:t>
            </a:r>
            <a:r>
              <a:rPr lang="en-US" dirty="0">
                <a:solidFill>
                  <a:srgbClr val="FF0000"/>
                </a:solidFill>
              </a:rPr>
              <a:t>HARD</a:t>
            </a:r>
          </a:p>
          <a:p>
            <a:r>
              <a:rPr lang="en-US" dirty="0"/>
              <a:t>young-adult    farsighted              no                      </a:t>
            </a:r>
            <a:r>
              <a:rPr lang="en-US" dirty="0">
                <a:solidFill>
                  <a:srgbClr val="0070C0"/>
                </a:solidFill>
              </a:rPr>
              <a:t>reduced </a:t>
            </a:r>
            <a:r>
              <a:rPr lang="en-US" dirty="0"/>
              <a:t>               NONE</a:t>
            </a:r>
          </a:p>
          <a:p>
            <a:r>
              <a:rPr lang="en-US" dirty="0"/>
              <a:t>young-adult    farsighted              no                        normal                 </a:t>
            </a:r>
            <a:r>
              <a:rPr lang="en-US" dirty="0">
                <a:solidFill>
                  <a:srgbClr val="00B050"/>
                </a:solidFill>
              </a:rPr>
              <a:t>SOFT</a:t>
            </a:r>
          </a:p>
          <a:p>
            <a:r>
              <a:rPr lang="en-US" dirty="0"/>
              <a:t>young-adult    farsighted             </a:t>
            </a:r>
            <a:r>
              <a:rPr lang="en-US" b="1" dirty="0"/>
              <a:t>yes</a:t>
            </a:r>
            <a:r>
              <a:rPr lang="en-US" dirty="0"/>
              <a:t>                      </a:t>
            </a:r>
            <a:r>
              <a:rPr lang="en-US" dirty="0">
                <a:solidFill>
                  <a:srgbClr val="0070C0"/>
                </a:solidFill>
              </a:rPr>
              <a:t>reduced</a:t>
            </a:r>
            <a:r>
              <a:rPr lang="en-US" dirty="0"/>
              <a:t>                NONE</a:t>
            </a:r>
          </a:p>
          <a:p>
            <a:r>
              <a:rPr lang="en-US" dirty="0"/>
              <a:t>young-adult    farsighted             </a:t>
            </a:r>
            <a:r>
              <a:rPr lang="en-US" b="1" dirty="0"/>
              <a:t>yes </a:t>
            </a:r>
            <a:r>
              <a:rPr lang="en-US" dirty="0"/>
              <a:t>                       normal                NONE</a:t>
            </a:r>
          </a:p>
          <a:p>
            <a:r>
              <a:rPr lang="en-US" dirty="0"/>
              <a:t>senior              </a:t>
            </a:r>
            <a:r>
              <a:rPr lang="en-US" dirty="0">
                <a:solidFill>
                  <a:srgbClr val="FF0000"/>
                </a:solidFill>
              </a:rPr>
              <a:t>nearsighted</a:t>
            </a:r>
            <a:r>
              <a:rPr lang="en-US" dirty="0"/>
              <a:t>           no                       </a:t>
            </a:r>
            <a:r>
              <a:rPr lang="en-US" dirty="0">
                <a:solidFill>
                  <a:srgbClr val="0070C0"/>
                </a:solidFill>
              </a:rPr>
              <a:t>reduced</a:t>
            </a:r>
            <a:r>
              <a:rPr lang="en-US" dirty="0"/>
              <a:t>               NONE</a:t>
            </a:r>
          </a:p>
          <a:p>
            <a:r>
              <a:rPr lang="en-US" dirty="0"/>
              <a:t>senior              </a:t>
            </a:r>
            <a:r>
              <a:rPr lang="en-US" dirty="0">
                <a:solidFill>
                  <a:srgbClr val="FF0000"/>
                </a:solidFill>
              </a:rPr>
              <a:t>nearsighted </a:t>
            </a:r>
            <a:r>
              <a:rPr lang="en-US" dirty="0"/>
              <a:t>          no                         normal               NONE</a:t>
            </a:r>
          </a:p>
          <a:p>
            <a:r>
              <a:rPr lang="en-US" dirty="0"/>
              <a:t>senior              </a:t>
            </a:r>
            <a:r>
              <a:rPr lang="en-US" dirty="0">
                <a:solidFill>
                  <a:srgbClr val="FF0000"/>
                </a:solidFill>
              </a:rPr>
              <a:t>nearsighted</a:t>
            </a:r>
            <a:r>
              <a:rPr lang="en-US" dirty="0"/>
              <a:t>          </a:t>
            </a:r>
            <a:r>
              <a:rPr lang="en-US" b="1" dirty="0"/>
              <a:t>yes</a:t>
            </a:r>
            <a:r>
              <a:rPr lang="en-US" dirty="0"/>
              <a:t>                       </a:t>
            </a:r>
            <a:r>
              <a:rPr lang="en-US" dirty="0">
                <a:solidFill>
                  <a:srgbClr val="0070C0"/>
                </a:solidFill>
              </a:rPr>
              <a:t>reduced</a:t>
            </a:r>
            <a:r>
              <a:rPr lang="en-US" dirty="0"/>
              <a:t>               NONE</a:t>
            </a:r>
          </a:p>
          <a:p>
            <a:r>
              <a:rPr lang="en-US" dirty="0"/>
              <a:t>senior              </a:t>
            </a:r>
            <a:r>
              <a:rPr lang="en-US" dirty="0">
                <a:solidFill>
                  <a:srgbClr val="FF0000"/>
                </a:solidFill>
              </a:rPr>
              <a:t>nearsighted</a:t>
            </a:r>
            <a:r>
              <a:rPr lang="en-US" dirty="0"/>
              <a:t>          </a:t>
            </a:r>
            <a:r>
              <a:rPr lang="en-US" b="1" dirty="0"/>
              <a:t>yes</a:t>
            </a:r>
            <a:r>
              <a:rPr lang="en-US" dirty="0"/>
              <a:t>                         normal               </a:t>
            </a:r>
            <a:r>
              <a:rPr lang="en-US" dirty="0">
                <a:solidFill>
                  <a:srgbClr val="FF0000"/>
                </a:solidFill>
              </a:rPr>
              <a:t>HARD</a:t>
            </a:r>
          </a:p>
          <a:p>
            <a:r>
              <a:rPr lang="en-US" dirty="0"/>
              <a:t>senior              farsighted              no                        </a:t>
            </a:r>
            <a:r>
              <a:rPr lang="en-US" dirty="0">
                <a:solidFill>
                  <a:srgbClr val="0070C0"/>
                </a:solidFill>
              </a:rPr>
              <a:t>reduced </a:t>
            </a:r>
            <a:r>
              <a:rPr lang="en-US" dirty="0"/>
              <a:t>             NONE</a:t>
            </a:r>
          </a:p>
          <a:p>
            <a:r>
              <a:rPr lang="en-US" dirty="0"/>
              <a:t>senior              farsighted              no                          normal               </a:t>
            </a:r>
            <a:r>
              <a:rPr lang="en-US" dirty="0">
                <a:solidFill>
                  <a:srgbClr val="00B050"/>
                </a:solidFill>
              </a:rPr>
              <a:t>SOFT</a:t>
            </a:r>
          </a:p>
          <a:p>
            <a:r>
              <a:rPr lang="en-US" dirty="0"/>
              <a:t>senior              farsighted             </a:t>
            </a:r>
            <a:r>
              <a:rPr lang="en-US" b="1" dirty="0"/>
              <a:t>yes</a:t>
            </a:r>
            <a:r>
              <a:rPr lang="en-US" dirty="0"/>
              <a:t>                       </a:t>
            </a:r>
            <a:r>
              <a:rPr lang="en-US" dirty="0">
                <a:solidFill>
                  <a:srgbClr val="0070C0"/>
                </a:solidFill>
              </a:rPr>
              <a:t>reduced  </a:t>
            </a:r>
            <a:r>
              <a:rPr lang="en-US" dirty="0"/>
              <a:t>             NONE</a:t>
            </a:r>
          </a:p>
          <a:p>
            <a:r>
              <a:rPr lang="en-US" dirty="0"/>
              <a:t>senior              farsighted             </a:t>
            </a:r>
            <a:r>
              <a:rPr lang="en-US" b="1" dirty="0"/>
              <a:t>yes</a:t>
            </a:r>
            <a:r>
              <a:rPr lang="en-US" dirty="0"/>
              <a:t>                         normal               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8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2509-085B-1642-9AE2-237649E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512064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Classification Rules</a:t>
            </a:r>
            <a:b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D788CFD-D511-9349-A8CF-DF507EF38B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4300" y="890337"/>
                <a:ext cx="7543800" cy="6552115"/>
              </a:xfrm>
            </p:spPr>
            <p:txBody>
              <a:bodyPr/>
              <a:lstStyle/>
              <a:p>
                <a:pPr marL="688975">
                  <a:lnSpc>
                    <a:spcPct val="100000"/>
                  </a:lnSpc>
                  <a:spcBef>
                    <a:spcPts val="195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065">
                  <a:spcBef>
                    <a:spcPts val="335"/>
                  </a:spcBef>
                  <a:tabLst>
                    <a:tab pos="151765" algn="l"/>
                  </a:tabLst>
                </a:pPr>
                <a:r>
                  <a:rPr lang="en-US" sz="2400" u="sng" dirty="0"/>
                  <a:t>Rule Quality Measures:</a:t>
                </a:r>
              </a:p>
              <a:p>
                <a:pPr marL="354965" indent="-342900">
                  <a:spcBef>
                    <a:spcPts val="335"/>
                  </a:spcBef>
                  <a:buFont typeface="Arial" panose="020B0604020202020204" pitchFamily="34" charset="0"/>
                  <a:buChar char="•"/>
                  <a:tabLst>
                    <a:tab pos="151765" algn="l"/>
                  </a:tabLst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Information Gain:  FOIL (First Order Inductive Learner)</a:t>
                </a:r>
              </a:p>
              <a:p>
                <a:pPr marL="12065">
                  <a:spcBef>
                    <a:spcPts val="335"/>
                  </a:spcBef>
                  <a:tabLst>
                    <a:tab pos="15176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    p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(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)</a:t>
                </a:r>
                <a:endParaRPr lang="en-US" sz="2400" u="sng" dirty="0">
                  <a:solidFill>
                    <a:srgbClr val="FF0000"/>
                  </a:solidFill>
                </a:endParaRPr>
              </a:p>
              <a:p>
                <a:pPr marL="12065">
                  <a:spcBef>
                    <a:spcPts val="335"/>
                  </a:spcBef>
                  <a:tabLst>
                    <a:tab pos="151765" algn="l"/>
                  </a:tabLst>
                </a:pPr>
                <a:r>
                  <a:rPr lang="en-US" sz="2400" dirty="0">
                    <a:solidFill>
                      <a:srgbClr val="FF0000"/>
                    </a:solidFill>
                  </a:rPr>
                  <a:t>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where </a:t>
                </a:r>
              </a:p>
              <a:p>
                <a:pPr marL="12065">
                  <a:spcBef>
                    <a:spcPts val="335"/>
                  </a:spcBef>
                  <a:tabLst>
                    <a:tab pos="15176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    p=number of positive instances covered by the rule</a:t>
                </a:r>
              </a:p>
              <a:p>
                <a:pPr marL="12065">
                  <a:spcBef>
                    <a:spcPts val="335"/>
                  </a:spcBef>
                  <a:tabLst>
                    <a:tab pos="15176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    t=total number of instances covered by the rule</a:t>
                </a:r>
              </a:p>
              <a:p>
                <a:pPr marL="12065">
                  <a:spcBef>
                    <a:spcPts val="335"/>
                  </a:spcBef>
                  <a:tabLst>
                    <a:tab pos="15176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  P0=number of positive instances covered by original rule</a:t>
                </a:r>
              </a:p>
              <a:p>
                <a:pPr marL="12065">
                  <a:spcBef>
                    <a:spcPts val="335"/>
                  </a:spcBef>
                  <a:tabLst>
                    <a:tab pos="15176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  T0=total number of instances covered by original rule</a:t>
                </a:r>
              </a:p>
              <a:p>
                <a:pPr marL="12065">
                  <a:spcBef>
                    <a:spcPts val="335"/>
                  </a:spcBef>
                  <a:tabLst>
                    <a:tab pos="151765" algn="l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54965" indent="-342900">
                  <a:spcBef>
                    <a:spcPts val="335"/>
                  </a:spcBef>
                  <a:buFont typeface="Arial" panose="020B0604020202020204" pitchFamily="34" charset="0"/>
                  <a:buChar char="•"/>
                  <a:tabLst>
                    <a:tab pos="15176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Conjunct that results in the largest information gain is best</a:t>
                </a:r>
              </a:p>
              <a:p>
                <a:pPr marL="354965" indent="-342900">
                  <a:spcBef>
                    <a:spcPts val="335"/>
                  </a:spcBef>
                  <a:buFont typeface="Arial" panose="020B0604020202020204" pitchFamily="34" charset="0"/>
                  <a:buChar char="•"/>
                  <a:tabLst>
                    <a:tab pos="15176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Favors rules that have high accuracy AND cover many positive instances</a:t>
                </a:r>
              </a:p>
              <a:p>
                <a:pPr marL="354965" indent="-342900">
                  <a:spcBef>
                    <a:spcPts val="335"/>
                  </a:spcBef>
                  <a:buFont typeface="Arial" panose="020B0604020202020204" pitchFamily="34" charset="0"/>
                  <a:buChar char="•"/>
                  <a:tabLst>
                    <a:tab pos="15176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Used in RIPPER</a:t>
                </a:r>
              </a:p>
              <a:p>
                <a:pPr marL="688975">
                  <a:lnSpc>
                    <a:spcPct val="100000"/>
                  </a:lnSpc>
                  <a:spcBef>
                    <a:spcPts val="195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D788CFD-D511-9349-A8CF-DF507EF38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" y="890337"/>
                <a:ext cx="7543800" cy="6552115"/>
              </a:xfrm>
              <a:blipFill>
                <a:blip r:embed="rId2"/>
                <a:stretch>
                  <a:fillRect l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34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2509-085B-1642-9AE2-237649E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512064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Classification Rules</a:t>
            </a:r>
            <a:b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D788CFD-D511-9349-A8CF-DF507EF38B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4300" y="890337"/>
                <a:ext cx="7543800" cy="4409156"/>
              </a:xfrm>
            </p:spPr>
            <p:txBody>
              <a:bodyPr/>
              <a:lstStyle/>
              <a:p>
                <a:pPr marL="688975">
                  <a:lnSpc>
                    <a:spcPct val="100000"/>
                  </a:lnSpc>
                  <a:spcBef>
                    <a:spcPts val="195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065">
                  <a:spcBef>
                    <a:spcPts val="335"/>
                  </a:spcBef>
                  <a:tabLst>
                    <a:tab pos="151765" algn="l"/>
                  </a:tabLst>
                </a:pPr>
                <a:r>
                  <a:rPr lang="en-US" sz="2400" u="sng" dirty="0"/>
                  <a:t>Rule Quality Measures:</a:t>
                </a:r>
              </a:p>
              <a:p>
                <a:pPr marL="354965" indent="-342900">
                  <a:spcBef>
                    <a:spcPts val="335"/>
                  </a:spcBef>
                  <a:buFont typeface="Arial" panose="020B0604020202020204" pitchFamily="34" charset="0"/>
                  <a:buChar char="•"/>
                  <a:tabLst>
                    <a:tab pos="151765" algn="l"/>
                  </a:tabLst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Entropy Based Measure:</a:t>
                </a:r>
              </a:p>
              <a:p>
                <a:pPr marL="12065">
                  <a:spcBef>
                    <a:spcPts val="335"/>
                  </a:spcBef>
                  <a:tabLst>
                    <a:tab pos="151765" algn="l"/>
                  </a:tabLst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2060"/>
                            </a:solidFill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2060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2060"/>
                            </a:solidFill>
                          </a:rPr>
                          <m:t>) 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pPr marL="12065">
                  <a:spcBef>
                    <a:spcPts val="335"/>
                  </a:spcBef>
                  <a:tabLst>
                    <a:tab pos="151765" algn="l"/>
                  </a:tabLst>
                </a:pPr>
                <a:r>
                  <a:rPr lang="en-US" sz="2400" dirty="0">
                    <a:solidFill>
                      <a:srgbClr val="00206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is the probability that an instances is in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pPr marL="354965" indent="-342900">
                  <a:spcBef>
                    <a:spcPts val="335"/>
                  </a:spcBef>
                  <a:buFont typeface="Arial" panose="020B0604020202020204" pitchFamily="34" charset="0"/>
                  <a:buChar char="•"/>
                  <a:tabLst>
                    <a:tab pos="151765" algn="l"/>
                  </a:tabLst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354965" indent="-342900">
                  <a:spcBef>
                    <a:spcPts val="335"/>
                  </a:spcBef>
                  <a:buFont typeface="Arial" panose="020B0604020202020204" pitchFamily="34" charset="0"/>
                  <a:buChar char="•"/>
                  <a:tabLst>
                    <a:tab pos="151765" algn="l"/>
                  </a:tabLst>
                </a:pPr>
                <a:r>
                  <a:rPr lang="en-US" sz="2400" dirty="0">
                    <a:solidFill>
                      <a:srgbClr val="002060"/>
                    </a:solidFill>
                  </a:rPr>
                  <a:t>new conjunct that produces the lowest entropy is best</a:t>
                </a:r>
              </a:p>
              <a:p>
                <a:pPr marL="354965" indent="-342900">
                  <a:spcBef>
                    <a:spcPts val="335"/>
                  </a:spcBef>
                  <a:buFont typeface="Arial" panose="020B0604020202020204" pitchFamily="34" charset="0"/>
                  <a:buChar char="•"/>
                  <a:tabLst>
                    <a:tab pos="151765" algn="l"/>
                  </a:tabLst>
                </a:pPr>
                <a:r>
                  <a:rPr lang="en-US" sz="2400" dirty="0">
                    <a:solidFill>
                      <a:srgbClr val="002060"/>
                    </a:solidFill>
                  </a:rPr>
                  <a:t>prefers rules that cover a large number of instances in one class and few instances in other classes</a:t>
                </a:r>
              </a:p>
              <a:p>
                <a:pPr marL="354965" indent="-342900">
                  <a:spcBef>
                    <a:spcPts val="335"/>
                  </a:spcBef>
                  <a:buFont typeface="Arial" panose="020B0604020202020204" pitchFamily="34" charset="0"/>
                  <a:buChar char="•"/>
                  <a:tabLst>
                    <a:tab pos="151765" algn="l"/>
                  </a:tabLst>
                </a:pPr>
                <a:r>
                  <a:rPr lang="en-US" sz="2400" dirty="0">
                    <a:solidFill>
                      <a:srgbClr val="002060"/>
                    </a:solidFill>
                  </a:rPr>
                  <a:t>Used by CN2</a:t>
                </a:r>
              </a:p>
              <a:p>
                <a:pPr marL="12065">
                  <a:spcBef>
                    <a:spcPts val="335"/>
                  </a:spcBef>
                  <a:tabLst>
                    <a:tab pos="15176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   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D788CFD-D511-9349-A8CF-DF507EF38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" y="890337"/>
                <a:ext cx="7543800" cy="4409156"/>
              </a:xfrm>
              <a:blipFill>
                <a:blip r:embed="rId2"/>
                <a:stretch>
                  <a:fillRect l="-3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52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2509-085B-1642-9AE2-237649E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512064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Classification Rules</a:t>
            </a:r>
            <a:b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88CFD-D511-9349-A8CF-DF507EF38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" y="890337"/>
            <a:ext cx="7543800" cy="4408899"/>
          </a:xfrm>
        </p:spPr>
        <p:txBody>
          <a:bodyPr/>
          <a:lstStyle/>
          <a:p>
            <a:pPr marL="688975">
              <a:lnSpc>
                <a:spcPct val="100000"/>
              </a:lnSpc>
              <a:spcBef>
                <a:spcPts val="195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 marL="12065">
              <a:spcBef>
                <a:spcPts val="335"/>
              </a:spcBef>
              <a:tabLst>
                <a:tab pos="151765" algn="l"/>
              </a:tabLst>
            </a:pPr>
            <a:r>
              <a:rPr lang="en-US" sz="2400" u="sng" dirty="0"/>
              <a:t>Criteria for an Acceptable Rule:</a:t>
            </a:r>
          </a:p>
          <a:p>
            <a:pPr marL="354965" indent="-342900">
              <a:spcBef>
                <a:spcPts val="335"/>
              </a:spcBef>
              <a:buFont typeface="Arial" panose="020B0604020202020204" pitchFamily="34" charset="0"/>
              <a:buChar char="•"/>
              <a:tabLst>
                <a:tab pos="151765" algn="l"/>
              </a:tabLst>
            </a:pPr>
            <a:r>
              <a:rPr lang="en-US" sz="2400" dirty="0"/>
              <a:t>when rule quality measure does not improve a rule</a:t>
            </a:r>
          </a:p>
          <a:p>
            <a:pPr marL="354965" indent="-342900">
              <a:spcBef>
                <a:spcPts val="335"/>
              </a:spcBef>
              <a:buFont typeface="Arial" panose="020B0604020202020204" pitchFamily="34" charset="0"/>
              <a:buChar char="•"/>
              <a:tabLst>
                <a:tab pos="151765" algn="l"/>
              </a:tabLst>
            </a:pPr>
            <a:r>
              <a:rPr lang="en-US" sz="2400" dirty="0"/>
              <a:t>could have a threshold on rule quality for stopping</a:t>
            </a:r>
          </a:p>
          <a:p>
            <a:pPr marL="812165" lvl="1" indent="-342900">
              <a:spcBef>
                <a:spcPts val="335"/>
              </a:spcBef>
              <a:buFont typeface="Wingdings" pitchFamily="2" charset="2"/>
              <a:buChar char="v"/>
              <a:tabLst>
                <a:tab pos="151765" algn="l"/>
              </a:tabLst>
            </a:pPr>
            <a:r>
              <a:rPr lang="en-US" sz="2400" dirty="0"/>
              <a:t>but might miss some attribute-value conjuncts that significantly improve the rule</a:t>
            </a:r>
          </a:p>
          <a:p>
            <a:pPr marL="812165" lvl="1" indent="-342900">
              <a:spcBef>
                <a:spcPts val="335"/>
              </a:spcBef>
              <a:buFont typeface="Wingdings" pitchFamily="2" charset="2"/>
              <a:buChar char="v"/>
              <a:tabLst>
                <a:tab pos="151765" algn="l"/>
              </a:tabLst>
            </a:pPr>
            <a:endParaRPr lang="en-US" sz="2400" dirty="0"/>
          </a:p>
          <a:p>
            <a:pPr marL="12065">
              <a:spcBef>
                <a:spcPts val="335"/>
              </a:spcBef>
              <a:tabLst>
                <a:tab pos="151765" algn="l"/>
              </a:tabLst>
            </a:pPr>
            <a:r>
              <a:rPr lang="en-US" sz="2400" u="sng" dirty="0"/>
              <a:t>Pruning Rules:</a:t>
            </a:r>
          </a:p>
          <a:p>
            <a:pPr marL="354965" indent="-342900">
              <a:spcBef>
                <a:spcPts val="335"/>
              </a:spcBef>
              <a:buFont typeface="Arial" panose="020B0604020202020204" pitchFamily="34" charset="0"/>
              <a:buChar char="•"/>
              <a:tabLst>
                <a:tab pos="151765" algn="l"/>
              </a:tabLst>
            </a:pPr>
            <a:r>
              <a:rPr lang="en-US" sz="2400" dirty="0"/>
              <a:t>can use a pruning set </a:t>
            </a:r>
          </a:p>
          <a:p>
            <a:pPr marL="354965" indent="-342900">
              <a:spcBef>
                <a:spcPts val="335"/>
              </a:spcBef>
              <a:buFont typeface="Arial" panose="020B0604020202020204" pitchFamily="34" charset="0"/>
              <a:buChar char="•"/>
              <a:tabLst>
                <a:tab pos="151765" algn="l"/>
              </a:tabLst>
            </a:pPr>
            <a:r>
              <a:rPr lang="en-US" sz="2400" dirty="0"/>
              <a:t>often use a different rule</a:t>
            </a:r>
          </a:p>
          <a:p>
            <a:pPr marL="354965" indent="-342900">
              <a:spcBef>
                <a:spcPts val="335"/>
              </a:spcBef>
              <a:buFont typeface="Arial" panose="020B0604020202020204" pitchFamily="34" charset="0"/>
              <a:buChar char="•"/>
              <a:tabLst>
                <a:tab pos="151765" algn="l"/>
              </a:tabLs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4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2509-085B-1642-9AE2-237649E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512064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Classification Rules</a:t>
            </a:r>
            <a:b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88CFD-D511-9349-A8CF-DF507EF38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" y="890337"/>
            <a:ext cx="7543800" cy="5555367"/>
          </a:xfrm>
        </p:spPr>
        <p:txBody>
          <a:bodyPr/>
          <a:lstStyle/>
          <a:p>
            <a:pPr marL="688975">
              <a:lnSpc>
                <a:spcPct val="100000"/>
              </a:lnSpc>
              <a:spcBef>
                <a:spcPts val="195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 marL="12065">
              <a:spcBef>
                <a:spcPts val="335"/>
              </a:spcBef>
              <a:tabLst>
                <a:tab pos="151765" algn="l"/>
              </a:tabLst>
            </a:pPr>
            <a:r>
              <a:rPr lang="en-US" sz="2400" u="sng" dirty="0"/>
              <a:t>Handling Missing Attribute Values:</a:t>
            </a:r>
          </a:p>
          <a:p>
            <a:pPr marL="354965" indent="-342900">
              <a:spcBef>
                <a:spcPts val="335"/>
              </a:spcBef>
              <a:buFont typeface="Arial" panose="020B0604020202020204" pitchFamily="34" charset="0"/>
              <a:buChar char="•"/>
              <a:tabLst>
                <a:tab pos="151765" algn="l"/>
              </a:tabLst>
            </a:pPr>
            <a:r>
              <a:rPr lang="en-US" sz="2400" dirty="0"/>
              <a:t>During model construction:</a:t>
            </a:r>
          </a:p>
          <a:p>
            <a:pPr marL="812165" lvl="1" indent="-342900">
              <a:spcBef>
                <a:spcPts val="335"/>
              </a:spcBef>
              <a:buFont typeface="Wingdings" pitchFamily="2" charset="2"/>
              <a:buChar char="v"/>
              <a:tabLst>
                <a:tab pos="151765" algn="l"/>
              </a:tabLst>
            </a:pPr>
            <a:r>
              <a:rPr lang="en-US" sz="2400" dirty="0"/>
              <a:t>Treat a missing attribute value as not satisfying any test on that attribute</a:t>
            </a:r>
          </a:p>
          <a:p>
            <a:pPr marL="354965" indent="-342900">
              <a:spcBef>
                <a:spcPts val="335"/>
              </a:spcBef>
              <a:buFont typeface="Arial" panose="020B0604020202020204" pitchFamily="34" charset="0"/>
              <a:buChar char="•"/>
              <a:tabLst>
                <a:tab pos="151765" algn="l"/>
              </a:tabLst>
            </a:pPr>
            <a:r>
              <a:rPr lang="en-US" sz="2400" dirty="0"/>
              <a:t>During testing:</a:t>
            </a:r>
          </a:p>
          <a:p>
            <a:pPr marL="812165" lvl="1" indent="-342900">
              <a:spcBef>
                <a:spcPts val="335"/>
              </a:spcBef>
              <a:buFont typeface="Wingdings" pitchFamily="2" charset="2"/>
              <a:buChar char="v"/>
              <a:tabLst>
                <a:tab pos="151765" algn="l"/>
              </a:tabLst>
            </a:pPr>
            <a:r>
              <a:rPr lang="en-US" sz="2400" dirty="0"/>
              <a:t>Treat a missing attribute value as not satisfying any test on that attribute</a:t>
            </a:r>
          </a:p>
          <a:p>
            <a:pPr marL="12065">
              <a:spcBef>
                <a:spcPts val="335"/>
              </a:spcBef>
              <a:tabLst>
                <a:tab pos="151765" algn="l"/>
              </a:tabLst>
            </a:pPr>
            <a:endParaRPr lang="en-US" sz="2400" dirty="0"/>
          </a:p>
          <a:p>
            <a:pPr marL="12065">
              <a:spcBef>
                <a:spcPts val="335"/>
              </a:spcBef>
              <a:tabLst>
                <a:tab pos="151765" algn="l"/>
              </a:tabLst>
            </a:pPr>
            <a:r>
              <a:rPr lang="en-US" sz="2400" u="sng" dirty="0"/>
              <a:t>Handling Numeric Predictor Attributes:</a:t>
            </a:r>
          </a:p>
          <a:p>
            <a:pPr marL="354965" indent="-342900">
              <a:spcBef>
                <a:spcPts val="335"/>
              </a:spcBef>
              <a:buFont typeface="Arial" panose="020B0604020202020204" pitchFamily="34" charset="0"/>
              <a:buChar char="•"/>
              <a:tabLst>
                <a:tab pos="151765" algn="l"/>
              </a:tabLst>
            </a:pPr>
            <a:r>
              <a:rPr lang="en-US" sz="2400" dirty="0"/>
              <a:t>Can do local or global discretization as was done for decision trees</a:t>
            </a:r>
          </a:p>
          <a:p>
            <a:pPr marL="812165" lvl="1" indent="-342900">
              <a:spcBef>
                <a:spcPts val="335"/>
              </a:spcBef>
              <a:buFont typeface="Arial" panose="020B0604020202020204" pitchFamily="34" charset="0"/>
              <a:buChar char="•"/>
              <a:tabLst>
                <a:tab pos="151765" algn="l"/>
              </a:tabLst>
            </a:pPr>
            <a:endParaRPr lang="en-US" sz="2400" dirty="0"/>
          </a:p>
          <a:p>
            <a:pPr marL="354965" indent="-342900">
              <a:spcBef>
                <a:spcPts val="335"/>
              </a:spcBef>
              <a:buFont typeface="Arial" panose="020B0604020202020204" pitchFamily="34" charset="0"/>
              <a:buChar char="•"/>
              <a:tabLst>
                <a:tab pos="151765" algn="l"/>
              </a:tabLs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1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Words>1044</Words>
  <Application>Microsoft Macintosh PowerPoint</Application>
  <PresentationFormat>Custom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Classification Rules </vt:lpstr>
      <vt:lpstr>Classification Rules </vt:lpstr>
      <vt:lpstr>Classification Rules </vt:lpstr>
      <vt:lpstr>Classification Rules </vt:lpstr>
      <vt:lpstr>PowerPoint Presentation</vt:lpstr>
      <vt:lpstr>Classification Rules </vt:lpstr>
      <vt:lpstr>Classification Rules </vt:lpstr>
      <vt:lpstr>Classification Rules </vt:lpstr>
      <vt:lpstr>Classification Rules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Rules.dvi</dc:title>
  <cp:lastModifiedBy>Microsoft Office User</cp:lastModifiedBy>
  <cp:revision>17</cp:revision>
  <cp:lastPrinted>2020-11-04T04:48:06Z</cp:lastPrinted>
  <dcterms:created xsi:type="dcterms:W3CDTF">2020-11-03T21:46:25Z</dcterms:created>
  <dcterms:modified xsi:type="dcterms:W3CDTF">2020-11-06T16:59:47Z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2015-12-06T00:00:00Z</vt:filetime>
  </property>
  <property fmtid="{D5CDD505-2E9C-101B-9397-08002B2CF9AE}" pid="3" name="Creator">
    <vt:lpwstr>dvips(k) 5.994 Copyright 2014 Radical Eye Software</vt:lpwstr>
  </property>
  <property fmtid="{D5CDD505-2E9C-101B-9397-08002B2CF9AE}" pid="4" name="LastSaved">
    <vt:filetime>2020-11-03T00:00:00Z</vt:filetime>
  </property>
</Properties>
</file>