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79" r:id="rId26"/>
    <p:sldId id="284" r:id="rId27"/>
    <p:sldId id="285" r:id="rId28"/>
    <p:sldId id="286" r:id="rId29"/>
    <p:sldId id="289" r:id="rId30"/>
    <p:sldId id="287" r:id="rId31"/>
    <p:sldId id="288" r:id="rId32"/>
    <p:sldId id="290" r:id="rId33"/>
    <p:sldId id="291" r:id="rId34"/>
    <p:sldId id="292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09D0-5B9D-4A8C-AADC-3CC7988C000B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8850-C481-4A07-9845-9BD8219F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352340919306985" TargetMode="External"/><Relationship Id="rId2" Type="http://schemas.openxmlformats.org/officeDocument/2006/relationships/hyperlink" Target="https://doi.org/10.1016/j.dib.2019.1043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ics.uci.edu/ml/datasets/Estimation+of+obesity+levels+based+on+eating+habits+and+physical+condition+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Obesity Levels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project aimed at studying varying obesity levels among a population sample with different lifestyle choices.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6" y="1600200"/>
            <a:ext cx="6078187" cy="4525963"/>
          </a:xfrm>
        </p:spPr>
      </p:pic>
    </p:spTree>
    <p:extLst>
      <p:ext uri="{BB962C8B-B14F-4D97-AF65-F5344CB8AC3E}">
        <p14:creationId xmlns:p14="http://schemas.microsoft.com/office/powerpoint/2010/main" val="17643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Numerical Column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7" y="980728"/>
            <a:ext cx="8587621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2"/>
          <a:stretch/>
        </p:blipFill>
        <p:spPr>
          <a:xfrm>
            <a:off x="0" y="1108024"/>
            <a:ext cx="9144000" cy="49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Observations on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database </a:t>
            </a:r>
            <a:r>
              <a:rPr lang="en-US" dirty="0"/>
              <a:t>contains 2111 instances</a:t>
            </a:r>
          </a:p>
          <a:p>
            <a:r>
              <a:rPr lang="en-US" dirty="0"/>
              <a:t>There are no missing </a:t>
            </a:r>
            <a:r>
              <a:rPr lang="en-US" dirty="0" smtClean="0"/>
              <a:t>values </a:t>
            </a:r>
            <a:r>
              <a:rPr lang="en-US" dirty="0"/>
              <a:t>in the dataset</a:t>
            </a:r>
          </a:p>
          <a:p>
            <a:r>
              <a:rPr lang="en-US" dirty="0"/>
              <a:t>The dataset has 8</a:t>
            </a:r>
            <a:r>
              <a:rPr lang="en-US" dirty="0" smtClean="0"/>
              <a:t> </a:t>
            </a:r>
            <a:r>
              <a:rPr lang="en-US" dirty="0" smtClean="0"/>
              <a:t>numerical </a:t>
            </a:r>
            <a:r>
              <a:rPr lang="en-US" dirty="0" smtClean="0"/>
              <a:t>features. </a:t>
            </a:r>
          </a:p>
          <a:p>
            <a:r>
              <a:rPr lang="en-US" dirty="0" smtClean="0"/>
              <a:t>Number </a:t>
            </a:r>
            <a:r>
              <a:rPr lang="en-US" dirty="0"/>
              <a:t>of meals has both the upper and lower outliers</a:t>
            </a:r>
          </a:p>
          <a:p>
            <a:r>
              <a:rPr lang="en-US" dirty="0"/>
              <a:t>Age</a:t>
            </a:r>
            <a:r>
              <a:rPr lang="en-US" dirty="0" smtClean="0"/>
              <a:t>, weight, height </a:t>
            </a:r>
            <a:r>
              <a:rPr lang="en-US" dirty="0"/>
              <a:t>has outliers on its upper side</a:t>
            </a:r>
          </a:p>
          <a:p>
            <a:r>
              <a:rPr lang="en-US" dirty="0"/>
              <a:t>A large percentage of people have an average of 3 meals per day</a:t>
            </a:r>
          </a:p>
          <a:p>
            <a:r>
              <a:rPr lang="en-US" dirty="0" smtClean="0"/>
              <a:t>Height, Age </a:t>
            </a:r>
            <a:r>
              <a:rPr lang="en-US" dirty="0"/>
              <a:t>and Weight are to a large degree normally distributed while Number of meals experiences </a:t>
            </a:r>
            <a:r>
              <a:rPr lang="en-US" dirty="0" err="1"/>
              <a:t>skewness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family history with obesity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286" y="1268760"/>
            <a:ext cx="6797217" cy="54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0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Gender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11" y="1397045"/>
            <a:ext cx="6558165" cy="52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frequency of alcohol consumption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0768"/>
            <a:ext cx="6778243" cy="5374819"/>
          </a:xfrm>
        </p:spPr>
      </p:pic>
    </p:spTree>
    <p:extLst>
      <p:ext uri="{BB962C8B-B14F-4D97-AF65-F5344CB8AC3E}">
        <p14:creationId xmlns:p14="http://schemas.microsoft.com/office/powerpoint/2010/main" val="21269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high calorie consumption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128792" cy="5573698"/>
          </a:xfrm>
        </p:spPr>
      </p:pic>
    </p:spTree>
    <p:extLst>
      <p:ext uri="{BB962C8B-B14F-4D97-AF65-F5344CB8AC3E}">
        <p14:creationId xmlns:p14="http://schemas.microsoft.com/office/powerpoint/2010/main" val="11413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Means of transportation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96752"/>
            <a:ext cx="6578780" cy="5159828"/>
          </a:xfrm>
        </p:spPr>
      </p:pic>
    </p:spTree>
    <p:extLst>
      <p:ext uri="{BB962C8B-B14F-4D97-AF65-F5344CB8AC3E}">
        <p14:creationId xmlns:p14="http://schemas.microsoft.com/office/powerpoint/2010/main" val="44902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Categorical Column Analysis</a:t>
            </a:r>
            <a:br>
              <a:rPr lang="en-US" sz="3000" dirty="0" smtClean="0"/>
            </a:br>
            <a:r>
              <a:rPr lang="en-US" sz="3000" dirty="0" smtClean="0"/>
              <a:t>Weight Distribution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7056784" cy="5529342"/>
          </a:xfrm>
        </p:spPr>
      </p:pic>
    </p:spTree>
    <p:extLst>
      <p:ext uri="{BB962C8B-B14F-4D97-AF65-F5344CB8AC3E}">
        <p14:creationId xmlns:p14="http://schemas.microsoft.com/office/powerpoint/2010/main" val="40611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Obesity is a medical </a:t>
            </a:r>
            <a:r>
              <a:rPr lang="en-US" dirty="0" smtClean="0"/>
              <a:t>condition defined </a:t>
            </a:r>
            <a:r>
              <a:rPr lang="en-US" dirty="0"/>
              <a:t>as having excess amounts of body fat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Obesity is </a:t>
            </a:r>
            <a:r>
              <a:rPr lang="en-US" dirty="0" smtClean="0"/>
              <a:t>associated </a:t>
            </a:r>
            <a:r>
              <a:rPr lang="en-US" dirty="0"/>
              <a:t>with other health conditions such as heart disease, diabetes, hypertension and certain types of cancers. </a:t>
            </a:r>
            <a:endParaRPr lang="en-US" dirty="0" smtClean="0"/>
          </a:p>
          <a:p>
            <a:r>
              <a:rPr lang="en-US" dirty="0" smtClean="0"/>
              <a:t>Obesity </a:t>
            </a:r>
            <a:r>
              <a:rPr lang="en-US" dirty="0"/>
              <a:t>is largely a lifestyle condition with </a:t>
            </a:r>
            <a:r>
              <a:rPr lang="en-US" dirty="0" smtClean="0"/>
              <a:t>diet, </a:t>
            </a:r>
            <a:r>
              <a:rPr lang="en-US" dirty="0"/>
              <a:t>physical activity and exercise choices playing a major role in contributing to the surging cases of obesity.</a:t>
            </a:r>
          </a:p>
        </p:txBody>
      </p:sp>
    </p:spTree>
    <p:extLst>
      <p:ext uri="{BB962C8B-B14F-4D97-AF65-F5344CB8AC3E}">
        <p14:creationId xmlns:p14="http://schemas.microsoft.com/office/powerpoint/2010/main" val="1002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is fairly equal representation of both genders in the study</a:t>
            </a:r>
          </a:p>
          <a:p>
            <a:r>
              <a:rPr lang="en-US" sz="2400" dirty="0"/>
              <a:t>Most respondents have a family history with being overweight</a:t>
            </a:r>
          </a:p>
          <a:p>
            <a:r>
              <a:rPr lang="en-US" sz="2400" dirty="0"/>
              <a:t>Most respondents have high </a:t>
            </a:r>
            <a:r>
              <a:rPr lang="en-US" sz="2400" dirty="0" err="1"/>
              <a:t>colorie</a:t>
            </a:r>
            <a:r>
              <a:rPr lang="en-US" sz="2400" dirty="0"/>
              <a:t> food intake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snacking,Means</a:t>
            </a:r>
            <a:r>
              <a:rPr lang="en-US" sz="2400" dirty="0"/>
              <a:t> of Transport and </a:t>
            </a:r>
            <a:r>
              <a:rPr lang="en-US" sz="2400" dirty="0" err="1"/>
              <a:t>Alchohol</a:t>
            </a:r>
            <a:r>
              <a:rPr lang="en-US" sz="2400" dirty="0"/>
              <a:t> consumption columns have outliers that will be handled through rare levels method</a:t>
            </a:r>
          </a:p>
          <a:p>
            <a:r>
              <a:rPr lang="en-US" sz="2400" dirty="0"/>
              <a:t>Most of the people in the study are none smokers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45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Obesity levels among demographics</a:t>
            </a:r>
            <a:br>
              <a:rPr lang="en-US" dirty="0" smtClean="0"/>
            </a:br>
            <a:r>
              <a:rPr lang="en-US" dirty="0" smtClean="0"/>
              <a:t>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8784976" cy="4927843"/>
          </a:xfrm>
        </p:spPr>
      </p:pic>
    </p:spTree>
    <p:extLst>
      <p:ext uri="{BB962C8B-B14F-4D97-AF65-F5344CB8AC3E}">
        <p14:creationId xmlns:p14="http://schemas.microsoft.com/office/powerpoint/2010/main" val="37416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Obesity levels among demographics</a:t>
            </a:r>
            <a:br>
              <a:rPr lang="en-US" dirty="0" smtClean="0"/>
            </a:br>
            <a:r>
              <a:rPr lang="en-US" dirty="0" smtClean="0"/>
              <a:t>family </a:t>
            </a:r>
            <a:r>
              <a:rPr lang="en-US" dirty="0" err="1" smtClean="0"/>
              <a:t>hisitory</a:t>
            </a:r>
            <a:r>
              <a:rPr lang="en-US" dirty="0" smtClean="0"/>
              <a:t> with obesity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8879964" cy="4968552"/>
          </a:xfrm>
        </p:spPr>
      </p:pic>
    </p:spTree>
    <p:extLst>
      <p:ext uri="{BB962C8B-B14F-4D97-AF65-F5344CB8AC3E}">
        <p14:creationId xmlns:p14="http://schemas.microsoft.com/office/powerpoint/2010/main" val="25574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Obesity levels among demographics</a:t>
            </a:r>
            <a:br>
              <a:rPr lang="en-US" dirty="0" smtClean="0"/>
            </a:br>
            <a:r>
              <a:rPr lang="en-US" dirty="0" smtClean="0"/>
              <a:t>calorie consumption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72816"/>
            <a:ext cx="8933601" cy="4819111"/>
          </a:xfrm>
        </p:spPr>
      </p:pic>
    </p:spTree>
    <p:extLst>
      <p:ext uri="{BB962C8B-B14F-4D97-AF65-F5344CB8AC3E}">
        <p14:creationId xmlns:p14="http://schemas.microsoft.com/office/powerpoint/2010/main" val="21762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Obesity levels among demographics</a:t>
            </a:r>
            <a:br>
              <a:rPr lang="en-US" dirty="0" smtClean="0"/>
            </a:br>
            <a:r>
              <a:rPr lang="en-US" dirty="0" smtClean="0"/>
              <a:t>Means of transport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" y="1440161"/>
            <a:ext cx="8313125" cy="5445223"/>
          </a:xfrm>
        </p:spPr>
      </p:pic>
    </p:spTree>
    <p:extLst>
      <p:ext uri="{BB962C8B-B14F-4D97-AF65-F5344CB8AC3E}">
        <p14:creationId xmlns:p14="http://schemas.microsoft.com/office/powerpoint/2010/main" val="7412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most common type of obesity is type 1 followed closely by type 3</a:t>
            </a:r>
          </a:p>
          <a:p>
            <a:r>
              <a:rPr lang="en-US" dirty="0"/>
              <a:t>The most common form of obesity among the female population was type 3 while in the male population was type2</a:t>
            </a:r>
          </a:p>
          <a:p>
            <a:r>
              <a:rPr lang="en-US" dirty="0"/>
              <a:t>Most People with a family history of being overweight tend to be obese as well</a:t>
            </a:r>
          </a:p>
          <a:p>
            <a:r>
              <a:rPr lang="en-US" dirty="0"/>
              <a:t>There is a high correlation of high calorie food intake with all levels of obesity</a:t>
            </a:r>
          </a:p>
          <a:p>
            <a:r>
              <a:rPr lang="en-US" dirty="0"/>
              <a:t>People who had consumed food in between meals (snacking) frequently were observed to have insufficient weight as compared to the demographic who snacked sometimes that were mostly obese</a:t>
            </a:r>
          </a:p>
          <a:p>
            <a:r>
              <a:rPr lang="en-US" dirty="0"/>
              <a:t>Smoking was not a very strong factor affecting obesity and overweight levels in the study</a:t>
            </a:r>
          </a:p>
          <a:p>
            <a:r>
              <a:rPr lang="en-US" dirty="0"/>
              <a:t>Majority of the respondents did not monitor their calories</a:t>
            </a:r>
          </a:p>
          <a:p>
            <a:r>
              <a:rPr lang="en-US" dirty="0"/>
              <a:t>The preferred means of Transport among the population was public transport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8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395535" y="1340768"/>
            <a:ext cx="8064896" cy="2520280"/>
          </a:xfrm>
        </p:spPr>
        <p:txBody>
          <a:bodyPr>
            <a:normAutofit/>
          </a:bodyPr>
          <a:lstStyle/>
          <a:p>
            <a:r>
              <a:rPr lang="en-US" dirty="0" smtClean="0"/>
              <a:t>Preprocessing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1988841"/>
            <a:ext cx="7128792" cy="1080120"/>
          </a:xfrm>
        </p:spPr>
        <p:txBody>
          <a:bodyPr/>
          <a:lstStyle/>
          <a:p>
            <a:r>
              <a:rPr lang="en-US" dirty="0" smtClean="0"/>
              <a:t>Handling of Outliers using z-score 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9981"/>
            <a:ext cx="9144000" cy="1156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8702667" cy="53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Categorical data encoding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1" y="1172669"/>
            <a:ext cx="8697627" cy="5352675"/>
          </a:xfrm>
        </p:spPr>
      </p:pic>
    </p:spTree>
    <p:extLst>
      <p:ext uri="{BB962C8B-B14F-4D97-AF65-F5344CB8AC3E}">
        <p14:creationId xmlns:p14="http://schemas.microsoft.com/office/powerpoint/2010/main" val="19413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 encoding cont..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2" y="2204865"/>
            <a:ext cx="9053862" cy="2233150"/>
          </a:xfrm>
        </p:spPr>
      </p:pic>
    </p:spTree>
    <p:extLst>
      <p:ext uri="{BB962C8B-B14F-4D97-AF65-F5344CB8AC3E}">
        <p14:creationId xmlns:p14="http://schemas.microsoft.com/office/powerpoint/2010/main" val="15635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Dataset Details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Autofit/>
          </a:bodyPr>
          <a:lstStyle/>
          <a:p>
            <a:r>
              <a:rPr lang="en-US" sz="2300" dirty="0"/>
              <a:t>This dataset include data for the estimation of obesity levels in individuals from the countries of Mexico, Peru and Colombia, based on their eating habits and physical condition. </a:t>
            </a:r>
            <a:endParaRPr lang="en-US" sz="2300" dirty="0" smtClean="0"/>
          </a:p>
          <a:p>
            <a:r>
              <a:rPr lang="en-US" sz="2300" dirty="0" smtClean="0"/>
              <a:t>The </a:t>
            </a:r>
            <a:r>
              <a:rPr lang="en-US" sz="2300" dirty="0"/>
              <a:t>data contains 17 attributes and 2111 records, the records are labeled with the class variable </a:t>
            </a:r>
            <a:r>
              <a:rPr lang="en-US" sz="2300" dirty="0" err="1"/>
              <a:t>NObesity</a:t>
            </a:r>
            <a:r>
              <a:rPr lang="en-US" sz="2300" dirty="0"/>
              <a:t> (Obesity Level), that allows classification of the data using the values of Insufficient </a:t>
            </a:r>
            <a:r>
              <a:rPr lang="en-US" sz="2300" dirty="0" smtClean="0"/>
              <a:t>Weight</a:t>
            </a:r>
          </a:p>
          <a:p>
            <a:r>
              <a:rPr lang="en-US" sz="2300" dirty="0" smtClean="0"/>
              <a:t>Normal </a:t>
            </a:r>
            <a:r>
              <a:rPr lang="en-US" sz="2300" dirty="0"/>
              <a:t>Weight, </a:t>
            </a:r>
            <a:endParaRPr lang="en-US" sz="2300" dirty="0" smtClean="0"/>
          </a:p>
          <a:p>
            <a:r>
              <a:rPr lang="en-US" sz="2300" dirty="0" smtClean="0"/>
              <a:t>Overweight </a:t>
            </a:r>
            <a:r>
              <a:rPr lang="en-US" sz="2300" dirty="0"/>
              <a:t>Level </a:t>
            </a:r>
            <a:r>
              <a:rPr lang="en-US" sz="2300" dirty="0" smtClean="0"/>
              <a:t>I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Overweight Level </a:t>
            </a:r>
            <a:r>
              <a:rPr lang="en-US" sz="2300" dirty="0" smtClean="0"/>
              <a:t>II </a:t>
            </a:r>
          </a:p>
          <a:p>
            <a:r>
              <a:rPr lang="en-US" sz="2300" dirty="0" smtClean="0"/>
              <a:t>Obesity </a:t>
            </a:r>
            <a:r>
              <a:rPr lang="en-US" sz="2300" dirty="0"/>
              <a:t>Type </a:t>
            </a:r>
            <a:r>
              <a:rPr lang="en-US" sz="2300" dirty="0" smtClean="0"/>
              <a:t>I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Obesity Type II </a:t>
            </a:r>
          </a:p>
          <a:p>
            <a:r>
              <a:rPr lang="en-US" sz="2300" dirty="0" smtClean="0"/>
              <a:t> </a:t>
            </a:r>
            <a:r>
              <a:rPr lang="en-US" sz="2300" dirty="0"/>
              <a:t>Obesity Type </a:t>
            </a:r>
            <a:r>
              <a:rPr lang="en-US" sz="2300" dirty="0" smtClean="0"/>
              <a:t>III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61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engineering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BMI</a:t>
            </a:r>
          </a:p>
          <a:p>
            <a:r>
              <a:rPr lang="en-US" dirty="0" smtClean="0"/>
              <a:t>A measure of weight divided by the square of the samples height</a:t>
            </a:r>
          </a:p>
          <a:p>
            <a:r>
              <a:rPr lang="en-US" dirty="0"/>
              <a:t>BMI = weight/(height)^2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8539896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83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50106"/>
          </a:xfrm>
        </p:spPr>
        <p:txBody>
          <a:bodyPr/>
          <a:lstStyle/>
          <a:p>
            <a:r>
              <a:rPr lang="en-US" dirty="0" smtClean="0"/>
              <a:t>Check for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980728"/>
            <a:ext cx="5826296" cy="5645224"/>
          </a:xfrm>
        </p:spPr>
      </p:pic>
    </p:spTree>
    <p:extLst>
      <p:ext uri="{BB962C8B-B14F-4D97-AF65-F5344CB8AC3E}">
        <p14:creationId xmlns:p14="http://schemas.microsoft.com/office/powerpoint/2010/main" val="21344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Relevant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15" y="1772816"/>
            <a:ext cx="5189773" cy="3014419"/>
          </a:xfrm>
        </p:spPr>
      </p:pic>
    </p:spTree>
    <p:extLst>
      <p:ext uri="{BB962C8B-B14F-4D97-AF65-F5344CB8AC3E}">
        <p14:creationId xmlns:p14="http://schemas.microsoft.com/office/powerpoint/2010/main" val="18002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639695" cy="3816424"/>
          </a:xfrm>
        </p:spPr>
      </p:pic>
    </p:spTree>
    <p:extLst>
      <p:ext uri="{BB962C8B-B14F-4D97-AF65-F5344CB8AC3E}">
        <p14:creationId xmlns:p14="http://schemas.microsoft.com/office/powerpoint/2010/main" val="15323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 to select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Using </a:t>
            </a:r>
            <a:r>
              <a:rPr lang="en-US" sz="1400" dirty="0" err="1"/>
              <a:t>sklearn</a:t>
            </a:r>
            <a:r>
              <a:rPr lang="en-US" sz="1400" dirty="0"/>
              <a:t> to perform feature selection has </a:t>
            </a:r>
            <a:r>
              <a:rPr lang="en-US" sz="1400" dirty="0" smtClean="0"/>
              <a:t>yielded </a:t>
            </a:r>
            <a:r>
              <a:rPr lang="en-US" sz="1400" dirty="0"/>
              <a:t>the following features as </a:t>
            </a:r>
            <a:r>
              <a:rPr lang="en-US" sz="1400" dirty="0" smtClean="0"/>
              <a:t>best </a:t>
            </a:r>
            <a:r>
              <a:rPr lang="en-US" sz="1400" dirty="0"/>
              <a:t>to use for model creation</a:t>
            </a:r>
          </a:p>
          <a:p>
            <a:r>
              <a:rPr lang="en-US" sz="1400" dirty="0"/>
              <a:t>Gender</a:t>
            </a:r>
          </a:p>
          <a:p>
            <a:r>
              <a:rPr lang="en-US" sz="1400" dirty="0"/>
              <a:t>Weight</a:t>
            </a:r>
          </a:p>
          <a:p>
            <a:r>
              <a:rPr lang="en-US" sz="1400" dirty="0"/>
              <a:t>Family history with overweight</a:t>
            </a:r>
          </a:p>
          <a:p>
            <a:r>
              <a:rPr lang="en-US" sz="1400" dirty="0"/>
              <a:t>Vegetable </a:t>
            </a:r>
            <a:r>
              <a:rPr lang="en-US" sz="1400" dirty="0" smtClean="0"/>
              <a:t>consumption</a:t>
            </a:r>
          </a:p>
          <a:p>
            <a:r>
              <a:rPr lang="en-US" sz="1400" dirty="0" smtClean="0"/>
              <a:t>Alcohol consumption sometimes</a:t>
            </a:r>
          </a:p>
          <a:p>
            <a:r>
              <a:rPr lang="en-US" sz="1400" dirty="0" smtClean="0"/>
              <a:t>snacking </a:t>
            </a:r>
            <a:r>
              <a:rPr lang="en-US" sz="1400" dirty="0"/>
              <a:t>frequency (sometimes &amp; Frequently)</a:t>
            </a:r>
          </a:p>
          <a:p>
            <a:r>
              <a:rPr lang="en-US" sz="1400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927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Test-Train split</a:t>
            </a:r>
            <a:br>
              <a:rPr lang="en-US" dirty="0" smtClean="0"/>
            </a:br>
            <a:r>
              <a:rPr lang="en-US" dirty="0" smtClean="0"/>
              <a:t>ratio 80:20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7" y="2336413"/>
            <a:ext cx="9073007" cy="876563"/>
          </a:xfrm>
        </p:spPr>
      </p:pic>
    </p:spTree>
    <p:extLst>
      <p:ext uri="{BB962C8B-B14F-4D97-AF65-F5344CB8AC3E}">
        <p14:creationId xmlns:p14="http://schemas.microsoft.com/office/powerpoint/2010/main" val="313471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484784"/>
            <a:ext cx="7772400" cy="1362075"/>
          </a:xfrm>
        </p:spPr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project is a classification problem, thus various classification models were used including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Logistic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SVC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K Nearest Neighbors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Random Forest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Decision Tree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83318"/>
            <a:ext cx="9001000" cy="1953793"/>
          </a:xfrm>
        </p:spPr>
      </p:pic>
    </p:spTree>
    <p:extLst>
      <p:ext uri="{BB962C8B-B14F-4D97-AF65-F5344CB8AC3E}">
        <p14:creationId xmlns:p14="http://schemas.microsoft.com/office/powerpoint/2010/main" val="21669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1"/>
            <a:ext cx="8851444" cy="5472608"/>
          </a:xfrm>
        </p:spPr>
      </p:pic>
    </p:spTree>
    <p:extLst>
      <p:ext uri="{BB962C8B-B14F-4D97-AF65-F5344CB8AC3E}">
        <p14:creationId xmlns:p14="http://schemas.microsoft.com/office/powerpoint/2010/main" val="2850475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results K Nearest Neighbors is the best model</a:t>
            </a:r>
          </a:p>
          <a:p>
            <a:r>
              <a:rPr lang="en-US" dirty="0" smtClean="0"/>
              <a:t>It has very little error of accuracy between training data and testing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details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77% of the data was generated synthetically using the </a:t>
            </a:r>
            <a:r>
              <a:rPr lang="en-US" dirty="0" err="1"/>
              <a:t>Weka</a:t>
            </a:r>
            <a:r>
              <a:rPr lang="en-US" dirty="0"/>
              <a:t> tool and the SMOTE filter, 23% of the data was collected directly from users through a web platform.</a:t>
            </a:r>
          </a:p>
        </p:txBody>
      </p:sp>
    </p:spTree>
    <p:extLst>
      <p:ext uri="{BB962C8B-B14F-4D97-AF65-F5344CB8AC3E}">
        <p14:creationId xmlns:p14="http://schemas.microsoft.com/office/powerpoint/2010/main" val="5561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KNN as the preferred choice hyper parameter tuning is done</a:t>
            </a:r>
          </a:p>
          <a:p>
            <a:r>
              <a:rPr lang="en-US" dirty="0" smtClean="0"/>
              <a:t>Some of the hyper parameters include </a:t>
            </a:r>
          </a:p>
          <a:p>
            <a:r>
              <a:rPr lang="en-US" dirty="0" smtClean="0"/>
              <a:t>N neighbors </a:t>
            </a:r>
          </a:p>
          <a:p>
            <a:r>
              <a:rPr lang="en-US" dirty="0" smtClean="0"/>
              <a:t>Weights</a:t>
            </a:r>
          </a:p>
          <a:p>
            <a:r>
              <a:rPr lang="en-US" dirty="0" smtClean="0"/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32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75" y="476672"/>
            <a:ext cx="8752013" cy="2913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14908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</a:p>
          <a:p>
            <a:endParaRPr lang="en-US" dirty="0"/>
          </a:p>
          <a:p>
            <a:r>
              <a:rPr lang="en-US" dirty="0" smtClean="0"/>
              <a:t>The hyper parameter chosen for optimal results is a KNN classifier with 1</a:t>
            </a:r>
          </a:p>
          <a:p>
            <a:r>
              <a:rPr lang="en-US" dirty="0" smtClean="0"/>
              <a:t>N-</a:t>
            </a:r>
            <a:r>
              <a:rPr lang="en-US" dirty="0" err="1" smtClean="0"/>
              <a:t>neighbours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6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Evaluation was done using different methods</a:t>
            </a:r>
            <a:r>
              <a:rPr lang="en-US" dirty="0"/>
              <a:t> </a:t>
            </a:r>
            <a:r>
              <a:rPr lang="en-US" dirty="0" smtClean="0"/>
              <a:t>including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Precision – recall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87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196752"/>
            <a:ext cx="6696743" cy="5459468"/>
          </a:xfrm>
        </p:spPr>
      </p:pic>
    </p:spTree>
    <p:extLst>
      <p:ext uri="{BB962C8B-B14F-4D97-AF65-F5344CB8AC3E}">
        <p14:creationId xmlns:p14="http://schemas.microsoft.com/office/powerpoint/2010/main" val="24410516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Precision-Recall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6507569" cy="4464496"/>
          </a:xfrm>
        </p:spPr>
      </p:pic>
    </p:spTree>
    <p:extLst>
      <p:ext uri="{BB962C8B-B14F-4D97-AF65-F5344CB8AC3E}">
        <p14:creationId xmlns:p14="http://schemas.microsoft.com/office/powerpoint/2010/main" val="208342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Gender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err="1" smtClean="0"/>
              <a:t>family_history_with_overweight</a:t>
            </a:r>
            <a:endParaRPr lang="en-US" dirty="0" smtClean="0"/>
          </a:p>
          <a:p>
            <a:r>
              <a:rPr lang="en-US" dirty="0" err="1" smtClean="0"/>
              <a:t>Vegetable_Consumption</a:t>
            </a:r>
            <a:endParaRPr lang="en-US" dirty="0" smtClean="0"/>
          </a:p>
          <a:p>
            <a:r>
              <a:rPr lang="en-US" dirty="0" err="1" smtClean="0"/>
              <a:t>Alchohol_Consumption_Sometimes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Snacking_Frequency_Frequently</a:t>
            </a:r>
            <a:endParaRPr lang="en-US" dirty="0" smtClean="0"/>
          </a:p>
          <a:p>
            <a:r>
              <a:rPr lang="en-US" dirty="0" err="1" smtClean="0"/>
              <a:t>Snacking_Frequency_Sometimes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BMI </a:t>
            </a:r>
            <a:r>
              <a:rPr lang="en-US" dirty="0"/>
              <a:t>are the most important factors in identifying persons who are at risk of having obesity and overweight complications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Other variables hold less significance while evaluating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352769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Fabio Mendoza </a:t>
            </a:r>
            <a:r>
              <a:rPr lang="en-US" sz="2400" dirty="0" err="1"/>
              <a:t>Palechor</a:t>
            </a:r>
            <a:r>
              <a:rPr lang="en-US" sz="2400" dirty="0"/>
              <a:t>, Alexis de la </a:t>
            </a:r>
            <a:r>
              <a:rPr lang="en-US" sz="2400" dirty="0" err="1"/>
              <a:t>Hoz</a:t>
            </a:r>
            <a:r>
              <a:rPr lang="en-US" sz="2400" dirty="0"/>
              <a:t> </a:t>
            </a:r>
            <a:r>
              <a:rPr lang="en-US" sz="2400" dirty="0" err="1"/>
              <a:t>Manotas</a:t>
            </a:r>
            <a:r>
              <a:rPr lang="en-US" sz="2400" dirty="0"/>
              <a:t>, Dataset for estimation of obesity levels based on eating habits and physical condition in individuals from Colombia, Peru and Mexico, Data in Brief, Volume 25, 2019, 104344, ISSN 2352-3409, </a:t>
            </a:r>
            <a:r>
              <a:rPr lang="en-US" sz="2400" u="sng" dirty="0">
                <a:hlinkClick r:id="rId2"/>
              </a:rPr>
              <a:t>https://doi.org/10.1016/j.dib.2019.104344</a:t>
            </a:r>
            <a:r>
              <a:rPr lang="en-US" sz="2400" dirty="0"/>
              <a:t>. (</a:t>
            </a:r>
            <a:r>
              <a:rPr lang="en-US" sz="2400" u="sng" dirty="0">
                <a:hlinkClick r:id="rId3"/>
              </a:rPr>
              <a:t>https://www.sciencedirect.com/science/article/pii/S2352340919306985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u="sng" dirty="0">
                <a:hlinkClick r:id="rId4"/>
              </a:rPr>
              <a:t>https://archive.ics.uci.edu/ml/datasets/Estimation+of+obesity+levels+based+on+eating+habits+and+physical+condition+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0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Age: Age of respondents in years</a:t>
            </a:r>
          </a:p>
          <a:p>
            <a:r>
              <a:rPr lang="en-US" dirty="0"/>
              <a:t>Height: Height measured in meters</a:t>
            </a:r>
          </a:p>
          <a:p>
            <a:r>
              <a:rPr lang="en-US" dirty="0"/>
              <a:t>Weight: Weight measured in kgs</a:t>
            </a:r>
          </a:p>
          <a:p>
            <a:r>
              <a:rPr lang="en-US" dirty="0" smtClean="0"/>
              <a:t>Family history: Family history of having obesity</a:t>
            </a:r>
            <a:endParaRPr lang="en-US" dirty="0"/>
          </a:p>
          <a:p>
            <a:r>
              <a:rPr lang="en-US" dirty="0"/>
              <a:t>FAVC: Frequency of consumption of high caloric food</a:t>
            </a:r>
          </a:p>
          <a:p>
            <a:r>
              <a:rPr lang="en-US" dirty="0"/>
              <a:t>FVCV: Frequency of consumption of vegetables</a:t>
            </a:r>
          </a:p>
          <a:p>
            <a:r>
              <a:rPr lang="en-US" dirty="0"/>
              <a:t>NCP: Number of main meals</a:t>
            </a:r>
          </a:p>
          <a:p>
            <a:r>
              <a:rPr lang="en-US" dirty="0"/>
              <a:t>CAEC: Consumption of food between meals (snacking)</a:t>
            </a:r>
          </a:p>
          <a:p>
            <a:r>
              <a:rPr lang="en-US" dirty="0"/>
              <a:t>SMOKE: Whether the respondent is a smoker</a:t>
            </a:r>
          </a:p>
          <a:p>
            <a:r>
              <a:rPr lang="en-US" dirty="0"/>
              <a:t>CH20: Daily water consumption</a:t>
            </a:r>
          </a:p>
          <a:p>
            <a:r>
              <a:rPr lang="en-US" dirty="0"/>
              <a:t>SCC: </a:t>
            </a:r>
            <a:r>
              <a:rPr lang="en-US" dirty="0" smtClean="0"/>
              <a:t>Monitoring </a:t>
            </a:r>
            <a:r>
              <a:rPr lang="en-US" dirty="0"/>
              <a:t>of calories consumption</a:t>
            </a:r>
          </a:p>
          <a:p>
            <a:r>
              <a:rPr lang="en-US" dirty="0"/>
              <a:t>FAF: Physical Activity Frequency</a:t>
            </a:r>
          </a:p>
          <a:p>
            <a:r>
              <a:rPr lang="en-US" dirty="0"/>
              <a:t>TUE: Time Using Technological Devices</a:t>
            </a:r>
          </a:p>
          <a:p>
            <a:r>
              <a:rPr lang="en-US" dirty="0"/>
              <a:t>CALC: </a:t>
            </a:r>
            <a:r>
              <a:rPr lang="en-US" dirty="0" smtClean="0"/>
              <a:t>Alcohol </a:t>
            </a:r>
            <a:r>
              <a:rPr lang="en-US" dirty="0"/>
              <a:t>Consumption</a:t>
            </a:r>
          </a:p>
          <a:p>
            <a:r>
              <a:rPr lang="en-US" dirty="0"/>
              <a:t>MTRANS</a:t>
            </a:r>
            <a:r>
              <a:rPr lang="en-US" dirty="0" smtClean="0"/>
              <a:t>: Means </a:t>
            </a:r>
            <a:r>
              <a:rPr lang="en-US" dirty="0"/>
              <a:t>of transport commonly used by respondent</a:t>
            </a:r>
          </a:p>
          <a:p>
            <a:r>
              <a:rPr lang="en-US" dirty="0" err="1"/>
              <a:t>NOObesity</a:t>
            </a:r>
            <a:r>
              <a:rPr lang="en-US" dirty="0"/>
              <a:t>: level of obesity(1-4)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Deliverables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for prediction of level of obesity in an individual</a:t>
            </a:r>
          </a:p>
        </p:txBody>
      </p:sp>
    </p:spTree>
    <p:extLst>
      <p:ext uri="{BB962C8B-B14F-4D97-AF65-F5344CB8AC3E}">
        <p14:creationId xmlns:p14="http://schemas.microsoft.com/office/powerpoint/2010/main" val="31869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</a:t>
            </a:r>
            <a:r>
              <a:rPr lang="en-US" dirty="0" smtClean="0"/>
              <a:t> import preprocessing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sklearn.feature_selection</a:t>
            </a:r>
            <a:r>
              <a:rPr lang="en-US" dirty="0" smtClean="0"/>
              <a:t> import </a:t>
            </a:r>
            <a:r>
              <a:rPr lang="en-US" dirty="0" err="1" smtClean="0"/>
              <a:t>SelectKBest</a:t>
            </a:r>
            <a:r>
              <a:rPr lang="en-US" dirty="0" smtClean="0"/>
              <a:t>, </a:t>
            </a:r>
            <a:r>
              <a:rPr lang="en-US" dirty="0" err="1" smtClean="0"/>
              <a:t>f_classif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train_test_split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sklearn.discriminant_analysis</a:t>
            </a:r>
            <a:r>
              <a:rPr lang="en-US" dirty="0" smtClean="0"/>
              <a:t> import </a:t>
            </a:r>
            <a:r>
              <a:rPr lang="en-US" dirty="0" err="1" smtClean="0"/>
              <a:t>LinearDiscriminantAnalysis</a:t>
            </a:r>
            <a:r>
              <a:rPr lang="en-US" dirty="0" smtClean="0"/>
              <a:t> as LDA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sklearn.ensemble</a:t>
            </a:r>
            <a:r>
              <a:rPr lang="en-US" dirty="0" smtClean="0"/>
              <a:t> import </a:t>
            </a:r>
            <a:r>
              <a:rPr lang="en-US" dirty="0" err="1" smtClean="0"/>
              <a:t>RandomForestClassifier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sklearn.linear_model</a:t>
            </a:r>
            <a:r>
              <a:rPr lang="en-US" dirty="0" smtClean="0"/>
              <a:t> import </a:t>
            </a:r>
            <a:r>
              <a:rPr lang="en-US" dirty="0" err="1" smtClean="0"/>
              <a:t>LogisticRegression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sklearn.neighbors</a:t>
            </a:r>
            <a:r>
              <a:rPr lang="en-US" dirty="0" smtClean="0"/>
              <a:t> import </a:t>
            </a:r>
            <a:r>
              <a:rPr lang="en-US" dirty="0" err="1" smtClean="0"/>
              <a:t>KNeighborsClassifier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sklearn.tree</a:t>
            </a:r>
            <a:r>
              <a:rPr lang="en-US" dirty="0" smtClean="0"/>
              <a:t> import </a:t>
            </a:r>
            <a:r>
              <a:rPr lang="en-US" dirty="0" err="1" smtClean="0"/>
              <a:t>DecisionTreeClassifier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sklearn.svm</a:t>
            </a:r>
            <a:r>
              <a:rPr lang="en-US" dirty="0" smtClean="0"/>
              <a:t> import SVC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 </a:t>
            </a:r>
            <a:r>
              <a:rPr lang="en-US" dirty="0" err="1" smtClean="0"/>
              <a:t>classification_report</a:t>
            </a:r>
            <a:r>
              <a:rPr lang="en-US" dirty="0" smtClean="0"/>
              <a:t>, </a:t>
            </a:r>
            <a:r>
              <a:rPr lang="en-US" dirty="0" err="1" smtClean="0"/>
              <a:t>accuracy_score</a:t>
            </a:r>
            <a:r>
              <a:rPr lang="en-US" dirty="0" smtClean="0"/>
              <a:t>, </a:t>
            </a:r>
            <a:r>
              <a:rPr lang="en-US" dirty="0" err="1" smtClean="0"/>
              <a:t>precision_score</a:t>
            </a:r>
            <a:r>
              <a:rPr lang="en-US" dirty="0" smtClean="0"/>
              <a:t>, recall_score,f1_score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sklearn.metrics</a:t>
            </a:r>
            <a:r>
              <a:rPr lang="en-US" dirty="0" smtClean="0"/>
              <a:t> import </a:t>
            </a:r>
            <a:r>
              <a:rPr lang="en-US" dirty="0" err="1" smtClean="0"/>
              <a:t>confusion_matrix</a:t>
            </a:r>
            <a:endParaRPr lang="en-US" dirty="0" smtClean="0"/>
          </a:p>
          <a:p>
            <a:r>
              <a:rPr lang="en-US" dirty="0" smtClean="0"/>
              <a:t>import pickle</a:t>
            </a:r>
          </a:p>
          <a:p>
            <a:r>
              <a:rPr lang="en-US" dirty="0" smtClean="0"/>
              <a:t>import warnings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Snippet of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8681"/>
            <a:ext cx="8229600" cy="3429000"/>
          </a:xfrm>
        </p:spPr>
      </p:pic>
    </p:spTree>
    <p:extLst>
      <p:ext uri="{BB962C8B-B14F-4D97-AF65-F5344CB8AC3E}">
        <p14:creationId xmlns:p14="http://schemas.microsoft.com/office/powerpoint/2010/main" val="21051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971</Words>
  <Application>Microsoft Office PowerPoint</Application>
  <PresentationFormat>On-screen Show (4:3)</PresentationFormat>
  <Paragraphs>155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Obesity Levels</vt:lpstr>
      <vt:lpstr>Introduction</vt:lpstr>
      <vt:lpstr>Dataset Details </vt:lpstr>
      <vt:lpstr>Dataset details cont..</vt:lpstr>
      <vt:lpstr>Dataset Source</vt:lpstr>
      <vt:lpstr>Column Description</vt:lpstr>
      <vt:lpstr>Project Deliverables </vt:lpstr>
      <vt:lpstr>Library Imports</vt:lpstr>
      <vt:lpstr>Snippet of dataframe</vt:lpstr>
      <vt:lpstr>EDA</vt:lpstr>
      <vt:lpstr>Numerical Column analysis</vt:lpstr>
      <vt:lpstr>PowerPoint Presentation</vt:lpstr>
      <vt:lpstr>Observations on results </vt:lpstr>
      <vt:lpstr>Categorical Column Analysis family history with obesity</vt:lpstr>
      <vt:lpstr>Categorical Column Analysis Gender</vt:lpstr>
      <vt:lpstr>Categorical Column Analysis frequency of alcohol consumption</vt:lpstr>
      <vt:lpstr>Categorical Column Analysis high calorie consumption</vt:lpstr>
      <vt:lpstr>Categorical Column Analysis Means of transportation</vt:lpstr>
      <vt:lpstr>Categorical Column Analysis Weight Distribution</vt:lpstr>
      <vt:lpstr>Observation on results</vt:lpstr>
      <vt:lpstr>Obesity levels among demographics Gender</vt:lpstr>
      <vt:lpstr>Obesity levels among demographics family hisitory with obesity </vt:lpstr>
      <vt:lpstr>Obesity levels among demographics calorie consumption</vt:lpstr>
      <vt:lpstr>Obesity levels among demographics Means of transport</vt:lpstr>
      <vt:lpstr>Observation on results</vt:lpstr>
      <vt:lpstr>Preprocessing </vt:lpstr>
      <vt:lpstr>PowerPoint Presentation</vt:lpstr>
      <vt:lpstr>Categorical data encoding</vt:lpstr>
      <vt:lpstr>Categorical data encoding cont..</vt:lpstr>
      <vt:lpstr>Feature engineering </vt:lpstr>
      <vt:lpstr>Check for correlation</vt:lpstr>
      <vt:lpstr>Relevant features</vt:lpstr>
      <vt:lpstr>Feature selection using sklearn</vt:lpstr>
      <vt:lpstr>Features to select </vt:lpstr>
      <vt:lpstr>Test-Train split ratio 80:20</vt:lpstr>
      <vt:lpstr>Model Creation</vt:lpstr>
      <vt:lpstr>Model Creation</vt:lpstr>
      <vt:lpstr>Model Selection</vt:lpstr>
      <vt:lpstr>Model Selection cont..</vt:lpstr>
      <vt:lpstr>Hyper parameter tuning</vt:lpstr>
      <vt:lpstr>PowerPoint Presentation</vt:lpstr>
      <vt:lpstr>Model Evaluation</vt:lpstr>
      <vt:lpstr>Confusion matrix</vt:lpstr>
      <vt:lpstr>Precision-Recall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Levels</dc:title>
  <dc:creator>Dennis Maina</dc:creator>
  <cp:lastModifiedBy>Dennis Maina</cp:lastModifiedBy>
  <cp:revision>11</cp:revision>
  <dcterms:created xsi:type="dcterms:W3CDTF">2022-07-13T07:44:25Z</dcterms:created>
  <dcterms:modified xsi:type="dcterms:W3CDTF">2022-07-13T09:31:08Z</dcterms:modified>
</cp:coreProperties>
</file>