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2" r:id="rId2"/>
    <p:sldId id="284" r:id="rId3"/>
    <p:sldId id="286" r:id="rId4"/>
    <p:sldId id="285" r:id="rId5"/>
    <p:sldId id="288" r:id="rId6"/>
    <p:sldId id="289" r:id="rId7"/>
    <p:sldId id="287" r:id="rId8"/>
    <p:sldId id="290" r:id="rId9"/>
    <p:sldId id="291" r:id="rId10"/>
    <p:sldId id="293" r:id="rId11"/>
    <p:sldId id="296" r:id="rId12"/>
    <p:sldId id="295" r:id="rId13"/>
    <p:sldId id="298"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68" d="100"/>
          <a:sy n="68" d="100"/>
        </p:scale>
        <p:origin x="84" y="7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p53 is Positively Regulated by miR-542-3p</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Applied genomics project</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4854D-067E-E9DD-7FD3-AECD231774B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88195A3-8ACF-A862-9B40-1B7D8A48DC8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1C6DEFE-AEFC-FD4E-197A-BA4FB0F19BAD}"/>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itle 4">
            <a:extLst>
              <a:ext uri="{FF2B5EF4-FFF2-40B4-BE49-F238E27FC236}">
                <a16:creationId xmlns:a16="http://schemas.microsoft.com/office/drawing/2014/main" id="{B1396A62-FDDE-4BCF-4AD0-8C1904FC4A4A}"/>
              </a:ext>
            </a:extLst>
          </p:cNvPr>
          <p:cNvSpPr>
            <a:spLocks noGrp="1"/>
          </p:cNvSpPr>
          <p:nvPr>
            <p:ph type="title"/>
          </p:nvPr>
        </p:nvSpPr>
        <p:spPr/>
        <p:txBody>
          <a:bodyPr/>
          <a:lstStyle/>
          <a:p>
            <a:r>
              <a:rPr lang="en-US" sz="1800" b="1" dirty="0">
                <a:latin typeface="Arial,Bold"/>
              </a:rPr>
              <a:t>C</a:t>
            </a:r>
            <a:r>
              <a:rPr lang="en-US" sz="1800" b="1" i="0" u="none" strike="noStrike" baseline="0" dirty="0">
                <a:latin typeface="Arial,Bold"/>
              </a:rPr>
              <a:t>omponents of p53 signaling pathway that were significantly</a:t>
            </a:r>
            <a:br>
              <a:rPr lang="en-US" sz="1800" b="1" i="0" u="none" strike="noStrike" baseline="0" dirty="0">
                <a:latin typeface="Arial,Bold"/>
              </a:rPr>
            </a:br>
            <a:r>
              <a:rPr lang="en-US" sz="1800" b="1" i="0" u="none" strike="noStrike" baseline="0" dirty="0">
                <a:latin typeface="Arial,Bold"/>
              </a:rPr>
              <a:t>affected by miR-542-3p in U2OS cells</a:t>
            </a:r>
            <a:endParaRPr lang="en-KE" dirty="0"/>
          </a:p>
        </p:txBody>
      </p:sp>
      <p:pic>
        <p:nvPicPr>
          <p:cNvPr id="7" name="Picture 6" descr="Graphical user interface, application, table, Excel&#10;&#10;Description automatically generated">
            <a:extLst>
              <a:ext uri="{FF2B5EF4-FFF2-40B4-BE49-F238E27FC236}">
                <a16:creationId xmlns:a16="http://schemas.microsoft.com/office/drawing/2014/main" id="{BABCBBE6-939C-3EB4-9DE5-C29CF3B41440}"/>
              </a:ext>
            </a:extLst>
          </p:cNvPr>
          <p:cNvPicPr>
            <a:picLocks noChangeAspect="1"/>
          </p:cNvPicPr>
          <p:nvPr/>
        </p:nvPicPr>
        <p:blipFill>
          <a:blip r:embed="rId2"/>
          <a:stretch>
            <a:fillRect/>
          </a:stretch>
        </p:blipFill>
        <p:spPr>
          <a:xfrm>
            <a:off x="689830" y="1773382"/>
            <a:ext cx="8855952" cy="3491345"/>
          </a:xfrm>
          <a:prstGeom prst="rect">
            <a:avLst/>
          </a:prstGeom>
        </p:spPr>
      </p:pic>
    </p:spTree>
    <p:extLst>
      <p:ext uri="{BB962C8B-B14F-4D97-AF65-F5344CB8AC3E}">
        <p14:creationId xmlns:p14="http://schemas.microsoft.com/office/powerpoint/2010/main" val="164548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4C3B0-92D8-9523-7415-79629DCF861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D1EEA7C8-9241-7812-D877-E960FF27641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5A86C19-4DD7-6535-FA25-63134236BF30}"/>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Title 4">
            <a:extLst>
              <a:ext uri="{FF2B5EF4-FFF2-40B4-BE49-F238E27FC236}">
                <a16:creationId xmlns:a16="http://schemas.microsoft.com/office/drawing/2014/main" id="{03B49B73-873B-5876-67D3-ABEC96D92FEE}"/>
              </a:ext>
            </a:extLst>
          </p:cNvPr>
          <p:cNvSpPr>
            <a:spLocks noGrp="1"/>
          </p:cNvSpPr>
          <p:nvPr>
            <p:ph type="title"/>
          </p:nvPr>
        </p:nvSpPr>
        <p:spPr>
          <a:xfrm>
            <a:off x="859536" y="82296"/>
            <a:ext cx="9144000" cy="676656"/>
          </a:xfrm>
        </p:spPr>
        <p:txBody>
          <a:bodyPr/>
          <a:lstStyle/>
          <a:p>
            <a:r>
              <a:rPr lang="en-US" sz="2000" dirty="0"/>
              <a:t>Snapshot of top differentially expressed genes</a:t>
            </a:r>
            <a:endParaRPr lang="en-KE" sz="2000" dirty="0"/>
          </a:p>
        </p:txBody>
      </p:sp>
      <p:pic>
        <p:nvPicPr>
          <p:cNvPr id="7" name="Picture 6" descr="Table&#10;&#10;Description automatically generated">
            <a:extLst>
              <a:ext uri="{FF2B5EF4-FFF2-40B4-BE49-F238E27FC236}">
                <a16:creationId xmlns:a16="http://schemas.microsoft.com/office/drawing/2014/main" id="{72498194-014F-33C6-998C-B5D36AC1375A}"/>
              </a:ext>
            </a:extLst>
          </p:cNvPr>
          <p:cNvPicPr>
            <a:picLocks noChangeAspect="1"/>
          </p:cNvPicPr>
          <p:nvPr/>
        </p:nvPicPr>
        <p:blipFill>
          <a:blip r:embed="rId2"/>
          <a:stretch>
            <a:fillRect/>
          </a:stretch>
        </p:blipFill>
        <p:spPr>
          <a:xfrm>
            <a:off x="959439" y="961680"/>
            <a:ext cx="8697539" cy="4934639"/>
          </a:xfrm>
          <a:prstGeom prst="rect">
            <a:avLst/>
          </a:prstGeom>
        </p:spPr>
      </p:pic>
    </p:spTree>
    <p:extLst>
      <p:ext uri="{BB962C8B-B14F-4D97-AF65-F5344CB8AC3E}">
        <p14:creationId xmlns:p14="http://schemas.microsoft.com/office/powerpoint/2010/main" val="327949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058E5-0DDD-1777-37F0-BC4C60D5026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4062AA89-F6E1-7986-9514-BFE5C429F99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4C43728-0BFE-B998-4E2F-0B9E63A8AC75}"/>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5" name="Title 4">
            <a:extLst>
              <a:ext uri="{FF2B5EF4-FFF2-40B4-BE49-F238E27FC236}">
                <a16:creationId xmlns:a16="http://schemas.microsoft.com/office/drawing/2014/main" id="{2AF22848-06D0-4CE3-84A7-443962B514B0}"/>
              </a:ext>
            </a:extLst>
          </p:cNvPr>
          <p:cNvSpPr>
            <a:spLocks noGrp="1"/>
          </p:cNvSpPr>
          <p:nvPr>
            <p:ph type="title"/>
          </p:nvPr>
        </p:nvSpPr>
        <p:spPr/>
        <p:txBody>
          <a:bodyPr/>
          <a:lstStyle/>
          <a:p>
            <a:r>
              <a:rPr lang="en-US" sz="3600" dirty="0"/>
              <a:t>Mean difference plot</a:t>
            </a:r>
            <a:endParaRPr lang="en-KE" sz="3600" dirty="0"/>
          </a:p>
        </p:txBody>
      </p:sp>
      <p:pic>
        <p:nvPicPr>
          <p:cNvPr id="7" name="Picture 6" descr="Chart, scatter chart&#10;&#10;Description automatically generated">
            <a:extLst>
              <a:ext uri="{FF2B5EF4-FFF2-40B4-BE49-F238E27FC236}">
                <a16:creationId xmlns:a16="http://schemas.microsoft.com/office/drawing/2014/main" id="{BC897FAC-B09E-24CC-7C4D-71A424AA4596}"/>
              </a:ext>
            </a:extLst>
          </p:cNvPr>
          <p:cNvPicPr>
            <a:picLocks noChangeAspect="1"/>
          </p:cNvPicPr>
          <p:nvPr/>
        </p:nvPicPr>
        <p:blipFill>
          <a:blip r:embed="rId2"/>
          <a:stretch>
            <a:fillRect/>
          </a:stretch>
        </p:blipFill>
        <p:spPr>
          <a:xfrm>
            <a:off x="576071" y="1380744"/>
            <a:ext cx="4858428" cy="4191585"/>
          </a:xfrm>
          <a:prstGeom prst="rect">
            <a:avLst/>
          </a:prstGeom>
        </p:spPr>
      </p:pic>
      <p:sp>
        <p:nvSpPr>
          <p:cNvPr id="6" name="TextBox 5">
            <a:extLst>
              <a:ext uri="{FF2B5EF4-FFF2-40B4-BE49-F238E27FC236}">
                <a16:creationId xmlns:a16="http://schemas.microsoft.com/office/drawing/2014/main" id="{76C0D374-F48D-C193-D29D-4A1A64904932}"/>
              </a:ext>
            </a:extLst>
          </p:cNvPr>
          <p:cNvSpPr txBox="1"/>
          <p:nvPr/>
        </p:nvSpPr>
        <p:spPr>
          <a:xfrm>
            <a:off x="6096000" y="1856509"/>
            <a:ext cx="5624945" cy="3416320"/>
          </a:xfrm>
          <a:prstGeom prst="rect">
            <a:avLst/>
          </a:prstGeom>
          <a:noFill/>
        </p:spPr>
        <p:txBody>
          <a:bodyPr wrap="square" rtlCol="0">
            <a:spAutoFit/>
          </a:bodyPr>
          <a:lstStyle/>
          <a:p>
            <a:r>
              <a:rPr lang="en-US" dirty="0"/>
              <a:t>Comparison of  the mean expression levels of genes between control and treatment groups.</a:t>
            </a:r>
          </a:p>
          <a:p>
            <a:endParaRPr lang="en-US" dirty="0"/>
          </a:p>
          <a:p>
            <a:r>
              <a:rPr lang="en-US" dirty="0"/>
              <a:t>The Y axis represents the difference in mean expression levels between the two groups while the X axis shows the mean expression levels across all samples.</a:t>
            </a:r>
          </a:p>
          <a:p>
            <a:endParaRPr lang="en-US" dirty="0"/>
          </a:p>
          <a:p>
            <a:r>
              <a:rPr lang="en-US" dirty="0"/>
              <a:t>Each point on the plot represents a gene and they are colored to indicate their statistical significance.</a:t>
            </a:r>
          </a:p>
          <a:p>
            <a:r>
              <a:rPr lang="en-US" dirty="0"/>
              <a:t> </a:t>
            </a:r>
          </a:p>
          <a:p>
            <a:endParaRPr lang="en-US" dirty="0"/>
          </a:p>
          <a:p>
            <a:endParaRPr lang="en-KE" dirty="0"/>
          </a:p>
        </p:txBody>
      </p:sp>
    </p:spTree>
    <p:extLst>
      <p:ext uri="{BB962C8B-B14F-4D97-AF65-F5344CB8AC3E}">
        <p14:creationId xmlns:p14="http://schemas.microsoft.com/office/powerpoint/2010/main" val="272678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7A212-E402-B94E-1B85-C6BCFE8B5A98}"/>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CA78875B-4C4C-D56B-65A0-FD83217E03A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8BA2B28-74B8-B2CC-4FEB-039DFF214FF2}"/>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5" name="Title 4">
            <a:extLst>
              <a:ext uri="{FF2B5EF4-FFF2-40B4-BE49-F238E27FC236}">
                <a16:creationId xmlns:a16="http://schemas.microsoft.com/office/drawing/2014/main" id="{40C1C602-988B-8F05-89A0-8482C957FBA3}"/>
              </a:ext>
            </a:extLst>
          </p:cNvPr>
          <p:cNvSpPr>
            <a:spLocks noGrp="1"/>
          </p:cNvSpPr>
          <p:nvPr>
            <p:ph type="title"/>
          </p:nvPr>
        </p:nvSpPr>
        <p:spPr/>
        <p:txBody>
          <a:bodyPr/>
          <a:lstStyle/>
          <a:p>
            <a:r>
              <a:rPr lang="en-US" sz="2800" dirty="0"/>
              <a:t>Volcano plot of Control vs treatment</a:t>
            </a:r>
            <a:endParaRPr lang="en-KE" sz="2800" dirty="0"/>
          </a:p>
        </p:txBody>
      </p:sp>
      <p:pic>
        <p:nvPicPr>
          <p:cNvPr id="7" name="Picture 6" descr="Chart, scatter chart&#10;&#10;Description automatically generated">
            <a:extLst>
              <a:ext uri="{FF2B5EF4-FFF2-40B4-BE49-F238E27FC236}">
                <a16:creationId xmlns:a16="http://schemas.microsoft.com/office/drawing/2014/main" id="{9263A3CD-6103-856F-37DF-6349787799A4}"/>
              </a:ext>
            </a:extLst>
          </p:cNvPr>
          <p:cNvPicPr>
            <a:picLocks noChangeAspect="1"/>
          </p:cNvPicPr>
          <p:nvPr/>
        </p:nvPicPr>
        <p:blipFill>
          <a:blip r:embed="rId2"/>
          <a:stretch>
            <a:fillRect/>
          </a:stretch>
        </p:blipFill>
        <p:spPr>
          <a:xfrm>
            <a:off x="753003" y="1380744"/>
            <a:ext cx="4839375" cy="4124901"/>
          </a:xfrm>
          <a:prstGeom prst="rect">
            <a:avLst/>
          </a:prstGeom>
        </p:spPr>
      </p:pic>
      <p:sp>
        <p:nvSpPr>
          <p:cNvPr id="8" name="TextBox 7">
            <a:extLst>
              <a:ext uri="{FF2B5EF4-FFF2-40B4-BE49-F238E27FC236}">
                <a16:creationId xmlns:a16="http://schemas.microsoft.com/office/drawing/2014/main" id="{8EEE8205-BAFC-F522-6A05-4CA0FD4A26C3}"/>
              </a:ext>
            </a:extLst>
          </p:cNvPr>
          <p:cNvSpPr txBox="1"/>
          <p:nvPr/>
        </p:nvSpPr>
        <p:spPr>
          <a:xfrm>
            <a:off x="6593305" y="2105526"/>
            <a:ext cx="5077327" cy="2308324"/>
          </a:xfrm>
          <a:prstGeom prst="rect">
            <a:avLst/>
          </a:prstGeom>
          <a:noFill/>
        </p:spPr>
        <p:txBody>
          <a:bodyPr wrap="square" rtlCol="0">
            <a:spAutoFit/>
          </a:bodyPr>
          <a:lstStyle/>
          <a:p>
            <a:r>
              <a:rPr lang="en-US" dirty="0"/>
              <a:t>Y axis indicates statistical significance of the difference in expression between the two groups(P-value) while the X axis shows the </a:t>
            </a:r>
            <a:r>
              <a:rPr lang="en-US" dirty="0" err="1"/>
              <a:t>LogFC</a:t>
            </a:r>
            <a:r>
              <a:rPr lang="en-US" dirty="0"/>
              <a:t> values,</a:t>
            </a:r>
          </a:p>
          <a:p>
            <a:endParaRPr lang="en-US" dirty="0"/>
          </a:p>
          <a:p>
            <a:r>
              <a:rPr lang="en-US" dirty="0"/>
              <a:t>A positive Log2 Fold change indicates upregulation of genes while a negative Log2 Fold change indicates a downregulation of genes</a:t>
            </a:r>
          </a:p>
          <a:p>
            <a:endParaRPr lang="en-KE" dirty="0"/>
          </a:p>
        </p:txBody>
      </p:sp>
    </p:spTree>
    <p:extLst>
      <p:ext uri="{BB962C8B-B14F-4D97-AF65-F5344CB8AC3E}">
        <p14:creationId xmlns:p14="http://schemas.microsoft.com/office/powerpoint/2010/main" val="33616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3057CE-F37A-C737-A3D3-C17E689004F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6296082-3A92-4702-3783-5BB0B27EF6E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27C2957-30F0-B1F7-11CA-0AC2E9E499E0}"/>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Title 4">
            <a:extLst>
              <a:ext uri="{FF2B5EF4-FFF2-40B4-BE49-F238E27FC236}">
                <a16:creationId xmlns:a16="http://schemas.microsoft.com/office/drawing/2014/main" id="{59330457-76CC-0E4C-86B7-ACEB0BDE9E83}"/>
              </a:ext>
            </a:extLst>
          </p:cNvPr>
          <p:cNvSpPr>
            <a:spLocks noGrp="1"/>
          </p:cNvSpPr>
          <p:nvPr>
            <p:ph type="title"/>
          </p:nvPr>
        </p:nvSpPr>
        <p:spPr/>
        <p:txBody>
          <a:bodyPr/>
          <a:lstStyle/>
          <a:p>
            <a:r>
              <a:rPr lang="en-US" sz="2400" dirty="0"/>
              <a:t>Histogram of gene expression means</a:t>
            </a:r>
            <a:endParaRPr lang="en-KE" sz="2400" dirty="0"/>
          </a:p>
        </p:txBody>
      </p:sp>
      <p:pic>
        <p:nvPicPr>
          <p:cNvPr id="7" name="Picture 6" descr="Chart, histogram&#10;&#10;Description automatically generated">
            <a:extLst>
              <a:ext uri="{FF2B5EF4-FFF2-40B4-BE49-F238E27FC236}">
                <a16:creationId xmlns:a16="http://schemas.microsoft.com/office/drawing/2014/main" id="{B7223EBB-9CB2-9926-0B6E-69C4D8E10013}"/>
              </a:ext>
            </a:extLst>
          </p:cNvPr>
          <p:cNvPicPr>
            <a:picLocks noChangeAspect="1"/>
          </p:cNvPicPr>
          <p:nvPr/>
        </p:nvPicPr>
        <p:blipFill>
          <a:blip r:embed="rId2"/>
          <a:stretch>
            <a:fillRect/>
          </a:stretch>
        </p:blipFill>
        <p:spPr>
          <a:xfrm>
            <a:off x="576071" y="1456944"/>
            <a:ext cx="5582429" cy="4001058"/>
          </a:xfrm>
          <a:prstGeom prst="rect">
            <a:avLst/>
          </a:prstGeom>
        </p:spPr>
      </p:pic>
      <p:sp>
        <p:nvSpPr>
          <p:cNvPr id="8" name="TextBox 7">
            <a:extLst>
              <a:ext uri="{FF2B5EF4-FFF2-40B4-BE49-F238E27FC236}">
                <a16:creationId xmlns:a16="http://schemas.microsoft.com/office/drawing/2014/main" id="{E841A75F-0F22-9662-A232-806DBE2EC6E6}"/>
              </a:ext>
            </a:extLst>
          </p:cNvPr>
          <p:cNvSpPr txBox="1"/>
          <p:nvPr/>
        </p:nvSpPr>
        <p:spPr>
          <a:xfrm>
            <a:off x="6788728" y="2105891"/>
            <a:ext cx="4710546" cy="923330"/>
          </a:xfrm>
          <a:prstGeom prst="rect">
            <a:avLst/>
          </a:prstGeom>
          <a:noFill/>
        </p:spPr>
        <p:txBody>
          <a:bodyPr wrap="square" rtlCol="0">
            <a:spAutoFit/>
          </a:bodyPr>
          <a:lstStyle/>
          <a:p>
            <a:r>
              <a:rPr lang="en-US" dirty="0"/>
              <a:t>Distribution of the average gene expression indicating that the highest frequency is below an expression mean of 8  </a:t>
            </a:r>
            <a:endParaRPr lang="en-KE" dirty="0"/>
          </a:p>
        </p:txBody>
      </p:sp>
    </p:spTree>
    <p:extLst>
      <p:ext uri="{BB962C8B-B14F-4D97-AF65-F5344CB8AC3E}">
        <p14:creationId xmlns:p14="http://schemas.microsoft.com/office/powerpoint/2010/main" val="21582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644101-64D1-E472-289B-F25AF88BD280}"/>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9235DBA-EB22-5E2E-7ED9-F30275A8E75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274BDF2-4E94-DB41-C712-A6A64EEC71EC}"/>
              </a:ext>
            </a:extLst>
          </p:cNvPr>
          <p:cNvSpPr>
            <a:spLocks noGrp="1"/>
          </p:cNvSpPr>
          <p:nvPr>
            <p:ph type="sldNum" sz="quarter" idx="12"/>
          </p:nvPr>
        </p:nvSpPr>
        <p:spPr/>
        <p:txBody>
          <a:bodyPr/>
          <a:lstStyle/>
          <a:p>
            <a:fld id="{58FB4751-880F-D840-AAA9-3A15815CC996}" type="slidenum">
              <a:rPr lang="en-US" smtClean="0"/>
              <a:t>2</a:t>
            </a:fld>
            <a:endParaRPr lang="en-US" dirty="0"/>
          </a:p>
        </p:txBody>
      </p:sp>
      <p:sp>
        <p:nvSpPr>
          <p:cNvPr id="5" name="Title 4">
            <a:extLst>
              <a:ext uri="{FF2B5EF4-FFF2-40B4-BE49-F238E27FC236}">
                <a16:creationId xmlns:a16="http://schemas.microsoft.com/office/drawing/2014/main" id="{CC44EC4C-AAEF-91E6-3A92-3E831973C0D2}"/>
              </a:ext>
            </a:extLst>
          </p:cNvPr>
          <p:cNvSpPr>
            <a:spLocks noGrp="1"/>
          </p:cNvSpPr>
          <p:nvPr>
            <p:ph type="title"/>
          </p:nvPr>
        </p:nvSpPr>
        <p:spPr/>
        <p:txBody>
          <a:bodyPr/>
          <a:lstStyle/>
          <a:p>
            <a:r>
              <a:rPr lang="en-US" dirty="0"/>
              <a:t>Results</a:t>
            </a:r>
            <a:endParaRPr lang="en-KE" dirty="0"/>
          </a:p>
        </p:txBody>
      </p:sp>
      <p:sp>
        <p:nvSpPr>
          <p:cNvPr id="6" name="TextBox 5">
            <a:extLst>
              <a:ext uri="{FF2B5EF4-FFF2-40B4-BE49-F238E27FC236}">
                <a16:creationId xmlns:a16="http://schemas.microsoft.com/office/drawing/2014/main" id="{818BDF51-77A9-10AA-49E8-8FBBF7F36E47}"/>
              </a:ext>
            </a:extLst>
          </p:cNvPr>
          <p:cNvSpPr txBox="1"/>
          <p:nvPr/>
        </p:nvSpPr>
        <p:spPr>
          <a:xfrm>
            <a:off x="969818" y="1911927"/>
            <a:ext cx="10907025" cy="2585323"/>
          </a:xfrm>
          <a:prstGeom prst="rect">
            <a:avLst/>
          </a:prstGeom>
          <a:noFill/>
        </p:spPr>
        <p:txBody>
          <a:bodyPr wrap="none" rtlCol="0">
            <a:spAutoFit/>
          </a:bodyPr>
          <a:lstStyle/>
          <a:p>
            <a:r>
              <a:rPr lang="en-US" b="1" dirty="0"/>
              <a:t>Identification of miR-542 as a positive regulator of p53 expression</a:t>
            </a:r>
          </a:p>
          <a:p>
            <a:pPr marL="285750" indent="-285750">
              <a:buFont typeface="Wingdings" panose="05000000000000000000" pitchFamily="2" charset="2"/>
              <a:buChar char="v"/>
            </a:pPr>
            <a:r>
              <a:rPr lang="en-US" dirty="0"/>
              <a:t>A high throughput fluorescence microscopy cell-based assay was used by taking the average immuno-fluorescent </a:t>
            </a:r>
          </a:p>
          <a:p>
            <a:r>
              <a:rPr lang="en-US" dirty="0"/>
              <a:t>     staining intensity  of p53 in the nucleus after transfection of miRNA mimics.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screening was performed using U20S cells where 15 negative and 13 positive potential regulators were applied.</a:t>
            </a:r>
          </a:p>
          <a:p>
            <a:r>
              <a:rPr lang="en-US" dirty="0"/>
              <a: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p53 expression was significantly enhanced by the positive regulators the highest being caused by </a:t>
            </a:r>
          </a:p>
          <a:p>
            <a:r>
              <a:rPr lang="en-US" dirty="0"/>
              <a:t>     miR-542-3p.</a:t>
            </a:r>
            <a:endParaRPr lang="en-KE" dirty="0"/>
          </a:p>
        </p:txBody>
      </p:sp>
    </p:spTree>
    <p:extLst>
      <p:ext uri="{BB962C8B-B14F-4D97-AF65-F5344CB8AC3E}">
        <p14:creationId xmlns:p14="http://schemas.microsoft.com/office/powerpoint/2010/main" val="263494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2D84-615F-1CBD-BC9D-A591E59216CC}"/>
              </a:ext>
            </a:extLst>
          </p:cNvPr>
          <p:cNvSpPr>
            <a:spLocks noGrp="1"/>
          </p:cNvSpPr>
          <p:nvPr>
            <p:ph type="title"/>
          </p:nvPr>
        </p:nvSpPr>
        <p:spPr>
          <a:xfrm>
            <a:off x="839788" y="457200"/>
            <a:ext cx="3932237" cy="808892"/>
          </a:xfrm>
        </p:spPr>
        <p:txBody>
          <a:bodyPr/>
          <a:lstStyle/>
          <a:p>
            <a:r>
              <a:rPr lang="en-US" sz="2400" dirty="0"/>
              <a:t>Z-score &amp; immunofluorescence staining by </a:t>
            </a:r>
            <a:r>
              <a:rPr lang="en-US" sz="2400" b="0" i="0" u="none" strike="noStrike" baseline="0" dirty="0">
                <a:latin typeface="AdvOTf0129623"/>
              </a:rPr>
              <a:t>miR-542-3P</a:t>
            </a:r>
            <a:r>
              <a:rPr lang="en-US" sz="2400" dirty="0"/>
              <a:t> </a:t>
            </a:r>
            <a:endParaRPr lang="en-KE" sz="2400" dirty="0"/>
          </a:p>
        </p:txBody>
      </p:sp>
      <p:pic>
        <p:nvPicPr>
          <p:cNvPr id="9" name="Content Placeholder 8" descr="Diagram&#10;&#10;Description automatically generated with medium confidence">
            <a:extLst>
              <a:ext uri="{FF2B5EF4-FFF2-40B4-BE49-F238E27FC236}">
                <a16:creationId xmlns:a16="http://schemas.microsoft.com/office/drawing/2014/main" id="{C6F021AB-EABB-9444-74CB-26B48F93B515}"/>
              </a:ext>
            </a:extLst>
          </p:cNvPr>
          <p:cNvPicPr>
            <a:picLocks noGrp="1" noChangeAspect="1"/>
          </p:cNvPicPr>
          <p:nvPr>
            <p:ph idx="1"/>
          </p:nvPr>
        </p:nvPicPr>
        <p:blipFill>
          <a:blip r:embed="rId2"/>
          <a:stretch>
            <a:fillRect/>
          </a:stretch>
        </p:blipFill>
        <p:spPr>
          <a:xfrm>
            <a:off x="6599305" y="987425"/>
            <a:ext cx="3339966" cy="4873625"/>
          </a:xfrm>
        </p:spPr>
      </p:pic>
      <p:sp>
        <p:nvSpPr>
          <p:cNvPr id="4" name="Text Placeholder 3">
            <a:extLst>
              <a:ext uri="{FF2B5EF4-FFF2-40B4-BE49-F238E27FC236}">
                <a16:creationId xmlns:a16="http://schemas.microsoft.com/office/drawing/2014/main" id="{2EF05743-034B-CD8A-00DD-FA7C7B38593A}"/>
              </a:ext>
            </a:extLst>
          </p:cNvPr>
          <p:cNvSpPr>
            <a:spLocks noGrp="1"/>
          </p:cNvSpPr>
          <p:nvPr>
            <p:ph type="body" sz="half" idx="2"/>
          </p:nvPr>
        </p:nvSpPr>
        <p:spPr/>
        <p:txBody>
          <a:bodyPr/>
          <a:lstStyle/>
          <a:p>
            <a:pPr algn="l"/>
            <a:r>
              <a:rPr lang="en-US" b="1" dirty="0"/>
              <a:t>C</a:t>
            </a:r>
            <a:r>
              <a:rPr lang="en-US" dirty="0"/>
              <a:t>) </a:t>
            </a:r>
            <a:r>
              <a:rPr lang="en-US" sz="1800" b="0" i="0" u="none" strike="noStrike" baseline="0" dirty="0">
                <a:latin typeface="AdvOT3a037357.I"/>
              </a:rPr>
              <a:t>Z</a:t>
            </a:r>
            <a:r>
              <a:rPr lang="en-US" sz="1800" b="0" i="0" u="none" strike="noStrike" baseline="0" dirty="0">
                <a:latin typeface="AdvOTf0129623"/>
              </a:rPr>
              <a:t>-score plot of miRNA mimics in the regulation of nuclear p53 immuno</a:t>
            </a:r>
            <a:r>
              <a:rPr lang="en-US" sz="1800" b="0" i="0" u="none" strike="noStrike" baseline="0" dirty="0">
                <a:latin typeface="AdvOTf0129623+fb"/>
              </a:rPr>
              <a:t>fl</a:t>
            </a:r>
            <a:r>
              <a:rPr lang="en-US" sz="1800" b="0" i="0" u="none" strike="noStrike" baseline="0" dirty="0">
                <a:latin typeface="AdvOTf0129623"/>
              </a:rPr>
              <a:t>uorescent intensity.</a:t>
            </a:r>
          </a:p>
          <a:p>
            <a:pPr algn="l"/>
            <a:endParaRPr lang="en-US" sz="1800" dirty="0">
              <a:latin typeface="AdvOTf0129623"/>
            </a:endParaRPr>
          </a:p>
          <a:p>
            <a:pPr algn="l"/>
            <a:r>
              <a:rPr lang="en-US" sz="1800" dirty="0">
                <a:latin typeface="AdvOTf0129623"/>
              </a:rPr>
              <a:t>D)</a:t>
            </a:r>
            <a:r>
              <a:rPr lang="en-US" sz="1800" b="0" i="0" u="none" strike="noStrike" baseline="0" dirty="0">
                <a:latin typeface="AdvOTf0129623"/>
              </a:rPr>
              <a:t> Representative</a:t>
            </a:r>
            <a:r>
              <a:rPr lang="en-US" sz="1800" dirty="0">
                <a:latin typeface="AdvOTf0129623"/>
              </a:rPr>
              <a:t> </a:t>
            </a:r>
            <a:r>
              <a:rPr lang="en-US" sz="1800" b="0" i="0" u="none" strike="noStrike" baseline="0" dirty="0">
                <a:latin typeface="AdvOTf0129623"/>
              </a:rPr>
              <a:t>images of p53 immuno</a:t>
            </a:r>
            <a:r>
              <a:rPr lang="en-US" sz="1800" b="0" i="0" u="none" strike="noStrike" baseline="0" dirty="0">
                <a:latin typeface="AdvOTf0129623+fb"/>
              </a:rPr>
              <a:t>fl</a:t>
            </a:r>
            <a:r>
              <a:rPr lang="en-US" sz="1800" b="0" i="0" u="none" strike="noStrike" baseline="0" dirty="0">
                <a:latin typeface="AdvOTf0129623"/>
              </a:rPr>
              <a:t>uorescence staining in </a:t>
            </a:r>
            <a:r>
              <a:rPr lang="en-US" sz="1800" b="0" i="0" u="none" strike="noStrike" baseline="0" dirty="0" err="1">
                <a:latin typeface="AdvOTf0129623"/>
              </a:rPr>
              <a:t>miR</a:t>
            </a:r>
            <a:r>
              <a:rPr lang="en-US" sz="1800" b="0" i="0" u="none" strike="noStrike" baseline="0" dirty="0">
                <a:latin typeface="AdvOTf0129623"/>
              </a:rPr>
              <a:t>-neg or miR-542-3p</a:t>
            </a:r>
            <a:r>
              <a:rPr lang="en-US" sz="1800" b="0" i="0" u="none" strike="noStrike" baseline="0" dirty="0">
                <a:latin typeface="AdvOTf0129623+20"/>
              </a:rPr>
              <a:t>–</a:t>
            </a:r>
            <a:r>
              <a:rPr lang="en-US" sz="1800" b="0" i="0" u="none" strike="noStrike" baseline="0" dirty="0">
                <a:latin typeface="AdvOTf0129623"/>
              </a:rPr>
              <a:t>transfected cells</a:t>
            </a:r>
            <a:endParaRPr lang="en-KE" dirty="0"/>
          </a:p>
        </p:txBody>
      </p:sp>
      <p:sp>
        <p:nvSpPr>
          <p:cNvPr id="5" name="Date Placeholder 4">
            <a:extLst>
              <a:ext uri="{FF2B5EF4-FFF2-40B4-BE49-F238E27FC236}">
                <a16:creationId xmlns:a16="http://schemas.microsoft.com/office/drawing/2014/main" id="{7986D623-A4B5-5EEA-BA1F-6ADAE57AAD94}"/>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E9D7BA3A-DAA5-A6E7-4550-EA6AF612AAB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F21547B-0FC4-EE9D-FD03-CDE1F898CC6F}"/>
              </a:ext>
            </a:extLst>
          </p:cNvPr>
          <p:cNvSpPr>
            <a:spLocks noGrp="1"/>
          </p:cNvSpPr>
          <p:nvPr>
            <p:ph type="sldNum" sz="quarter" idx="12"/>
          </p:nvPr>
        </p:nvSpPr>
        <p:spPr/>
        <p:txBody>
          <a:bodyPr/>
          <a:lstStyle/>
          <a:p>
            <a:fld id="{58FB4751-880F-D840-AAA9-3A15815CC996}" type="slidenum">
              <a:rPr lang="en-US" smtClean="0"/>
              <a:t>3</a:t>
            </a:fld>
            <a:endParaRPr lang="en-US" dirty="0"/>
          </a:p>
        </p:txBody>
      </p:sp>
    </p:spTree>
    <p:extLst>
      <p:ext uri="{BB962C8B-B14F-4D97-AF65-F5344CB8AC3E}">
        <p14:creationId xmlns:p14="http://schemas.microsoft.com/office/powerpoint/2010/main" val="64982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F6D3D-8B33-5436-71A3-BDD310D3DAD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85653BD-23D2-F612-E71B-DEDF4E115A2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DA33FDA-641B-AC95-24E5-D9B15ADECDEE}"/>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5" name="Title 4">
            <a:extLst>
              <a:ext uri="{FF2B5EF4-FFF2-40B4-BE49-F238E27FC236}">
                <a16:creationId xmlns:a16="http://schemas.microsoft.com/office/drawing/2014/main" id="{AC391F53-CD71-BFB9-ACEC-0C8B077542BD}"/>
              </a:ext>
            </a:extLst>
          </p:cNvPr>
          <p:cNvSpPr>
            <a:spLocks noGrp="1"/>
          </p:cNvSpPr>
          <p:nvPr>
            <p:ph type="title"/>
          </p:nvPr>
        </p:nvSpPr>
        <p:spPr/>
        <p:txBody>
          <a:bodyPr/>
          <a:lstStyle/>
          <a:p>
            <a:r>
              <a:rPr lang="en-US" dirty="0"/>
              <a:t> </a:t>
            </a:r>
            <a:endParaRPr lang="en-KE" dirty="0"/>
          </a:p>
        </p:txBody>
      </p:sp>
      <p:sp>
        <p:nvSpPr>
          <p:cNvPr id="6" name="TextBox 5">
            <a:extLst>
              <a:ext uri="{FF2B5EF4-FFF2-40B4-BE49-F238E27FC236}">
                <a16:creationId xmlns:a16="http://schemas.microsoft.com/office/drawing/2014/main" id="{62A4FDEC-87AF-4B13-CBE2-3CD7A57A56E0}"/>
              </a:ext>
            </a:extLst>
          </p:cNvPr>
          <p:cNvSpPr txBox="1"/>
          <p:nvPr/>
        </p:nvSpPr>
        <p:spPr>
          <a:xfrm>
            <a:off x="1565564" y="1136073"/>
            <a:ext cx="10050365" cy="3877985"/>
          </a:xfrm>
          <a:prstGeom prst="rect">
            <a:avLst/>
          </a:prstGeom>
          <a:noFill/>
        </p:spPr>
        <p:txBody>
          <a:bodyPr wrap="square" rtlCol="0">
            <a:spAutoFit/>
          </a:bodyPr>
          <a:lstStyle/>
          <a:p>
            <a:r>
              <a:rPr lang="en-US" sz="2400" b="1" dirty="0"/>
              <a:t>miR-542-3p disrupts p53-MDM2 interaction and increases the stability of p53 protein</a:t>
            </a:r>
          </a:p>
          <a:p>
            <a:pPr marL="285750" indent="-285750">
              <a:buFont typeface="Wingdings" panose="05000000000000000000" pitchFamily="2" charset="2"/>
              <a:buChar char="v"/>
            </a:pPr>
            <a:r>
              <a:rPr lang="en-US" dirty="0"/>
              <a:t>miR-542-3p increases stability of p53 protein. This was illustrated by treating U20 cells  with protein synthesis inhibitor cycloheximide where it was noted that</a:t>
            </a:r>
            <a:r>
              <a:rPr lang="en-US" dirty="0">
                <a:solidFill>
                  <a:srgbClr val="0070C0"/>
                </a:solidFill>
              </a:rPr>
              <a:t> overexpression of miR-542-3p increased the half life of p53 from approximately  50 to 130 minutes.</a:t>
            </a:r>
          </a:p>
          <a:p>
            <a:pPr marL="285750" indent="-285750">
              <a:buFont typeface="Wingdings" panose="05000000000000000000" pitchFamily="2" charset="2"/>
              <a:buChar char="v"/>
            </a:pPr>
            <a:r>
              <a:rPr lang="en-US" dirty="0"/>
              <a:t>It disrupts the interaction between p53 and MDM2 by </a:t>
            </a:r>
            <a:r>
              <a:rPr lang="en-US" b="0" i="0" dirty="0">
                <a:solidFill>
                  <a:srgbClr val="374151"/>
                </a:solidFill>
                <a:effectLst/>
                <a:latin typeface="Söhne"/>
              </a:rPr>
              <a:t>inhibition of proteasome-mediated degradation of wild-type p53 protein .</a:t>
            </a:r>
          </a:p>
          <a:p>
            <a:pPr marL="285750" indent="-285750">
              <a:buFont typeface="Wingdings" panose="05000000000000000000" pitchFamily="2" charset="2"/>
              <a:buChar char="v"/>
            </a:pPr>
            <a:r>
              <a:rPr lang="en-US" b="0" i="0" dirty="0">
                <a:solidFill>
                  <a:srgbClr val="374151"/>
                </a:solidFill>
                <a:effectLst/>
                <a:latin typeface="Söhne"/>
              </a:rPr>
              <a:t>MiR-542-3p </a:t>
            </a:r>
            <a:r>
              <a:rPr lang="en-US" b="0" i="0" dirty="0">
                <a:solidFill>
                  <a:srgbClr val="0070C0"/>
                </a:solidFill>
                <a:effectLst/>
                <a:latin typeface="Söhne"/>
              </a:rPr>
              <a:t>does not </a:t>
            </a:r>
            <a:r>
              <a:rPr lang="en-US" b="0" i="0" dirty="0">
                <a:solidFill>
                  <a:srgbClr val="374151"/>
                </a:solidFill>
                <a:effectLst/>
                <a:latin typeface="Söhne"/>
              </a:rPr>
              <a:t>affect the expression of </a:t>
            </a:r>
            <a:r>
              <a:rPr lang="en-US" b="0" i="0" dirty="0">
                <a:solidFill>
                  <a:srgbClr val="0070C0"/>
                </a:solidFill>
                <a:effectLst/>
                <a:latin typeface="Söhne"/>
              </a:rPr>
              <a:t>MDM2, PIRH2, MDM4, and PA28g</a:t>
            </a:r>
            <a:r>
              <a:rPr lang="en-US" b="0" i="0" dirty="0">
                <a:solidFill>
                  <a:srgbClr val="374151"/>
                </a:solidFill>
                <a:effectLst/>
                <a:latin typeface="Söhne"/>
              </a:rPr>
              <a:t>. However, it affects other regulators of p53–MDM2</a:t>
            </a:r>
            <a:r>
              <a:rPr lang="en-US" dirty="0">
                <a:solidFill>
                  <a:srgbClr val="374151"/>
                </a:solidFill>
                <a:latin typeface="Söhne"/>
              </a:rPr>
              <a:t> l</a:t>
            </a:r>
            <a:r>
              <a:rPr lang="en-US" b="0" i="0" dirty="0">
                <a:solidFill>
                  <a:srgbClr val="374151"/>
                </a:solidFill>
                <a:effectLst/>
                <a:latin typeface="Söhne"/>
              </a:rPr>
              <a:t>eading to attenuation(reduction) of the interaction between p53 and MDM2 as well as the polyubiquitination of p53 for example</a:t>
            </a:r>
            <a:r>
              <a:rPr lang="en-US" dirty="0">
                <a:solidFill>
                  <a:srgbClr val="374151"/>
                </a:solidFill>
                <a:latin typeface="Söhne"/>
              </a:rPr>
              <a:t> in </a:t>
            </a:r>
            <a:r>
              <a:rPr lang="en-US" dirty="0">
                <a:solidFill>
                  <a:srgbClr val="0070C0"/>
                </a:solidFill>
                <a:latin typeface="Söhne"/>
              </a:rPr>
              <a:t>HCT116 cells</a:t>
            </a:r>
            <a:r>
              <a:rPr lang="en-US" dirty="0">
                <a:solidFill>
                  <a:srgbClr val="374151"/>
                </a:solidFill>
                <a:latin typeface="Söhne"/>
              </a:rPr>
              <a:t>(wild type p53 ,colon cancer)</a:t>
            </a:r>
            <a:endParaRPr lang="en-US" dirty="0"/>
          </a:p>
          <a:p>
            <a:endParaRPr lang="en-US" dirty="0"/>
          </a:p>
          <a:p>
            <a:endParaRPr lang="en-US" dirty="0"/>
          </a:p>
        </p:txBody>
      </p:sp>
    </p:spTree>
    <p:extLst>
      <p:ext uri="{BB962C8B-B14F-4D97-AF65-F5344CB8AC3E}">
        <p14:creationId xmlns:p14="http://schemas.microsoft.com/office/powerpoint/2010/main" val="169712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0DBBB-AA8B-3331-3DB1-727A4BE25109}"/>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7B726DF-C1A8-12EC-9015-67F13B7D15E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96FB68A-D950-9327-34D3-3D5565CB99E9}"/>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Title 4">
            <a:extLst>
              <a:ext uri="{FF2B5EF4-FFF2-40B4-BE49-F238E27FC236}">
                <a16:creationId xmlns:a16="http://schemas.microsoft.com/office/drawing/2014/main" id="{1F0C2830-80F4-E8D8-44FF-5F4843C6BC1C}"/>
              </a:ext>
            </a:extLst>
          </p:cNvPr>
          <p:cNvSpPr>
            <a:spLocks noGrp="1"/>
          </p:cNvSpPr>
          <p:nvPr>
            <p:ph type="title"/>
          </p:nvPr>
        </p:nvSpPr>
        <p:spPr/>
        <p:txBody>
          <a:bodyPr/>
          <a:lstStyle/>
          <a:p>
            <a:r>
              <a:rPr lang="en-US" sz="2400" b="0" i="0" u="none" strike="noStrike" baseline="0" dirty="0">
                <a:latin typeface="AdvOTf0129623"/>
              </a:rPr>
              <a:t>miR-542-3p increases the stability of p53 protein</a:t>
            </a:r>
            <a:endParaRPr lang="en-KE" sz="2400" dirty="0"/>
          </a:p>
        </p:txBody>
      </p:sp>
      <p:pic>
        <p:nvPicPr>
          <p:cNvPr id="9" name="Picture 8" descr="Graphical user interface, application&#10;&#10;Description automatically generated">
            <a:extLst>
              <a:ext uri="{FF2B5EF4-FFF2-40B4-BE49-F238E27FC236}">
                <a16:creationId xmlns:a16="http://schemas.microsoft.com/office/drawing/2014/main" id="{D8ADEF66-3469-0FEC-FBAE-5705C7DF9C5B}"/>
              </a:ext>
            </a:extLst>
          </p:cNvPr>
          <p:cNvPicPr>
            <a:picLocks noChangeAspect="1"/>
          </p:cNvPicPr>
          <p:nvPr/>
        </p:nvPicPr>
        <p:blipFill>
          <a:blip r:embed="rId2"/>
          <a:stretch>
            <a:fillRect/>
          </a:stretch>
        </p:blipFill>
        <p:spPr>
          <a:xfrm>
            <a:off x="581464" y="1575582"/>
            <a:ext cx="7001022" cy="2644726"/>
          </a:xfrm>
          <a:prstGeom prst="rect">
            <a:avLst/>
          </a:prstGeom>
        </p:spPr>
      </p:pic>
      <p:sp>
        <p:nvSpPr>
          <p:cNvPr id="10" name="TextBox 9">
            <a:extLst>
              <a:ext uri="{FF2B5EF4-FFF2-40B4-BE49-F238E27FC236}">
                <a16:creationId xmlns:a16="http://schemas.microsoft.com/office/drawing/2014/main" id="{42235EBB-732C-8477-3F08-066C77043430}"/>
              </a:ext>
            </a:extLst>
          </p:cNvPr>
          <p:cNvSpPr txBox="1"/>
          <p:nvPr/>
        </p:nvSpPr>
        <p:spPr>
          <a:xfrm>
            <a:off x="956603" y="4909625"/>
            <a:ext cx="10024411" cy="923330"/>
          </a:xfrm>
          <a:prstGeom prst="rect">
            <a:avLst/>
          </a:prstGeom>
          <a:noFill/>
        </p:spPr>
        <p:txBody>
          <a:bodyPr wrap="none" rtlCol="0">
            <a:spAutoFit/>
          </a:bodyPr>
          <a:lstStyle/>
          <a:p>
            <a:pPr marL="342900" indent="-342900">
              <a:buAutoNum type="alphaUcParenR"/>
            </a:pPr>
            <a:r>
              <a:rPr lang="en-US" sz="1800" b="0" i="0" u="none" strike="noStrike" baseline="0" dirty="0">
                <a:latin typeface="AdvOTf0129623"/>
              </a:rPr>
              <a:t>miR-542-3p induces p53 expression at indicated concentration (nmol/L)</a:t>
            </a:r>
          </a:p>
          <a:p>
            <a:pPr marL="342900" indent="-342900">
              <a:buAutoNum type="alphaUcParenR"/>
            </a:pPr>
            <a:r>
              <a:rPr lang="en-US" dirty="0">
                <a:latin typeface="AdvOTf0129623"/>
              </a:rPr>
              <a:t>miR-542-3p increases the stability of p53 protein when treated with protein synthesis cycloheximide. </a:t>
            </a:r>
          </a:p>
          <a:p>
            <a:r>
              <a:rPr lang="en-US" dirty="0">
                <a:latin typeface="AdvOTf0129623"/>
              </a:rPr>
              <a:t>      The half life increased from approximately </a:t>
            </a:r>
            <a:r>
              <a:rPr lang="en-US" dirty="0">
                <a:solidFill>
                  <a:srgbClr val="0070C0"/>
                </a:solidFill>
                <a:latin typeface="AdvOTf0129623"/>
              </a:rPr>
              <a:t>50</a:t>
            </a:r>
            <a:r>
              <a:rPr lang="en-US" dirty="0">
                <a:latin typeface="AdvOTf0129623"/>
              </a:rPr>
              <a:t> to </a:t>
            </a:r>
            <a:r>
              <a:rPr lang="en-US" dirty="0">
                <a:solidFill>
                  <a:srgbClr val="0070C0"/>
                </a:solidFill>
                <a:latin typeface="AdvOTf0129623"/>
              </a:rPr>
              <a:t>130 </a:t>
            </a:r>
            <a:r>
              <a:rPr lang="en-US" dirty="0">
                <a:latin typeface="AdvOTf0129623"/>
              </a:rPr>
              <a:t>minutes.</a:t>
            </a:r>
            <a:r>
              <a:rPr lang="en-US" dirty="0"/>
              <a:t> </a:t>
            </a:r>
            <a:endParaRPr lang="en-KE" dirty="0"/>
          </a:p>
        </p:txBody>
      </p:sp>
    </p:spTree>
    <p:extLst>
      <p:ext uri="{BB962C8B-B14F-4D97-AF65-F5344CB8AC3E}">
        <p14:creationId xmlns:p14="http://schemas.microsoft.com/office/powerpoint/2010/main" val="189974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DD6B0-0ED5-4BB0-A46E-333B1883A3C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4E450B7-1CE6-DE01-D286-0A255480FAF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04360F3-0137-2211-E795-72EF478DD58D}"/>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itle 4">
            <a:extLst>
              <a:ext uri="{FF2B5EF4-FFF2-40B4-BE49-F238E27FC236}">
                <a16:creationId xmlns:a16="http://schemas.microsoft.com/office/drawing/2014/main" id="{603920EF-4225-1684-C41B-D1A64CCB3F9F}"/>
              </a:ext>
            </a:extLst>
          </p:cNvPr>
          <p:cNvSpPr>
            <a:spLocks noGrp="1"/>
          </p:cNvSpPr>
          <p:nvPr>
            <p:ph type="title"/>
          </p:nvPr>
        </p:nvSpPr>
        <p:spPr/>
        <p:txBody>
          <a:bodyPr/>
          <a:lstStyle/>
          <a:p>
            <a:r>
              <a:rPr lang="en-US" sz="2400" dirty="0"/>
              <a:t>miR-542-3p induces ribosomal p53 response</a:t>
            </a:r>
            <a:endParaRPr lang="en-KE" sz="2400" dirty="0"/>
          </a:p>
        </p:txBody>
      </p:sp>
      <p:sp>
        <p:nvSpPr>
          <p:cNvPr id="6" name="TextBox 5">
            <a:extLst>
              <a:ext uri="{FF2B5EF4-FFF2-40B4-BE49-F238E27FC236}">
                <a16:creationId xmlns:a16="http://schemas.microsoft.com/office/drawing/2014/main" id="{1B1AA578-9DA4-A966-78CD-668D1DCD8B1E}"/>
              </a:ext>
            </a:extLst>
          </p:cNvPr>
          <p:cNvSpPr txBox="1"/>
          <p:nvPr/>
        </p:nvSpPr>
        <p:spPr>
          <a:xfrm>
            <a:off x="1353313" y="1842655"/>
            <a:ext cx="10187524" cy="3416320"/>
          </a:xfrm>
          <a:prstGeom prst="rect">
            <a:avLst/>
          </a:prstGeom>
          <a:noFill/>
        </p:spPr>
        <p:txBody>
          <a:bodyPr wrap="square" rtlCol="0">
            <a:spAutoFit/>
          </a:bodyPr>
          <a:lstStyle/>
          <a:p>
            <a:endParaRPr lang="en-US" dirty="0"/>
          </a:p>
          <a:p>
            <a:pPr marL="285750" indent="-285750">
              <a:buFont typeface="Wingdings" panose="05000000000000000000" pitchFamily="2" charset="2"/>
              <a:buChar char="v"/>
            </a:pPr>
            <a:r>
              <a:rPr lang="en-US" dirty="0"/>
              <a:t>miR-542-3p suppresses the maturation of 18S rRNA , the core of ribosome 40S rRNA subunit to induce the ribosomal p53 response.</a:t>
            </a:r>
          </a:p>
          <a:p>
            <a:endParaRPr lang="en-US" dirty="0"/>
          </a:p>
          <a:p>
            <a:pPr marL="285750" indent="-285750">
              <a:buFont typeface="Wingdings" panose="05000000000000000000" pitchFamily="2" charset="2"/>
              <a:buChar char="v"/>
            </a:pPr>
            <a:r>
              <a:rPr lang="en-US" dirty="0"/>
              <a:t>Downregulation of ribosomal subunits RPS23 and RPS28 can cause ribosome biogenesis defects and reduce 18S rRNA levels, while knockdown of RPL22 has no effect on production of both 28S and 18S rRNA.</a:t>
            </a:r>
          </a:p>
          <a:p>
            <a:endParaRPr lang="en-US" dirty="0"/>
          </a:p>
          <a:p>
            <a:pPr marL="285750" indent="-285750">
              <a:buFont typeface="Wingdings" panose="05000000000000000000" pitchFamily="2" charset="2"/>
              <a:buChar char="v"/>
            </a:pPr>
            <a:r>
              <a:rPr lang="en-US" dirty="0"/>
              <a:t>RPS23 depletion induced p53 by two-fold, whereas depletion of RPS28 or RPL22 had very mild effect on p53 level.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miR-542-3p induces p53 mainly through suppression of RPS23, which leads to upregulation of RPL11 and isolation of MDM2 by RPL11.</a:t>
            </a:r>
            <a:endParaRPr lang="en-KE" dirty="0"/>
          </a:p>
        </p:txBody>
      </p:sp>
    </p:spTree>
    <p:extLst>
      <p:ext uri="{BB962C8B-B14F-4D97-AF65-F5344CB8AC3E}">
        <p14:creationId xmlns:p14="http://schemas.microsoft.com/office/powerpoint/2010/main" val="103588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8CCC16-44D9-FDBA-16CE-F318D2AEF08C}"/>
              </a:ext>
            </a:extLst>
          </p:cNvPr>
          <p:cNvSpPr>
            <a:spLocks noGrp="1"/>
          </p:cNvSpPr>
          <p:nvPr>
            <p:ph type="title"/>
          </p:nvPr>
        </p:nvSpPr>
        <p:spPr>
          <a:xfrm>
            <a:off x="576072" y="704088"/>
            <a:ext cx="10515600" cy="676656"/>
          </a:xfrm>
        </p:spPr>
        <p:txBody>
          <a:bodyPr anchor="ctr">
            <a:normAutofit/>
          </a:bodyPr>
          <a:lstStyle/>
          <a:p>
            <a:r>
              <a:rPr lang="en-US" sz="1900"/>
              <a:t>Components of Ribosomes that were modulated by</a:t>
            </a:r>
            <a:br>
              <a:rPr lang="en-US" sz="1900"/>
            </a:br>
            <a:r>
              <a:rPr lang="en-US" sz="1900"/>
              <a:t> miR-542-3p</a:t>
            </a:r>
            <a:endParaRPr lang="en-KE" sz="1900"/>
          </a:p>
        </p:txBody>
      </p:sp>
      <p:pic>
        <p:nvPicPr>
          <p:cNvPr id="7" name="Picture 6" descr="Graphical user interface, application, table, Excel&#10;&#10;Description automatically generated">
            <a:extLst>
              <a:ext uri="{FF2B5EF4-FFF2-40B4-BE49-F238E27FC236}">
                <a16:creationId xmlns:a16="http://schemas.microsoft.com/office/drawing/2014/main" id="{81D6948D-918C-2406-90A7-CD960A331C06}"/>
              </a:ext>
            </a:extLst>
          </p:cNvPr>
          <p:cNvPicPr>
            <a:picLocks noChangeAspect="1"/>
          </p:cNvPicPr>
          <p:nvPr/>
        </p:nvPicPr>
        <p:blipFill>
          <a:blip r:embed="rId2"/>
          <a:stretch>
            <a:fillRect/>
          </a:stretch>
        </p:blipFill>
        <p:spPr>
          <a:xfrm>
            <a:off x="576072" y="2252709"/>
            <a:ext cx="9363456" cy="3175541"/>
          </a:xfrm>
          <a:prstGeom prst="rect">
            <a:avLst/>
          </a:prstGeom>
          <a:noFill/>
        </p:spPr>
      </p:pic>
      <p:sp>
        <p:nvSpPr>
          <p:cNvPr id="2" name="Date Placeholder 1">
            <a:extLst>
              <a:ext uri="{FF2B5EF4-FFF2-40B4-BE49-F238E27FC236}">
                <a16:creationId xmlns:a16="http://schemas.microsoft.com/office/drawing/2014/main" id="{B1457E20-E635-E32A-60E1-CF695A43CD9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18FA0F7E-61B1-666C-6010-C7BE250EB8FD}"/>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D3FF988E-6A89-9537-CE51-3843D272D693}"/>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7</a:t>
            </a:fld>
            <a:endParaRPr lang="en-US"/>
          </a:p>
        </p:txBody>
      </p:sp>
    </p:spTree>
    <p:extLst>
      <p:ext uri="{BB962C8B-B14F-4D97-AF65-F5344CB8AC3E}">
        <p14:creationId xmlns:p14="http://schemas.microsoft.com/office/powerpoint/2010/main" val="282035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7F02C-ACA2-87C1-1DCC-5773048DB70C}"/>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48CEAC48-6B80-7A85-29E9-914A41D789B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51B90FC-7CEA-2BCA-0BD5-1EB885C0AFB9}"/>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itle 4">
            <a:extLst>
              <a:ext uri="{FF2B5EF4-FFF2-40B4-BE49-F238E27FC236}">
                <a16:creationId xmlns:a16="http://schemas.microsoft.com/office/drawing/2014/main" id="{6957C3AA-492A-8710-10C0-642B6995067D}"/>
              </a:ext>
            </a:extLst>
          </p:cNvPr>
          <p:cNvSpPr>
            <a:spLocks noGrp="1"/>
          </p:cNvSpPr>
          <p:nvPr>
            <p:ph type="title"/>
          </p:nvPr>
        </p:nvSpPr>
        <p:spPr/>
        <p:txBody>
          <a:bodyPr/>
          <a:lstStyle/>
          <a:p>
            <a:r>
              <a:rPr lang="en-US" sz="2400" dirty="0"/>
              <a:t>RPS23 is a direct target of miR-542-3p</a:t>
            </a:r>
            <a:endParaRPr lang="en-KE" sz="2400" dirty="0"/>
          </a:p>
        </p:txBody>
      </p:sp>
      <p:sp>
        <p:nvSpPr>
          <p:cNvPr id="6" name="TextBox 5">
            <a:extLst>
              <a:ext uri="{FF2B5EF4-FFF2-40B4-BE49-F238E27FC236}">
                <a16:creationId xmlns:a16="http://schemas.microsoft.com/office/drawing/2014/main" id="{E24178BD-E3BD-E0F5-AA79-CA8DCAEAE31C}"/>
              </a:ext>
            </a:extLst>
          </p:cNvPr>
          <p:cNvSpPr txBox="1"/>
          <p:nvPr/>
        </p:nvSpPr>
        <p:spPr>
          <a:xfrm>
            <a:off x="789709" y="1828800"/>
            <a:ext cx="7358809" cy="369332"/>
          </a:xfrm>
          <a:prstGeom prst="rect">
            <a:avLst/>
          </a:prstGeom>
          <a:noFill/>
        </p:spPr>
        <p:txBody>
          <a:bodyPr wrap="none" rtlCol="0">
            <a:spAutoFit/>
          </a:bodyPr>
          <a:lstStyle/>
          <a:p>
            <a:pPr marL="285750" indent="-285750">
              <a:buFont typeface="Wingdings" panose="05000000000000000000" pitchFamily="2" charset="2"/>
              <a:buChar char="v"/>
            </a:pPr>
            <a:r>
              <a:rPr lang="en-US" b="0" i="0" dirty="0">
                <a:solidFill>
                  <a:srgbClr val="374151"/>
                </a:solidFill>
                <a:effectLst/>
                <a:latin typeface="Söhne"/>
              </a:rPr>
              <a:t>RPS23 mRNA contains a predicted binding site of miR-542-3p in its 3’UTR.</a:t>
            </a:r>
            <a:endParaRPr lang="en-KE" dirty="0"/>
          </a:p>
        </p:txBody>
      </p:sp>
      <p:pic>
        <p:nvPicPr>
          <p:cNvPr id="8" name="Picture 7" descr="Graphical user interface, application&#10;&#10;Description automatically generated">
            <a:extLst>
              <a:ext uri="{FF2B5EF4-FFF2-40B4-BE49-F238E27FC236}">
                <a16:creationId xmlns:a16="http://schemas.microsoft.com/office/drawing/2014/main" id="{2DC1EB90-306D-6D05-9D50-BA619EA86850}"/>
              </a:ext>
            </a:extLst>
          </p:cNvPr>
          <p:cNvPicPr>
            <a:picLocks noChangeAspect="1"/>
          </p:cNvPicPr>
          <p:nvPr/>
        </p:nvPicPr>
        <p:blipFill>
          <a:blip r:embed="rId2"/>
          <a:stretch>
            <a:fillRect/>
          </a:stretch>
        </p:blipFill>
        <p:spPr>
          <a:xfrm>
            <a:off x="819912" y="2198132"/>
            <a:ext cx="7382905" cy="1230868"/>
          </a:xfrm>
          <a:prstGeom prst="rect">
            <a:avLst/>
          </a:prstGeom>
        </p:spPr>
      </p:pic>
      <p:sp>
        <p:nvSpPr>
          <p:cNvPr id="9" name="TextBox 8">
            <a:extLst>
              <a:ext uri="{FF2B5EF4-FFF2-40B4-BE49-F238E27FC236}">
                <a16:creationId xmlns:a16="http://schemas.microsoft.com/office/drawing/2014/main" id="{70D3968D-C959-0F1F-24B4-7BA2B8DC1AC1}"/>
              </a:ext>
            </a:extLst>
          </p:cNvPr>
          <p:cNvSpPr txBox="1"/>
          <p:nvPr/>
        </p:nvSpPr>
        <p:spPr>
          <a:xfrm>
            <a:off x="789709" y="3740727"/>
            <a:ext cx="10820400" cy="1754326"/>
          </a:xfrm>
          <a:prstGeom prst="rect">
            <a:avLst/>
          </a:prstGeom>
          <a:noFill/>
        </p:spPr>
        <p:txBody>
          <a:bodyPr wrap="square" rtlCol="0">
            <a:spAutoFit/>
          </a:bodyPr>
          <a:lstStyle/>
          <a:p>
            <a:pPr marL="285750" indent="-285750" algn="l">
              <a:buFont typeface="Wingdings" panose="05000000000000000000" pitchFamily="2" charset="2"/>
              <a:buChar char="v"/>
            </a:pPr>
            <a:r>
              <a:rPr lang="en-US" b="0" i="0" dirty="0">
                <a:solidFill>
                  <a:srgbClr val="374151"/>
                </a:solidFill>
                <a:effectLst/>
                <a:latin typeface="Söhne"/>
              </a:rPr>
              <a:t>miR-542-3p downregulates luciferase activity of a construct fused with RPS23 3’UTR and this effect is abolished</a:t>
            </a:r>
          </a:p>
          <a:p>
            <a:pPr algn="l"/>
            <a:r>
              <a:rPr lang="en-US" dirty="0">
                <a:solidFill>
                  <a:srgbClr val="374151"/>
                </a:solidFill>
                <a:latin typeface="Söhne"/>
              </a:rPr>
              <a:t>      </a:t>
            </a:r>
            <a:r>
              <a:rPr lang="en-US" b="0" i="0" dirty="0">
                <a:solidFill>
                  <a:srgbClr val="374151"/>
                </a:solidFill>
                <a:effectLst/>
                <a:latin typeface="Söhne"/>
              </a:rPr>
              <a:t>when the potential miR-542-3p-binding site in RPS23 3’UTR is mutated.</a:t>
            </a:r>
          </a:p>
          <a:p>
            <a:pPr algn="l">
              <a:buFont typeface="Arial" panose="020B0604020202020204" pitchFamily="34" charset="0"/>
              <a:buChar char="•"/>
            </a:pPr>
            <a:endParaRPr lang="en-US" b="0" i="0" dirty="0">
              <a:solidFill>
                <a:srgbClr val="374151"/>
              </a:solidFill>
              <a:effectLst/>
              <a:latin typeface="Söhne"/>
            </a:endParaRPr>
          </a:p>
          <a:p>
            <a:pPr marL="285750" indent="-285750" algn="l">
              <a:buFont typeface="Wingdings" panose="05000000000000000000" pitchFamily="2" charset="2"/>
              <a:buChar char="v"/>
            </a:pPr>
            <a:r>
              <a:rPr lang="en-US" b="0" i="0" dirty="0">
                <a:solidFill>
                  <a:srgbClr val="374151"/>
                </a:solidFill>
                <a:effectLst/>
                <a:latin typeface="Söhne"/>
              </a:rPr>
              <a:t>Direct targeting of the 3’UTR of RPS23 by miR-542-3p is partially responsible for miR-542-3p-mediated RPL11           and p53 induction.</a:t>
            </a:r>
          </a:p>
          <a:p>
            <a:endParaRPr lang="en-KE" dirty="0"/>
          </a:p>
        </p:txBody>
      </p:sp>
    </p:spTree>
    <p:extLst>
      <p:ext uri="{BB962C8B-B14F-4D97-AF65-F5344CB8AC3E}">
        <p14:creationId xmlns:p14="http://schemas.microsoft.com/office/powerpoint/2010/main" val="76924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91058F-A23E-FE98-395D-DC65B7A0DF57}"/>
              </a:ext>
            </a:extLst>
          </p:cNvPr>
          <p:cNvSpPr>
            <a:spLocks noGrp="1"/>
          </p:cNvSpPr>
          <p:nvPr>
            <p:ph type="title"/>
          </p:nvPr>
        </p:nvSpPr>
        <p:spPr>
          <a:xfrm>
            <a:off x="576072" y="704088"/>
            <a:ext cx="10515600" cy="676656"/>
          </a:xfrm>
        </p:spPr>
        <p:txBody>
          <a:bodyPr vert="horz" lIns="91440" tIns="45720" rIns="91440" bIns="45720" rtlCol="0" anchor="ctr">
            <a:normAutofit/>
          </a:bodyPr>
          <a:lstStyle/>
          <a:p>
            <a:r>
              <a:rPr lang="en-US" sz="1900" kern="1200" dirty="0">
                <a:latin typeface="+mj-lt"/>
                <a:ea typeface="+mj-ea"/>
                <a:cs typeface="+mj-cs"/>
              </a:rPr>
              <a:t>miR-542-3p activates p53 pathway in MDM2-over expressing or ARF-deficient cells</a:t>
            </a:r>
          </a:p>
        </p:txBody>
      </p:sp>
      <p:sp>
        <p:nvSpPr>
          <p:cNvPr id="14" name="TextBox 5">
            <a:extLst>
              <a:ext uri="{FF2B5EF4-FFF2-40B4-BE49-F238E27FC236}">
                <a16:creationId xmlns:a16="http://schemas.microsoft.com/office/drawing/2014/main" id="{FD1E97AD-7402-45EA-F581-23E4459BA72C}"/>
              </a:ext>
            </a:extLst>
          </p:cNvPr>
          <p:cNvSpPr txBox="1"/>
          <p:nvPr/>
        </p:nvSpPr>
        <p:spPr>
          <a:xfrm>
            <a:off x="576072" y="1901952"/>
            <a:ext cx="9363456" cy="387705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a:t>MDM2 amplification and ARF(Alternative reading frame) gene deficiency are responsible for suppression of p53 function in tumors with wild-type TP53.</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miR-542-3p can rescue p53 protein expression in MDM2-overexpressing or ARF-deficient cells as shown in </a:t>
            </a:r>
            <a:r>
              <a:rPr lang="en-US" sz="2200" b="0" i="0" u="none" strike="noStrike" baseline="0" dirty="0"/>
              <a:t>JHOC7, OVISE, and LN229 cancer cell lines where p53 expression significantly </a:t>
            </a:r>
            <a:r>
              <a:rPr lang="en-US" sz="2200" dirty="0"/>
              <a:t>i</a:t>
            </a:r>
            <a:r>
              <a:rPr lang="en-US" sz="2200" b="0" i="0" u="none" strike="noStrike" baseline="0" dirty="0"/>
              <a:t>ncreased and RPS23 levels reduced.</a:t>
            </a:r>
            <a:endParaRPr lang="en-US" sz="2200" dirty="0"/>
          </a:p>
          <a:p>
            <a:pPr>
              <a:lnSpc>
                <a:spcPct val="90000"/>
              </a:lnSpc>
              <a:spcAft>
                <a:spcPts val="600"/>
              </a:spcAft>
            </a:pPr>
            <a:r>
              <a:rPr lang="en-US" sz="2200" dirty="0"/>
              <a:t> </a:t>
            </a:r>
          </a:p>
          <a:p>
            <a:pPr marL="285750" indent="-228600">
              <a:lnSpc>
                <a:spcPct val="90000"/>
              </a:lnSpc>
              <a:spcAft>
                <a:spcPts val="600"/>
              </a:spcAft>
              <a:buFont typeface="Arial" panose="020B0604020202020204" pitchFamily="34" charset="0"/>
              <a:buChar char="•"/>
            </a:pPr>
            <a:r>
              <a:rPr lang="en-US" sz="2200" dirty="0"/>
              <a:t>Overexpression of miR-542-3p suppresses cell growth of different types of cancer cells;U20S,LN229,OVISE &amp; JHOC7  significantly, mainly due to cell cycle arrest at G1. </a:t>
            </a:r>
          </a:p>
          <a:p>
            <a:pPr indent="-228600">
              <a:lnSpc>
                <a:spcPct val="90000"/>
              </a:lnSpc>
              <a:spcAft>
                <a:spcPts val="600"/>
              </a:spcAft>
              <a:buFont typeface="Arial" panose="020B0604020202020204" pitchFamily="34" charset="0"/>
              <a:buChar char="•"/>
            </a:pPr>
            <a:endParaRPr lang="en-US" sz="2200" dirty="0"/>
          </a:p>
        </p:txBody>
      </p:sp>
      <p:sp>
        <p:nvSpPr>
          <p:cNvPr id="2" name="Date Placeholder 1">
            <a:extLst>
              <a:ext uri="{FF2B5EF4-FFF2-40B4-BE49-F238E27FC236}">
                <a16:creationId xmlns:a16="http://schemas.microsoft.com/office/drawing/2014/main" id="{04304B7A-2734-918E-C14C-D48AB113658A}"/>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3" name="Footer Placeholder 2">
            <a:extLst>
              <a:ext uri="{FF2B5EF4-FFF2-40B4-BE49-F238E27FC236}">
                <a16:creationId xmlns:a16="http://schemas.microsoft.com/office/drawing/2014/main" id="{353AF19B-4D31-DBEA-4B1E-C762D05CD216}"/>
              </a:ext>
            </a:extLst>
          </p:cNvPr>
          <p:cNvSpPr>
            <a:spLocks noGrp="1"/>
          </p:cNvSpPr>
          <p:nvPr>
            <p:ph type="ftr" sz="quarter" idx="11"/>
          </p:nvPr>
        </p:nvSpPr>
        <p:spPr>
          <a:xfrm>
            <a:off x="4379976" y="6464808"/>
            <a:ext cx="3438144" cy="310896"/>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4" name="Slide Number Placeholder 3">
            <a:extLst>
              <a:ext uri="{FF2B5EF4-FFF2-40B4-BE49-F238E27FC236}">
                <a16:creationId xmlns:a16="http://schemas.microsoft.com/office/drawing/2014/main" id="{A2E3A520-753F-9110-5B5A-96CD6581BD9E}"/>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9</a:t>
            </a:fld>
            <a:endParaRPr lang="en-US"/>
          </a:p>
        </p:txBody>
      </p:sp>
    </p:spTree>
    <p:extLst>
      <p:ext uri="{BB962C8B-B14F-4D97-AF65-F5344CB8AC3E}">
        <p14:creationId xmlns:p14="http://schemas.microsoft.com/office/powerpoint/2010/main" val="399714700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{E1BF4B7D-900E-49B0-A20D-24B3FAA3ADF3}tf11964407_win32</Template>
  <TotalTime>771</TotalTime>
  <Words>786</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AdvOT3a037357.I</vt:lpstr>
      <vt:lpstr>AdvOTf0129623</vt:lpstr>
      <vt:lpstr>AdvOTf0129623+20</vt:lpstr>
      <vt:lpstr>AdvOTf0129623+fb</vt:lpstr>
      <vt:lpstr>Arial</vt:lpstr>
      <vt:lpstr>Arial,Bold</vt:lpstr>
      <vt:lpstr>Calibri</vt:lpstr>
      <vt:lpstr>Courier New</vt:lpstr>
      <vt:lpstr>Gill Sans Nova</vt:lpstr>
      <vt:lpstr>Gill Sans Nova Light</vt:lpstr>
      <vt:lpstr>Sagona Book</vt:lpstr>
      <vt:lpstr>Söhne</vt:lpstr>
      <vt:lpstr>Wingdings</vt:lpstr>
      <vt:lpstr>Office Theme</vt:lpstr>
      <vt:lpstr>p53 is Positively Regulated by miR-542-3p</vt:lpstr>
      <vt:lpstr>Results</vt:lpstr>
      <vt:lpstr>Z-score &amp; immunofluorescence staining by miR-542-3P </vt:lpstr>
      <vt:lpstr> </vt:lpstr>
      <vt:lpstr>miR-542-3p increases the stability of p53 protein</vt:lpstr>
      <vt:lpstr>miR-542-3p induces ribosomal p53 response</vt:lpstr>
      <vt:lpstr>Components of Ribosomes that were modulated by  miR-542-3p</vt:lpstr>
      <vt:lpstr>RPS23 is a direct target of miR-542-3p</vt:lpstr>
      <vt:lpstr>miR-542-3p activates p53 pathway in MDM2-over expressing or ARF-deficient cells</vt:lpstr>
      <vt:lpstr>Components of p53 signaling pathway that were significantly affected by miR-542-3p in U2OS cells</vt:lpstr>
      <vt:lpstr>Snapshot of top differentially expressed genes</vt:lpstr>
      <vt:lpstr>Mean difference plot</vt:lpstr>
      <vt:lpstr>Volcano plot of Control vs treatment</vt:lpstr>
      <vt:lpstr>Histogram of gene expression 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p53 is Positively Regulated by miR-542-3p</dc:title>
  <dc:creator>Dennis Mandere</dc:creator>
  <cp:lastModifiedBy>Dennis Mandere</cp:lastModifiedBy>
  <cp:revision>10</cp:revision>
  <dcterms:created xsi:type="dcterms:W3CDTF">2023-04-30T03:23:08Z</dcterms:created>
  <dcterms:modified xsi:type="dcterms:W3CDTF">2023-05-02T18:11:00Z</dcterms:modified>
</cp:coreProperties>
</file>