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6"/>
  </p:notesMasterIdLst>
  <p:sldIdLst>
    <p:sldId id="675" r:id="rId5"/>
    <p:sldId id="676" r:id="rId6"/>
    <p:sldId id="677" r:id="rId7"/>
    <p:sldId id="678" r:id="rId8"/>
    <p:sldId id="679" r:id="rId9"/>
    <p:sldId id="685" r:id="rId10"/>
    <p:sldId id="680" r:id="rId11"/>
    <p:sldId id="686" r:id="rId12"/>
    <p:sldId id="681" r:id="rId13"/>
    <p:sldId id="682" r:id="rId14"/>
    <p:sldId id="6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064"/>
    <a:srgbClr val="272700"/>
    <a:srgbClr val="FF7F00"/>
    <a:srgbClr val="FF0000"/>
    <a:srgbClr val="0000FF"/>
    <a:srgbClr val="FF00FF"/>
    <a:srgbClr val="FE0CFE"/>
    <a:srgbClr val="2222FE"/>
    <a:srgbClr val="0064B4"/>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534198-2D55-A773-C0A2-0555828D4A3D}" v="2253" dt="2025-04-22T19:07:14.616"/>
    <p1510:client id="{DB7F11F3-535F-D7C7-2167-B85B73AD6F69}" v="3851" dt="2025-04-22T18:06:55.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51" autoAdjust="0"/>
  </p:normalViewPr>
  <p:slideViewPr>
    <p:cSldViewPr snapToGrid="0">
      <p:cViewPr varScale="1">
        <p:scale>
          <a:sx n="69" d="100"/>
          <a:sy n="69" d="100"/>
        </p:scale>
        <p:origin x="101"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A7779-BB38-4454-8E84-17393525E557}"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E3815-A881-4FD9-9DEA-551C1C00F51A}" type="slidenum">
              <a:rPr lang="en-US" smtClean="0"/>
              <a:t>‹#›</a:t>
            </a:fld>
            <a:endParaRPr lang="en-US"/>
          </a:p>
        </p:txBody>
      </p:sp>
    </p:spTree>
    <p:extLst>
      <p:ext uri="{BB962C8B-B14F-4D97-AF65-F5344CB8AC3E}">
        <p14:creationId xmlns:p14="http://schemas.microsoft.com/office/powerpoint/2010/main" val="160924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2A70-5DCC-4492-81A8-2443E60C456D}"/>
              </a:ext>
            </a:extLst>
          </p:cNvPr>
          <p:cNvSpPr>
            <a:spLocks noGrp="1"/>
          </p:cNvSpPr>
          <p:nvPr>
            <p:ph type="ctrTitle"/>
          </p:nvPr>
        </p:nvSpPr>
        <p:spPr>
          <a:xfrm>
            <a:off x="637309" y="424884"/>
            <a:ext cx="10945093" cy="2844943"/>
          </a:xfrm>
        </p:spPr>
        <p:txBody>
          <a:bodyPr anchor="ctr" anchorCtr="0"/>
          <a:lstStyle>
            <a:lvl1pPr algn="ctr">
              <a:defRPr sz="6000" b="0">
                <a:solidFill>
                  <a:srgbClr val="003300"/>
                </a:solidFill>
              </a:defRPr>
            </a:lvl1pPr>
          </a:lstStyle>
          <a:p>
            <a:r>
              <a:rPr lang="en-US"/>
              <a:t>Click to edit Master title style</a:t>
            </a:r>
          </a:p>
        </p:txBody>
      </p:sp>
      <p:sp>
        <p:nvSpPr>
          <p:cNvPr id="3" name="Subtitle 2">
            <a:extLst>
              <a:ext uri="{FF2B5EF4-FFF2-40B4-BE49-F238E27FC236}">
                <a16:creationId xmlns:a16="http://schemas.microsoft.com/office/drawing/2014/main" id="{F22E1B2A-FC37-4294-BB8D-B183E0072AA9}"/>
              </a:ext>
            </a:extLst>
          </p:cNvPr>
          <p:cNvSpPr>
            <a:spLocks noGrp="1"/>
          </p:cNvSpPr>
          <p:nvPr>
            <p:ph type="subTitle" idx="1" hasCustomPrompt="1"/>
          </p:nvPr>
        </p:nvSpPr>
        <p:spPr>
          <a:xfrm>
            <a:off x="1524000" y="3906826"/>
            <a:ext cx="9144000" cy="584775"/>
          </a:xfrm>
        </p:spPr>
        <p:txBody>
          <a:bodyPr>
            <a:spAutoFit/>
          </a:bodyPr>
          <a:lstStyle>
            <a:lvl1pPr marL="0" indent="0" algn="ctr">
              <a:lnSpc>
                <a:spcPct val="100000"/>
              </a:lnSpc>
              <a:spcBef>
                <a:spcPts val="0"/>
              </a:spcBef>
              <a:spcAft>
                <a:spcPts val="0"/>
              </a:spcAft>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Author/Presenter Name</a:t>
            </a:r>
          </a:p>
        </p:txBody>
      </p:sp>
      <p:sp>
        <p:nvSpPr>
          <p:cNvPr id="7" name="Footer Placeholder 4">
            <a:extLst>
              <a:ext uri="{FF2B5EF4-FFF2-40B4-BE49-F238E27FC236}">
                <a16:creationId xmlns:a16="http://schemas.microsoft.com/office/drawing/2014/main" id="{111B0EF2-1490-4F31-8A5A-DB679579BE30}"/>
              </a:ext>
            </a:extLst>
          </p:cNvPr>
          <p:cNvSpPr txBox="1">
            <a:spLocks/>
          </p:cNvSpPr>
          <p:nvPr userDrawn="1"/>
        </p:nvSpPr>
        <p:spPr>
          <a:xfrm>
            <a:off x="1" y="6601983"/>
            <a:ext cx="12191999" cy="256017"/>
          </a:xfrm>
          <a:prstGeom prst="rect">
            <a:avLst/>
          </a:prstGeom>
          <a:solidFill>
            <a:schemeClr val="bg1">
              <a:lumMod val="95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bg2">
                    <a:lumMod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IE 7275 Data Mining in Engineering  </a:t>
            </a:r>
            <a:r>
              <a:rPr lang="en-US" sz="1000">
                <a:sym typeface="Symbol" panose="05050102010706020507" pitchFamily="18" charset="2"/>
              </a:rPr>
              <a:t>  Northeastern University    </a:t>
            </a:r>
            <a:r>
              <a:rPr lang="en-US" sz="1000"/>
              <a:t>© 2025</a:t>
            </a:r>
          </a:p>
        </p:txBody>
      </p:sp>
      <p:sp>
        <p:nvSpPr>
          <p:cNvPr id="9" name="Slide Number Placeholder 5">
            <a:extLst>
              <a:ext uri="{FF2B5EF4-FFF2-40B4-BE49-F238E27FC236}">
                <a16:creationId xmlns:a16="http://schemas.microsoft.com/office/drawing/2014/main" id="{91603805-2B96-4F86-8E76-8B729F02B912}"/>
              </a:ext>
            </a:extLst>
          </p:cNvPr>
          <p:cNvSpPr txBox="1">
            <a:spLocks/>
          </p:cNvSpPr>
          <p:nvPr userDrawn="1"/>
        </p:nvSpPr>
        <p:spPr>
          <a:xfrm>
            <a:off x="11582402" y="6598667"/>
            <a:ext cx="609600" cy="256017"/>
          </a:xfrm>
          <a:prstGeom prst="rect">
            <a:avLst/>
          </a:prstGeom>
        </p:spPr>
        <p:txBody>
          <a:bodyPr anchor="ctr" anchorCtr="0"/>
          <a:lstStyle>
            <a:defPPr>
              <a:defRPr lang="en-US"/>
            </a:defPPr>
            <a:lvl1pPr marL="0" algn="ctr" defTabSz="914400" rtl="0" eaLnBrk="1" latinLnBrk="0" hangingPunct="1">
              <a:defRPr sz="10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410C8-C717-4280-B220-6D9D60EAB4F9}" type="slidenum">
              <a:rPr lang="en-US" smtClean="0"/>
              <a:pPr/>
              <a:t>‹#›</a:t>
            </a:fld>
            <a:endParaRPr lang="en-US"/>
          </a:p>
        </p:txBody>
      </p:sp>
      <p:cxnSp>
        <p:nvCxnSpPr>
          <p:cNvPr id="11" name="Straight Connector 10">
            <a:extLst>
              <a:ext uri="{FF2B5EF4-FFF2-40B4-BE49-F238E27FC236}">
                <a16:creationId xmlns:a16="http://schemas.microsoft.com/office/drawing/2014/main" id="{CEF6E7BD-45E1-4E82-A235-F5B5539323CE}"/>
              </a:ext>
            </a:extLst>
          </p:cNvPr>
          <p:cNvCxnSpPr>
            <a:cxnSpLocks/>
          </p:cNvCxnSpPr>
          <p:nvPr userDrawn="1"/>
        </p:nvCxnSpPr>
        <p:spPr>
          <a:xfrm>
            <a:off x="327885" y="3598722"/>
            <a:ext cx="11559317" cy="0"/>
          </a:xfrm>
          <a:prstGeom prst="line">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65B71D2-9D57-412E-8BBB-A7C6913D2BF0}"/>
              </a:ext>
            </a:extLst>
          </p:cNvPr>
          <p:cNvSpPr/>
          <p:nvPr userDrawn="1"/>
        </p:nvSpPr>
        <p:spPr>
          <a:xfrm>
            <a:off x="1003295" y="3533471"/>
            <a:ext cx="129309" cy="129309"/>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17">
            <a:extLst>
              <a:ext uri="{FF2B5EF4-FFF2-40B4-BE49-F238E27FC236}">
                <a16:creationId xmlns:a16="http://schemas.microsoft.com/office/drawing/2014/main" id="{16C4C7CD-1112-43D2-9ED0-470D4EE8D4D3}"/>
              </a:ext>
            </a:extLst>
          </p:cNvPr>
          <p:cNvSpPr>
            <a:spLocks noGrp="1"/>
          </p:cNvSpPr>
          <p:nvPr userDrawn="1">
            <p:ph type="body" sz="quarter" idx="10" hasCustomPrompt="1"/>
          </p:nvPr>
        </p:nvSpPr>
        <p:spPr>
          <a:xfrm>
            <a:off x="2997056" y="4555290"/>
            <a:ext cx="6197889" cy="461665"/>
          </a:xfrm>
        </p:spPr>
        <p:txBody>
          <a:bodyPr/>
          <a:lstStyle>
            <a:lvl1pPr marL="0" indent="0" algn="ctr">
              <a:spcBef>
                <a:spcPts val="0"/>
              </a:spcBef>
              <a:buNone/>
              <a:defRPr sz="2400">
                <a:solidFill>
                  <a:srgbClr val="646464"/>
                </a:solidFill>
              </a:defRPr>
            </a:lvl1pPr>
            <a:lvl2pPr marL="457200" indent="0">
              <a:buNone/>
              <a:defRPr/>
            </a:lvl2pPr>
          </a:lstStyle>
          <a:p>
            <a:pPr lvl="0"/>
            <a:r>
              <a:rPr lang="en-US"/>
              <a:t>Author/Presenter Affiliation</a:t>
            </a:r>
          </a:p>
        </p:txBody>
      </p:sp>
      <p:sp>
        <p:nvSpPr>
          <p:cNvPr id="19" name="Text Placeholder 17">
            <a:extLst>
              <a:ext uri="{FF2B5EF4-FFF2-40B4-BE49-F238E27FC236}">
                <a16:creationId xmlns:a16="http://schemas.microsoft.com/office/drawing/2014/main" id="{72A85249-8566-4676-8661-ED21C5CD036E}"/>
              </a:ext>
            </a:extLst>
          </p:cNvPr>
          <p:cNvSpPr>
            <a:spLocks noGrp="1"/>
          </p:cNvSpPr>
          <p:nvPr userDrawn="1">
            <p:ph type="body" sz="quarter" idx="11" hasCustomPrompt="1"/>
          </p:nvPr>
        </p:nvSpPr>
        <p:spPr>
          <a:xfrm>
            <a:off x="3008598" y="5883545"/>
            <a:ext cx="6197889" cy="400110"/>
          </a:xfrm>
        </p:spPr>
        <p:txBody>
          <a:bodyPr/>
          <a:lstStyle>
            <a:lvl1pPr marL="0" indent="0" algn="ctr">
              <a:spcBef>
                <a:spcPts val="0"/>
              </a:spcBef>
              <a:buNone/>
              <a:defRPr sz="2000">
                <a:solidFill>
                  <a:srgbClr val="505050"/>
                </a:solidFill>
                <a:latin typeface="+mj-lt"/>
              </a:defRPr>
            </a:lvl1pPr>
            <a:lvl2pPr marL="457200" indent="0">
              <a:buNone/>
              <a:defRPr/>
            </a:lvl2pPr>
          </a:lstStyle>
          <a:p>
            <a:pPr lvl="0"/>
            <a:r>
              <a:rPr lang="en-US"/>
              <a:t>Author/Presenter email/phone</a:t>
            </a:r>
          </a:p>
        </p:txBody>
      </p:sp>
      <p:sp>
        <p:nvSpPr>
          <p:cNvPr id="14" name="Date Placeholder 3">
            <a:extLst>
              <a:ext uri="{FF2B5EF4-FFF2-40B4-BE49-F238E27FC236}">
                <a16:creationId xmlns:a16="http://schemas.microsoft.com/office/drawing/2014/main" id="{C959A812-7083-4455-9E22-DD7F6DA19CAF}"/>
              </a:ext>
            </a:extLst>
          </p:cNvPr>
          <p:cNvSpPr txBox="1">
            <a:spLocks/>
          </p:cNvSpPr>
          <p:nvPr userDrawn="1"/>
        </p:nvSpPr>
        <p:spPr>
          <a:xfrm>
            <a:off x="10547928" y="6619280"/>
            <a:ext cx="1182254" cy="242036"/>
          </a:xfrm>
          <a:prstGeom prst="rect">
            <a:avLst/>
          </a:prstGeom>
        </p:spPr>
        <p:txBody>
          <a:bodyPr/>
          <a:lstStyle>
            <a:defPPr>
              <a:defRPr lang="en-US"/>
            </a:defPPr>
            <a:lvl1pPr marL="0" algn="ctr" defTabSz="914400" rtl="0" eaLnBrk="1" latinLnBrk="0" hangingPunct="1">
              <a:defRPr sz="10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367C01-F71F-4B46-8EA8-352B1F474CB2}" type="datetime1">
              <a:rPr lang="en-US" smtClean="0"/>
              <a:pPr/>
              <a:t>4/22/2025</a:t>
            </a:fld>
            <a:endParaRPr lang="en-US"/>
          </a:p>
        </p:txBody>
      </p:sp>
    </p:spTree>
    <p:extLst>
      <p:ext uri="{BB962C8B-B14F-4D97-AF65-F5344CB8AC3E}">
        <p14:creationId xmlns:p14="http://schemas.microsoft.com/office/powerpoint/2010/main" val="15006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7483-7E10-4F02-86C7-D9D334E0B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4DEDE3-D0B9-4E02-B12F-760F529D2336}"/>
              </a:ext>
            </a:extLst>
          </p:cNvPr>
          <p:cNvSpPr>
            <a:spLocks noGrp="1"/>
          </p:cNvSpPr>
          <p:nvPr>
            <p:ph idx="1"/>
          </p:nvPr>
        </p:nvSpPr>
        <p:spPr>
          <a:xfrm>
            <a:off x="820881" y="1613138"/>
            <a:ext cx="10515600" cy="1700466"/>
          </a:xfrm>
        </p:spPr>
        <p:txBody>
          <a:bodyPr>
            <a:spAutoFit/>
          </a:bodyPr>
          <a:lstStyle>
            <a:lvl1pPr>
              <a:lnSpc>
                <a:spcPct val="100000"/>
              </a:lnSpc>
              <a:spcBef>
                <a:spcPts val="1200"/>
              </a:spcBef>
              <a:defRPr/>
            </a:lvl1pPr>
            <a:lvl2pPr>
              <a:lnSpc>
                <a:spcPct val="100000"/>
              </a:lnSpc>
              <a:spcBef>
                <a:spcPts val="400"/>
              </a:spcBef>
              <a:defRPr sz="1800"/>
            </a:lvl2pPr>
            <a:lvl3pPr>
              <a:lnSpc>
                <a:spcPct val="100000"/>
              </a:lnSpc>
              <a:spcBef>
                <a:spcPts val="400"/>
              </a:spcBef>
              <a:defRPr sz="1800"/>
            </a:lvl3pPr>
            <a:lvl4pPr>
              <a:lnSpc>
                <a:spcPct val="100000"/>
              </a:lnSpc>
              <a:spcBef>
                <a:spcPts val="400"/>
              </a:spcBef>
              <a:defRPr sz="1600"/>
            </a:lvl4pPr>
            <a:lvl5pPr>
              <a:lnSpc>
                <a:spcPct val="100000"/>
              </a:lnSpc>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3">
            <a:extLst>
              <a:ext uri="{FF2B5EF4-FFF2-40B4-BE49-F238E27FC236}">
                <a16:creationId xmlns:a16="http://schemas.microsoft.com/office/drawing/2014/main" id="{F2CA0C41-454B-4288-A8E9-F6FC0FF716DF}"/>
              </a:ext>
            </a:extLst>
          </p:cNvPr>
          <p:cNvGrpSpPr/>
          <p:nvPr userDrawn="1"/>
        </p:nvGrpSpPr>
        <p:grpSpPr>
          <a:xfrm>
            <a:off x="0" y="1112450"/>
            <a:ext cx="12201939" cy="129309"/>
            <a:chOff x="0" y="1357638"/>
            <a:chExt cx="12201939" cy="129309"/>
          </a:xfrm>
        </p:grpSpPr>
        <p:cxnSp>
          <p:nvCxnSpPr>
            <p:cNvPr id="8" name="Straight Connector 7">
              <a:extLst>
                <a:ext uri="{FF2B5EF4-FFF2-40B4-BE49-F238E27FC236}">
                  <a16:creationId xmlns:a16="http://schemas.microsoft.com/office/drawing/2014/main" id="{68E2B7C5-DA54-46C1-AC01-BC29D67318DA}"/>
                </a:ext>
              </a:extLst>
            </p:cNvPr>
            <p:cNvCxnSpPr>
              <a:cxnSpLocks/>
            </p:cNvCxnSpPr>
            <p:nvPr userDrawn="1"/>
          </p:nvCxnSpPr>
          <p:spPr>
            <a:xfrm>
              <a:off x="0" y="1422400"/>
              <a:ext cx="12201939" cy="0"/>
            </a:xfrm>
            <a:prstGeom prst="line">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C612F02-FA20-4928-BB00-6A51B6B42D07}"/>
                </a:ext>
              </a:extLst>
            </p:cNvPr>
            <p:cNvSpPr/>
            <p:nvPr userDrawn="1"/>
          </p:nvSpPr>
          <p:spPr>
            <a:xfrm>
              <a:off x="686252" y="1357638"/>
              <a:ext cx="129309" cy="129309"/>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ooter Placeholder 4">
            <a:extLst>
              <a:ext uri="{FF2B5EF4-FFF2-40B4-BE49-F238E27FC236}">
                <a16:creationId xmlns:a16="http://schemas.microsoft.com/office/drawing/2014/main" id="{BD5D72FF-E354-4CD5-A27B-F839617C9000}"/>
              </a:ext>
            </a:extLst>
          </p:cNvPr>
          <p:cNvSpPr txBox="1">
            <a:spLocks/>
          </p:cNvSpPr>
          <p:nvPr userDrawn="1"/>
        </p:nvSpPr>
        <p:spPr>
          <a:xfrm>
            <a:off x="1" y="6601983"/>
            <a:ext cx="12191999" cy="256017"/>
          </a:xfrm>
          <a:prstGeom prst="rect">
            <a:avLst/>
          </a:prstGeom>
          <a:solidFill>
            <a:schemeClr val="bg1">
              <a:lumMod val="95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bg2">
                    <a:lumMod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IE 7275 Data Mining in Engineering  </a:t>
            </a:r>
            <a:r>
              <a:rPr lang="en-US" sz="1000">
                <a:sym typeface="Symbol" panose="05050102010706020507" pitchFamily="18" charset="2"/>
              </a:rPr>
              <a:t>  Northeastern University    </a:t>
            </a:r>
            <a:r>
              <a:rPr lang="en-US" sz="1000"/>
              <a:t>© 2025</a:t>
            </a:r>
          </a:p>
        </p:txBody>
      </p:sp>
      <p:sp>
        <p:nvSpPr>
          <p:cNvPr id="20" name="Slide Number Placeholder 5">
            <a:extLst>
              <a:ext uri="{FF2B5EF4-FFF2-40B4-BE49-F238E27FC236}">
                <a16:creationId xmlns:a16="http://schemas.microsoft.com/office/drawing/2014/main" id="{DDAC8075-500C-4724-ABEF-405BB816A3AC}"/>
              </a:ext>
            </a:extLst>
          </p:cNvPr>
          <p:cNvSpPr txBox="1">
            <a:spLocks/>
          </p:cNvSpPr>
          <p:nvPr userDrawn="1"/>
        </p:nvSpPr>
        <p:spPr>
          <a:xfrm>
            <a:off x="11582402" y="6598667"/>
            <a:ext cx="609600" cy="256017"/>
          </a:xfrm>
          <a:prstGeom prst="rect">
            <a:avLst/>
          </a:prstGeom>
        </p:spPr>
        <p:txBody>
          <a:bodyPr anchor="ctr" anchorCtr="0"/>
          <a:lstStyle>
            <a:defPPr>
              <a:defRPr lang="en-US"/>
            </a:defPPr>
            <a:lvl1pPr marL="0" algn="ctr" defTabSz="914400" rtl="0" eaLnBrk="1" latinLnBrk="0" hangingPunct="1">
              <a:defRPr sz="10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410C8-C717-4280-B220-6D9D60EAB4F9}" type="slidenum">
              <a:rPr lang="en-US" smtClean="0"/>
              <a:pPr/>
              <a:t>‹#›</a:t>
            </a:fld>
            <a:endParaRPr lang="en-US"/>
          </a:p>
        </p:txBody>
      </p:sp>
    </p:spTree>
    <p:extLst>
      <p:ext uri="{BB962C8B-B14F-4D97-AF65-F5344CB8AC3E}">
        <p14:creationId xmlns:p14="http://schemas.microsoft.com/office/powerpoint/2010/main" val="56664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7483-7E10-4F02-86C7-D9D334E0B343}"/>
              </a:ext>
            </a:extLst>
          </p:cNvPr>
          <p:cNvSpPr>
            <a:spLocks noGrp="1"/>
          </p:cNvSpPr>
          <p:nvPr>
            <p:ph type="title"/>
          </p:nvPr>
        </p:nvSpPr>
        <p:spPr>
          <a:xfrm>
            <a:off x="337578" y="13265"/>
            <a:ext cx="11854421" cy="1201160"/>
          </a:xfrm>
        </p:spPr>
        <p:txBody>
          <a:bodyPr/>
          <a:lstStyle>
            <a:lvl1pPr>
              <a:defRPr/>
            </a:lvl1pPr>
          </a:lstStyle>
          <a:p>
            <a:r>
              <a:rPr lang="en-US"/>
              <a:t>Click to edit Master title style</a:t>
            </a:r>
          </a:p>
        </p:txBody>
      </p:sp>
      <p:sp>
        <p:nvSpPr>
          <p:cNvPr id="3" name="Content Placeholder 2">
            <a:extLst>
              <a:ext uri="{FF2B5EF4-FFF2-40B4-BE49-F238E27FC236}">
                <a16:creationId xmlns:a16="http://schemas.microsoft.com/office/drawing/2014/main" id="{104DEDE3-D0B9-4E02-B12F-760F529D2336}"/>
              </a:ext>
            </a:extLst>
          </p:cNvPr>
          <p:cNvSpPr>
            <a:spLocks noGrp="1"/>
          </p:cNvSpPr>
          <p:nvPr>
            <p:ph idx="1"/>
          </p:nvPr>
        </p:nvSpPr>
        <p:spPr>
          <a:xfrm>
            <a:off x="337579" y="1613289"/>
            <a:ext cx="6210705" cy="1746157"/>
          </a:xfrm>
        </p:spPr>
        <p:txBody>
          <a:bodyPr wrap="square">
            <a:spAutoFit/>
          </a:bodyPr>
          <a:lstStyle>
            <a:lvl1pPr>
              <a:lnSpc>
                <a:spcPct val="100000"/>
              </a:lnSpc>
              <a:spcBef>
                <a:spcPts val="1200"/>
              </a:spcBef>
              <a:defRPr/>
            </a:lvl1pPr>
            <a:lvl2pPr>
              <a:lnSpc>
                <a:spcPct val="100000"/>
              </a:lnSpc>
              <a:spcBef>
                <a:spcPts val="400"/>
              </a:spcBef>
              <a:defRPr sz="1800"/>
            </a:lvl2pPr>
            <a:lvl3pPr>
              <a:lnSpc>
                <a:spcPct val="100000"/>
              </a:lnSpc>
              <a:spcBef>
                <a:spcPts val="400"/>
              </a:spcBef>
              <a:defRPr sz="1800"/>
            </a:lvl3pPr>
            <a:lvl4pPr>
              <a:lnSpc>
                <a:spcPct val="100000"/>
              </a:lnSpc>
              <a:spcBef>
                <a:spcPts val="400"/>
              </a:spcBef>
              <a:defRPr sz="1600"/>
            </a:lvl4pPr>
            <a:lvl5pPr>
              <a:lnSpc>
                <a:spcPct val="100000"/>
              </a:lnSpc>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3">
            <a:extLst>
              <a:ext uri="{FF2B5EF4-FFF2-40B4-BE49-F238E27FC236}">
                <a16:creationId xmlns:a16="http://schemas.microsoft.com/office/drawing/2014/main" id="{14D401F5-B675-4665-B714-5CD902591F6E}"/>
              </a:ext>
            </a:extLst>
          </p:cNvPr>
          <p:cNvGrpSpPr/>
          <p:nvPr userDrawn="1"/>
        </p:nvGrpSpPr>
        <p:grpSpPr>
          <a:xfrm>
            <a:off x="0" y="1112450"/>
            <a:ext cx="12201939" cy="129309"/>
            <a:chOff x="0" y="1357638"/>
            <a:chExt cx="12201939" cy="129309"/>
          </a:xfrm>
        </p:grpSpPr>
        <p:cxnSp>
          <p:nvCxnSpPr>
            <p:cNvPr id="8" name="Straight Connector 7">
              <a:extLst>
                <a:ext uri="{FF2B5EF4-FFF2-40B4-BE49-F238E27FC236}">
                  <a16:creationId xmlns:a16="http://schemas.microsoft.com/office/drawing/2014/main" id="{68E2B7C5-DA54-46C1-AC01-BC29D67318DA}"/>
                </a:ext>
              </a:extLst>
            </p:cNvPr>
            <p:cNvCxnSpPr>
              <a:cxnSpLocks/>
            </p:cNvCxnSpPr>
            <p:nvPr userDrawn="1"/>
          </p:nvCxnSpPr>
          <p:spPr>
            <a:xfrm>
              <a:off x="0" y="1422400"/>
              <a:ext cx="12201939" cy="0"/>
            </a:xfrm>
            <a:prstGeom prst="line">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C612F02-FA20-4928-BB00-6A51B6B42D07}"/>
                </a:ext>
              </a:extLst>
            </p:cNvPr>
            <p:cNvSpPr/>
            <p:nvPr userDrawn="1"/>
          </p:nvSpPr>
          <p:spPr>
            <a:xfrm>
              <a:off x="686252" y="1357638"/>
              <a:ext cx="129309" cy="129309"/>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ooter Placeholder 4">
            <a:extLst>
              <a:ext uri="{FF2B5EF4-FFF2-40B4-BE49-F238E27FC236}">
                <a16:creationId xmlns:a16="http://schemas.microsoft.com/office/drawing/2014/main" id="{BD5D72FF-E354-4CD5-A27B-F839617C9000}"/>
              </a:ext>
            </a:extLst>
          </p:cNvPr>
          <p:cNvSpPr txBox="1">
            <a:spLocks/>
          </p:cNvSpPr>
          <p:nvPr userDrawn="1"/>
        </p:nvSpPr>
        <p:spPr>
          <a:xfrm>
            <a:off x="1" y="6601983"/>
            <a:ext cx="12191999" cy="256017"/>
          </a:xfrm>
          <a:prstGeom prst="rect">
            <a:avLst/>
          </a:prstGeom>
          <a:solidFill>
            <a:schemeClr val="bg1">
              <a:lumMod val="95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bg2">
                    <a:lumMod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IE 7275 Data Mining in Engineering  </a:t>
            </a:r>
            <a:r>
              <a:rPr lang="en-US" sz="1000">
                <a:sym typeface="Symbol" panose="05050102010706020507" pitchFamily="18" charset="2"/>
              </a:rPr>
              <a:t>  Northeastern University    </a:t>
            </a:r>
            <a:r>
              <a:rPr lang="en-US" sz="1000"/>
              <a:t>© 2025</a:t>
            </a:r>
          </a:p>
        </p:txBody>
      </p:sp>
      <p:sp>
        <p:nvSpPr>
          <p:cNvPr id="20" name="Slide Number Placeholder 5">
            <a:extLst>
              <a:ext uri="{FF2B5EF4-FFF2-40B4-BE49-F238E27FC236}">
                <a16:creationId xmlns:a16="http://schemas.microsoft.com/office/drawing/2014/main" id="{DDAC8075-500C-4724-ABEF-405BB816A3AC}"/>
              </a:ext>
            </a:extLst>
          </p:cNvPr>
          <p:cNvSpPr txBox="1">
            <a:spLocks/>
          </p:cNvSpPr>
          <p:nvPr userDrawn="1"/>
        </p:nvSpPr>
        <p:spPr>
          <a:xfrm>
            <a:off x="11582402" y="6598667"/>
            <a:ext cx="609600" cy="256017"/>
          </a:xfrm>
          <a:prstGeom prst="rect">
            <a:avLst/>
          </a:prstGeom>
        </p:spPr>
        <p:txBody>
          <a:bodyPr anchor="ctr" anchorCtr="0"/>
          <a:lstStyle>
            <a:defPPr>
              <a:defRPr lang="en-US"/>
            </a:defPPr>
            <a:lvl1pPr marL="0" algn="ctr" defTabSz="914400" rtl="0" eaLnBrk="1" latinLnBrk="0" hangingPunct="1">
              <a:defRPr sz="10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410C8-C717-4280-B220-6D9D60EAB4F9}" type="slidenum">
              <a:rPr lang="en-US" smtClean="0"/>
              <a:pPr/>
              <a:t>‹#›</a:t>
            </a:fld>
            <a:endParaRPr lang="en-US"/>
          </a:p>
        </p:txBody>
      </p:sp>
    </p:spTree>
    <p:extLst>
      <p:ext uri="{BB962C8B-B14F-4D97-AF65-F5344CB8AC3E}">
        <p14:creationId xmlns:p14="http://schemas.microsoft.com/office/powerpoint/2010/main" val="167092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93E7-CFA5-4EF8-B37E-F52A335C26F6}"/>
              </a:ext>
            </a:extLst>
          </p:cNvPr>
          <p:cNvSpPr>
            <a:spLocks noGrp="1"/>
          </p:cNvSpPr>
          <p:nvPr>
            <p:ph type="title"/>
          </p:nvPr>
        </p:nvSpPr>
        <p:spPr>
          <a:xfrm>
            <a:off x="621429" y="387933"/>
            <a:ext cx="10949142" cy="3289081"/>
          </a:xfrm>
        </p:spPr>
        <p:txBody>
          <a:bodyPr anchor="ctr" anchorCtr="0"/>
          <a:lstStyle>
            <a:lvl1pPr algn="ctr">
              <a:defRPr sz="6000">
                <a:solidFill>
                  <a:srgbClr val="003300"/>
                </a:solidFill>
              </a:defRPr>
            </a:lvl1pPr>
          </a:lstStyle>
          <a:p>
            <a:r>
              <a:rPr lang="en-US"/>
              <a:t>Click to edit Master title style</a:t>
            </a:r>
          </a:p>
        </p:txBody>
      </p:sp>
      <p:sp>
        <p:nvSpPr>
          <p:cNvPr id="3" name="Text Placeholder 2">
            <a:extLst>
              <a:ext uri="{FF2B5EF4-FFF2-40B4-BE49-F238E27FC236}">
                <a16:creationId xmlns:a16="http://schemas.microsoft.com/office/drawing/2014/main" id="{8A1F9163-0660-4542-AB9B-B31F816A4F21}"/>
              </a:ext>
            </a:extLst>
          </p:cNvPr>
          <p:cNvSpPr>
            <a:spLocks noGrp="1"/>
          </p:cNvSpPr>
          <p:nvPr>
            <p:ph type="body" idx="1"/>
          </p:nvPr>
        </p:nvSpPr>
        <p:spPr>
          <a:xfrm>
            <a:off x="840509" y="4310987"/>
            <a:ext cx="10515600" cy="461665"/>
          </a:xfrm>
        </p:spPr>
        <p:txBody>
          <a:bodyPr>
            <a:spAutoFit/>
          </a:bodyPr>
          <a:lstStyle>
            <a:lvl1pPr marL="0" indent="0" algn="ctr">
              <a:buNone/>
              <a:defRPr sz="2400">
                <a:solidFill>
                  <a:srgbClr val="28506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ooter Placeholder 4">
            <a:extLst>
              <a:ext uri="{FF2B5EF4-FFF2-40B4-BE49-F238E27FC236}">
                <a16:creationId xmlns:a16="http://schemas.microsoft.com/office/drawing/2014/main" id="{FFF45D8E-DE59-42E2-BDDE-500FC91FB98A}"/>
              </a:ext>
            </a:extLst>
          </p:cNvPr>
          <p:cNvSpPr txBox="1">
            <a:spLocks/>
          </p:cNvSpPr>
          <p:nvPr userDrawn="1"/>
        </p:nvSpPr>
        <p:spPr>
          <a:xfrm>
            <a:off x="1" y="6601983"/>
            <a:ext cx="12191999" cy="256017"/>
          </a:xfrm>
          <a:prstGeom prst="rect">
            <a:avLst/>
          </a:prstGeom>
          <a:solidFill>
            <a:schemeClr val="bg1">
              <a:lumMod val="95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bg2">
                    <a:lumMod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IE 7275 Data Mining in Engineering  </a:t>
            </a:r>
            <a:r>
              <a:rPr lang="en-US" sz="1000">
                <a:sym typeface="Symbol" panose="05050102010706020507" pitchFamily="18" charset="2"/>
              </a:rPr>
              <a:t>  Northeastern University    </a:t>
            </a:r>
            <a:r>
              <a:rPr lang="en-US" sz="1000"/>
              <a:t>© 2025</a:t>
            </a:r>
          </a:p>
        </p:txBody>
      </p:sp>
      <p:sp>
        <p:nvSpPr>
          <p:cNvPr id="9" name="Slide Number Placeholder 5">
            <a:extLst>
              <a:ext uri="{FF2B5EF4-FFF2-40B4-BE49-F238E27FC236}">
                <a16:creationId xmlns:a16="http://schemas.microsoft.com/office/drawing/2014/main" id="{17B82874-5690-473E-A211-E3E95809768A}"/>
              </a:ext>
            </a:extLst>
          </p:cNvPr>
          <p:cNvSpPr txBox="1">
            <a:spLocks/>
          </p:cNvSpPr>
          <p:nvPr userDrawn="1"/>
        </p:nvSpPr>
        <p:spPr>
          <a:xfrm>
            <a:off x="11582402" y="6598667"/>
            <a:ext cx="609600" cy="256017"/>
          </a:xfrm>
          <a:prstGeom prst="rect">
            <a:avLst/>
          </a:prstGeom>
        </p:spPr>
        <p:txBody>
          <a:bodyPr anchor="ctr" anchorCtr="0"/>
          <a:lstStyle>
            <a:defPPr>
              <a:defRPr lang="en-US"/>
            </a:defPPr>
            <a:lvl1pPr marL="0" algn="ctr" defTabSz="914400" rtl="0" eaLnBrk="1" latinLnBrk="0" hangingPunct="1">
              <a:defRPr sz="10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410C8-C717-4280-B220-6D9D60EAB4F9}" type="slidenum">
              <a:rPr lang="en-US" smtClean="0"/>
              <a:pPr/>
              <a:t>‹#›</a:t>
            </a:fld>
            <a:endParaRPr lang="en-US"/>
          </a:p>
        </p:txBody>
      </p:sp>
      <p:cxnSp>
        <p:nvCxnSpPr>
          <p:cNvPr id="11" name="Straight Connector 10">
            <a:extLst>
              <a:ext uri="{FF2B5EF4-FFF2-40B4-BE49-F238E27FC236}">
                <a16:creationId xmlns:a16="http://schemas.microsoft.com/office/drawing/2014/main" id="{1CC1076F-8252-4FF7-B2A9-B67256DA2FEB}"/>
              </a:ext>
            </a:extLst>
          </p:cNvPr>
          <p:cNvCxnSpPr>
            <a:cxnSpLocks/>
          </p:cNvCxnSpPr>
          <p:nvPr userDrawn="1"/>
        </p:nvCxnSpPr>
        <p:spPr>
          <a:xfrm>
            <a:off x="288035" y="4012476"/>
            <a:ext cx="11570341" cy="0"/>
          </a:xfrm>
          <a:prstGeom prst="line">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6A93D68-5EBC-4DE2-91EF-7AB273DC6A83}"/>
              </a:ext>
            </a:extLst>
          </p:cNvPr>
          <p:cNvSpPr/>
          <p:nvPr userDrawn="1"/>
        </p:nvSpPr>
        <p:spPr>
          <a:xfrm>
            <a:off x="973277" y="3947225"/>
            <a:ext cx="129309" cy="129309"/>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13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DBCE-0A57-4290-83D5-8B5B97134503}"/>
              </a:ext>
            </a:extLst>
          </p:cNvPr>
          <p:cNvSpPr>
            <a:spLocks noGrp="1"/>
          </p:cNvSpPr>
          <p:nvPr>
            <p:ph type="title"/>
          </p:nvPr>
        </p:nvSpPr>
        <p:spPr>
          <a:xfrm>
            <a:off x="660401" y="6569"/>
            <a:ext cx="11531599" cy="120116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8C1195B-56F3-4E03-9632-32A9EE6BA422}"/>
              </a:ext>
            </a:extLst>
          </p:cNvPr>
          <p:cNvSpPr>
            <a:spLocks noGrp="1"/>
          </p:cNvSpPr>
          <p:nvPr>
            <p:ph sz="half" idx="1"/>
          </p:nvPr>
        </p:nvSpPr>
        <p:spPr>
          <a:xfrm>
            <a:off x="660401" y="161058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BD5414-08D3-43E6-B60E-7CA535400F4A}"/>
              </a:ext>
            </a:extLst>
          </p:cNvPr>
          <p:cNvSpPr>
            <a:spLocks noGrp="1"/>
          </p:cNvSpPr>
          <p:nvPr>
            <p:ph sz="half" idx="2"/>
          </p:nvPr>
        </p:nvSpPr>
        <p:spPr>
          <a:xfrm>
            <a:off x="6400802" y="1608926"/>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72F15CE5-5C2D-4B36-B21B-D3A91EE97FF6}"/>
              </a:ext>
            </a:extLst>
          </p:cNvPr>
          <p:cNvSpPr txBox="1">
            <a:spLocks/>
          </p:cNvSpPr>
          <p:nvPr userDrawn="1"/>
        </p:nvSpPr>
        <p:spPr>
          <a:xfrm>
            <a:off x="1" y="6601983"/>
            <a:ext cx="12191999" cy="256017"/>
          </a:xfrm>
          <a:prstGeom prst="rect">
            <a:avLst/>
          </a:prstGeom>
          <a:solidFill>
            <a:schemeClr val="bg1">
              <a:lumMod val="95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bg2">
                    <a:lumMod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IE 7275 Data Mining in Engineering  </a:t>
            </a:r>
            <a:r>
              <a:rPr lang="en-US" sz="1000">
                <a:sym typeface="Symbol" panose="05050102010706020507" pitchFamily="18" charset="2"/>
              </a:rPr>
              <a:t>  Northeastern University    </a:t>
            </a:r>
            <a:r>
              <a:rPr lang="en-US" sz="1000"/>
              <a:t>© 2025</a:t>
            </a:r>
          </a:p>
        </p:txBody>
      </p:sp>
      <p:sp>
        <p:nvSpPr>
          <p:cNvPr id="10" name="Slide Number Placeholder 5">
            <a:extLst>
              <a:ext uri="{FF2B5EF4-FFF2-40B4-BE49-F238E27FC236}">
                <a16:creationId xmlns:a16="http://schemas.microsoft.com/office/drawing/2014/main" id="{DE17BFD6-C47A-4023-8DF4-DACF50F400CA}"/>
              </a:ext>
            </a:extLst>
          </p:cNvPr>
          <p:cNvSpPr txBox="1">
            <a:spLocks/>
          </p:cNvSpPr>
          <p:nvPr userDrawn="1"/>
        </p:nvSpPr>
        <p:spPr>
          <a:xfrm>
            <a:off x="11582402" y="6598667"/>
            <a:ext cx="609600" cy="256017"/>
          </a:xfrm>
          <a:prstGeom prst="rect">
            <a:avLst/>
          </a:prstGeom>
        </p:spPr>
        <p:txBody>
          <a:bodyPr anchor="ctr" anchorCtr="0"/>
          <a:lstStyle>
            <a:defPPr>
              <a:defRPr lang="en-US"/>
            </a:defPPr>
            <a:lvl1pPr marL="0" algn="ctr" defTabSz="914400" rtl="0" eaLnBrk="1" latinLnBrk="0" hangingPunct="1">
              <a:defRPr sz="10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410C8-C717-4280-B220-6D9D60EAB4F9}" type="slidenum">
              <a:rPr lang="en-US" smtClean="0"/>
              <a:pPr/>
              <a:t>‹#›</a:t>
            </a:fld>
            <a:endParaRPr lang="en-US"/>
          </a:p>
        </p:txBody>
      </p:sp>
      <p:grpSp>
        <p:nvGrpSpPr>
          <p:cNvPr id="5" name="Group 4">
            <a:extLst>
              <a:ext uri="{FF2B5EF4-FFF2-40B4-BE49-F238E27FC236}">
                <a16:creationId xmlns:a16="http://schemas.microsoft.com/office/drawing/2014/main" id="{97BA35DF-E1F8-451F-98EF-8A9F67D22CCF}"/>
              </a:ext>
            </a:extLst>
          </p:cNvPr>
          <p:cNvGrpSpPr/>
          <p:nvPr userDrawn="1"/>
        </p:nvGrpSpPr>
        <p:grpSpPr>
          <a:xfrm>
            <a:off x="0" y="1112450"/>
            <a:ext cx="12201939" cy="129309"/>
            <a:chOff x="0" y="1357638"/>
            <a:chExt cx="12201939" cy="129309"/>
          </a:xfrm>
        </p:grpSpPr>
        <p:cxnSp>
          <p:nvCxnSpPr>
            <p:cNvPr id="12" name="Straight Connector 11">
              <a:extLst>
                <a:ext uri="{FF2B5EF4-FFF2-40B4-BE49-F238E27FC236}">
                  <a16:creationId xmlns:a16="http://schemas.microsoft.com/office/drawing/2014/main" id="{20454CCB-B7B0-4E01-86B7-BCA57506693E}"/>
                </a:ext>
              </a:extLst>
            </p:cNvPr>
            <p:cNvCxnSpPr>
              <a:cxnSpLocks/>
            </p:cNvCxnSpPr>
            <p:nvPr userDrawn="1"/>
          </p:nvCxnSpPr>
          <p:spPr>
            <a:xfrm>
              <a:off x="0" y="1422400"/>
              <a:ext cx="12201939" cy="0"/>
            </a:xfrm>
            <a:prstGeom prst="line">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8426AEC-6C70-493E-8682-FF5F68BEE694}"/>
                </a:ext>
              </a:extLst>
            </p:cNvPr>
            <p:cNvSpPr/>
            <p:nvPr userDrawn="1"/>
          </p:nvSpPr>
          <p:spPr>
            <a:xfrm>
              <a:off x="686252" y="1357638"/>
              <a:ext cx="129309" cy="129309"/>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7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37C8-0249-42A1-95E7-B28B660D0F60}"/>
              </a:ext>
            </a:extLst>
          </p:cNvPr>
          <p:cNvSpPr>
            <a:spLocks noGrp="1"/>
          </p:cNvSpPr>
          <p:nvPr>
            <p:ph type="title"/>
          </p:nvPr>
        </p:nvSpPr>
        <p:spPr>
          <a:xfrm>
            <a:off x="618114" y="10402"/>
            <a:ext cx="11573885" cy="1188091"/>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645F3B-DEE6-449E-82F2-1BDC432AD0A8}"/>
              </a:ext>
            </a:extLst>
          </p:cNvPr>
          <p:cNvSpPr>
            <a:spLocks noGrp="1"/>
          </p:cNvSpPr>
          <p:nvPr>
            <p:ph type="body" idx="1"/>
          </p:nvPr>
        </p:nvSpPr>
        <p:spPr>
          <a:xfrm>
            <a:off x="618124" y="1612124"/>
            <a:ext cx="5157787" cy="461665"/>
          </a:xfrm>
        </p:spPr>
        <p:txBody>
          <a:bodyPr anchor="ctr" anchorCtr="0"/>
          <a:lstStyle>
            <a:lvl1pPr marL="0" indent="0">
              <a:buNone/>
              <a:defRPr sz="2400" b="1">
                <a:solidFill>
                  <a:srgbClr val="0033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C31E7D-3655-4E92-B311-155663B39616}"/>
              </a:ext>
            </a:extLst>
          </p:cNvPr>
          <p:cNvSpPr>
            <a:spLocks noGrp="1"/>
          </p:cNvSpPr>
          <p:nvPr>
            <p:ph sz="half" idx="2"/>
          </p:nvPr>
        </p:nvSpPr>
        <p:spPr>
          <a:xfrm>
            <a:off x="618124" y="2254913"/>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6C373D-8AFE-4CE0-9D49-AA856BBB400A}"/>
              </a:ext>
            </a:extLst>
          </p:cNvPr>
          <p:cNvSpPr>
            <a:spLocks noGrp="1"/>
          </p:cNvSpPr>
          <p:nvPr>
            <p:ph type="body" sz="quarter" idx="3"/>
          </p:nvPr>
        </p:nvSpPr>
        <p:spPr>
          <a:xfrm>
            <a:off x="6403105" y="1612124"/>
            <a:ext cx="5183188" cy="461665"/>
          </a:xfrm>
        </p:spPr>
        <p:txBody>
          <a:bodyPr anchor="ctr" anchorCtr="0"/>
          <a:lstStyle>
            <a:lvl1pPr marL="0" indent="0">
              <a:buNone/>
              <a:defRPr sz="2400" b="1">
                <a:solidFill>
                  <a:srgbClr val="0033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25BDE8-8455-4B8D-AA2F-E85F331AB6B8}"/>
              </a:ext>
            </a:extLst>
          </p:cNvPr>
          <p:cNvSpPr>
            <a:spLocks noGrp="1"/>
          </p:cNvSpPr>
          <p:nvPr>
            <p:ph sz="quarter" idx="4"/>
          </p:nvPr>
        </p:nvSpPr>
        <p:spPr>
          <a:xfrm>
            <a:off x="6403105" y="2254913"/>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B0AD0673-B43A-4D17-AF2E-BCD149BC05E0}"/>
              </a:ext>
            </a:extLst>
          </p:cNvPr>
          <p:cNvSpPr txBox="1">
            <a:spLocks/>
          </p:cNvSpPr>
          <p:nvPr userDrawn="1"/>
        </p:nvSpPr>
        <p:spPr>
          <a:xfrm>
            <a:off x="1" y="6601983"/>
            <a:ext cx="12191999" cy="256017"/>
          </a:xfrm>
          <a:prstGeom prst="rect">
            <a:avLst/>
          </a:prstGeom>
          <a:solidFill>
            <a:schemeClr val="bg1">
              <a:lumMod val="95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bg2">
                    <a:lumMod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IE 7275 Data Mining in Engineering  </a:t>
            </a:r>
            <a:r>
              <a:rPr lang="en-US" sz="1000">
                <a:sym typeface="Symbol" panose="05050102010706020507" pitchFamily="18" charset="2"/>
              </a:rPr>
              <a:t>  Northeastern University    </a:t>
            </a:r>
            <a:r>
              <a:rPr lang="en-US" sz="1000"/>
              <a:t>© 2025</a:t>
            </a:r>
          </a:p>
        </p:txBody>
      </p:sp>
      <p:sp>
        <p:nvSpPr>
          <p:cNvPr id="12" name="Slide Number Placeholder 5">
            <a:extLst>
              <a:ext uri="{FF2B5EF4-FFF2-40B4-BE49-F238E27FC236}">
                <a16:creationId xmlns:a16="http://schemas.microsoft.com/office/drawing/2014/main" id="{B34634CF-FFB3-4EE4-8948-9014C36103F4}"/>
              </a:ext>
            </a:extLst>
          </p:cNvPr>
          <p:cNvSpPr txBox="1">
            <a:spLocks/>
          </p:cNvSpPr>
          <p:nvPr userDrawn="1"/>
        </p:nvSpPr>
        <p:spPr>
          <a:xfrm>
            <a:off x="11582402" y="6598667"/>
            <a:ext cx="609600" cy="256017"/>
          </a:xfrm>
          <a:prstGeom prst="rect">
            <a:avLst/>
          </a:prstGeom>
        </p:spPr>
        <p:txBody>
          <a:bodyPr anchor="ctr" anchorCtr="0"/>
          <a:lstStyle>
            <a:defPPr>
              <a:defRPr lang="en-US"/>
            </a:defPPr>
            <a:lvl1pPr marL="0" algn="ctr" defTabSz="914400" rtl="0" eaLnBrk="1" latinLnBrk="0" hangingPunct="1">
              <a:defRPr sz="10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410C8-C717-4280-B220-6D9D60EAB4F9}" type="slidenum">
              <a:rPr lang="en-US" smtClean="0"/>
              <a:pPr/>
              <a:t>‹#›</a:t>
            </a:fld>
            <a:endParaRPr lang="en-US"/>
          </a:p>
        </p:txBody>
      </p:sp>
      <p:grpSp>
        <p:nvGrpSpPr>
          <p:cNvPr id="7" name="Group 6">
            <a:extLst>
              <a:ext uri="{FF2B5EF4-FFF2-40B4-BE49-F238E27FC236}">
                <a16:creationId xmlns:a16="http://schemas.microsoft.com/office/drawing/2014/main" id="{88446CBC-33F6-4A43-B8E3-4D2F3D7D4E79}"/>
              </a:ext>
            </a:extLst>
          </p:cNvPr>
          <p:cNvGrpSpPr/>
          <p:nvPr userDrawn="1"/>
        </p:nvGrpSpPr>
        <p:grpSpPr>
          <a:xfrm>
            <a:off x="0" y="1108578"/>
            <a:ext cx="12201939" cy="129309"/>
            <a:chOff x="0" y="1446126"/>
            <a:chExt cx="12201939" cy="129309"/>
          </a:xfrm>
        </p:grpSpPr>
        <p:cxnSp>
          <p:nvCxnSpPr>
            <p:cNvPr id="14" name="Straight Connector 13">
              <a:extLst>
                <a:ext uri="{FF2B5EF4-FFF2-40B4-BE49-F238E27FC236}">
                  <a16:creationId xmlns:a16="http://schemas.microsoft.com/office/drawing/2014/main" id="{F90287FF-CF5A-4313-8D3D-8AEEC1146F51}"/>
                </a:ext>
              </a:extLst>
            </p:cNvPr>
            <p:cNvCxnSpPr>
              <a:cxnSpLocks/>
            </p:cNvCxnSpPr>
            <p:nvPr userDrawn="1"/>
          </p:nvCxnSpPr>
          <p:spPr>
            <a:xfrm>
              <a:off x="0" y="1510888"/>
              <a:ext cx="12201939" cy="0"/>
            </a:xfrm>
            <a:prstGeom prst="line">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1F35F82A-297D-4D87-BDFF-871FB499C4A5}"/>
                </a:ext>
              </a:extLst>
            </p:cNvPr>
            <p:cNvSpPr/>
            <p:nvPr userDrawn="1"/>
          </p:nvSpPr>
          <p:spPr>
            <a:xfrm>
              <a:off x="686252" y="1446126"/>
              <a:ext cx="129309" cy="129309"/>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068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4901-9A00-4C5C-AD90-848D8383BA6F}"/>
              </a:ext>
            </a:extLst>
          </p:cNvPr>
          <p:cNvSpPr>
            <a:spLocks noGrp="1"/>
          </p:cNvSpPr>
          <p:nvPr>
            <p:ph type="title"/>
          </p:nvPr>
        </p:nvSpPr>
        <p:spPr>
          <a:xfrm>
            <a:off x="616527" y="0"/>
            <a:ext cx="11353800" cy="1201160"/>
          </a:xfrm>
        </p:spPr>
        <p:txBody>
          <a:bodyPr/>
          <a:lstStyle/>
          <a:p>
            <a:r>
              <a:rPr lang="en-US"/>
              <a:t>Click to edit Master title style</a:t>
            </a:r>
          </a:p>
        </p:txBody>
      </p:sp>
      <p:sp>
        <p:nvSpPr>
          <p:cNvPr id="6" name="Footer Placeholder 4">
            <a:extLst>
              <a:ext uri="{FF2B5EF4-FFF2-40B4-BE49-F238E27FC236}">
                <a16:creationId xmlns:a16="http://schemas.microsoft.com/office/drawing/2014/main" id="{8CFD03A5-001F-4F27-BFA6-21E3CE437E41}"/>
              </a:ext>
            </a:extLst>
          </p:cNvPr>
          <p:cNvSpPr txBox="1">
            <a:spLocks/>
          </p:cNvSpPr>
          <p:nvPr userDrawn="1"/>
        </p:nvSpPr>
        <p:spPr>
          <a:xfrm>
            <a:off x="1" y="6601983"/>
            <a:ext cx="12191999" cy="256017"/>
          </a:xfrm>
          <a:prstGeom prst="rect">
            <a:avLst/>
          </a:prstGeom>
          <a:solidFill>
            <a:schemeClr val="bg1">
              <a:lumMod val="95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bg2">
                    <a:lumMod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IE 7275 Data Mining in Engineering  </a:t>
            </a:r>
            <a:r>
              <a:rPr lang="en-US" sz="1000">
                <a:sym typeface="Symbol" panose="05050102010706020507" pitchFamily="18" charset="2"/>
              </a:rPr>
              <a:t>  Northeastern University    </a:t>
            </a:r>
            <a:r>
              <a:rPr lang="en-US" sz="1000"/>
              <a:t>© 2025</a:t>
            </a:r>
          </a:p>
        </p:txBody>
      </p:sp>
      <p:sp>
        <p:nvSpPr>
          <p:cNvPr id="8" name="Slide Number Placeholder 5">
            <a:extLst>
              <a:ext uri="{FF2B5EF4-FFF2-40B4-BE49-F238E27FC236}">
                <a16:creationId xmlns:a16="http://schemas.microsoft.com/office/drawing/2014/main" id="{2488D37B-69D1-43C4-82C9-5CDF1C2B1261}"/>
              </a:ext>
            </a:extLst>
          </p:cNvPr>
          <p:cNvSpPr txBox="1">
            <a:spLocks/>
          </p:cNvSpPr>
          <p:nvPr userDrawn="1"/>
        </p:nvSpPr>
        <p:spPr>
          <a:xfrm>
            <a:off x="11582402" y="6598667"/>
            <a:ext cx="609600" cy="256017"/>
          </a:xfrm>
          <a:prstGeom prst="rect">
            <a:avLst/>
          </a:prstGeom>
        </p:spPr>
        <p:txBody>
          <a:bodyPr anchor="ctr" anchorCtr="0"/>
          <a:lstStyle>
            <a:defPPr>
              <a:defRPr lang="en-US"/>
            </a:defPPr>
            <a:lvl1pPr marL="0" algn="ctr" defTabSz="914400" rtl="0" eaLnBrk="1" latinLnBrk="0" hangingPunct="1">
              <a:defRPr sz="10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410C8-C717-4280-B220-6D9D60EAB4F9}" type="slidenum">
              <a:rPr lang="en-US" smtClean="0"/>
              <a:pPr/>
              <a:t>‹#›</a:t>
            </a:fld>
            <a:endParaRPr lang="en-US"/>
          </a:p>
        </p:txBody>
      </p:sp>
      <p:grpSp>
        <p:nvGrpSpPr>
          <p:cNvPr id="3" name="Group 2">
            <a:extLst>
              <a:ext uri="{FF2B5EF4-FFF2-40B4-BE49-F238E27FC236}">
                <a16:creationId xmlns:a16="http://schemas.microsoft.com/office/drawing/2014/main" id="{DA662350-890D-44D5-81BB-DB898977CB18}"/>
              </a:ext>
            </a:extLst>
          </p:cNvPr>
          <p:cNvGrpSpPr/>
          <p:nvPr userDrawn="1"/>
        </p:nvGrpSpPr>
        <p:grpSpPr>
          <a:xfrm>
            <a:off x="0" y="1111854"/>
            <a:ext cx="12201939" cy="129309"/>
            <a:chOff x="0" y="1320098"/>
            <a:chExt cx="12201939" cy="129309"/>
          </a:xfrm>
        </p:grpSpPr>
        <p:cxnSp>
          <p:nvCxnSpPr>
            <p:cNvPr id="18" name="Straight Connector 17">
              <a:extLst>
                <a:ext uri="{FF2B5EF4-FFF2-40B4-BE49-F238E27FC236}">
                  <a16:creationId xmlns:a16="http://schemas.microsoft.com/office/drawing/2014/main" id="{B8E8AFF9-98C6-4802-BACC-F6DC0BEBBB6C}"/>
                </a:ext>
              </a:extLst>
            </p:cNvPr>
            <p:cNvCxnSpPr>
              <a:cxnSpLocks/>
            </p:cNvCxnSpPr>
            <p:nvPr userDrawn="1"/>
          </p:nvCxnSpPr>
          <p:spPr>
            <a:xfrm>
              <a:off x="0" y="1385456"/>
              <a:ext cx="12201939" cy="0"/>
            </a:xfrm>
            <a:prstGeom prst="line">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368DE0C3-AD66-43A4-B8A2-2BEB83B8D389}"/>
                </a:ext>
              </a:extLst>
            </p:cNvPr>
            <p:cNvSpPr/>
            <p:nvPr userDrawn="1"/>
          </p:nvSpPr>
          <p:spPr>
            <a:xfrm>
              <a:off x="686252" y="1320098"/>
              <a:ext cx="129309" cy="129309"/>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056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689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7B12-589B-4491-9214-F950214000B7}"/>
              </a:ext>
            </a:extLst>
          </p:cNvPr>
          <p:cNvSpPr>
            <a:spLocks noGrp="1"/>
          </p:cNvSpPr>
          <p:nvPr>
            <p:ph type="title"/>
          </p:nvPr>
        </p:nvSpPr>
        <p:spPr>
          <a:xfrm>
            <a:off x="609598" y="457200"/>
            <a:ext cx="4162427" cy="1498706"/>
          </a:xfrm>
        </p:spPr>
        <p:txBody>
          <a:bodyPr anchor="ctr"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71B2E1-B230-4B8C-A7C8-6D1456F82517}"/>
              </a:ext>
            </a:extLst>
          </p:cNvPr>
          <p:cNvSpPr>
            <a:spLocks noGrp="1"/>
          </p:cNvSpPr>
          <p:nvPr>
            <p:ph idx="1"/>
          </p:nvPr>
        </p:nvSpPr>
        <p:spPr>
          <a:xfrm>
            <a:off x="5183188" y="457200"/>
            <a:ext cx="6399214" cy="56879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AB2BD8CE-09E9-4736-9781-6A85E7F3999B}"/>
              </a:ext>
            </a:extLst>
          </p:cNvPr>
          <p:cNvSpPr txBox="1">
            <a:spLocks/>
          </p:cNvSpPr>
          <p:nvPr userDrawn="1"/>
        </p:nvSpPr>
        <p:spPr>
          <a:xfrm>
            <a:off x="1" y="6601983"/>
            <a:ext cx="12191999" cy="256017"/>
          </a:xfrm>
          <a:prstGeom prst="rect">
            <a:avLst/>
          </a:prstGeom>
          <a:solidFill>
            <a:schemeClr val="bg1">
              <a:lumMod val="95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bg2">
                    <a:lumMod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IE 7275 Data Mining in Engineering  </a:t>
            </a:r>
            <a:r>
              <a:rPr lang="en-US" sz="1000">
                <a:sym typeface="Symbol" panose="05050102010706020507" pitchFamily="18" charset="2"/>
              </a:rPr>
              <a:t>  Northeastern University    </a:t>
            </a:r>
            <a:r>
              <a:rPr lang="en-US" sz="1000"/>
              <a:t>© 2025</a:t>
            </a:r>
          </a:p>
        </p:txBody>
      </p:sp>
      <p:sp>
        <p:nvSpPr>
          <p:cNvPr id="10" name="Slide Number Placeholder 5">
            <a:extLst>
              <a:ext uri="{FF2B5EF4-FFF2-40B4-BE49-F238E27FC236}">
                <a16:creationId xmlns:a16="http://schemas.microsoft.com/office/drawing/2014/main" id="{E13B5EF9-49B3-4D0A-9D87-428965F798D2}"/>
              </a:ext>
            </a:extLst>
          </p:cNvPr>
          <p:cNvSpPr txBox="1">
            <a:spLocks/>
          </p:cNvSpPr>
          <p:nvPr userDrawn="1"/>
        </p:nvSpPr>
        <p:spPr>
          <a:xfrm>
            <a:off x="11582402" y="6598667"/>
            <a:ext cx="609600" cy="256017"/>
          </a:xfrm>
          <a:prstGeom prst="rect">
            <a:avLst/>
          </a:prstGeom>
        </p:spPr>
        <p:txBody>
          <a:bodyPr anchor="ctr" anchorCtr="0"/>
          <a:lstStyle>
            <a:defPPr>
              <a:defRPr lang="en-US"/>
            </a:defPPr>
            <a:lvl1pPr marL="0" algn="ctr" defTabSz="914400" rtl="0" eaLnBrk="1" latinLnBrk="0" hangingPunct="1">
              <a:defRPr sz="10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410C8-C717-4280-B220-6D9D60EAB4F9}" type="slidenum">
              <a:rPr lang="en-US" smtClean="0"/>
              <a:pPr/>
              <a:t>‹#›</a:t>
            </a:fld>
            <a:endParaRPr lang="en-US"/>
          </a:p>
        </p:txBody>
      </p:sp>
      <p:sp>
        <p:nvSpPr>
          <p:cNvPr id="6" name="Text Placeholder 5">
            <a:extLst>
              <a:ext uri="{FF2B5EF4-FFF2-40B4-BE49-F238E27FC236}">
                <a16:creationId xmlns:a16="http://schemas.microsoft.com/office/drawing/2014/main" id="{9FCD4C4F-1775-497A-8767-B993C4D9D695}"/>
              </a:ext>
            </a:extLst>
          </p:cNvPr>
          <p:cNvSpPr>
            <a:spLocks noGrp="1"/>
          </p:cNvSpPr>
          <p:nvPr>
            <p:ph type="body" sz="quarter" idx="10"/>
          </p:nvPr>
        </p:nvSpPr>
        <p:spPr>
          <a:xfrm>
            <a:off x="609598" y="2318519"/>
            <a:ext cx="4162427" cy="171329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64AED58D-92F7-4A06-906B-40D0923C0472}"/>
              </a:ext>
            </a:extLst>
          </p:cNvPr>
          <p:cNvCxnSpPr>
            <a:cxnSpLocks/>
          </p:cNvCxnSpPr>
          <p:nvPr userDrawn="1"/>
        </p:nvCxnSpPr>
        <p:spPr>
          <a:xfrm>
            <a:off x="0" y="2134936"/>
            <a:ext cx="5006109" cy="0"/>
          </a:xfrm>
          <a:prstGeom prst="line">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5FD63C3-5B60-4D4C-919A-E1F6A7BBC432}"/>
              </a:ext>
            </a:extLst>
          </p:cNvPr>
          <p:cNvSpPr/>
          <p:nvPr userDrawn="1"/>
        </p:nvSpPr>
        <p:spPr>
          <a:xfrm>
            <a:off x="686252" y="2070174"/>
            <a:ext cx="129309" cy="129309"/>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444AC6-5F72-4446-8207-AAFDAFB1CD4F}"/>
              </a:ext>
            </a:extLst>
          </p:cNvPr>
          <p:cNvSpPr>
            <a:spLocks noGrp="1"/>
          </p:cNvSpPr>
          <p:nvPr>
            <p:ph type="title"/>
          </p:nvPr>
        </p:nvSpPr>
        <p:spPr>
          <a:xfrm>
            <a:off x="838200" y="6569"/>
            <a:ext cx="11353800" cy="12011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CC08C7-B54C-4805-AE6D-7EFCF252B5BA}"/>
              </a:ext>
            </a:extLst>
          </p:cNvPr>
          <p:cNvSpPr>
            <a:spLocks noGrp="1"/>
          </p:cNvSpPr>
          <p:nvPr>
            <p:ph type="body" idx="1"/>
          </p:nvPr>
        </p:nvSpPr>
        <p:spPr>
          <a:xfrm>
            <a:off x="828367" y="1609418"/>
            <a:ext cx="10515600" cy="1713290"/>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1525399-DE7A-4068-8574-C932739B6B24}"/>
              </a:ext>
            </a:extLst>
          </p:cNvPr>
          <p:cNvSpPr>
            <a:spLocks noGrp="1"/>
          </p:cNvSpPr>
          <p:nvPr>
            <p:ph type="ftr" sz="quarter" idx="3"/>
          </p:nvPr>
        </p:nvSpPr>
        <p:spPr>
          <a:xfrm>
            <a:off x="0" y="6621170"/>
            <a:ext cx="12191999" cy="256017"/>
          </a:xfrm>
          <a:prstGeom prst="rect">
            <a:avLst/>
          </a:prstGeom>
          <a:solidFill>
            <a:schemeClr val="bg1">
              <a:lumMod val="95000"/>
            </a:schemeClr>
          </a:solidFill>
        </p:spPr>
        <p:txBody>
          <a:bodyPr vert="horz" lIns="91440" tIns="45720" rIns="91440" bIns="45720" rtlCol="0" anchor="ctr"/>
          <a:lstStyle>
            <a:lvl1pPr algn="ctr">
              <a:defRPr sz="1200">
                <a:solidFill>
                  <a:schemeClr val="bg2">
                    <a:lumMod val="75000"/>
                  </a:schemeClr>
                </a:solidFill>
                <a:latin typeface="+mj-lt"/>
              </a:defRPr>
            </a:lvl1pPr>
          </a:lstStyle>
          <a:p>
            <a:r>
              <a:rPr lang="en-US" sz="1000"/>
              <a:t>IE 7275 Data Mining in Engineering  </a:t>
            </a:r>
            <a:r>
              <a:rPr lang="en-US" sz="1000">
                <a:sym typeface="Symbol" panose="05050102010706020507" pitchFamily="18" charset="2"/>
              </a:rPr>
              <a:t>  Northeastern University    </a:t>
            </a:r>
            <a:r>
              <a:rPr lang="en-US" sz="1000"/>
              <a:t>© 2025</a:t>
            </a:r>
          </a:p>
        </p:txBody>
      </p:sp>
      <p:sp>
        <p:nvSpPr>
          <p:cNvPr id="13" name="Slide Number Placeholder 5">
            <a:extLst>
              <a:ext uri="{FF2B5EF4-FFF2-40B4-BE49-F238E27FC236}">
                <a16:creationId xmlns:a16="http://schemas.microsoft.com/office/drawing/2014/main" id="{718555CC-9F4C-40E3-A658-3AE02E98896B}"/>
              </a:ext>
            </a:extLst>
          </p:cNvPr>
          <p:cNvSpPr>
            <a:spLocks noGrp="1"/>
          </p:cNvSpPr>
          <p:nvPr>
            <p:ph type="sldNum" sz="quarter" idx="4"/>
          </p:nvPr>
        </p:nvSpPr>
        <p:spPr>
          <a:xfrm>
            <a:off x="11582401" y="6617854"/>
            <a:ext cx="609600" cy="256017"/>
          </a:xfrm>
          <a:prstGeom prst="rect">
            <a:avLst/>
          </a:prstGeom>
        </p:spPr>
        <p:txBody>
          <a:bodyPr anchor="ctr" anchorCtr="0"/>
          <a:lstStyle>
            <a:lvl1pPr algn="ctr">
              <a:defRPr sz="1000">
                <a:solidFill>
                  <a:schemeClr val="bg2">
                    <a:lumMod val="75000"/>
                  </a:schemeClr>
                </a:solidFill>
              </a:defRPr>
            </a:lvl1pPr>
          </a:lstStyle>
          <a:p>
            <a:fld id="{A7F410C8-C717-4280-B220-6D9D60EAB4F9}" type="slidenum">
              <a:rPr lang="en-US" smtClean="0"/>
              <a:pPr/>
              <a:t>‹#›</a:t>
            </a:fld>
            <a:endParaRPr lang="en-US"/>
          </a:p>
        </p:txBody>
      </p:sp>
    </p:spTree>
    <p:extLst>
      <p:ext uri="{BB962C8B-B14F-4D97-AF65-F5344CB8AC3E}">
        <p14:creationId xmlns:p14="http://schemas.microsoft.com/office/powerpoint/2010/main" val="1450494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53" r:id="rId6"/>
    <p:sldLayoutId id="2147483654" r:id="rId7"/>
    <p:sldLayoutId id="2147483655" r:id="rId8"/>
    <p:sldLayoutId id="2147483656" r:id="rId9"/>
  </p:sldLayoutIdLst>
  <p:hf hdr="0"/>
  <p:txStyles>
    <p:titleStyle>
      <a:lvl1pPr algn="l" defTabSz="914400" rtl="0" eaLnBrk="1" latinLnBrk="0" hangingPunct="1">
        <a:lnSpc>
          <a:spcPct val="90000"/>
        </a:lnSpc>
        <a:spcBef>
          <a:spcPct val="0"/>
        </a:spcBef>
        <a:buNone/>
        <a:defRPr sz="4000" kern="1200">
          <a:solidFill>
            <a:srgbClr val="0064B4"/>
          </a:solidFill>
          <a:latin typeface="+mn-lt"/>
          <a:ea typeface="+mj-ea"/>
          <a:cs typeface="+mj-cs"/>
        </a:defRPr>
      </a:lvl1pPr>
    </p:titleStyle>
    <p:bodyStyle>
      <a:lvl1pPr marL="228600" indent="-228600" algn="l" defTabSz="914400" rtl="0" eaLnBrk="1" latinLnBrk="0" hangingPunct="1">
        <a:lnSpc>
          <a:spcPct val="100000"/>
        </a:lnSpc>
        <a:spcBef>
          <a:spcPts val="1200"/>
        </a:spcBef>
        <a:buFont typeface="Wingdings" panose="05000000000000000000" pitchFamily="2" charset="2"/>
        <a:buChar char=""/>
        <a:defRPr sz="2400" kern="1200">
          <a:solidFill>
            <a:srgbClr val="285064"/>
          </a:solidFill>
          <a:latin typeface="+mn-lt"/>
          <a:ea typeface="+mn-ea"/>
          <a:cs typeface="+mn-cs"/>
        </a:defRPr>
      </a:lvl1pPr>
      <a:lvl2pPr marL="685800" indent="-228600" algn="l" defTabSz="914400" rtl="0" eaLnBrk="1" latinLnBrk="0" hangingPunct="1">
        <a:lnSpc>
          <a:spcPct val="100000"/>
        </a:lnSpc>
        <a:spcBef>
          <a:spcPts val="400"/>
        </a:spcBef>
        <a:buSzPct val="80000"/>
        <a:buFont typeface="Wingdings" panose="05000000000000000000" pitchFamily="2" charset="2"/>
        <a:buChar char="§"/>
        <a:defRPr sz="1800" kern="1200">
          <a:solidFill>
            <a:srgbClr val="646464"/>
          </a:solidFill>
          <a:latin typeface="+mn-lt"/>
          <a:ea typeface="+mn-ea"/>
          <a:cs typeface="+mn-cs"/>
        </a:defRPr>
      </a:lvl2pPr>
      <a:lvl3pPr marL="1143000" indent="-228600" algn="l" defTabSz="914400" rtl="0" eaLnBrk="1" latinLnBrk="0" hangingPunct="1">
        <a:lnSpc>
          <a:spcPct val="100000"/>
        </a:lnSpc>
        <a:spcBef>
          <a:spcPts val="400"/>
        </a:spcBef>
        <a:buFont typeface="Wingdings 3" panose="05040102010807070707" pitchFamily="18" charset="2"/>
        <a:buChar char=""/>
        <a:defRPr sz="1800" kern="1200">
          <a:solidFill>
            <a:srgbClr val="505050"/>
          </a:solidFill>
          <a:latin typeface="+mj-lt"/>
          <a:ea typeface="+mn-ea"/>
          <a:cs typeface="+mn-cs"/>
        </a:defRPr>
      </a:lvl3pPr>
      <a:lvl4pPr marL="1600200" indent="-228600" algn="l" defTabSz="914400" rtl="0" eaLnBrk="1" latinLnBrk="0" hangingPunct="1">
        <a:lnSpc>
          <a:spcPct val="100000"/>
        </a:lnSpc>
        <a:spcBef>
          <a:spcPts val="400"/>
        </a:spcBef>
        <a:buFont typeface="Wingdings 3" panose="05040102010807070707" pitchFamily="18" charset="2"/>
        <a:buChar char=""/>
        <a:defRPr sz="1600" kern="1200">
          <a:solidFill>
            <a:srgbClr val="505050"/>
          </a:solidFill>
          <a:latin typeface="+mj-lt"/>
          <a:ea typeface="+mn-ea"/>
          <a:cs typeface="+mn-cs"/>
        </a:defRPr>
      </a:lvl4pPr>
      <a:lvl5pPr marL="2057400" indent="-228600" algn="l" defTabSz="914400" rtl="0" eaLnBrk="1" latinLnBrk="0" hangingPunct="1">
        <a:lnSpc>
          <a:spcPct val="100000"/>
        </a:lnSpc>
        <a:spcBef>
          <a:spcPts val="400"/>
        </a:spcBef>
        <a:buClr>
          <a:schemeClr val="tx1">
            <a:lumMod val="65000"/>
            <a:lumOff val="35000"/>
          </a:schemeClr>
        </a:buClr>
        <a:buFont typeface="Wingdings 3" panose="05040102010807070707" pitchFamily="18" charset="2"/>
        <a:buChar char=""/>
        <a:defRPr sz="16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atha.v@northeastern.edu" TargetMode="External"/><Relationship Id="rId2" Type="http://schemas.openxmlformats.org/officeDocument/2006/relationships/hyperlink" Target="mailto:|jose.de@northeaster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371B-68FE-BC13-B88A-687FAFC02115}"/>
              </a:ext>
            </a:extLst>
          </p:cNvPr>
          <p:cNvSpPr>
            <a:spLocks noGrp="1"/>
          </p:cNvSpPr>
          <p:nvPr>
            <p:ph type="ctrTitle"/>
          </p:nvPr>
        </p:nvSpPr>
        <p:spPr/>
        <p:txBody>
          <a:bodyPr vert="horz" lIns="91440" tIns="45720" rIns="91440" bIns="45720" rtlCol="0" anchor="ctr" anchorCtr="0">
            <a:noAutofit/>
          </a:bodyPr>
          <a:lstStyle/>
          <a:p>
            <a:r>
              <a:rPr lang="en-US" sz="3200" b="1" dirty="0">
                <a:ea typeface="+mn-lt"/>
                <a:cs typeface="+mn-lt"/>
              </a:rPr>
              <a:t>Multi-Modal Modeling of Compound Bioactivity: A</a:t>
            </a:r>
            <a:endParaRPr lang="en-US" sz="3200" dirty="0">
              <a:ea typeface="Calibri"/>
              <a:cs typeface="Calibri"/>
            </a:endParaRPr>
          </a:p>
          <a:p>
            <a:r>
              <a:rPr lang="en-US" sz="3200" b="1" dirty="0">
                <a:ea typeface="+mn-lt"/>
                <a:cs typeface="+mn-lt"/>
              </a:rPr>
              <a:t>Comparative Study of Regression and Classification</a:t>
            </a:r>
            <a:endParaRPr lang="en-US" sz="3200" dirty="0">
              <a:ea typeface="Calibri"/>
              <a:cs typeface="Calibri"/>
            </a:endParaRPr>
          </a:p>
          <a:p>
            <a:r>
              <a:rPr lang="en-US" sz="3200" b="1" dirty="0">
                <a:ea typeface="+mn-lt"/>
                <a:cs typeface="+mn-lt"/>
              </a:rPr>
              <a:t>Approaches</a:t>
            </a:r>
            <a:endParaRPr lang="en-US" sz="3200" dirty="0">
              <a:ea typeface="Calibri" panose="020F0502020204030204"/>
              <a:cs typeface="Calibri" panose="020F0502020204030204"/>
            </a:endParaRPr>
          </a:p>
          <a:p>
            <a:endParaRPr lang="en-US" sz="1200" dirty="0">
              <a:ea typeface="Calibri"/>
              <a:cs typeface="Calibri"/>
            </a:endParaRPr>
          </a:p>
        </p:txBody>
      </p:sp>
      <p:sp>
        <p:nvSpPr>
          <p:cNvPr id="3" name="Subtitle 2">
            <a:extLst>
              <a:ext uri="{FF2B5EF4-FFF2-40B4-BE49-F238E27FC236}">
                <a16:creationId xmlns:a16="http://schemas.microsoft.com/office/drawing/2014/main" id="{BCFD0DF7-09D5-7FB5-D86E-72DC91270085}"/>
              </a:ext>
            </a:extLst>
          </p:cNvPr>
          <p:cNvSpPr>
            <a:spLocks noGrp="1"/>
          </p:cNvSpPr>
          <p:nvPr>
            <p:ph type="subTitle" idx="1"/>
          </p:nvPr>
        </p:nvSpPr>
        <p:spPr/>
        <p:txBody>
          <a:bodyPr vert="horz" lIns="91440" tIns="45720" rIns="91440" bIns="45720" rtlCol="0" anchor="t">
            <a:spAutoFit/>
          </a:bodyPr>
          <a:lstStyle/>
          <a:p>
            <a:r>
              <a:rPr lang="en-US"/>
              <a:t>Dennis Mathew Jose &amp; Vamsinath Thatha</a:t>
            </a:r>
            <a:endParaRPr lang="en-US" dirty="0"/>
          </a:p>
        </p:txBody>
      </p:sp>
      <p:sp>
        <p:nvSpPr>
          <p:cNvPr id="4" name="Text Placeholder 3">
            <a:extLst>
              <a:ext uri="{FF2B5EF4-FFF2-40B4-BE49-F238E27FC236}">
                <a16:creationId xmlns:a16="http://schemas.microsoft.com/office/drawing/2014/main" id="{5652206D-E862-6362-9FF1-45601A10BA74}"/>
              </a:ext>
            </a:extLst>
          </p:cNvPr>
          <p:cNvSpPr>
            <a:spLocks noGrp="1"/>
          </p:cNvSpPr>
          <p:nvPr>
            <p:ph type="body" sz="quarter" idx="10"/>
          </p:nvPr>
        </p:nvSpPr>
        <p:spPr>
          <a:xfrm>
            <a:off x="2997056" y="4673125"/>
            <a:ext cx="6197889" cy="338554"/>
          </a:xfrm>
        </p:spPr>
        <p:txBody>
          <a:bodyPr vert="horz" lIns="91440" tIns="45720" rIns="91440" bIns="45720" rtlCol="0" anchor="t">
            <a:spAutoFit/>
          </a:bodyPr>
          <a:lstStyle/>
          <a:p>
            <a:r>
              <a:rPr lang="en-US" sz="1600" dirty="0"/>
              <a:t>IE7275 Data Mining in Engineering –25 Spring</a:t>
            </a:r>
          </a:p>
        </p:txBody>
      </p:sp>
      <p:sp>
        <p:nvSpPr>
          <p:cNvPr id="5" name="Text Placeholder 4">
            <a:extLst>
              <a:ext uri="{FF2B5EF4-FFF2-40B4-BE49-F238E27FC236}">
                <a16:creationId xmlns:a16="http://schemas.microsoft.com/office/drawing/2014/main" id="{A9CB00F4-4831-1BE5-A7C4-A8C00552AF43}"/>
              </a:ext>
            </a:extLst>
          </p:cNvPr>
          <p:cNvSpPr>
            <a:spLocks noGrp="1"/>
          </p:cNvSpPr>
          <p:nvPr>
            <p:ph type="body" sz="quarter" idx="11"/>
          </p:nvPr>
        </p:nvSpPr>
        <p:spPr>
          <a:xfrm>
            <a:off x="2999939" y="6048068"/>
            <a:ext cx="6197889" cy="707886"/>
          </a:xfrm>
        </p:spPr>
        <p:txBody>
          <a:bodyPr vert="horz" lIns="91440" tIns="45720" rIns="91440" bIns="45720" rtlCol="0" anchor="t">
            <a:spAutoFit/>
          </a:bodyPr>
          <a:lstStyle/>
          <a:p>
            <a:r>
              <a:rPr lang="en-US" sz="1000">
                <a:ea typeface="Calibri Light"/>
                <a:cs typeface="Calibri Light"/>
              </a:rPr>
              <a:t>Dennis Jose | </a:t>
            </a:r>
            <a:r>
              <a:rPr lang="en-US" sz="1000" dirty="0">
                <a:ea typeface="Calibri Light"/>
                <a:cs typeface="Calibri Light"/>
                <a:hlinkClick r:id="rId2"/>
              </a:rPr>
              <a:t>jose.de@northeastern.edu</a:t>
            </a:r>
            <a:br>
              <a:rPr lang="en-US" sz="1000" dirty="0">
                <a:ea typeface="Calibri Light"/>
                <a:cs typeface="Calibri Light"/>
              </a:rPr>
            </a:br>
            <a:r>
              <a:rPr lang="en-US" sz="1000">
                <a:ea typeface="Calibri Light"/>
                <a:cs typeface="Calibri Light"/>
              </a:rPr>
              <a:t> Vamsinath Thatha | </a:t>
            </a:r>
            <a:r>
              <a:rPr lang="en-US" sz="1000" dirty="0">
                <a:ea typeface="Calibri Light"/>
                <a:cs typeface="Calibri Light"/>
                <a:hlinkClick r:id="rId3"/>
              </a:rPr>
              <a:t>thatha.v@northeastern.edu</a:t>
            </a:r>
            <a:endParaRPr lang="en-US" sz="1000">
              <a:ea typeface="Calibri Light"/>
              <a:cs typeface="Calibri Light"/>
            </a:endParaRPr>
          </a:p>
          <a:p>
            <a:endParaRPr lang="en-US" dirty="0">
              <a:ea typeface="Calibri Light"/>
              <a:cs typeface="Calibri Light"/>
            </a:endParaRPr>
          </a:p>
        </p:txBody>
      </p:sp>
    </p:spTree>
    <p:extLst>
      <p:ext uri="{BB962C8B-B14F-4D97-AF65-F5344CB8AC3E}">
        <p14:creationId xmlns:p14="http://schemas.microsoft.com/office/powerpoint/2010/main" val="1296581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92C84-4996-98BE-5E90-DD38EFFAD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AA83E2-BA75-6A86-5FDD-F305F827F9A9}"/>
              </a:ext>
            </a:extLst>
          </p:cNvPr>
          <p:cNvSpPr>
            <a:spLocks noGrp="1"/>
          </p:cNvSpPr>
          <p:nvPr>
            <p:ph type="title"/>
          </p:nvPr>
        </p:nvSpPr>
        <p:spPr>
          <a:xfrm>
            <a:off x="660401" y="6569"/>
            <a:ext cx="11531599" cy="1201160"/>
          </a:xfrm>
        </p:spPr>
        <p:txBody>
          <a:bodyPr anchor="ctr">
            <a:normAutofit/>
          </a:bodyPr>
          <a:lstStyle/>
          <a:p>
            <a:r>
              <a:rPr lang="en-US" dirty="0"/>
              <a:t>Feature Importance / Interpretability</a:t>
            </a:r>
          </a:p>
        </p:txBody>
      </p:sp>
      <p:sp>
        <p:nvSpPr>
          <p:cNvPr id="3" name="Content Placeholder 2">
            <a:extLst>
              <a:ext uri="{FF2B5EF4-FFF2-40B4-BE49-F238E27FC236}">
                <a16:creationId xmlns:a16="http://schemas.microsoft.com/office/drawing/2014/main" id="{19F6243E-36B3-6699-57BC-0D02BCA76ECF}"/>
              </a:ext>
            </a:extLst>
          </p:cNvPr>
          <p:cNvSpPr>
            <a:spLocks noGrp="1"/>
          </p:cNvSpPr>
          <p:nvPr>
            <p:ph sz="half" idx="1"/>
          </p:nvPr>
        </p:nvSpPr>
        <p:spPr>
          <a:xfrm>
            <a:off x="660401" y="1610584"/>
            <a:ext cx="5181600" cy="4351338"/>
          </a:xfrm>
        </p:spPr>
        <p:txBody>
          <a:bodyPr vert="horz" lIns="91440" tIns="45720" rIns="91440" bIns="45720" rtlCol="0">
            <a:normAutofit/>
          </a:bodyPr>
          <a:lstStyle/>
          <a:p>
            <a:r>
              <a:rPr lang="en-US"/>
              <a:t>What Matters Most?</a:t>
            </a:r>
            <a:endParaRPr lang="en-US" dirty="0"/>
          </a:p>
        </p:txBody>
      </p:sp>
      <p:pic>
        <p:nvPicPr>
          <p:cNvPr id="5" name="Picture 4">
            <a:extLst>
              <a:ext uri="{FF2B5EF4-FFF2-40B4-BE49-F238E27FC236}">
                <a16:creationId xmlns:a16="http://schemas.microsoft.com/office/drawing/2014/main" id="{2E755FB8-37F1-E2A6-6C1B-4DBC52C75529}"/>
              </a:ext>
            </a:extLst>
          </p:cNvPr>
          <p:cNvPicPr>
            <a:picLocks noChangeAspect="1"/>
          </p:cNvPicPr>
          <p:nvPr/>
        </p:nvPicPr>
        <p:blipFill>
          <a:blip r:embed="rId2"/>
          <a:stretch>
            <a:fillRect/>
          </a:stretch>
        </p:blipFill>
        <p:spPr>
          <a:xfrm>
            <a:off x="7566736" y="1608926"/>
            <a:ext cx="3949326" cy="4756451"/>
          </a:xfrm>
          <a:prstGeom prst="rect">
            <a:avLst/>
          </a:prstGeom>
        </p:spPr>
      </p:pic>
      <p:sp>
        <p:nvSpPr>
          <p:cNvPr id="6" name="TextBox 5">
            <a:extLst>
              <a:ext uri="{FF2B5EF4-FFF2-40B4-BE49-F238E27FC236}">
                <a16:creationId xmlns:a16="http://schemas.microsoft.com/office/drawing/2014/main" id="{FE88A45F-9ECC-9C0B-3AB3-F1674BA3A208}"/>
              </a:ext>
            </a:extLst>
          </p:cNvPr>
          <p:cNvSpPr txBox="1"/>
          <p:nvPr/>
        </p:nvSpPr>
        <p:spPr>
          <a:xfrm>
            <a:off x="1013113" y="2112818"/>
            <a:ext cx="6267449"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500" dirty="0">
                <a:ea typeface="Calibri" panose="020F0502020204030204"/>
                <a:cs typeface="Calibri" panose="020F0502020204030204"/>
              </a:rPr>
              <a:t>The model's decisions are guided by a combination of target-</a:t>
            </a:r>
            <a:r>
              <a:rPr lang="en-US" sz="1500">
                <a:ea typeface="Calibri" panose="020F0502020204030204"/>
                <a:cs typeface="Calibri" panose="020F0502020204030204"/>
              </a:rPr>
              <a:t>specific identifiers, broad chemical descriptors and fine-grained structural subpatterns.</a:t>
            </a:r>
            <a:endParaRPr lang="en-US" sz="1500" dirty="0">
              <a:ea typeface="Calibri" panose="020F0502020204030204"/>
              <a:cs typeface="Calibri" panose="020F0502020204030204"/>
            </a:endParaRPr>
          </a:p>
          <a:p>
            <a:endParaRPr lang="en-US" sz="1500" dirty="0">
              <a:ea typeface="Calibri" panose="020F0502020204030204"/>
              <a:cs typeface="Calibri" panose="020F0502020204030204"/>
            </a:endParaRPr>
          </a:p>
          <a:p>
            <a:pPr marL="285750" indent="-285750">
              <a:buFont typeface="Arial"/>
              <a:buChar char="•"/>
            </a:pPr>
            <a:r>
              <a:rPr lang="en-US" sz="1500">
                <a:ea typeface="Calibri" panose="020F0502020204030204"/>
                <a:cs typeface="Calibri" panose="020F0502020204030204"/>
              </a:rPr>
              <a:t>Fingerprints like FP_67, FP_314, and FP_363, alongside classic descriptors like MolWt and LogP play a key role in predicting the compound bioactivity.</a:t>
            </a:r>
            <a:endParaRPr lang="en-US" sz="1500" dirty="0">
              <a:ea typeface="Calibri" panose="020F0502020204030204"/>
              <a:cs typeface="Calibri" panose="020F0502020204030204"/>
            </a:endParaRPr>
          </a:p>
          <a:p>
            <a:pPr marL="285750" indent="-285750">
              <a:buFont typeface="Arial"/>
              <a:buChar char="•"/>
            </a:pPr>
            <a:endParaRPr lang="en-US" sz="1500" dirty="0">
              <a:ea typeface="Calibri" panose="020F0502020204030204"/>
              <a:cs typeface="Calibri" panose="020F0502020204030204"/>
            </a:endParaRPr>
          </a:p>
          <a:p>
            <a:pPr marL="285750" indent="-285750">
              <a:buFont typeface="Arial"/>
              <a:buChar char="•"/>
            </a:pPr>
            <a:r>
              <a:rPr lang="en-US" sz="1500">
                <a:ea typeface="Calibri" panose="020F0502020204030204"/>
                <a:cs typeface="Calibri" panose="020F0502020204030204"/>
              </a:rPr>
              <a:t>The model has learned that, in general, higher molecular weight compounds are more likely to be active, while lighter compounds are more likely to be inactive,  and it uses this pattern to make predictions.</a:t>
            </a:r>
          </a:p>
          <a:p>
            <a:pPr marL="285750" indent="-285750">
              <a:buFont typeface="Arial"/>
              <a:buChar char="•"/>
            </a:pPr>
            <a:endParaRPr lang="en-US" sz="1500" dirty="0">
              <a:ea typeface="Calibri" panose="020F0502020204030204"/>
              <a:cs typeface="Calibri" panose="020F0502020204030204"/>
            </a:endParaRPr>
          </a:p>
          <a:p>
            <a:pPr marL="285750" indent="-285750">
              <a:buFont typeface="Arial"/>
              <a:buChar char="•"/>
            </a:pPr>
            <a:r>
              <a:rPr lang="en-US" sz="1500">
                <a:ea typeface="Calibri" panose="020F0502020204030204"/>
                <a:cs typeface="Calibri" panose="020F0502020204030204"/>
              </a:rPr>
              <a:t>Features don't act alone; the interaction of high and low values across features determines the final prediction</a:t>
            </a:r>
            <a:endParaRPr lang="en-US" sz="1500" dirty="0">
              <a:ea typeface="Calibri" panose="020F0502020204030204"/>
              <a:cs typeface="Calibri" panose="020F0502020204030204"/>
            </a:endParaRPr>
          </a:p>
        </p:txBody>
      </p:sp>
    </p:spTree>
    <p:extLst>
      <p:ext uri="{BB962C8B-B14F-4D97-AF65-F5344CB8AC3E}">
        <p14:creationId xmlns:p14="http://schemas.microsoft.com/office/powerpoint/2010/main" val="380279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1FA58-A669-A1E3-29BE-ED2581888E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4F2F88-1889-5237-5492-05EC91BD3D2D}"/>
              </a:ext>
            </a:extLst>
          </p:cNvPr>
          <p:cNvSpPr>
            <a:spLocks noGrp="1"/>
          </p:cNvSpPr>
          <p:nvPr>
            <p:ph type="title"/>
          </p:nvPr>
        </p:nvSpPr>
        <p:spPr/>
        <p:txBody>
          <a:bodyPr/>
          <a:lstStyle/>
          <a:p>
            <a:r>
              <a:rPr lang="en-US" dirty="0"/>
              <a:t>Conclusion &amp; Takeaways</a:t>
            </a:r>
          </a:p>
        </p:txBody>
      </p:sp>
      <p:sp>
        <p:nvSpPr>
          <p:cNvPr id="3" name="Content Placeholder 2">
            <a:extLst>
              <a:ext uri="{FF2B5EF4-FFF2-40B4-BE49-F238E27FC236}">
                <a16:creationId xmlns:a16="http://schemas.microsoft.com/office/drawing/2014/main" id="{421B8C7E-8178-C3F1-4D37-AA2A572DA993}"/>
              </a:ext>
            </a:extLst>
          </p:cNvPr>
          <p:cNvSpPr>
            <a:spLocks noGrp="1"/>
          </p:cNvSpPr>
          <p:nvPr>
            <p:ph idx="1"/>
          </p:nvPr>
        </p:nvSpPr>
        <p:spPr>
          <a:xfrm>
            <a:off x="820881" y="1613138"/>
            <a:ext cx="10515600" cy="461665"/>
          </a:xfrm>
        </p:spPr>
        <p:txBody>
          <a:bodyPr vert="horz" lIns="91440" tIns="45720" rIns="91440" bIns="45720" rtlCol="0" anchor="t">
            <a:spAutoFit/>
          </a:bodyPr>
          <a:lstStyle/>
          <a:p>
            <a:r>
              <a:rPr lang="en-US"/>
              <a:t>Lessons from Molecules</a:t>
            </a:r>
          </a:p>
        </p:txBody>
      </p:sp>
      <p:sp>
        <p:nvSpPr>
          <p:cNvPr id="4" name="TextBox 3">
            <a:extLst>
              <a:ext uri="{FF2B5EF4-FFF2-40B4-BE49-F238E27FC236}">
                <a16:creationId xmlns:a16="http://schemas.microsoft.com/office/drawing/2014/main" id="{03A1F31A-D1E9-1A56-54CF-78886987625E}"/>
              </a:ext>
            </a:extLst>
          </p:cNvPr>
          <p:cNvSpPr txBox="1"/>
          <p:nvPr/>
        </p:nvSpPr>
        <p:spPr>
          <a:xfrm>
            <a:off x="1177636" y="2078181"/>
            <a:ext cx="101900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Calibri"/>
                <a:cs typeface="Calibri"/>
              </a:rPr>
              <a:t>ML, especially XGBoost, effectively predicts compound bioactivity with interpretable results</a:t>
            </a:r>
            <a:endParaRPr lang="en-US"/>
          </a:p>
          <a:p>
            <a:pPr marL="285750" indent="-285750">
              <a:buFont typeface="Arial"/>
              <a:buChar char="•"/>
            </a:pPr>
            <a:r>
              <a:rPr lang="en-US">
                <a:ea typeface="Calibri"/>
                <a:cs typeface="Calibri"/>
              </a:rPr>
              <a:t>Adding morgan fingerprints boosts model accuracy and insight</a:t>
            </a:r>
            <a:endParaRPr lang="en-US" dirty="0">
              <a:ea typeface="Calibri"/>
              <a:cs typeface="Calibri"/>
            </a:endParaRPr>
          </a:p>
          <a:p>
            <a:pPr marL="285750" indent="-285750">
              <a:buFont typeface="Arial"/>
              <a:buChar char="•"/>
            </a:pPr>
            <a:r>
              <a:rPr lang="en-US">
                <a:ea typeface="Calibri"/>
                <a:cs typeface="Calibri"/>
              </a:rPr>
              <a:t>Classification aligns better with real-world screening – binary decisions aid compound triage</a:t>
            </a:r>
            <a:endParaRPr lang="en-US" dirty="0">
              <a:ea typeface="Calibri"/>
              <a:cs typeface="Calibri"/>
            </a:endParaRPr>
          </a:p>
        </p:txBody>
      </p:sp>
      <p:sp>
        <p:nvSpPr>
          <p:cNvPr id="6" name="Content Placeholder 2">
            <a:extLst>
              <a:ext uri="{FF2B5EF4-FFF2-40B4-BE49-F238E27FC236}">
                <a16:creationId xmlns:a16="http://schemas.microsoft.com/office/drawing/2014/main" id="{6F807F79-1FB9-446A-3B86-4DCDB1A77134}"/>
              </a:ext>
            </a:extLst>
          </p:cNvPr>
          <p:cNvSpPr txBox="1">
            <a:spLocks/>
          </p:cNvSpPr>
          <p:nvPr/>
        </p:nvSpPr>
        <p:spPr>
          <a:xfrm>
            <a:off x="808758" y="3003788"/>
            <a:ext cx="10515600" cy="461665"/>
          </a:xfrm>
          <a:prstGeom prst="rect">
            <a:avLst/>
          </a:prstGeom>
        </p:spPr>
        <p:txBody>
          <a:bodyPr vert="horz" lIns="91440" tIns="45720" rIns="91440" bIns="45720" rtlCol="0" anchor="t">
            <a:spAutoFit/>
          </a:bodyPr>
          <a:lstStyle>
            <a:lvl1pPr marL="228600" indent="-228600" algn="l" defTabSz="914400" rtl="0" eaLnBrk="1" latinLnBrk="0" hangingPunct="1">
              <a:lnSpc>
                <a:spcPct val="100000"/>
              </a:lnSpc>
              <a:spcBef>
                <a:spcPts val="1200"/>
              </a:spcBef>
              <a:buFont typeface="Wingdings" panose="05000000000000000000" pitchFamily="2" charset="2"/>
              <a:buChar char=""/>
              <a:defRPr sz="2400" kern="1200">
                <a:solidFill>
                  <a:srgbClr val="285064"/>
                </a:solidFill>
                <a:latin typeface="+mn-lt"/>
                <a:ea typeface="+mn-ea"/>
                <a:cs typeface="+mn-cs"/>
              </a:defRPr>
            </a:lvl1pPr>
            <a:lvl2pPr marL="685800" indent="-228600" algn="l" defTabSz="914400" rtl="0" eaLnBrk="1" latinLnBrk="0" hangingPunct="1">
              <a:lnSpc>
                <a:spcPct val="100000"/>
              </a:lnSpc>
              <a:spcBef>
                <a:spcPts val="400"/>
              </a:spcBef>
              <a:buSzPct val="80000"/>
              <a:buFont typeface="Wingdings" panose="05000000000000000000" pitchFamily="2" charset="2"/>
              <a:buChar char="§"/>
              <a:defRPr sz="1800" kern="1200">
                <a:solidFill>
                  <a:srgbClr val="646464"/>
                </a:solidFill>
                <a:latin typeface="+mn-lt"/>
                <a:ea typeface="+mn-ea"/>
                <a:cs typeface="+mn-cs"/>
              </a:defRPr>
            </a:lvl2pPr>
            <a:lvl3pPr marL="1143000" indent="-228600" algn="l" defTabSz="914400" rtl="0" eaLnBrk="1" latinLnBrk="0" hangingPunct="1">
              <a:lnSpc>
                <a:spcPct val="100000"/>
              </a:lnSpc>
              <a:spcBef>
                <a:spcPts val="400"/>
              </a:spcBef>
              <a:buFont typeface="Wingdings 3" panose="05040102010807070707" pitchFamily="18" charset="2"/>
              <a:buChar char=""/>
              <a:defRPr sz="1800" kern="1200">
                <a:solidFill>
                  <a:srgbClr val="505050"/>
                </a:solidFill>
                <a:latin typeface="+mj-lt"/>
                <a:ea typeface="+mn-ea"/>
                <a:cs typeface="+mn-cs"/>
              </a:defRPr>
            </a:lvl3pPr>
            <a:lvl4pPr marL="1600200" indent="-228600" algn="l" defTabSz="914400" rtl="0" eaLnBrk="1" latinLnBrk="0" hangingPunct="1">
              <a:lnSpc>
                <a:spcPct val="100000"/>
              </a:lnSpc>
              <a:spcBef>
                <a:spcPts val="400"/>
              </a:spcBef>
              <a:buFont typeface="Wingdings 3" panose="05040102010807070707" pitchFamily="18" charset="2"/>
              <a:buChar char=""/>
              <a:defRPr sz="1600" kern="1200">
                <a:solidFill>
                  <a:srgbClr val="505050"/>
                </a:solidFill>
                <a:latin typeface="+mj-lt"/>
                <a:ea typeface="+mn-ea"/>
                <a:cs typeface="+mn-cs"/>
              </a:defRPr>
            </a:lvl4pPr>
            <a:lvl5pPr marL="2057400" indent="-228600" algn="l" defTabSz="914400" rtl="0" eaLnBrk="1" latinLnBrk="0" hangingPunct="1">
              <a:lnSpc>
                <a:spcPct val="100000"/>
              </a:lnSpc>
              <a:spcBef>
                <a:spcPts val="400"/>
              </a:spcBef>
              <a:buClr>
                <a:schemeClr val="tx1">
                  <a:lumMod val="65000"/>
                  <a:lumOff val="35000"/>
                </a:schemeClr>
              </a:buClr>
              <a:buFont typeface="Wingdings 3" panose="05040102010807070707" pitchFamily="18" charset="2"/>
              <a:buChar char=""/>
              <a:defRPr sz="16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Limitations</a:t>
            </a:r>
          </a:p>
        </p:txBody>
      </p:sp>
      <p:sp>
        <p:nvSpPr>
          <p:cNvPr id="9" name="TextBox 8">
            <a:extLst>
              <a:ext uri="{FF2B5EF4-FFF2-40B4-BE49-F238E27FC236}">
                <a16:creationId xmlns:a16="http://schemas.microsoft.com/office/drawing/2014/main" id="{0596AE22-3815-CD7F-DF9F-6764697E2224}"/>
              </a:ext>
            </a:extLst>
          </p:cNvPr>
          <p:cNvSpPr txBox="1"/>
          <p:nvPr/>
        </p:nvSpPr>
        <p:spPr>
          <a:xfrm>
            <a:off x="1177635" y="3428999"/>
            <a:ext cx="101900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Calibri"/>
                <a:cs typeface="Calibri"/>
              </a:rPr>
              <a:t>Overfitting risks with high-dimensional data</a:t>
            </a:r>
          </a:p>
          <a:p>
            <a:pPr marL="285750" indent="-285750">
              <a:buFont typeface="Arial"/>
              <a:buChar char="•"/>
            </a:pPr>
            <a:r>
              <a:rPr lang="en-US">
                <a:ea typeface="Calibri"/>
                <a:cs typeface="Calibri"/>
              </a:rPr>
              <a:t>Scaffold leakage may inflate performance</a:t>
            </a:r>
          </a:p>
          <a:p>
            <a:pPr marL="285750" indent="-285750">
              <a:buFont typeface="Arial"/>
              <a:buChar char="•"/>
            </a:pPr>
            <a:r>
              <a:rPr lang="en-US">
                <a:ea typeface="Calibri"/>
                <a:cs typeface="Calibri"/>
              </a:rPr>
              <a:t>No accounting for toxicity/off-target effects</a:t>
            </a:r>
            <a:endParaRPr lang="en-US" dirty="0">
              <a:ea typeface="Calibri"/>
              <a:cs typeface="Calibri"/>
            </a:endParaRPr>
          </a:p>
        </p:txBody>
      </p:sp>
      <p:sp>
        <p:nvSpPr>
          <p:cNvPr id="10" name="Content Placeholder 2">
            <a:extLst>
              <a:ext uri="{FF2B5EF4-FFF2-40B4-BE49-F238E27FC236}">
                <a16:creationId xmlns:a16="http://schemas.microsoft.com/office/drawing/2014/main" id="{478002C5-9821-6642-80C4-07BE845CDF47}"/>
              </a:ext>
            </a:extLst>
          </p:cNvPr>
          <p:cNvSpPr txBox="1">
            <a:spLocks/>
          </p:cNvSpPr>
          <p:nvPr/>
        </p:nvSpPr>
        <p:spPr>
          <a:xfrm>
            <a:off x="921326" y="4354606"/>
            <a:ext cx="10515600" cy="461665"/>
          </a:xfrm>
          <a:prstGeom prst="rect">
            <a:avLst/>
          </a:prstGeom>
        </p:spPr>
        <p:txBody>
          <a:bodyPr vert="horz" lIns="91440" tIns="45720" rIns="91440" bIns="45720" rtlCol="0" anchor="t">
            <a:spAutoFit/>
          </a:bodyPr>
          <a:lstStyle>
            <a:lvl1pPr marL="228600" indent="-228600" algn="l" defTabSz="914400" rtl="0" eaLnBrk="1" latinLnBrk="0" hangingPunct="1">
              <a:lnSpc>
                <a:spcPct val="100000"/>
              </a:lnSpc>
              <a:spcBef>
                <a:spcPts val="1200"/>
              </a:spcBef>
              <a:buFont typeface="Wingdings" panose="05000000000000000000" pitchFamily="2" charset="2"/>
              <a:buChar char=""/>
              <a:defRPr sz="2400" kern="1200">
                <a:solidFill>
                  <a:srgbClr val="285064"/>
                </a:solidFill>
                <a:latin typeface="+mn-lt"/>
                <a:ea typeface="+mn-ea"/>
                <a:cs typeface="+mn-cs"/>
              </a:defRPr>
            </a:lvl1pPr>
            <a:lvl2pPr marL="685800" indent="-228600" algn="l" defTabSz="914400" rtl="0" eaLnBrk="1" latinLnBrk="0" hangingPunct="1">
              <a:lnSpc>
                <a:spcPct val="100000"/>
              </a:lnSpc>
              <a:spcBef>
                <a:spcPts val="400"/>
              </a:spcBef>
              <a:buSzPct val="80000"/>
              <a:buFont typeface="Wingdings" panose="05000000000000000000" pitchFamily="2" charset="2"/>
              <a:buChar char="§"/>
              <a:defRPr sz="1800" kern="1200">
                <a:solidFill>
                  <a:srgbClr val="646464"/>
                </a:solidFill>
                <a:latin typeface="+mn-lt"/>
                <a:ea typeface="+mn-ea"/>
                <a:cs typeface="+mn-cs"/>
              </a:defRPr>
            </a:lvl2pPr>
            <a:lvl3pPr marL="1143000" indent="-228600" algn="l" defTabSz="914400" rtl="0" eaLnBrk="1" latinLnBrk="0" hangingPunct="1">
              <a:lnSpc>
                <a:spcPct val="100000"/>
              </a:lnSpc>
              <a:spcBef>
                <a:spcPts val="400"/>
              </a:spcBef>
              <a:buFont typeface="Wingdings 3" panose="05040102010807070707" pitchFamily="18" charset="2"/>
              <a:buChar char=""/>
              <a:defRPr sz="1800" kern="1200">
                <a:solidFill>
                  <a:srgbClr val="505050"/>
                </a:solidFill>
                <a:latin typeface="+mj-lt"/>
                <a:ea typeface="+mn-ea"/>
                <a:cs typeface="+mn-cs"/>
              </a:defRPr>
            </a:lvl3pPr>
            <a:lvl4pPr marL="1600200" indent="-228600" algn="l" defTabSz="914400" rtl="0" eaLnBrk="1" latinLnBrk="0" hangingPunct="1">
              <a:lnSpc>
                <a:spcPct val="100000"/>
              </a:lnSpc>
              <a:spcBef>
                <a:spcPts val="400"/>
              </a:spcBef>
              <a:buFont typeface="Wingdings 3" panose="05040102010807070707" pitchFamily="18" charset="2"/>
              <a:buChar char=""/>
              <a:defRPr sz="1600" kern="1200">
                <a:solidFill>
                  <a:srgbClr val="505050"/>
                </a:solidFill>
                <a:latin typeface="+mj-lt"/>
                <a:ea typeface="+mn-ea"/>
                <a:cs typeface="+mn-cs"/>
              </a:defRPr>
            </a:lvl4pPr>
            <a:lvl5pPr marL="2057400" indent="-228600" algn="l" defTabSz="914400" rtl="0" eaLnBrk="1" latinLnBrk="0" hangingPunct="1">
              <a:lnSpc>
                <a:spcPct val="100000"/>
              </a:lnSpc>
              <a:spcBef>
                <a:spcPts val="400"/>
              </a:spcBef>
              <a:buClr>
                <a:schemeClr val="tx1">
                  <a:lumMod val="65000"/>
                  <a:lumOff val="35000"/>
                </a:schemeClr>
              </a:buClr>
              <a:buFont typeface="Wingdings 3" panose="05040102010807070707" pitchFamily="18" charset="2"/>
              <a:buChar char=""/>
              <a:defRPr sz="16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Next Steps</a:t>
            </a:r>
          </a:p>
        </p:txBody>
      </p:sp>
      <p:sp>
        <p:nvSpPr>
          <p:cNvPr id="11" name="TextBox 10">
            <a:extLst>
              <a:ext uri="{FF2B5EF4-FFF2-40B4-BE49-F238E27FC236}">
                <a16:creationId xmlns:a16="http://schemas.microsoft.com/office/drawing/2014/main" id="{97B63698-7243-CA0A-9481-A21550227413}"/>
              </a:ext>
            </a:extLst>
          </p:cNvPr>
          <p:cNvSpPr txBox="1"/>
          <p:nvPr/>
        </p:nvSpPr>
        <p:spPr>
          <a:xfrm>
            <a:off x="1177634" y="4875067"/>
            <a:ext cx="1019001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Calibri"/>
                <a:cs typeface="Calibri"/>
              </a:rPr>
              <a:t>Scaffold-split validation</a:t>
            </a:r>
          </a:p>
          <a:p>
            <a:pPr marL="285750" indent="-285750">
              <a:buFont typeface="Arial"/>
              <a:buChar char="•"/>
            </a:pPr>
            <a:r>
              <a:rPr lang="en-US">
                <a:ea typeface="Calibri"/>
                <a:cs typeface="Calibri"/>
              </a:rPr>
              <a:t>Extend to multi-task Learning (e.g: Toxicity &amp; Solubility prediction) - can improve learning efficiency and help develop safer, more drug-like candidate by balancing efficacy with developability</a:t>
            </a:r>
          </a:p>
          <a:p>
            <a:pPr marL="285750" indent="-285750">
              <a:buFont typeface="Arial"/>
              <a:buChar char="•"/>
            </a:pPr>
            <a:r>
              <a:rPr lang="en-US">
                <a:ea typeface="Calibri"/>
                <a:cs typeface="Calibri"/>
              </a:rPr>
              <a:t>Evaluate on external benchmark datasets – Validate the model using independent datasets (not from ChEMBL) to assess its robustness and generalizability</a:t>
            </a:r>
            <a:endParaRPr lang="en-US" dirty="0">
              <a:ea typeface="Calibri"/>
              <a:cs typeface="Calibri"/>
            </a:endParaRPr>
          </a:p>
        </p:txBody>
      </p:sp>
    </p:spTree>
    <p:extLst>
      <p:ext uri="{BB962C8B-B14F-4D97-AF65-F5344CB8AC3E}">
        <p14:creationId xmlns:p14="http://schemas.microsoft.com/office/powerpoint/2010/main" val="223742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319F-C802-9B26-AD81-CCF429B6AE71}"/>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85DFE905-17B1-DCEC-9038-BEE28346A206}"/>
              </a:ext>
            </a:extLst>
          </p:cNvPr>
          <p:cNvSpPr>
            <a:spLocks noGrp="1"/>
          </p:cNvSpPr>
          <p:nvPr>
            <p:ph idx="1"/>
          </p:nvPr>
        </p:nvSpPr>
        <p:spPr>
          <a:xfrm>
            <a:off x="820881" y="1613138"/>
            <a:ext cx="10515600" cy="461665"/>
          </a:xfrm>
        </p:spPr>
        <p:txBody>
          <a:bodyPr vert="horz" lIns="91440" tIns="45720" rIns="91440" bIns="45720" rtlCol="0" anchor="t">
            <a:spAutoFit/>
          </a:bodyPr>
          <a:lstStyle/>
          <a:p>
            <a:r>
              <a:rPr lang="en-US" dirty="0"/>
              <a:t>Why predict compound bioactivity?</a:t>
            </a:r>
          </a:p>
        </p:txBody>
      </p:sp>
      <p:sp>
        <p:nvSpPr>
          <p:cNvPr id="4" name="TextBox 3">
            <a:extLst>
              <a:ext uri="{FF2B5EF4-FFF2-40B4-BE49-F238E27FC236}">
                <a16:creationId xmlns:a16="http://schemas.microsoft.com/office/drawing/2014/main" id="{6ED21E96-A9DC-46CC-0E5A-E3799CA4B04A}"/>
              </a:ext>
            </a:extLst>
          </p:cNvPr>
          <p:cNvSpPr txBox="1"/>
          <p:nvPr/>
        </p:nvSpPr>
        <p:spPr>
          <a:xfrm>
            <a:off x="1204685" y="2228599"/>
            <a:ext cx="1070099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Calibri" panose="020F0502020204030204"/>
                <a:cs typeface="Calibri" panose="020F0502020204030204"/>
              </a:rPr>
              <a:t>Drug discovery is costly, time-consuming, and inefficient with high failure rates in clinical trials.</a:t>
            </a:r>
          </a:p>
          <a:p>
            <a:endParaRPr lang="en-US" dirty="0">
              <a:ea typeface="Calibri" panose="020F0502020204030204"/>
              <a:cs typeface="Calibri" panose="020F0502020204030204"/>
            </a:endParaRPr>
          </a:p>
          <a:p>
            <a:pPr marL="285750" indent="-285750">
              <a:buFont typeface="Arial"/>
              <a:buChar char="•"/>
            </a:pPr>
            <a:r>
              <a:rPr lang="en-US" dirty="0">
                <a:ea typeface="Calibri" panose="020F0502020204030204"/>
                <a:cs typeface="Calibri" panose="020F0502020204030204"/>
              </a:rPr>
              <a:t>Traditional high-throughput screening lacks efficiency; ML offers a scalable solution</a:t>
            </a:r>
          </a:p>
          <a:p>
            <a:endParaRPr lang="en-US" dirty="0">
              <a:ea typeface="Calibri" panose="020F0502020204030204"/>
              <a:cs typeface="Calibri" panose="020F0502020204030204"/>
            </a:endParaRPr>
          </a:p>
          <a:p>
            <a:pPr marL="285750" indent="-285750">
              <a:buFont typeface="Arial"/>
              <a:buChar char="•"/>
            </a:pPr>
            <a:r>
              <a:rPr lang="en-US">
                <a:ea typeface="Calibri" panose="020F0502020204030204"/>
                <a:cs typeface="Calibri" panose="020F0502020204030204"/>
              </a:rPr>
              <a:t>pIC50 is a standardized metric representing compound potency; higher values indicate greater activity and a </a:t>
            </a:r>
            <a:r>
              <a:rPr lang="en-US" dirty="0">
                <a:ea typeface="Calibri" panose="020F0502020204030204"/>
                <a:cs typeface="Calibri" panose="020F0502020204030204"/>
              </a:rPr>
              <a:t>potential drug-candidate for further testing</a:t>
            </a:r>
          </a:p>
          <a:p>
            <a:endParaRPr lang="en-US" dirty="0">
              <a:ea typeface="Calibri" panose="020F0502020204030204"/>
              <a:cs typeface="Calibri" panose="020F0502020204030204"/>
            </a:endParaRPr>
          </a:p>
          <a:p>
            <a:pPr marL="285750" indent="-285750">
              <a:buFont typeface="Arial"/>
              <a:buChar char="•"/>
            </a:pPr>
            <a:r>
              <a:rPr lang="en-US" dirty="0">
                <a:ea typeface="Calibri" panose="020F0502020204030204"/>
                <a:cs typeface="Calibri" panose="020F0502020204030204"/>
              </a:rPr>
              <a:t>ML based prediction supports early-stage filtering to reduce R&amp;D costs and improve therapeutic success.</a:t>
            </a:r>
          </a:p>
        </p:txBody>
      </p:sp>
    </p:spTree>
    <p:extLst>
      <p:ext uri="{BB962C8B-B14F-4D97-AF65-F5344CB8AC3E}">
        <p14:creationId xmlns:p14="http://schemas.microsoft.com/office/powerpoint/2010/main" val="271919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7103-0460-AD3B-7DF4-8985CDEF6CCF}"/>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73B4199B-6B68-23C1-4E29-63EF24D7D03E}"/>
              </a:ext>
            </a:extLst>
          </p:cNvPr>
          <p:cNvSpPr>
            <a:spLocks noGrp="1"/>
          </p:cNvSpPr>
          <p:nvPr>
            <p:ph idx="1"/>
          </p:nvPr>
        </p:nvSpPr>
        <p:spPr>
          <a:xfrm>
            <a:off x="820881" y="1613138"/>
            <a:ext cx="10515600" cy="461665"/>
          </a:xfrm>
        </p:spPr>
        <p:txBody>
          <a:bodyPr vert="horz" lIns="91440" tIns="45720" rIns="91440" bIns="45720" rtlCol="0" anchor="t">
            <a:spAutoFit/>
          </a:bodyPr>
          <a:lstStyle/>
          <a:p>
            <a:r>
              <a:rPr lang="en-US" dirty="0" err="1"/>
              <a:t>ChEMBL</a:t>
            </a:r>
            <a:r>
              <a:rPr lang="en-US" dirty="0"/>
              <a:t>: A Rich Resource for Drug Discovery</a:t>
            </a:r>
          </a:p>
        </p:txBody>
      </p:sp>
      <p:sp>
        <p:nvSpPr>
          <p:cNvPr id="5" name="TextBox 4">
            <a:extLst>
              <a:ext uri="{FF2B5EF4-FFF2-40B4-BE49-F238E27FC236}">
                <a16:creationId xmlns:a16="http://schemas.microsoft.com/office/drawing/2014/main" id="{F4D0D25E-4074-A13F-39D0-6E630F01BC71}"/>
              </a:ext>
            </a:extLst>
          </p:cNvPr>
          <p:cNvSpPr txBox="1"/>
          <p:nvPr/>
        </p:nvSpPr>
        <p:spPr>
          <a:xfrm>
            <a:off x="1264227" y="2182090"/>
            <a:ext cx="1008039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Calibri"/>
                <a:cs typeface="Calibri"/>
              </a:rPr>
              <a:t>Source: </a:t>
            </a:r>
            <a:r>
              <a:rPr lang="en-US" dirty="0" err="1">
                <a:ea typeface="Calibri"/>
                <a:cs typeface="Calibri"/>
              </a:rPr>
              <a:t>ChEMBL</a:t>
            </a:r>
            <a:r>
              <a:rPr lang="en-US" dirty="0">
                <a:ea typeface="Calibri"/>
                <a:cs typeface="Calibri"/>
              </a:rPr>
              <a:t> Database ( 2M+ compounds, 15,000+ targets )</a:t>
            </a:r>
          </a:p>
          <a:p>
            <a:pPr marL="285750" indent="-285750">
              <a:buFont typeface="Arial"/>
              <a:buChar char="•"/>
            </a:pPr>
            <a:r>
              <a:rPr lang="en-US" dirty="0">
                <a:ea typeface="Calibri"/>
                <a:cs typeface="Calibri"/>
              </a:rPr>
              <a:t>Dataset sample: 10,000 rows ~17 columns</a:t>
            </a:r>
          </a:p>
          <a:p>
            <a:pPr marL="285750" indent="-285750">
              <a:buFont typeface="Arial"/>
              <a:buChar char="•"/>
            </a:pPr>
            <a:endParaRPr lang="en-US" dirty="0">
              <a:ea typeface="Calibri"/>
              <a:cs typeface="Calibri"/>
            </a:endParaRPr>
          </a:p>
          <a:p>
            <a:pPr marL="285750" indent="-285750">
              <a:buFont typeface="Arial"/>
              <a:buChar char="•"/>
            </a:pPr>
            <a:r>
              <a:rPr lang="en-US" dirty="0">
                <a:ea typeface="Calibri"/>
                <a:cs typeface="Calibri"/>
              </a:rPr>
              <a:t>Feature Types:</a:t>
            </a:r>
          </a:p>
          <a:p>
            <a:pPr marL="742950" lvl="1" indent="-285750">
              <a:buFont typeface="Courier New"/>
              <a:buChar char="o"/>
            </a:pPr>
            <a:r>
              <a:rPr lang="en-US" dirty="0">
                <a:ea typeface="Calibri"/>
                <a:cs typeface="Calibri"/>
              </a:rPr>
              <a:t>Physicochemical descriptor: </a:t>
            </a:r>
            <a:r>
              <a:rPr lang="en-US" dirty="0" err="1">
                <a:ea typeface="Calibri"/>
                <a:cs typeface="Calibri"/>
              </a:rPr>
              <a:t>MolWt</a:t>
            </a:r>
            <a:r>
              <a:rPr lang="en-US" dirty="0">
                <a:ea typeface="Calibri"/>
                <a:cs typeface="Calibri"/>
              </a:rPr>
              <a:t>, </a:t>
            </a:r>
            <a:r>
              <a:rPr lang="en-US" dirty="0" err="1">
                <a:ea typeface="Calibri"/>
                <a:cs typeface="Calibri"/>
              </a:rPr>
              <a:t>LogP</a:t>
            </a:r>
            <a:r>
              <a:rPr lang="en-US" dirty="0">
                <a:ea typeface="Calibri"/>
                <a:cs typeface="Calibri"/>
              </a:rPr>
              <a:t>, TPSA</a:t>
            </a:r>
          </a:p>
          <a:p>
            <a:pPr marL="742950" lvl="1" indent="-285750">
              <a:buFont typeface="Courier New"/>
              <a:buChar char="o"/>
            </a:pPr>
            <a:r>
              <a:rPr lang="en-US" dirty="0">
                <a:ea typeface="Calibri"/>
                <a:cs typeface="Calibri"/>
              </a:rPr>
              <a:t>Structural data: SMILES, Morgan Fingerprints</a:t>
            </a:r>
          </a:p>
          <a:p>
            <a:pPr marL="742950" lvl="1" indent="-285750">
              <a:buFont typeface="Courier New"/>
              <a:buChar char="o"/>
            </a:pPr>
            <a:r>
              <a:rPr lang="en-US" dirty="0">
                <a:ea typeface="Calibri"/>
                <a:cs typeface="Calibri"/>
              </a:rPr>
              <a:t>Target info: </a:t>
            </a:r>
            <a:r>
              <a:rPr lang="en-US" dirty="0" err="1">
                <a:ea typeface="Calibri"/>
                <a:cs typeface="Calibri"/>
              </a:rPr>
              <a:t>target_chembl_id</a:t>
            </a:r>
            <a:r>
              <a:rPr lang="en-US" dirty="0">
                <a:ea typeface="Calibri"/>
                <a:cs typeface="Calibri"/>
              </a:rPr>
              <a:t>, </a:t>
            </a:r>
            <a:r>
              <a:rPr lang="en-US" dirty="0" err="1">
                <a:ea typeface="Calibri"/>
                <a:cs typeface="Calibri"/>
              </a:rPr>
              <a:t>target_family</a:t>
            </a:r>
          </a:p>
          <a:p>
            <a:pPr marL="742950" lvl="1" indent="-285750">
              <a:buFont typeface="Courier New"/>
              <a:buChar char="o"/>
            </a:pPr>
            <a:r>
              <a:rPr lang="en-US" dirty="0">
                <a:ea typeface="Calibri"/>
                <a:cs typeface="Calibri"/>
              </a:rPr>
              <a:t>Bioactivity: IC50, pIC50 ( target variable )</a:t>
            </a:r>
          </a:p>
        </p:txBody>
      </p:sp>
      <p:sp>
        <p:nvSpPr>
          <p:cNvPr id="6" name="TextBox 5">
            <a:extLst>
              <a:ext uri="{FF2B5EF4-FFF2-40B4-BE49-F238E27FC236}">
                <a16:creationId xmlns:a16="http://schemas.microsoft.com/office/drawing/2014/main" id="{36B7423C-0534-F8A8-2B42-71E2C9F6B883}"/>
              </a:ext>
            </a:extLst>
          </p:cNvPr>
          <p:cNvSpPr txBox="1"/>
          <p:nvPr/>
        </p:nvSpPr>
        <p:spPr>
          <a:xfrm>
            <a:off x="1261370" y="4572000"/>
            <a:ext cx="9008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Calibri"/>
                <a:cs typeface="Calibri"/>
              </a:rPr>
              <a:t>Integration of structural + biological + chemical info supports robust prediction</a:t>
            </a:r>
          </a:p>
        </p:txBody>
      </p:sp>
    </p:spTree>
    <p:extLst>
      <p:ext uri="{BB962C8B-B14F-4D97-AF65-F5344CB8AC3E}">
        <p14:creationId xmlns:p14="http://schemas.microsoft.com/office/powerpoint/2010/main" val="4177950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A4D04-E68A-1E0B-A07B-2D51E28E68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C27C5-299B-564E-586B-3FAE6B5D11DF}"/>
              </a:ext>
            </a:extLst>
          </p:cNvPr>
          <p:cNvSpPr>
            <a:spLocks noGrp="1"/>
          </p:cNvSpPr>
          <p:nvPr>
            <p:ph type="title"/>
          </p:nvPr>
        </p:nvSpPr>
        <p:spPr/>
        <p:txBody>
          <a:bodyPr/>
          <a:lstStyle/>
          <a:p>
            <a:r>
              <a:rPr lang="en-US" dirty="0"/>
              <a:t>Preprocessing &amp; Feature Engineering</a:t>
            </a:r>
          </a:p>
        </p:txBody>
      </p:sp>
      <p:sp>
        <p:nvSpPr>
          <p:cNvPr id="3" name="Content Placeholder 2">
            <a:extLst>
              <a:ext uri="{FF2B5EF4-FFF2-40B4-BE49-F238E27FC236}">
                <a16:creationId xmlns:a16="http://schemas.microsoft.com/office/drawing/2014/main" id="{C27F5001-261B-5EAE-2DDD-386D15BF66F6}"/>
              </a:ext>
            </a:extLst>
          </p:cNvPr>
          <p:cNvSpPr>
            <a:spLocks noGrp="1"/>
          </p:cNvSpPr>
          <p:nvPr>
            <p:ph idx="1"/>
          </p:nvPr>
        </p:nvSpPr>
        <p:spPr>
          <a:xfrm>
            <a:off x="820881" y="1613138"/>
            <a:ext cx="10515600" cy="461665"/>
          </a:xfrm>
        </p:spPr>
        <p:txBody>
          <a:bodyPr vert="horz" lIns="91440" tIns="45720" rIns="91440" bIns="45720" rtlCol="0" anchor="t">
            <a:spAutoFit/>
          </a:bodyPr>
          <a:lstStyle/>
          <a:p>
            <a:r>
              <a:rPr lang="en-US" dirty="0"/>
              <a:t>From Raw to Refined Data</a:t>
            </a:r>
          </a:p>
        </p:txBody>
      </p:sp>
      <p:sp>
        <p:nvSpPr>
          <p:cNvPr id="6" name="TextBox 5">
            <a:extLst>
              <a:ext uri="{FF2B5EF4-FFF2-40B4-BE49-F238E27FC236}">
                <a16:creationId xmlns:a16="http://schemas.microsoft.com/office/drawing/2014/main" id="{596AC2D5-BADB-D0C3-BCF5-A2BF8E92E81F}"/>
              </a:ext>
            </a:extLst>
          </p:cNvPr>
          <p:cNvSpPr txBox="1"/>
          <p:nvPr/>
        </p:nvSpPr>
        <p:spPr>
          <a:xfrm>
            <a:off x="1177636" y="2075771"/>
            <a:ext cx="1009610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Calibri"/>
                <a:cs typeface="Calibri"/>
              </a:rPr>
              <a:t>Cleaning:</a:t>
            </a:r>
          </a:p>
          <a:p>
            <a:pPr marL="742950" lvl="1" indent="-285750">
              <a:buFont typeface="Courier New"/>
              <a:buChar char="o"/>
            </a:pPr>
            <a:r>
              <a:rPr lang="en-US">
                <a:ea typeface="Calibri"/>
                <a:cs typeface="Calibri"/>
              </a:rPr>
              <a:t>Dropped columns: organism ( 100% missing )</a:t>
            </a:r>
          </a:p>
          <a:p>
            <a:pPr marL="742950" lvl="1" indent="-285750" algn="l">
              <a:buFont typeface="Courier New"/>
              <a:buChar char="o"/>
            </a:pPr>
            <a:r>
              <a:rPr lang="en-US">
                <a:ea typeface="Calibri"/>
                <a:cs typeface="Calibri"/>
              </a:rPr>
              <a:t>Rows with missing SMILES dropped; minimal missing data elsewhere</a:t>
            </a:r>
            <a:endParaRPr lang="en-US"/>
          </a:p>
          <a:p>
            <a:pPr lvl="1"/>
            <a:endParaRPr lang="en-US" dirty="0">
              <a:ea typeface="Calibri"/>
              <a:cs typeface="Calibri"/>
            </a:endParaRPr>
          </a:p>
          <a:p>
            <a:pPr marL="285750" indent="-285750">
              <a:buFont typeface="Arial"/>
              <a:buChar char="•"/>
            </a:pPr>
            <a:r>
              <a:rPr lang="en-US">
                <a:ea typeface="Calibri"/>
                <a:cs typeface="Calibri"/>
              </a:rPr>
              <a:t>Imputation: Median for numerics, Mode for categoricals</a:t>
            </a:r>
          </a:p>
          <a:p>
            <a:pPr marL="285750" indent="-285750">
              <a:buFont typeface="Arial"/>
              <a:buChar char="•"/>
            </a:pPr>
            <a:endParaRPr lang="en-US" dirty="0">
              <a:ea typeface="Calibri"/>
              <a:cs typeface="Calibri"/>
            </a:endParaRPr>
          </a:p>
          <a:p>
            <a:pPr marL="285750" indent="-285750">
              <a:buFont typeface="Arial"/>
              <a:buChar char="•"/>
            </a:pPr>
            <a:r>
              <a:rPr lang="en-US">
                <a:ea typeface="Calibri"/>
                <a:cs typeface="Calibri"/>
              </a:rPr>
              <a:t>Feature Engineering:</a:t>
            </a:r>
            <a:endParaRPr lang="en-US" dirty="0">
              <a:ea typeface="Calibri"/>
              <a:cs typeface="Calibri"/>
            </a:endParaRPr>
          </a:p>
          <a:p>
            <a:pPr marL="742950" lvl="1" indent="-285750">
              <a:buFont typeface="Courier New"/>
              <a:buChar char="o"/>
            </a:pPr>
            <a:r>
              <a:rPr lang="en-US">
                <a:ea typeface="Calibri"/>
                <a:cs typeface="Calibri"/>
              </a:rPr>
              <a:t>New descriptors (e.g: NumRings from SMILES)</a:t>
            </a:r>
            <a:endParaRPr lang="en-US" dirty="0">
              <a:ea typeface="Calibri"/>
              <a:cs typeface="Calibri"/>
            </a:endParaRPr>
          </a:p>
          <a:p>
            <a:pPr marL="742950" lvl="1" indent="-285750">
              <a:buFont typeface="Courier New"/>
              <a:buChar char="o"/>
            </a:pPr>
            <a:r>
              <a:rPr lang="en-US">
                <a:ea typeface="Calibri"/>
                <a:cs typeface="Calibri"/>
              </a:rPr>
              <a:t>Morgan fingerprints (512-bit) post-baseline modeling</a:t>
            </a:r>
            <a:endParaRPr lang="en-US" dirty="0">
              <a:ea typeface="Calibri"/>
              <a:cs typeface="Calibri"/>
            </a:endParaRPr>
          </a:p>
          <a:p>
            <a:pPr marL="285750" indent="-285750">
              <a:buFont typeface="Arial"/>
              <a:buChar char="•"/>
            </a:pPr>
            <a:r>
              <a:rPr lang="en-US">
                <a:ea typeface="Calibri"/>
                <a:cs typeface="Calibri"/>
              </a:rPr>
              <a:t>Multicollinearity handling: Used VIF instead of PCA to preserve interpretability</a:t>
            </a:r>
            <a:endParaRPr lang="en-US" dirty="0">
              <a:ea typeface="Calibri"/>
              <a:cs typeface="Calibri"/>
            </a:endParaRPr>
          </a:p>
          <a:p>
            <a:pPr marL="742950" lvl="1" indent="-285750">
              <a:buFont typeface="Courier New"/>
              <a:buChar char="o"/>
            </a:pPr>
            <a:r>
              <a:rPr lang="en-US">
                <a:ea typeface="Calibri"/>
                <a:cs typeface="Calibri"/>
              </a:rPr>
              <a:t>Removed features like num_h_donors ( high VIF, low importance )</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62713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0BF21-888F-E3AC-AB39-ADD72CED4C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4E2594-F865-6911-6240-7C2A91D09C12}"/>
              </a:ext>
            </a:extLst>
          </p:cNvPr>
          <p:cNvSpPr>
            <a:spLocks noGrp="1"/>
          </p:cNvSpPr>
          <p:nvPr>
            <p:ph type="title"/>
          </p:nvPr>
        </p:nvSpPr>
        <p:spPr>
          <a:xfrm>
            <a:off x="618114" y="10402"/>
            <a:ext cx="11573885" cy="1188091"/>
          </a:xfrm>
        </p:spPr>
        <p:txBody>
          <a:bodyPr anchor="ctr">
            <a:normAutofit/>
          </a:bodyPr>
          <a:lstStyle/>
          <a:p>
            <a:r>
              <a:rPr lang="en-US" dirty="0"/>
              <a:t>Exploratory Insights</a:t>
            </a:r>
          </a:p>
        </p:txBody>
      </p:sp>
      <p:sp>
        <p:nvSpPr>
          <p:cNvPr id="9" name="Text Placeholder 2">
            <a:extLst>
              <a:ext uri="{FF2B5EF4-FFF2-40B4-BE49-F238E27FC236}">
                <a16:creationId xmlns:a16="http://schemas.microsoft.com/office/drawing/2014/main" id="{4726C7E4-5FC0-9205-5276-49DD6AFFBE08}"/>
              </a:ext>
            </a:extLst>
          </p:cNvPr>
          <p:cNvSpPr>
            <a:spLocks noGrp="1"/>
          </p:cNvSpPr>
          <p:nvPr>
            <p:ph type="body" idx="1"/>
          </p:nvPr>
        </p:nvSpPr>
        <p:spPr>
          <a:xfrm>
            <a:off x="618124" y="1612124"/>
            <a:ext cx="5157787" cy="461665"/>
          </a:xfrm>
        </p:spPr>
        <p:txBody>
          <a:bodyPr/>
          <a:lstStyle/>
          <a:p>
            <a:r>
              <a:rPr lang="en-US">
                <a:ea typeface="Calibri"/>
                <a:cs typeface="Calibri"/>
              </a:rPr>
              <a:t>pIC50 Distribution</a:t>
            </a:r>
            <a:endParaRPr lang="en-US"/>
          </a:p>
        </p:txBody>
      </p:sp>
      <p:sp>
        <p:nvSpPr>
          <p:cNvPr id="3" name="Content Placeholder 2">
            <a:extLst>
              <a:ext uri="{FF2B5EF4-FFF2-40B4-BE49-F238E27FC236}">
                <a16:creationId xmlns:a16="http://schemas.microsoft.com/office/drawing/2014/main" id="{2D4A5797-5380-1475-6C90-CA42EDFE4455}"/>
              </a:ext>
            </a:extLst>
          </p:cNvPr>
          <p:cNvSpPr>
            <a:spLocks noGrp="1"/>
          </p:cNvSpPr>
          <p:nvPr>
            <p:ph sz="half" idx="2"/>
          </p:nvPr>
        </p:nvSpPr>
        <p:spPr>
          <a:xfrm>
            <a:off x="618124" y="2254913"/>
            <a:ext cx="5019242" cy="3684588"/>
          </a:xfrm>
        </p:spPr>
        <p:txBody>
          <a:bodyPr vert="horz" lIns="91440" tIns="45720" rIns="91440" bIns="45720" rtlCol="0" anchor="t">
            <a:normAutofit/>
          </a:bodyPr>
          <a:lstStyle/>
          <a:p>
            <a:pPr marL="342900" indent="-342900"/>
            <a:r>
              <a:rPr lang="en-US" sz="1000">
                <a:solidFill>
                  <a:srgbClr val="285064"/>
                </a:solidFill>
              </a:rPr>
              <a:t>Right Skewed with outliers; Cleaned to remove negative outliers</a:t>
            </a:r>
            <a:endParaRPr lang="en-US" sz="1000">
              <a:solidFill>
                <a:srgbClr val="000000"/>
              </a:solidFill>
            </a:endParaRPr>
          </a:p>
          <a:p>
            <a:pPr marL="0" indent="0">
              <a:buNone/>
            </a:pPr>
            <a:endParaRPr lang="en-US" sz="2000" dirty="0">
              <a:ea typeface="Calibri"/>
              <a:cs typeface="Calibri"/>
            </a:endParaRPr>
          </a:p>
        </p:txBody>
      </p:sp>
      <p:sp>
        <p:nvSpPr>
          <p:cNvPr id="11" name="Text Placeholder 4">
            <a:extLst>
              <a:ext uri="{FF2B5EF4-FFF2-40B4-BE49-F238E27FC236}">
                <a16:creationId xmlns:a16="http://schemas.microsoft.com/office/drawing/2014/main" id="{E5F805C5-47A5-5DDC-FEE3-911A41C3A2FE}"/>
              </a:ext>
            </a:extLst>
          </p:cNvPr>
          <p:cNvSpPr>
            <a:spLocks noGrp="1"/>
          </p:cNvSpPr>
          <p:nvPr>
            <p:ph type="body" sz="quarter" idx="3"/>
          </p:nvPr>
        </p:nvSpPr>
        <p:spPr>
          <a:xfrm>
            <a:off x="6403105" y="1612124"/>
            <a:ext cx="5183188" cy="461665"/>
          </a:xfrm>
        </p:spPr>
        <p:txBody>
          <a:bodyPr/>
          <a:lstStyle/>
          <a:p>
            <a:r>
              <a:rPr lang="en-US">
                <a:ea typeface="Calibri"/>
                <a:cs typeface="Calibri"/>
              </a:rPr>
              <a:t>Outliers in Molecular Features</a:t>
            </a:r>
            <a:endParaRPr lang="en-US" dirty="0">
              <a:ea typeface="Calibri"/>
              <a:cs typeface="Calibri"/>
            </a:endParaRPr>
          </a:p>
        </p:txBody>
      </p:sp>
      <p:pic>
        <p:nvPicPr>
          <p:cNvPr id="4" name="Picture 3" descr="A blue and white graph&#10;&#10;AI-generated content may be incorrect.">
            <a:extLst>
              <a:ext uri="{FF2B5EF4-FFF2-40B4-BE49-F238E27FC236}">
                <a16:creationId xmlns:a16="http://schemas.microsoft.com/office/drawing/2014/main" id="{547666FA-9CB2-0BE3-1B9A-A090419EB46A}"/>
              </a:ext>
            </a:extLst>
          </p:cNvPr>
          <p:cNvPicPr>
            <a:picLocks noChangeAspect="1"/>
          </p:cNvPicPr>
          <p:nvPr/>
        </p:nvPicPr>
        <p:blipFill>
          <a:blip r:embed="rId2"/>
          <a:srcRect t="476" r="1505" b="476"/>
          <a:stretch/>
        </p:blipFill>
        <p:spPr>
          <a:xfrm>
            <a:off x="618166" y="3429000"/>
            <a:ext cx="5105172" cy="1796843"/>
          </a:xfrm>
          <a:prstGeom prst="rect">
            <a:avLst/>
          </a:prstGeom>
          <a:noFill/>
        </p:spPr>
      </p:pic>
      <p:sp>
        <p:nvSpPr>
          <p:cNvPr id="13" name="Content Placeholder 2">
            <a:extLst>
              <a:ext uri="{FF2B5EF4-FFF2-40B4-BE49-F238E27FC236}">
                <a16:creationId xmlns:a16="http://schemas.microsoft.com/office/drawing/2014/main" id="{BFB292F0-2EFD-D102-7D49-975660417109}"/>
              </a:ext>
            </a:extLst>
          </p:cNvPr>
          <p:cNvSpPr txBox="1">
            <a:spLocks/>
          </p:cNvSpPr>
          <p:nvPr/>
        </p:nvSpPr>
        <p:spPr>
          <a:xfrm>
            <a:off x="5853410" y="2138881"/>
            <a:ext cx="5019242" cy="3684588"/>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200"/>
              </a:spcBef>
              <a:buFont typeface="Wingdings" panose="05000000000000000000" pitchFamily="2" charset="2"/>
              <a:buChar char=""/>
              <a:defRPr sz="2400" kern="1200">
                <a:solidFill>
                  <a:srgbClr val="285064"/>
                </a:solidFill>
                <a:latin typeface="+mn-lt"/>
                <a:ea typeface="+mn-ea"/>
                <a:cs typeface="+mn-cs"/>
              </a:defRPr>
            </a:lvl1pPr>
            <a:lvl2pPr marL="685800" indent="-228600" algn="l" defTabSz="914400" rtl="0" eaLnBrk="1" latinLnBrk="0" hangingPunct="1">
              <a:lnSpc>
                <a:spcPct val="100000"/>
              </a:lnSpc>
              <a:spcBef>
                <a:spcPts val="400"/>
              </a:spcBef>
              <a:buSzPct val="80000"/>
              <a:buFont typeface="Wingdings" panose="05000000000000000000" pitchFamily="2" charset="2"/>
              <a:buChar char="§"/>
              <a:defRPr sz="1800" kern="1200">
                <a:solidFill>
                  <a:srgbClr val="646464"/>
                </a:solidFill>
                <a:latin typeface="+mn-lt"/>
                <a:ea typeface="+mn-ea"/>
                <a:cs typeface="+mn-cs"/>
              </a:defRPr>
            </a:lvl2pPr>
            <a:lvl3pPr marL="1143000" indent="-228600" algn="l" defTabSz="914400" rtl="0" eaLnBrk="1" latinLnBrk="0" hangingPunct="1">
              <a:lnSpc>
                <a:spcPct val="100000"/>
              </a:lnSpc>
              <a:spcBef>
                <a:spcPts val="400"/>
              </a:spcBef>
              <a:buFont typeface="Wingdings 3" panose="05040102010807070707" pitchFamily="18" charset="2"/>
              <a:buChar char=""/>
              <a:defRPr sz="1800" kern="1200">
                <a:solidFill>
                  <a:srgbClr val="505050"/>
                </a:solidFill>
                <a:latin typeface="+mj-lt"/>
                <a:ea typeface="+mn-ea"/>
                <a:cs typeface="+mn-cs"/>
              </a:defRPr>
            </a:lvl3pPr>
            <a:lvl4pPr marL="1600200" indent="-228600" algn="l" defTabSz="914400" rtl="0" eaLnBrk="1" latinLnBrk="0" hangingPunct="1">
              <a:lnSpc>
                <a:spcPct val="100000"/>
              </a:lnSpc>
              <a:spcBef>
                <a:spcPts val="400"/>
              </a:spcBef>
              <a:buFont typeface="Wingdings 3" panose="05040102010807070707" pitchFamily="18" charset="2"/>
              <a:buChar char=""/>
              <a:defRPr sz="1600" kern="1200">
                <a:solidFill>
                  <a:srgbClr val="505050"/>
                </a:solidFill>
                <a:latin typeface="+mj-lt"/>
                <a:ea typeface="+mn-ea"/>
                <a:cs typeface="+mn-cs"/>
              </a:defRPr>
            </a:lvl4pPr>
            <a:lvl5pPr marL="2057400" indent="-228600" algn="l" defTabSz="914400" rtl="0" eaLnBrk="1" latinLnBrk="0" hangingPunct="1">
              <a:lnSpc>
                <a:spcPct val="100000"/>
              </a:lnSpc>
              <a:spcBef>
                <a:spcPts val="400"/>
              </a:spcBef>
              <a:buClr>
                <a:schemeClr val="tx1">
                  <a:lumMod val="65000"/>
                  <a:lumOff val="35000"/>
                </a:schemeClr>
              </a:buClr>
              <a:buFont typeface="Wingdings 3" panose="05040102010807070707" pitchFamily="18" charset="2"/>
              <a:buChar char=""/>
              <a:defRPr sz="1600" kern="1200">
                <a:solidFill>
                  <a:srgbClr val="505050"/>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000">
                <a:ea typeface="Calibri"/>
                <a:cs typeface="Calibri"/>
              </a:rPr>
              <a:t>Skew in TPSA, rotatable bonds, H-bond donors/acceptors</a:t>
            </a:r>
            <a:endParaRPr lang="en-US" sz="1000" dirty="0">
              <a:ea typeface="Calibri"/>
              <a:cs typeface="Calibri"/>
            </a:endParaRPr>
          </a:p>
          <a:p>
            <a:pPr marL="342900" indent="-342900"/>
            <a:r>
              <a:rPr lang="en-US" sz="1000">
                <a:ea typeface="Calibri"/>
                <a:cs typeface="Calibri"/>
              </a:rPr>
              <a:t>Retained extreme values due to potential chemical significance</a:t>
            </a:r>
            <a:endParaRPr lang="en-US" sz="1000" dirty="0">
              <a:ea typeface="Calibri"/>
              <a:cs typeface="Calibri"/>
            </a:endParaRPr>
          </a:p>
          <a:p>
            <a:pPr marL="342900" indent="-342900"/>
            <a:endParaRPr lang="en-US" sz="1000" dirty="0">
              <a:ea typeface="Calibri"/>
              <a:cs typeface="Calibri"/>
            </a:endParaRPr>
          </a:p>
          <a:p>
            <a:pPr marL="0" indent="0">
              <a:buNone/>
            </a:pPr>
            <a:endParaRPr lang="en-US" sz="2000" dirty="0">
              <a:ea typeface="Calibri"/>
              <a:cs typeface="Calibri"/>
            </a:endParaRPr>
          </a:p>
        </p:txBody>
      </p:sp>
      <p:pic>
        <p:nvPicPr>
          <p:cNvPr id="5" name="Picture 4" descr="A screenshot of a diagram&#10;&#10;AI-generated content may be incorrect.">
            <a:extLst>
              <a:ext uri="{FF2B5EF4-FFF2-40B4-BE49-F238E27FC236}">
                <a16:creationId xmlns:a16="http://schemas.microsoft.com/office/drawing/2014/main" id="{1E1E46DD-822B-0C16-91DA-04140404793E}"/>
              </a:ext>
            </a:extLst>
          </p:cNvPr>
          <p:cNvPicPr>
            <a:picLocks noChangeAspect="1"/>
          </p:cNvPicPr>
          <p:nvPr/>
        </p:nvPicPr>
        <p:blipFill>
          <a:blip r:embed="rId3"/>
          <a:stretch>
            <a:fillRect/>
          </a:stretch>
        </p:blipFill>
        <p:spPr>
          <a:xfrm>
            <a:off x="6667500" y="2692978"/>
            <a:ext cx="4662077" cy="3748724"/>
          </a:xfrm>
          <a:prstGeom prst="rect">
            <a:avLst/>
          </a:prstGeom>
        </p:spPr>
      </p:pic>
    </p:spTree>
    <p:extLst>
      <p:ext uri="{BB962C8B-B14F-4D97-AF65-F5344CB8AC3E}">
        <p14:creationId xmlns:p14="http://schemas.microsoft.com/office/powerpoint/2010/main" val="270316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3A6A6-BA87-65F2-3F15-163D6569F4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867A0-9E23-517E-1E9C-F92587DFA5A0}"/>
              </a:ext>
            </a:extLst>
          </p:cNvPr>
          <p:cNvSpPr>
            <a:spLocks noGrp="1"/>
          </p:cNvSpPr>
          <p:nvPr>
            <p:ph type="title"/>
          </p:nvPr>
        </p:nvSpPr>
        <p:spPr>
          <a:xfrm>
            <a:off x="660401" y="6569"/>
            <a:ext cx="11531599" cy="1201160"/>
          </a:xfrm>
        </p:spPr>
        <p:txBody>
          <a:bodyPr anchor="ctr">
            <a:normAutofit/>
          </a:bodyPr>
          <a:lstStyle/>
          <a:p>
            <a:r>
              <a:rPr lang="en-US" dirty="0"/>
              <a:t>Exploratory Insights</a:t>
            </a:r>
          </a:p>
        </p:txBody>
      </p:sp>
      <p:pic>
        <p:nvPicPr>
          <p:cNvPr id="5" name="Content Placeholder 4" descr="A collage of a graph&#10;&#10;AI-generated content may be incorrect.">
            <a:extLst>
              <a:ext uri="{FF2B5EF4-FFF2-40B4-BE49-F238E27FC236}">
                <a16:creationId xmlns:a16="http://schemas.microsoft.com/office/drawing/2014/main" id="{A42A59A7-4E65-1CE4-EC61-16BB8F33F949}"/>
              </a:ext>
            </a:extLst>
          </p:cNvPr>
          <p:cNvPicPr>
            <a:picLocks noGrp="1" noChangeAspect="1"/>
          </p:cNvPicPr>
          <p:nvPr>
            <p:ph sz="half" idx="1"/>
          </p:nvPr>
        </p:nvPicPr>
        <p:blipFill>
          <a:blip r:embed="rId2"/>
          <a:srcRect t="16023"/>
          <a:stretch/>
        </p:blipFill>
        <p:spPr>
          <a:xfrm>
            <a:off x="660401" y="1610584"/>
            <a:ext cx="5435600" cy="4585799"/>
          </a:xfrm>
          <a:noFill/>
        </p:spPr>
      </p:pic>
      <p:sp>
        <p:nvSpPr>
          <p:cNvPr id="11" name="Text Placeholder 4">
            <a:extLst>
              <a:ext uri="{FF2B5EF4-FFF2-40B4-BE49-F238E27FC236}">
                <a16:creationId xmlns:a16="http://schemas.microsoft.com/office/drawing/2014/main" id="{A8B4C13A-A45E-3ACE-1B4B-367113179A70}"/>
              </a:ext>
            </a:extLst>
          </p:cNvPr>
          <p:cNvSpPr>
            <a:spLocks noGrp="1"/>
          </p:cNvSpPr>
          <p:nvPr>
            <p:ph sz="half" idx="2"/>
          </p:nvPr>
        </p:nvSpPr>
        <p:spPr>
          <a:xfrm>
            <a:off x="6175665" y="1608926"/>
            <a:ext cx="5539287" cy="4282065"/>
          </a:xfrm>
        </p:spPr>
        <p:txBody>
          <a:bodyPr vert="horz" lIns="91440" tIns="45720" rIns="91440" bIns="45720" rtlCol="0" anchor="t">
            <a:noAutofit/>
          </a:bodyPr>
          <a:lstStyle/>
          <a:p>
            <a:r>
              <a:rPr lang="en-US" sz="1500"/>
              <a:t>Pair plot observations</a:t>
            </a:r>
            <a:endParaRPr lang="en-US" sz="1500">
              <a:ea typeface="Calibri"/>
              <a:cs typeface="Calibri"/>
            </a:endParaRPr>
          </a:p>
          <a:p>
            <a:pPr lvl="1">
              <a:buFont typeface="Courier New" panose="05000000000000000000" pitchFamily="2" charset="2"/>
              <a:buChar char="o"/>
            </a:pPr>
            <a:r>
              <a:rPr lang="en-US" sz="1500">
                <a:solidFill>
                  <a:srgbClr val="285064"/>
                </a:solidFill>
                <a:ea typeface="Calibri"/>
                <a:cs typeface="Calibri"/>
              </a:rPr>
              <a:t>Most features follow drug-likeness rules- Lipinski's Rule of 5 </a:t>
            </a:r>
          </a:p>
          <a:p>
            <a:pPr lvl="2">
              <a:buFont typeface="Wingdings" panose="05000000000000000000" pitchFamily="2" charset="2"/>
              <a:buChar char="§"/>
            </a:pPr>
            <a:r>
              <a:rPr lang="en-US" sz="1500">
                <a:solidFill>
                  <a:srgbClr val="285064"/>
                </a:solidFill>
                <a:latin typeface="Calibri" panose="020F0502020204030204"/>
                <a:ea typeface="Calibri" panose="020F0502020204030204"/>
                <a:cs typeface="Calibri" panose="020F0502020204030204"/>
              </a:rPr>
              <a:t>Molecular weight &lt;= 500 Daltons</a:t>
            </a:r>
          </a:p>
          <a:p>
            <a:pPr lvl="2">
              <a:buFont typeface="Wingdings" panose="05000000000000000000" pitchFamily="2" charset="2"/>
              <a:buChar char="§"/>
            </a:pPr>
            <a:r>
              <a:rPr lang="en-US" sz="1500">
                <a:solidFill>
                  <a:srgbClr val="285064"/>
                </a:solidFill>
                <a:latin typeface="Calibri" panose="020F0502020204030204"/>
                <a:ea typeface="Calibri" panose="020F0502020204030204"/>
                <a:cs typeface="Calibri" panose="020F0502020204030204"/>
              </a:rPr>
              <a:t>LogP &lt;= 5 ( how easily it dissolves in fat vs. Water)</a:t>
            </a:r>
          </a:p>
          <a:p>
            <a:pPr lvl="2">
              <a:buFont typeface="Wingdings" panose="05000000000000000000" pitchFamily="2" charset="2"/>
              <a:buChar char="§"/>
            </a:pPr>
            <a:r>
              <a:rPr lang="en-US" sz="1500">
                <a:solidFill>
                  <a:srgbClr val="285064"/>
                </a:solidFill>
                <a:latin typeface="Calibri" panose="020F0502020204030204"/>
                <a:ea typeface="Calibri" panose="020F0502020204030204"/>
                <a:cs typeface="Calibri" panose="020F0502020204030204"/>
              </a:rPr>
              <a:t>No More than 5 hydrogen bond donors</a:t>
            </a:r>
          </a:p>
          <a:p>
            <a:pPr lvl="2">
              <a:buFont typeface="Wingdings" panose="05000000000000000000" pitchFamily="2" charset="2"/>
              <a:buChar char="§"/>
            </a:pPr>
            <a:r>
              <a:rPr lang="en-US" sz="1500">
                <a:solidFill>
                  <a:srgbClr val="285064"/>
                </a:solidFill>
                <a:latin typeface="Calibri" panose="020F0502020204030204"/>
                <a:ea typeface="Calibri" panose="020F0502020204030204"/>
                <a:cs typeface="Calibri" panose="020F0502020204030204"/>
              </a:rPr>
              <a:t>No more than 10 hydrogen bond acceptors</a:t>
            </a:r>
          </a:p>
          <a:p>
            <a:pPr marL="914400" lvl="2" indent="0">
              <a:buNone/>
            </a:pPr>
            <a:endParaRPr lang="en-US" sz="1500" dirty="0">
              <a:ea typeface="Calibri Light" panose="020F0302020204030204"/>
              <a:cs typeface="Calibri Light" panose="020F0302020204030204"/>
            </a:endParaRPr>
          </a:p>
          <a:p>
            <a:pPr marL="971550" lvl="1" indent="-285750">
              <a:buFont typeface="Courier New,monospace"/>
              <a:buChar char="o"/>
            </a:pPr>
            <a:r>
              <a:rPr lang="en-US" sz="1500">
                <a:solidFill>
                  <a:srgbClr val="285064"/>
                </a:solidFill>
                <a:latin typeface="Calibri"/>
                <a:ea typeface="Calibri"/>
                <a:cs typeface="Calibri"/>
              </a:rPr>
              <a:t>No strong correlation was observed between any single molecular descriptor and pIC50.</a:t>
            </a:r>
            <a:endParaRPr lang="en-US" sz="1500">
              <a:latin typeface="Calibri"/>
              <a:ea typeface="Calibri"/>
              <a:cs typeface="Calibri"/>
            </a:endParaRPr>
          </a:p>
          <a:p>
            <a:pPr marL="1428750" lvl="2" indent="-285750">
              <a:buFont typeface="Wingdings,Sans-Serif"/>
              <a:buChar char="§"/>
            </a:pPr>
            <a:r>
              <a:rPr lang="en-US" sz="1500">
                <a:solidFill>
                  <a:srgbClr val="285064"/>
                </a:solidFill>
                <a:latin typeface="Calibri" panose="020F0502020204030204"/>
                <a:ea typeface="Calibri"/>
                <a:cs typeface="Calibri"/>
              </a:rPr>
              <a:t>This confirms that bioactivity is multi-factorial – it arises from complex interaction between multiple features</a:t>
            </a:r>
          </a:p>
        </p:txBody>
      </p:sp>
    </p:spTree>
    <p:extLst>
      <p:ext uri="{BB962C8B-B14F-4D97-AF65-F5344CB8AC3E}">
        <p14:creationId xmlns:p14="http://schemas.microsoft.com/office/powerpoint/2010/main" val="374874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10F7D-E9F1-D0DD-1944-289B9D0A7C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CFCA7C-92BC-47C3-C41F-A5C1174261E2}"/>
              </a:ext>
            </a:extLst>
          </p:cNvPr>
          <p:cNvSpPr>
            <a:spLocks noGrp="1"/>
          </p:cNvSpPr>
          <p:nvPr>
            <p:ph type="title"/>
          </p:nvPr>
        </p:nvSpPr>
        <p:spPr/>
        <p:txBody>
          <a:bodyPr/>
          <a:lstStyle/>
          <a:p>
            <a:r>
              <a:rPr lang="en-US" dirty="0"/>
              <a:t>Modeling Approach</a:t>
            </a:r>
          </a:p>
        </p:txBody>
      </p:sp>
      <p:sp>
        <p:nvSpPr>
          <p:cNvPr id="3" name="Content Placeholder 2">
            <a:extLst>
              <a:ext uri="{FF2B5EF4-FFF2-40B4-BE49-F238E27FC236}">
                <a16:creationId xmlns:a16="http://schemas.microsoft.com/office/drawing/2014/main" id="{040676FB-E8AE-59B9-CBB0-4B543A6B2B27}"/>
              </a:ext>
            </a:extLst>
          </p:cNvPr>
          <p:cNvSpPr>
            <a:spLocks noGrp="1"/>
          </p:cNvSpPr>
          <p:nvPr>
            <p:ph idx="1"/>
          </p:nvPr>
        </p:nvSpPr>
        <p:spPr>
          <a:xfrm>
            <a:off x="820881" y="1613138"/>
            <a:ext cx="10515600" cy="461665"/>
          </a:xfrm>
        </p:spPr>
        <p:txBody>
          <a:bodyPr vert="horz" lIns="91440" tIns="45720" rIns="91440" bIns="45720" rtlCol="0" anchor="t">
            <a:spAutoFit/>
          </a:bodyPr>
          <a:lstStyle/>
          <a:p>
            <a:r>
              <a:rPr lang="en-US"/>
              <a:t>From Molecule to Model</a:t>
            </a:r>
          </a:p>
        </p:txBody>
      </p:sp>
      <p:sp>
        <p:nvSpPr>
          <p:cNvPr id="5" name="TextBox 4">
            <a:extLst>
              <a:ext uri="{FF2B5EF4-FFF2-40B4-BE49-F238E27FC236}">
                <a16:creationId xmlns:a16="http://schemas.microsoft.com/office/drawing/2014/main" id="{8FD4B5A6-0FB5-931F-C2F3-51D52793661A}"/>
              </a:ext>
            </a:extLst>
          </p:cNvPr>
          <p:cNvSpPr txBox="1"/>
          <p:nvPr/>
        </p:nvSpPr>
        <p:spPr>
          <a:xfrm>
            <a:off x="1168977" y="2078181"/>
            <a:ext cx="1019867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ea typeface="Calibri"/>
                <a:cs typeface="Calibri"/>
              </a:rPr>
              <a:t>Pipeline</a:t>
            </a:r>
          </a:p>
          <a:p>
            <a:pPr marL="742950" lvl="1" indent="-285750">
              <a:buFont typeface="Courier New,monospace"/>
              <a:buChar char="o"/>
            </a:pPr>
            <a:r>
              <a:rPr lang="en-US">
                <a:ea typeface="Calibri"/>
                <a:cs typeface="Calibri"/>
              </a:rPr>
              <a:t>Data split: 80% train/validaion, 10% final test set</a:t>
            </a:r>
          </a:p>
          <a:p>
            <a:pPr marL="742950" lvl="1" indent="-285750">
              <a:buFont typeface="Courier New,monospace"/>
              <a:buChar char="o"/>
            </a:pPr>
            <a:r>
              <a:rPr lang="en-US">
                <a:ea typeface="Calibri"/>
                <a:cs typeface="Calibri"/>
              </a:rPr>
              <a:t>Standardization + Label Encoding</a:t>
            </a:r>
          </a:p>
          <a:p>
            <a:pPr marL="742950" lvl="1" indent="-285750">
              <a:buFont typeface="Courier New,monospace"/>
              <a:buChar char="o"/>
            </a:pPr>
            <a:r>
              <a:rPr lang="en-US">
                <a:ea typeface="Calibri"/>
                <a:cs typeface="Calibri"/>
              </a:rPr>
              <a:t>Baseline modeling with Ridge, Random Forest, MLP and XGBoost</a:t>
            </a:r>
          </a:p>
          <a:p>
            <a:pPr marL="742950" lvl="1" indent="-285750">
              <a:buFont typeface="Courier New,monospace"/>
              <a:buChar char="o"/>
            </a:pPr>
            <a:r>
              <a:rPr lang="en-US">
                <a:ea typeface="Calibri"/>
                <a:cs typeface="Calibri"/>
              </a:rPr>
              <a:t>Tuning via GridSearchCV</a:t>
            </a:r>
          </a:p>
          <a:p>
            <a:pPr marL="742950" lvl="1" indent="-285750" algn="l">
              <a:buFont typeface="Courier New,monospace"/>
              <a:buChar char="o"/>
            </a:pPr>
            <a:r>
              <a:rPr lang="en-US">
                <a:ea typeface="Calibri"/>
                <a:cs typeface="Calibri"/>
              </a:rPr>
              <a:t>Feature Augmentation with Morgan fingerprints</a:t>
            </a:r>
            <a:endParaRPr lang="en-US"/>
          </a:p>
          <a:p>
            <a:pPr lvl="1"/>
            <a:endParaRPr lang="en-US" dirty="0">
              <a:ea typeface="Calibri"/>
              <a:cs typeface="Calibri"/>
            </a:endParaRPr>
          </a:p>
          <a:p>
            <a:pPr marL="285750" indent="-285750">
              <a:buFont typeface="Arial,Sans-Serif"/>
              <a:buChar char="•"/>
            </a:pPr>
            <a:r>
              <a:rPr lang="en-US">
                <a:ea typeface="Calibri"/>
                <a:cs typeface="Calibri"/>
              </a:rPr>
              <a:t>Two Tasks</a:t>
            </a:r>
            <a:endParaRPr lang="en-US"/>
          </a:p>
          <a:p>
            <a:pPr marL="742950" lvl="1" indent="-285750">
              <a:buFont typeface="Courier New,monospace"/>
              <a:buChar char="o"/>
            </a:pPr>
            <a:r>
              <a:rPr lang="en-US">
                <a:ea typeface="Calibri"/>
                <a:cs typeface="Calibri"/>
              </a:rPr>
              <a:t>Regression: Predict pIC50</a:t>
            </a:r>
            <a:endParaRPr lang="en-US"/>
          </a:p>
          <a:p>
            <a:pPr marL="742950" lvl="1" indent="-285750">
              <a:buFont typeface="Courier New,monospace"/>
              <a:buChar char="o"/>
            </a:pPr>
            <a:r>
              <a:rPr lang="en-US">
                <a:ea typeface="Calibri"/>
                <a:cs typeface="Calibri"/>
              </a:rPr>
              <a:t>Classification: Predict active (pIC50 &gt;= 6) vs Inactive ( for real-world decision making )</a:t>
            </a:r>
            <a:endParaRPr lang="en-US" dirty="0">
              <a:ea typeface="Calibri"/>
              <a:cs typeface="Calibri"/>
            </a:endParaRPr>
          </a:p>
          <a:p>
            <a:pPr lvl="1"/>
            <a:endParaRPr lang="en-US" dirty="0">
              <a:ea typeface="Calibri"/>
              <a:cs typeface="Calibri"/>
            </a:endParaRPr>
          </a:p>
        </p:txBody>
      </p:sp>
    </p:spTree>
    <p:extLst>
      <p:ext uri="{BB962C8B-B14F-4D97-AF65-F5344CB8AC3E}">
        <p14:creationId xmlns:p14="http://schemas.microsoft.com/office/powerpoint/2010/main" val="298381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3FF1B-60DA-957E-B05A-11C4208B4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B40189-841E-994F-E004-E2863E8A602E}"/>
              </a:ext>
            </a:extLst>
          </p:cNvPr>
          <p:cNvSpPr>
            <a:spLocks noGrp="1"/>
          </p:cNvSpPr>
          <p:nvPr>
            <p:ph type="title"/>
          </p:nvPr>
        </p:nvSpPr>
        <p:spPr>
          <a:xfrm>
            <a:off x="618114" y="10402"/>
            <a:ext cx="11573885" cy="1188091"/>
          </a:xfrm>
        </p:spPr>
        <p:txBody>
          <a:bodyPr anchor="ctr">
            <a:normAutofit/>
          </a:bodyPr>
          <a:lstStyle/>
          <a:p>
            <a:r>
              <a:rPr lang="en-US" dirty="0"/>
              <a:t>Model Performance &amp; Comparison</a:t>
            </a:r>
          </a:p>
        </p:txBody>
      </p:sp>
      <p:sp>
        <p:nvSpPr>
          <p:cNvPr id="3" name="Content Placeholder 2">
            <a:extLst>
              <a:ext uri="{FF2B5EF4-FFF2-40B4-BE49-F238E27FC236}">
                <a16:creationId xmlns:a16="http://schemas.microsoft.com/office/drawing/2014/main" id="{9EDD4CC0-3B01-A51D-2C4F-84EA6409191A}"/>
              </a:ext>
            </a:extLst>
          </p:cNvPr>
          <p:cNvSpPr>
            <a:spLocks noGrp="1"/>
          </p:cNvSpPr>
          <p:nvPr>
            <p:ph type="body" idx="1"/>
          </p:nvPr>
        </p:nvSpPr>
        <p:spPr>
          <a:xfrm>
            <a:off x="618124" y="1612124"/>
            <a:ext cx="5157787" cy="461665"/>
          </a:xfrm>
        </p:spPr>
        <p:txBody>
          <a:bodyPr vert="horz" lIns="91440" tIns="45720" rIns="91440" bIns="45720" rtlCol="0" anchor="ctr">
            <a:normAutofit fontScale="85000" lnSpcReduction="10000"/>
          </a:bodyPr>
          <a:lstStyle/>
          <a:p>
            <a:r>
              <a:rPr lang="en-US"/>
              <a:t>Which model performed best in predicting?</a:t>
            </a:r>
          </a:p>
        </p:txBody>
      </p:sp>
      <p:sp>
        <p:nvSpPr>
          <p:cNvPr id="15" name="Text Placeholder 4">
            <a:extLst>
              <a:ext uri="{FF2B5EF4-FFF2-40B4-BE49-F238E27FC236}">
                <a16:creationId xmlns:a16="http://schemas.microsoft.com/office/drawing/2014/main" id="{CC682877-6DBB-5CCB-3CA9-9BE3994D8675}"/>
              </a:ext>
            </a:extLst>
          </p:cNvPr>
          <p:cNvSpPr>
            <a:spLocks noGrp="1"/>
          </p:cNvSpPr>
          <p:nvPr>
            <p:ph type="body" sz="quarter" idx="3"/>
          </p:nvPr>
        </p:nvSpPr>
        <p:spPr>
          <a:xfrm>
            <a:off x="6316514" y="1642901"/>
            <a:ext cx="5183188" cy="400110"/>
          </a:xfrm>
        </p:spPr>
        <p:txBody>
          <a:bodyPr/>
          <a:lstStyle/>
          <a:p>
            <a:r>
              <a:rPr lang="en-US" sz="2000">
                <a:ea typeface="Calibri"/>
                <a:cs typeface="Calibri"/>
              </a:rPr>
              <a:t>Performance Evaluation - Regression</a:t>
            </a:r>
          </a:p>
        </p:txBody>
      </p:sp>
      <p:pic>
        <p:nvPicPr>
          <p:cNvPr id="8" name="Picture 7" descr="A graph with blue lines&#10;&#10;AI-generated content may be incorrect.">
            <a:extLst>
              <a:ext uri="{FF2B5EF4-FFF2-40B4-BE49-F238E27FC236}">
                <a16:creationId xmlns:a16="http://schemas.microsoft.com/office/drawing/2014/main" id="{745350A9-72E2-8A1F-7234-D1A622AB8FA4}"/>
              </a:ext>
            </a:extLst>
          </p:cNvPr>
          <p:cNvPicPr>
            <a:picLocks noChangeAspect="1"/>
          </p:cNvPicPr>
          <p:nvPr/>
        </p:nvPicPr>
        <p:blipFill>
          <a:blip r:embed="rId2"/>
          <a:stretch>
            <a:fillRect/>
          </a:stretch>
        </p:blipFill>
        <p:spPr>
          <a:xfrm>
            <a:off x="6403105" y="4251705"/>
            <a:ext cx="5183188" cy="1801158"/>
          </a:xfrm>
          <a:prstGeom prst="rect">
            <a:avLst/>
          </a:prstGeom>
          <a:noFill/>
        </p:spPr>
      </p:pic>
      <p:graphicFrame>
        <p:nvGraphicFramePr>
          <p:cNvPr id="19" name="Content Placeholder 18">
            <a:extLst>
              <a:ext uri="{FF2B5EF4-FFF2-40B4-BE49-F238E27FC236}">
                <a16:creationId xmlns:a16="http://schemas.microsoft.com/office/drawing/2014/main" id="{8A85EF9D-F590-B731-55C2-9C509C1A3610}"/>
              </a:ext>
            </a:extLst>
          </p:cNvPr>
          <p:cNvGraphicFramePr>
            <a:graphicFrameLocks noGrp="1"/>
          </p:cNvGraphicFramePr>
          <p:nvPr>
            <p:ph sz="half" idx="2"/>
          </p:nvPr>
        </p:nvGraphicFramePr>
        <p:xfrm>
          <a:off x="6407727" y="2216727"/>
          <a:ext cx="4997152" cy="1854200"/>
        </p:xfrm>
        <a:graphic>
          <a:graphicData uri="http://schemas.openxmlformats.org/drawingml/2006/table">
            <a:tbl>
              <a:tblPr firstRow="1" bandRow="1">
                <a:tableStyleId>{5C22544A-7EE6-4342-B048-85BDC9FD1C3A}</a:tableStyleId>
              </a:tblPr>
              <a:tblGrid>
                <a:gridCol w="1922317">
                  <a:extLst>
                    <a:ext uri="{9D8B030D-6E8A-4147-A177-3AD203B41FA5}">
                      <a16:colId xmlns:a16="http://schemas.microsoft.com/office/drawing/2014/main" val="3442398221"/>
                    </a:ext>
                  </a:extLst>
                </a:gridCol>
                <a:gridCol w="1697181">
                  <a:extLst>
                    <a:ext uri="{9D8B030D-6E8A-4147-A177-3AD203B41FA5}">
                      <a16:colId xmlns:a16="http://schemas.microsoft.com/office/drawing/2014/main" val="161596324"/>
                    </a:ext>
                  </a:extLst>
                </a:gridCol>
                <a:gridCol w="1377654">
                  <a:extLst>
                    <a:ext uri="{9D8B030D-6E8A-4147-A177-3AD203B41FA5}">
                      <a16:colId xmlns:a16="http://schemas.microsoft.com/office/drawing/2014/main" val="4148895653"/>
                    </a:ext>
                  </a:extLst>
                </a:gridCol>
              </a:tblGrid>
              <a:tr h="370840">
                <a:tc>
                  <a:txBody>
                    <a:bodyPr/>
                    <a:lstStyle/>
                    <a:p>
                      <a:r>
                        <a:rPr lang="en-US" sz="1500"/>
                        <a:t>Model</a:t>
                      </a:r>
                      <a:endParaRPr lang="en-US" sz="1500" dirty="0"/>
                    </a:p>
                  </a:txBody>
                  <a:tcPr/>
                </a:tc>
                <a:tc>
                  <a:txBody>
                    <a:bodyPr/>
                    <a:lstStyle/>
                    <a:p>
                      <a:r>
                        <a:rPr lang="en-US" sz="1500"/>
                        <a:t>RMSE</a:t>
                      </a:r>
                      <a:endParaRPr lang="en-US" sz="1500" dirty="0"/>
                    </a:p>
                  </a:txBody>
                  <a:tcPr/>
                </a:tc>
                <a:tc>
                  <a:txBody>
                    <a:bodyPr/>
                    <a:lstStyle/>
                    <a:p>
                      <a:r>
                        <a:rPr lang="en-US" sz="1500"/>
                        <a:t>MAE</a:t>
                      </a:r>
                      <a:endParaRPr lang="en-US" sz="1500" dirty="0"/>
                    </a:p>
                  </a:txBody>
                  <a:tcPr/>
                </a:tc>
                <a:extLst>
                  <a:ext uri="{0D108BD9-81ED-4DB2-BD59-A6C34878D82A}">
                    <a16:rowId xmlns:a16="http://schemas.microsoft.com/office/drawing/2014/main" val="1455748233"/>
                  </a:ext>
                </a:extLst>
              </a:tr>
              <a:tr h="370840">
                <a:tc>
                  <a:txBody>
                    <a:bodyPr/>
                    <a:lstStyle/>
                    <a:p>
                      <a:r>
                        <a:rPr lang="en-US" sz="1500"/>
                        <a:t>Ridge Regression</a:t>
                      </a:r>
                      <a:endParaRPr lang="en-US" sz="1500" dirty="0"/>
                    </a:p>
                  </a:txBody>
                  <a:tcPr/>
                </a:tc>
                <a:tc>
                  <a:txBody>
                    <a:bodyPr/>
                    <a:lstStyle/>
                    <a:p>
                      <a:r>
                        <a:rPr lang="en-US" sz="1500" dirty="0"/>
                        <a:t>1.2535</a:t>
                      </a:r>
                    </a:p>
                  </a:txBody>
                  <a:tcPr/>
                </a:tc>
                <a:tc>
                  <a:txBody>
                    <a:bodyPr/>
                    <a:lstStyle/>
                    <a:p>
                      <a:r>
                        <a:rPr lang="en-US" sz="1500" dirty="0"/>
                        <a:t>0.9916</a:t>
                      </a:r>
                    </a:p>
                  </a:txBody>
                  <a:tcPr/>
                </a:tc>
                <a:extLst>
                  <a:ext uri="{0D108BD9-81ED-4DB2-BD59-A6C34878D82A}">
                    <a16:rowId xmlns:a16="http://schemas.microsoft.com/office/drawing/2014/main" val="3857738269"/>
                  </a:ext>
                </a:extLst>
              </a:tr>
              <a:tr h="370840">
                <a:tc>
                  <a:txBody>
                    <a:bodyPr/>
                    <a:lstStyle/>
                    <a:p>
                      <a:r>
                        <a:rPr lang="en-US" sz="1500"/>
                        <a:t>Random Forest</a:t>
                      </a:r>
                      <a:endParaRPr lang="en-US" sz="1500" dirty="0"/>
                    </a:p>
                  </a:txBody>
                  <a:tcPr/>
                </a:tc>
                <a:tc>
                  <a:txBody>
                    <a:bodyPr/>
                    <a:lstStyle/>
                    <a:p>
                      <a:r>
                        <a:rPr lang="en-US" sz="1500"/>
                        <a:t>0.8523</a:t>
                      </a:r>
                      <a:endParaRPr lang="en-US" sz="1500" dirty="0"/>
                    </a:p>
                  </a:txBody>
                  <a:tcPr/>
                </a:tc>
                <a:tc>
                  <a:txBody>
                    <a:bodyPr/>
                    <a:lstStyle/>
                    <a:p>
                      <a:r>
                        <a:rPr lang="en-US" sz="1500" dirty="0"/>
                        <a:t>0.6226</a:t>
                      </a:r>
                    </a:p>
                  </a:txBody>
                  <a:tcPr/>
                </a:tc>
                <a:extLst>
                  <a:ext uri="{0D108BD9-81ED-4DB2-BD59-A6C34878D82A}">
                    <a16:rowId xmlns:a16="http://schemas.microsoft.com/office/drawing/2014/main" val="2634220779"/>
                  </a:ext>
                </a:extLst>
              </a:tr>
              <a:tr h="370840">
                <a:tc>
                  <a:txBody>
                    <a:bodyPr/>
                    <a:lstStyle/>
                    <a:p>
                      <a:r>
                        <a:rPr lang="en-US" sz="1500"/>
                        <a:t>MLP</a:t>
                      </a:r>
                      <a:endParaRPr lang="en-US" sz="1500" dirty="0"/>
                    </a:p>
                  </a:txBody>
                  <a:tcPr/>
                </a:tc>
                <a:tc>
                  <a:txBody>
                    <a:bodyPr/>
                    <a:lstStyle/>
                    <a:p>
                      <a:r>
                        <a:rPr lang="en-US" sz="1500" dirty="0"/>
                        <a:t>1.0265</a:t>
                      </a:r>
                    </a:p>
                  </a:txBody>
                  <a:tcPr/>
                </a:tc>
                <a:tc>
                  <a:txBody>
                    <a:bodyPr/>
                    <a:lstStyle/>
                    <a:p>
                      <a:r>
                        <a:rPr lang="en-US" sz="1500" dirty="0"/>
                        <a:t>0.7535</a:t>
                      </a:r>
                    </a:p>
                  </a:txBody>
                  <a:tcPr/>
                </a:tc>
                <a:extLst>
                  <a:ext uri="{0D108BD9-81ED-4DB2-BD59-A6C34878D82A}">
                    <a16:rowId xmlns:a16="http://schemas.microsoft.com/office/drawing/2014/main" val="3809963362"/>
                  </a:ext>
                </a:extLst>
              </a:tr>
              <a:tr h="370840">
                <a:tc>
                  <a:txBody>
                    <a:bodyPr/>
                    <a:lstStyle/>
                    <a:p>
                      <a:r>
                        <a:rPr lang="en-US" sz="1500"/>
                        <a:t>XGBoost </a:t>
                      </a:r>
                      <a:endParaRPr lang="en-US" sz="1500" dirty="0"/>
                    </a:p>
                  </a:txBody>
                  <a:tcPr/>
                </a:tc>
                <a:tc>
                  <a:txBody>
                    <a:bodyPr/>
                    <a:lstStyle/>
                    <a:p>
                      <a:r>
                        <a:rPr lang="en-US" sz="1500" dirty="0"/>
                        <a:t>0.8299</a:t>
                      </a:r>
                    </a:p>
                  </a:txBody>
                  <a:tcPr/>
                </a:tc>
                <a:tc>
                  <a:txBody>
                    <a:bodyPr/>
                    <a:lstStyle/>
                    <a:p>
                      <a:r>
                        <a:rPr lang="en-US" sz="1500" dirty="0"/>
                        <a:t>0.6037</a:t>
                      </a:r>
                    </a:p>
                  </a:txBody>
                  <a:tcPr/>
                </a:tc>
                <a:extLst>
                  <a:ext uri="{0D108BD9-81ED-4DB2-BD59-A6C34878D82A}">
                    <a16:rowId xmlns:a16="http://schemas.microsoft.com/office/drawing/2014/main" val="3949742170"/>
                  </a:ext>
                </a:extLst>
              </a:tr>
            </a:tbl>
          </a:graphicData>
        </a:graphic>
      </p:graphicFrame>
      <p:sp>
        <p:nvSpPr>
          <p:cNvPr id="4" name="TextBox 3">
            <a:extLst>
              <a:ext uri="{FF2B5EF4-FFF2-40B4-BE49-F238E27FC236}">
                <a16:creationId xmlns:a16="http://schemas.microsoft.com/office/drawing/2014/main" id="{D5E82BAF-F0D9-8629-A733-5D68FFB235B3}"/>
              </a:ext>
            </a:extLst>
          </p:cNvPr>
          <p:cNvSpPr txBox="1"/>
          <p:nvPr/>
        </p:nvSpPr>
        <p:spPr>
          <a:xfrm>
            <a:off x="857249" y="2329295"/>
            <a:ext cx="515908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Calibri"/>
                <a:cs typeface="Calibri"/>
              </a:rPr>
              <a:t>Top Performer: XGBoost Regressor </a:t>
            </a:r>
            <a:endParaRPr lang="en-US"/>
          </a:p>
          <a:p>
            <a:r>
              <a:rPr lang="en-US" dirty="0">
                <a:ea typeface="Calibri"/>
                <a:cs typeface="Calibri"/>
              </a:rPr>
              <a:t> </a:t>
            </a:r>
            <a:r>
              <a:rPr lang="en-US">
                <a:ea typeface="Calibri"/>
                <a:cs typeface="Calibri"/>
              </a:rPr>
              <a:t> R-square: 0.963 (Training Set)</a:t>
            </a:r>
          </a:p>
          <a:p>
            <a:r>
              <a:rPr lang="en-US">
                <a:ea typeface="Calibri"/>
                <a:cs typeface="Calibri"/>
              </a:rPr>
              <a:t>  RMSE: 0.83 (Test Evaluation )</a:t>
            </a:r>
          </a:p>
          <a:p>
            <a:r>
              <a:rPr lang="en-US">
                <a:ea typeface="Calibri"/>
                <a:cs typeface="Calibri"/>
              </a:rPr>
              <a:t>  MAE: 0.60 ( Test Evaluation )</a:t>
            </a:r>
          </a:p>
          <a:p>
            <a:endParaRPr lang="en-US" dirty="0">
              <a:ea typeface="Calibri"/>
              <a:cs typeface="Calibri"/>
            </a:endParaRPr>
          </a:p>
          <a:p>
            <a:pPr marL="285750" indent="-285750">
              <a:buFont typeface="Arial"/>
              <a:buChar char="•"/>
            </a:pPr>
            <a:r>
              <a:rPr lang="en-US" dirty="0">
                <a:ea typeface="Calibri"/>
                <a:cs typeface="Calibri"/>
              </a:rPr>
              <a:t>The addition of morgan fingerprints significantly improved model performance </a:t>
            </a:r>
            <a:r>
              <a:rPr lang="en-US">
                <a:ea typeface="Calibri"/>
                <a:cs typeface="Calibri"/>
              </a:rPr>
              <a:t>by capturing fine-grained chemical substructures.</a:t>
            </a:r>
          </a:p>
          <a:p>
            <a:endParaRPr lang="en-US" dirty="0">
              <a:ea typeface="Calibri"/>
              <a:cs typeface="Calibri"/>
            </a:endParaRPr>
          </a:p>
          <a:p>
            <a:pPr marL="285750" indent="-285750">
              <a:buFont typeface="Arial"/>
              <a:buChar char="•"/>
            </a:pPr>
            <a:r>
              <a:rPr lang="en-US">
                <a:ea typeface="Calibri"/>
                <a:cs typeface="Calibri"/>
              </a:rPr>
              <a:t>Tree based ensemble models best capture complex non-linear bioactivity patterns</a:t>
            </a:r>
            <a:endParaRPr lang="en-US" dirty="0">
              <a:ea typeface="Calibri"/>
              <a:cs typeface="Calibri"/>
            </a:endParaRPr>
          </a:p>
        </p:txBody>
      </p:sp>
    </p:spTree>
    <p:extLst>
      <p:ext uri="{BB962C8B-B14F-4D97-AF65-F5344CB8AC3E}">
        <p14:creationId xmlns:p14="http://schemas.microsoft.com/office/powerpoint/2010/main" val="831273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B621E-5827-1AD5-61ED-9ECEEA136A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D8343-D7E0-47F1-98E1-0914970EFED9}"/>
              </a:ext>
            </a:extLst>
          </p:cNvPr>
          <p:cNvSpPr>
            <a:spLocks noGrp="1"/>
          </p:cNvSpPr>
          <p:nvPr>
            <p:ph type="title"/>
          </p:nvPr>
        </p:nvSpPr>
        <p:spPr>
          <a:xfrm>
            <a:off x="618114" y="10402"/>
            <a:ext cx="11573885" cy="1188091"/>
          </a:xfrm>
        </p:spPr>
        <p:txBody>
          <a:bodyPr anchor="ctr">
            <a:normAutofit/>
          </a:bodyPr>
          <a:lstStyle/>
          <a:p>
            <a:r>
              <a:rPr lang="en-US" dirty="0"/>
              <a:t>Model Performance &amp; Comparison</a:t>
            </a:r>
          </a:p>
        </p:txBody>
      </p:sp>
      <p:sp>
        <p:nvSpPr>
          <p:cNvPr id="3" name="Content Placeholder 2">
            <a:extLst>
              <a:ext uri="{FF2B5EF4-FFF2-40B4-BE49-F238E27FC236}">
                <a16:creationId xmlns:a16="http://schemas.microsoft.com/office/drawing/2014/main" id="{0F0178EB-A5EC-B8E2-E93C-C94FC6915BF3}"/>
              </a:ext>
            </a:extLst>
          </p:cNvPr>
          <p:cNvSpPr>
            <a:spLocks noGrp="1"/>
          </p:cNvSpPr>
          <p:nvPr>
            <p:ph type="body" idx="1"/>
          </p:nvPr>
        </p:nvSpPr>
        <p:spPr>
          <a:xfrm>
            <a:off x="618124" y="1612124"/>
            <a:ext cx="5157787" cy="461665"/>
          </a:xfrm>
        </p:spPr>
        <p:txBody>
          <a:bodyPr vert="horz" lIns="91440" tIns="45720" rIns="91440" bIns="45720" rtlCol="0" anchor="ctr">
            <a:normAutofit fontScale="85000" lnSpcReduction="10000"/>
          </a:bodyPr>
          <a:lstStyle/>
          <a:p>
            <a:r>
              <a:rPr lang="en-US"/>
              <a:t>Which model performed best in classifying?</a:t>
            </a:r>
          </a:p>
        </p:txBody>
      </p:sp>
      <p:sp>
        <p:nvSpPr>
          <p:cNvPr id="15" name="Text Placeholder 4">
            <a:extLst>
              <a:ext uri="{FF2B5EF4-FFF2-40B4-BE49-F238E27FC236}">
                <a16:creationId xmlns:a16="http://schemas.microsoft.com/office/drawing/2014/main" id="{2251FBD0-EDE1-9C74-61A8-8129A7082EEF}"/>
              </a:ext>
            </a:extLst>
          </p:cNvPr>
          <p:cNvSpPr>
            <a:spLocks noGrp="1"/>
          </p:cNvSpPr>
          <p:nvPr>
            <p:ph type="body" sz="quarter" idx="3"/>
          </p:nvPr>
        </p:nvSpPr>
        <p:spPr>
          <a:xfrm>
            <a:off x="6403105" y="1642901"/>
            <a:ext cx="5183188" cy="400110"/>
          </a:xfrm>
        </p:spPr>
        <p:txBody>
          <a:bodyPr/>
          <a:lstStyle/>
          <a:p>
            <a:r>
              <a:rPr lang="en-US" sz="2000">
                <a:ea typeface="Calibri"/>
                <a:cs typeface="Calibri"/>
              </a:rPr>
              <a:t>Performance Evaluation - Classification</a:t>
            </a:r>
            <a:endParaRPr lang="en-US" sz="2000"/>
          </a:p>
        </p:txBody>
      </p:sp>
      <p:graphicFrame>
        <p:nvGraphicFramePr>
          <p:cNvPr id="19" name="Content Placeholder 18">
            <a:extLst>
              <a:ext uri="{FF2B5EF4-FFF2-40B4-BE49-F238E27FC236}">
                <a16:creationId xmlns:a16="http://schemas.microsoft.com/office/drawing/2014/main" id="{05AF9D19-D7C3-451E-0EF5-B8991687F4C0}"/>
              </a:ext>
            </a:extLst>
          </p:cNvPr>
          <p:cNvGraphicFramePr>
            <a:graphicFrameLocks noGrp="1"/>
          </p:cNvGraphicFramePr>
          <p:nvPr>
            <p:ph sz="half" idx="2"/>
            <p:extLst>
              <p:ext uri="{D42A27DB-BD31-4B8C-83A1-F6EECF244321}">
                <p14:modId xmlns:p14="http://schemas.microsoft.com/office/powerpoint/2010/main" val="1404704199"/>
              </p:ext>
            </p:extLst>
          </p:nvPr>
        </p:nvGraphicFramePr>
        <p:xfrm>
          <a:off x="6407727" y="2216727"/>
          <a:ext cx="4991184" cy="1854200"/>
        </p:xfrm>
        <a:graphic>
          <a:graphicData uri="http://schemas.openxmlformats.org/drawingml/2006/table">
            <a:tbl>
              <a:tblPr firstRow="1" bandRow="1">
                <a:tableStyleId>{5C22544A-7EE6-4342-B048-85BDC9FD1C3A}</a:tableStyleId>
              </a:tblPr>
              <a:tblGrid>
                <a:gridCol w="1922316">
                  <a:extLst>
                    <a:ext uri="{9D8B030D-6E8A-4147-A177-3AD203B41FA5}">
                      <a16:colId xmlns:a16="http://schemas.microsoft.com/office/drawing/2014/main" val="3442398221"/>
                    </a:ext>
                  </a:extLst>
                </a:gridCol>
                <a:gridCol w="1056408">
                  <a:extLst>
                    <a:ext uri="{9D8B030D-6E8A-4147-A177-3AD203B41FA5}">
                      <a16:colId xmlns:a16="http://schemas.microsoft.com/office/drawing/2014/main" val="161596324"/>
                    </a:ext>
                  </a:extLst>
                </a:gridCol>
                <a:gridCol w="1006230">
                  <a:extLst>
                    <a:ext uri="{9D8B030D-6E8A-4147-A177-3AD203B41FA5}">
                      <a16:colId xmlns:a16="http://schemas.microsoft.com/office/drawing/2014/main" val="4148895653"/>
                    </a:ext>
                  </a:extLst>
                </a:gridCol>
                <a:gridCol w="1006230">
                  <a:extLst>
                    <a:ext uri="{9D8B030D-6E8A-4147-A177-3AD203B41FA5}">
                      <a16:colId xmlns:a16="http://schemas.microsoft.com/office/drawing/2014/main" val="2025409942"/>
                    </a:ext>
                  </a:extLst>
                </a:gridCol>
              </a:tblGrid>
              <a:tr h="370840">
                <a:tc>
                  <a:txBody>
                    <a:bodyPr/>
                    <a:lstStyle/>
                    <a:p>
                      <a:r>
                        <a:rPr lang="en-US" sz="1500"/>
                        <a:t>Model</a:t>
                      </a:r>
                      <a:endParaRPr lang="en-US" sz="1500" dirty="0"/>
                    </a:p>
                  </a:txBody>
                  <a:tcPr/>
                </a:tc>
                <a:tc>
                  <a:txBody>
                    <a:bodyPr/>
                    <a:lstStyle/>
                    <a:p>
                      <a:r>
                        <a:rPr lang="en-US" sz="1500"/>
                        <a:t>F1-Score</a:t>
                      </a:r>
                      <a:endParaRPr lang="en-US" sz="1500" dirty="0"/>
                    </a:p>
                  </a:txBody>
                  <a:tcPr/>
                </a:tc>
                <a:tc>
                  <a:txBody>
                    <a:bodyPr/>
                    <a:lstStyle/>
                    <a:p>
                      <a:r>
                        <a:rPr lang="en-US" sz="1500"/>
                        <a:t>ROC AUC</a:t>
                      </a:r>
                      <a:endParaRPr lang="en-US" sz="1500" dirty="0"/>
                    </a:p>
                  </a:txBody>
                  <a:tcPr/>
                </a:tc>
                <a:tc>
                  <a:txBody>
                    <a:bodyPr/>
                    <a:lstStyle/>
                    <a:p>
                      <a:pPr lvl="0">
                        <a:buNone/>
                      </a:pPr>
                      <a:r>
                        <a:rPr lang="en-US" sz="1500"/>
                        <a:t>Sensitivity</a:t>
                      </a:r>
                      <a:endParaRPr lang="en-US" sz="1500" dirty="0"/>
                    </a:p>
                  </a:txBody>
                  <a:tcPr/>
                </a:tc>
                <a:extLst>
                  <a:ext uri="{0D108BD9-81ED-4DB2-BD59-A6C34878D82A}">
                    <a16:rowId xmlns:a16="http://schemas.microsoft.com/office/drawing/2014/main" val="1455748233"/>
                  </a:ext>
                </a:extLst>
              </a:tr>
              <a:tr h="370840">
                <a:tc>
                  <a:txBody>
                    <a:bodyPr/>
                    <a:lstStyle/>
                    <a:p>
                      <a:r>
                        <a:rPr lang="en-US" sz="1500"/>
                        <a:t>Logistic Regression</a:t>
                      </a:r>
                      <a:endParaRPr lang="en-US" sz="1500" dirty="0"/>
                    </a:p>
                  </a:txBody>
                  <a:tcPr/>
                </a:tc>
                <a:tc>
                  <a:txBody>
                    <a:bodyPr/>
                    <a:lstStyle/>
                    <a:p>
                      <a:r>
                        <a:rPr lang="en-US" sz="1500" dirty="0"/>
                        <a:t>0.77</a:t>
                      </a:r>
                    </a:p>
                  </a:txBody>
                  <a:tcPr/>
                </a:tc>
                <a:tc>
                  <a:txBody>
                    <a:bodyPr/>
                    <a:lstStyle/>
                    <a:p>
                      <a:r>
                        <a:rPr lang="en-US" sz="1500" dirty="0"/>
                        <a:t>0.85</a:t>
                      </a:r>
                    </a:p>
                  </a:txBody>
                  <a:tcPr/>
                </a:tc>
                <a:tc>
                  <a:txBody>
                    <a:bodyPr/>
                    <a:lstStyle/>
                    <a:p>
                      <a:pPr lvl="0">
                        <a:buNone/>
                      </a:pPr>
                      <a:r>
                        <a:rPr lang="en-US" sz="1500" dirty="0"/>
                        <a:t>0.77</a:t>
                      </a:r>
                    </a:p>
                  </a:txBody>
                  <a:tcPr/>
                </a:tc>
                <a:extLst>
                  <a:ext uri="{0D108BD9-81ED-4DB2-BD59-A6C34878D82A}">
                    <a16:rowId xmlns:a16="http://schemas.microsoft.com/office/drawing/2014/main" val="3857738269"/>
                  </a:ext>
                </a:extLst>
              </a:tr>
              <a:tr h="370840">
                <a:tc>
                  <a:txBody>
                    <a:bodyPr/>
                    <a:lstStyle/>
                    <a:p>
                      <a:r>
                        <a:rPr lang="en-US" sz="1500"/>
                        <a:t>Random Forest</a:t>
                      </a:r>
                      <a:endParaRPr lang="en-US" sz="1500" dirty="0"/>
                    </a:p>
                  </a:txBody>
                  <a:tcPr/>
                </a:tc>
                <a:tc>
                  <a:txBody>
                    <a:bodyPr/>
                    <a:lstStyle/>
                    <a:p>
                      <a:r>
                        <a:rPr lang="en-US" sz="1500" dirty="0"/>
                        <a:t>0.77</a:t>
                      </a:r>
                    </a:p>
                  </a:txBody>
                  <a:tcPr/>
                </a:tc>
                <a:tc>
                  <a:txBody>
                    <a:bodyPr/>
                    <a:lstStyle/>
                    <a:p>
                      <a:r>
                        <a:rPr lang="en-US" sz="1500" dirty="0"/>
                        <a:t>0.87</a:t>
                      </a:r>
                    </a:p>
                  </a:txBody>
                  <a:tcPr/>
                </a:tc>
                <a:tc>
                  <a:txBody>
                    <a:bodyPr/>
                    <a:lstStyle/>
                    <a:p>
                      <a:pPr lvl="0">
                        <a:buNone/>
                      </a:pPr>
                      <a:r>
                        <a:rPr lang="en-US" sz="1500" dirty="0"/>
                        <a:t>0.78</a:t>
                      </a:r>
                    </a:p>
                  </a:txBody>
                  <a:tcPr/>
                </a:tc>
                <a:extLst>
                  <a:ext uri="{0D108BD9-81ED-4DB2-BD59-A6C34878D82A}">
                    <a16:rowId xmlns:a16="http://schemas.microsoft.com/office/drawing/2014/main" val="2634220779"/>
                  </a:ext>
                </a:extLst>
              </a:tr>
              <a:tr h="370840">
                <a:tc>
                  <a:txBody>
                    <a:bodyPr/>
                    <a:lstStyle/>
                    <a:p>
                      <a:r>
                        <a:rPr lang="en-US" sz="1500"/>
                        <a:t>MLP</a:t>
                      </a:r>
                      <a:endParaRPr lang="en-US" sz="1500" dirty="0"/>
                    </a:p>
                  </a:txBody>
                  <a:tcPr/>
                </a:tc>
                <a:tc>
                  <a:txBody>
                    <a:bodyPr/>
                    <a:lstStyle/>
                    <a:p>
                      <a:r>
                        <a:rPr lang="en-US" sz="1500" dirty="0"/>
                        <a:t>0.81</a:t>
                      </a:r>
                    </a:p>
                  </a:txBody>
                  <a:tcPr/>
                </a:tc>
                <a:tc>
                  <a:txBody>
                    <a:bodyPr/>
                    <a:lstStyle/>
                    <a:p>
                      <a:r>
                        <a:rPr lang="en-US" sz="1500" dirty="0"/>
                        <a:t>0.89</a:t>
                      </a:r>
                    </a:p>
                  </a:txBody>
                  <a:tcPr/>
                </a:tc>
                <a:tc>
                  <a:txBody>
                    <a:bodyPr/>
                    <a:lstStyle/>
                    <a:p>
                      <a:pPr lvl="0">
                        <a:buNone/>
                      </a:pPr>
                      <a:r>
                        <a:rPr lang="en-US" sz="1500" dirty="0"/>
                        <a:t>0.81</a:t>
                      </a:r>
                    </a:p>
                  </a:txBody>
                  <a:tcPr/>
                </a:tc>
                <a:extLst>
                  <a:ext uri="{0D108BD9-81ED-4DB2-BD59-A6C34878D82A}">
                    <a16:rowId xmlns:a16="http://schemas.microsoft.com/office/drawing/2014/main" val="3809963362"/>
                  </a:ext>
                </a:extLst>
              </a:tr>
              <a:tr h="370840">
                <a:tc>
                  <a:txBody>
                    <a:bodyPr/>
                    <a:lstStyle/>
                    <a:p>
                      <a:r>
                        <a:rPr lang="en-US" sz="1500"/>
                        <a:t>XGBoost </a:t>
                      </a:r>
                      <a:endParaRPr lang="en-US" sz="1500" dirty="0"/>
                    </a:p>
                  </a:txBody>
                  <a:tcPr/>
                </a:tc>
                <a:tc>
                  <a:txBody>
                    <a:bodyPr/>
                    <a:lstStyle/>
                    <a:p>
                      <a:r>
                        <a:rPr lang="en-US" sz="1500" dirty="0"/>
                        <a:t>0.86</a:t>
                      </a:r>
                    </a:p>
                  </a:txBody>
                  <a:tcPr/>
                </a:tc>
                <a:tc>
                  <a:txBody>
                    <a:bodyPr/>
                    <a:lstStyle/>
                    <a:p>
                      <a:r>
                        <a:rPr lang="en-US" sz="1500" dirty="0"/>
                        <a:t>0.94</a:t>
                      </a:r>
                    </a:p>
                  </a:txBody>
                  <a:tcPr/>
                </a:tc>
                <a:tc>
                  <a:txBody>
                    <a:bodyPr/>
                    <a:lstStyle/>
                    <a:p>
                      <a:pPr lvl="0">
                        <a:buNone/>
                      </a:pPr>
                      <a:r>
                        <a:rPr lang="en-US" sz="1500" dirty="0"/>
                        <a:t>0.86</a:t>
                      </a:r>
                    </a:p>
                  </a:txBody>
                  <a:tcPr/>
                </a:tc>
                <a:extLst>
                  <a:ext uri="{0D108BD9-81ED-4DB2-BD59-A6C34878D82A}">
                    <a16:rowId xmlns:a16="http://schemas.microsoft.com/office/drawing/2014/main" val="3949742170"/>
                  </a:ext>
                </a:extLst>
              </a:tr>
            </a:tbl>
          </a:graphicData>
        </a:graphic>
      </p:graphicFrame>
      <p:pic>
        <p:nvPicPr>
          <p:cNvPr id="20" name="Picture 19" descr="A graph of different colored lines&#10;&#10;AI-generated content may be incorrect.">
            <a:extLst>
              <a:ext uri="{FF2B5EF4-FFF2-40B4-BE49-F238E27FC236}">
                <a16:creationId xmlns:a16="http://schemas.microsoft.com/office/drawing/2014/main" id="{B25BA8FB-CC8D-06FA-CD08-B1E673DDDC45}"/>
              </a:ext>
            </a:extLst>
          </p:cNvPr>
          <p:cNvPicPr>
            <a:picLocks noChangeAspect="1"/>
          </p:cNvPicPr>
          <p:nvPr/>
        </p:nvPicPr>
        <p:blipFill>
          <a:blip r:embed="rId2"/>
          <a:stretch>
            <a:fillRect/>
          </a:stretch>
        </p:blipFill>
        <p:spPr>
          <a:xfrm>
            <a:off x="620346" y="2212731"/>
            <a:ext cx="4728308" cy="3546231"/>
          </a:xfrm>
          <a:prstGeom prst="rect">
            <a:avLst/>
          </a:prstGeom>
        </p:spPr>
      </p:pic>
      <p:sp>
        <p:nvSpPr>
          <p:cNvPr id="21" name="TextBox 20">
            <a:extLst>
              <a:ext uri="{FF2B5EF4-FFF2-40B4-BE49-F238E27FC236}">
                <a16:creationId xmlns:a16="http://schemas.microsoft.com/office/drawing/2014/main" id="{76E2CA91-295D-BE6A-7615-7A557B539312}"/>
              </a:ext>
            </a:extLst>
          </p:cNvPr>
          <p:cNvSpPr txBox="1"/>
          <p:nvPr/>
        </p:nvSpPr>
        <p:spPr>
          <a:xfrm>
            <a:off x="6408615" y="4181230"/>
            <a:ext cx="49901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500">
                <a:ea typeface="Calibri"/>
                <a:cs typeface="Calibri"/>
              </a:rPr>
              <a:t>Top Performer: XGboost Classifier</a:t>
            </a:r>
          </a:p>
          <a:p>
            <a:pPr marL="285750" indent="-285750">
              <a:buFont typeface="Arial"/>
              <a:buChar char="•"/>
            </a:pPr>
            <a:r>
              <a:rPr lang="en-US" sz="1500">
                <a:ea typeface="Calibri"/>
                <a:cs typeface="Calibri"/>
              </a:rPr>
              <a:t>XGBoost has the lowest Cost-Benefit Ratio : 0.0833</a:t>
            </a:r>
            <a:endParaRPr lang="en-US" sz="1500" dirty="0">
              <a:ea typeface="Calibri"/>
              <a:cs typeface="Calibri"/>
            </a:endParaRPr>
          </a:p>
          <a:p>
            <a:pPr marL="285750" indent="-285750">
              <a:buFont typeface="Arial"/>
              <a:buChar char="•"/>
            </a:pPr>
            <a:r>
              <a:rPr lang="en-US" sz="1500">
                <a:ea typeface="Calibri"/>
                <a:cs typeface="Calibri"/>
              </a:rPr>
              <a:t>Effectively minimizes the false Negatives, which are costly in drug screening</a:t>
            </a:r>
            <a:endParaRPr lang="en-US" sz="1500" dirty="0">
              <a:ea typeface="Calibri"/>
              <a:cs typeface="Calibri"/>
            </a:endParaRPr>
          </a:p>
          <a:p>
            <a:pPr marL="285750" indent="-285750">
              <a:buFont typeface="Arial"/>
              <a:buChar char="•"/>
            </a:pPr>
            <a:r>
              <a:rPr lang="en-US" sz="1500" dirty="0">
                <a:ea typeface="Calibri"/>
                <a:cs typeface="Calibri"/>
              </a:rPr>
              <a:t>XGBoost is not just the accurate, but also the most </a:t>
            </a:r>
            <a:r>
              <a:rPr lang="en-US" sz="1500">
                <a:ea typeface="Calibri"/>
                <a:cs typeface="Calibri"/>
              </a:rPr>
              <a:t>cost-effective for compound prioritization</a:t>
            </a:r>
            <a:endParaRPr lang="en-US" sz="1500" dirty="0">
              <a:ea typeface="Calibri"/>
              <a:cs typeface="Calibri"/>
            </a:endParaRPr>
          </a:p>
        </p:txBody>
      </p:sp>
    </p:spTree>
    <p:extLst>
      <p:ext uri="{BB962C8B-B14F-4D97-AF65-F5344CB8AC3E}">
        <p14:creationId xmlns:p14="http://schemas.microsoft.com/office/powerpoint/2010/main" val="2227148530"/>
      </p:ext>
    </p:extLst>
  </p:cSld>
  <p:clrMapOvr>
    <a:masterClrMapping/>
  </p:clrMapOvr>
</p:sld>
</file>

<file path=ppt/theme/theme1.xml><?xml version="1.0" encoding="utf-8"?>
<a:theme xmlns:a="http://schemas.openxmlformats.org/drawingml/2006/main" name="SK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E 7275 PPT Template Style 2.potx" id="{429B5949-1EE3-4A4F-9E75-A1CFEDC09983}" vid="{C224E145-0E20-4330-8C13-F6F799A209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A9C03BEE7241428ACDDC0963133CD7" ma:contentTypeVersion="14" ma:contentTypeDescription="Create a new document." ma:contentTypeScope="" ma:versionID="7662aa077777dea39bb1361a84c5fde0">
  <xsd:schema xmlns:xsd="http://www.w3.org/2001/XMLSchema" xmlns:xs="http://www.w3.org/2001/XMLSchema" xmlns:p="http://schemas.microsoft.com/office/2006/metadata/properties" xmlns:ns1="http://schemas.microsoft.com/sharepoint/v3" xmlns:ns3="a93650ba-dc20-46e0-9778-4b91e72ad2b6" xmlns:ns4="e5250844-16ea-4fce-ac35-fae9119fd03f" targetNamespace="http://schemas.microsoft.com/office/2006/metadata/properties" ma:root="true" ma:fieldsID="94f3535cd076ae35354126e2dcd86343" ns1:_="" ns3:_="" ns4:_="">
    <xsd:import namespace="http://schemas.microsoft.com/sharepoint/v3"/>
    <xsd:import namespace="a93650ba-dc20-46e0-9778-4b91e72ad2b6"/>
    <xsd:import namespace="e5250844-16ea-4fce-ac35-fae9119fd03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3650ba-dc20-46e0-9778-4b91e72ad2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250844-16ea-4fce-ac35-fae9119fd03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C692AC-E07B-42CC-9E6B-7246D6CAF115}">
  <ds:schemaRefs>
    <ds:schemaRef ds:uri="a93650ba-dc20-46e0-9778-4b91e72ad2b6"/>
    <ds:schemaRef ds:uri="e5250844-16ea-4fce-ac35-fae9119fd0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35F609F0-30D7-44F1-8D31-65B6AEC4566D}">
  <ds:schemaRefs>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customXml/itemProps3.xml><?xml version="1.0" encoding="utf-8"?>
<ds:datastoreItem xmlns:ds="http://schemas.openxmlformats.org/officeDocument/2006/customXml" ds:itemID="{9367121B-B0CF-4088-A5B5-595AABF65792}">
  <ds:schemaRefs>
    <ds:schemaRef ds:uri="http://schemas.microsoft.com/sharepoint/v3/contenttype/forms"/>
  </ds:schemaRefs>
</ds:datastoreItem>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emplate/>
  <TotalTime>319</TotalTime>
  <Words>157</Words>
  <Application>Microsoft Office PowerPoint</Application>
  <PresentationFormat>Widescreen</PresentationFormat>
  <Paragraphs>24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SK Theme</vt:lpstr>
      <vt:lpstr>Multi-Modal Modeling of Compound Bioactivity: A Comparative Study of Regression and Classification Approaches </vt:lpstr>
      <vt:lpstr>Problem Overview</vt:lpstr>
      <vt:lpstr>Data Description</vt:lpstr>
      <vt:lpstr>Preprocessing &amp; Feature Engineering</vt:lpstr>
      <vt:lpstr>Exploratory Insights</vt:lpstr>
      <vt:lpstr>Exploratory Insights</vt:lpstr>
      <vt:lpstr>Modeling Approach</vt:lpstr>
      <vt:lpstr>Model Performance &amp; Comparison</vt:lpstr>
      <vt:lpstr>Model Performance &amp; Comparison</vt:lpstr>
      <vt:lpstr>Feature Importance / Interpretability</vt:lpstr>
      <vt:lpstr>Conclusion &amp;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Kamarthi, Sagar</dc:creator>
  <cp:lastModifiedBy>Wei Li</cp:lastModifiedBy>
  <cp:revision>623</cp:revision>
  <dcterms:created xsi:type="dcterms:W3CDTF">2021-10-05T16:30:50Z</dcterms:created>
  <dcterms:modified xsi:type="dcterms:W3CDTF">2025-04-22T23:39:54Z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0x01010003A9C03BEE7241428ACDDC0963133CD7</vt:lpwstr>
  </property>
</Properties>
</file>