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7.xml"/><Relationship Id="rId22" Type="http://schemas.openxmlformats.org/officeDocument/2006/relationships/font" Target="fonts/Lato-italic.fntdata"/><Relationship Id="rId10" Type="http://schemas.openxmlformats.org/officeDocument/2006/relationships/slide" Target="slides/slide6.xml"/><Relationship Id="rId21" Type="http://schemas.openxmlformats.org/officeDocument/2006/relationships/font" Target="fonts/La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slide" Target="slides/slide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2.xml"/><Relationship Id="rId18" Type="http://schemas.openxmlformats.org/officeDocument/2006/relationships/font" Target="fonts/Raleway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7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1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6" y="3238450"/>
            <a:ext cx="6331500" cy="12416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ato"/>
              <a:buNone/>
              <a:def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ato"/>
              <a:buNone/>
              <a:def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ato"/>
              <a:buNone/>
              <a:def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ato"/>
              <a:buNone/>
              <a:def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ato"/>
              <a:buNone/>
              <a:def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ato"/>
              <a:buNone/>
              <a:def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ato"/>
              <a:buNone/>
              <a:def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ato"/>
              <a:buNone/>
              <a:def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Lato"/>
              <a:buNone/>
              <a:def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7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hape 58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Shape 59"/>
          <p:cNvCxnSpPr/>
          <p:nvPr/>
        </p:nvCxnSpPr>
        <p:spPr>
          <a:xfrm>
            <a:off x="425197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Shape 60"/>
          <p:cNvSpPr txBox="1"/>
          <p:nvPr>
            <p:ph idx="1" type="body"/>
          </p:nvPr>
        </p:nvSpPr>
        <p:spPr>
          <a:xfrm>
            <a:off x="328016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97999" y="4688757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hape 63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Shape 64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Shape 65"/>
          <p:cNvSpPr txBox="1"/>
          <p:nvPr>
            <p:ph type="title"/>
          </p:nvPr>
        </p:nvSpPr>
        <p:spPr>
          <a:xfrm>
            <a:off x="853950" y="1304850"/>
            <a:ext cx="7436099" cy="15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Lato"/>
              <a:buNone/>
              <a:defRPr b="1" i="0" sz="96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Lato"/>
              <a:buNone/>
              <a:defRPr b="1"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Lato"/>
              <a:buNone/>
              <a:defRPr b="1"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Lato"/>
              <a:buNone/>
              <a:defRPr b="1"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Lato"/>
              <a:buNone/>
              <a:defRPr b="1"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Lato"/>
              <a:buNone/>
              <a:defRPr b="1"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Lato"/>
              <a:buNone/>
              <a:defRPr b="1"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Lato"/>
              <a:buNone/>
              <a:defRPr b="1"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Lato"/>
              <a:buNone/>
              <a:defRPr b="1"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853950" y="2919450"/>
            <a:ext cx="7436099" cy="10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457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914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1371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18288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22860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2743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3200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3657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7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4572000" y="1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Shape 1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265500" y="1397350"/>
            <a:ext cx="4045198" cy="13181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  <a:defRPr b="1" i="0" sz="3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Raleway"/>
              <a:buNone/>
              <a:defRPr b="1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Raleway"/>
              <a:buNone/>
              <a:defRPr b="1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Raleway"/>
              <a:buNone/>
              <a:defRPr b="1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Raleway"/>
              <a:buNone/>
              <a:defRPr b="1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Raleway"/>
              <a:buNone/>
              <a:defRPr b="1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Raleway"/>
              <a:buNone/>
              <a:defRPr b="1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Raleway"/>
              <a:buNone/>
              <a:defRPr b="1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Raleway"/>
              <a:buNone/>
              <a:defRPr b="1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" type="subTitle"/>
          </p:nvPr>
        </p:nvSpPr>
        <p:spPr>
          <a:xfrm>
            <a:off x="265500" y="2735369"/>
            <a:ext cx="4045198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Lato"/>
              <a:buNone/>
              <a:defRPr b="0" i="0" sz="21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Lato"/>
              <a:buNone/>
              <a:defRPr b="0" i="0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Lato"/>
              <a:buNone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Lato"/>
              <a:buNone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Lato"/>
              <a:buNone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Lato"/>
              <a:buNone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Lato"/>
              <a:buNone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Lato"/>
              <a:buNone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Lato"/>
              <a:buNone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Lato"/>
              <a:buNone/>
              <a:defRPr b="0" i="0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7999" y="4688757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" name="Shape 25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" name="Shape 26"/>
          <p:cNvCxnSpPr/>
          <p:nvPr/>
        </p:nvCxnSpPr>
        <p:spPr>
          <a:xfrm>
            <a:off x="425197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2400250" y="575950"/>
            <a:ext cx="6321599" cy="6353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2400301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7999" y="4688757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hape 32"/>
          <p:cNvCxnSpPr/>
          <p:nvPr/>
        </p:nvCxnSpPr>
        <p:spPr>
          <a:xfrm>
            <a:off x="425197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" name="Shape 33"/>
          <p:cNvSpPr txBox="1"/>
          <p:nvPr>
            <p:ph type="title"/>
          </p:nvPr>
        </p:nvSpPr>
        <p:spPr>
          <a:xfrm>
            <a:off x="283103" y="712139"/>
            <a:ext cx="6244199" cy="3835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>
              <a:spcBef>
                <a:spcPts val="0"/>
              </a:spcBef>
              <a:buClr>
                <a:schemeClr val="lt1"/>
              </a:buClr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>
              <a:spcBef>
                <a:spcPts val="0"/>
              </a:spcBef>
              <a:buClr>
                <a:schemeClr val="lt1"/>
              </a:buClr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>
              <a:spcBef>
                <a:spcPts val="0"/>
              </a:spcBef>
              <a:buClr>
                <a:schemeClr val="lt1"/>
              </a:buClr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>
              <a:spcBef>
                <a:spcPts val="0"/>
              </a:spcBef>
              <a:buClr>
                <a:schemeClr val="lt1"/>
              </a:buClr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>
              <a:spcBef>
                <a:spcPts val="0"/>
              </a:spcBef>
              <a:buClr>
                <a:schemeClr val="lt1"/>
              </a:buClr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>
              <a:spcBef>
                <a:spcPts val="0"/>
              </a:spcBef>
              <a:buClr>
                <a:schemeClr val="lt1"/>
              </a:buClr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>
              <a:spcBef>
                <a:spcPts val="0"/>
              </a:spcBef>
              <a:buClr>
                <a:schemeClr val="lt1"/>
              </a:buClr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>
              <a:spcBef>
                <a:spcPts val="0"/>
              </a:spcBef>
              <a:buClr>
                <a:schemeClr val="lt1"/>
              </a:buClr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7999" y="4688757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hape 36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Shape 37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Shape 38"/>
          <p:cNvSpPr txBox="1"/>
          <p:nvPr>
            <p:ph type="title"/>
          </p:nvPr>
        </p:nvSpPr>
        <p:spPr>
          <a:xfrm>
            <a:off x="406425" y="1806825"/>
            <a:ext cx="8296799" cy="1541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aleway"/>
              <a:buNone/>
              <a:defRPr b="1" i="0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 algn="ctr">
              <a:spcBef>
                <a:spcPts val="0"/>
              </a:spcBef>
              <a:buClr>
                <a:schemeClr val="lt1"/>
              </a:buClr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 algn="ctr">
              <a:spcBef>
                <a:spcPts val="0"/>
              </a:spcBef>
              <a:buClr>
                <a:schemeClr val="lt1"/>
              </a:buClr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 algn="ctr">
              <a:spcBef>
                <a:spcPts val="0"/>
              </a:spcBef>
              <a:buClr>
                <a:schemeClr val="lt1"/>
              </a:buClr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 algn="ctr">
              <a:spcBef>
                <a:spcPts val="0"/>
              </a:spcBef>
              <a:buClr>
                <a:schemeClr val="lt1"/>
              </a:buClr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 algn="ctr">
              <a:spcBef>
                <a:spcPts val="0"/>
              </a:spcBef>
              <a:buClr>
                <a:schemeClr val="lt1"/>
              </a:buClr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 algn="ctr">
              <a:spcBef>
                <a:spcPts val="0"/>
              </a:spcBef>
              <a:buClr>
                <a:schemeClr val="lt1"/>
              </a:buClr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 algn="ctr">
              <a:spcBef>
                <a:spcPts val="0"/>
              </a:spcBef>
              <a:buClr>
                <a:schemeClr val="lt1"/>
              </a:buClr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 algn="ctr">
              <a:spcBef>
                <a:spcPts val="0"/>
              </a:spcBef>
              <a:buClr>
                <a:schemeClr val="lt1"/>
              </a:buClr>
              <a:buFont typeface="Raleway"/>
              <a:buNone/>
              <a:defRPr b="1" sz="4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97999" y="4688757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2" type="sldNum"/>
          </p:nvPr>
        </p:nvSpPr>
        <p:spPr>
          <a:xfrm>
            <a:off x="8497999" y="4688757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hape 43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" name="Shape 44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" name="Shape 45"/>
          <p:cNvCxnSpPr/>
          <p:nvPr/>
        </p:nvCxnSpPr>
        <p:spPr>
          <a:xfrm>
            <a:off x="425197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400250" y="575950"/>
            <a:ext cx="6321599" cy="6353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2410111" y="1595775"/>
            <a:ext cx="6321599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7999" y="4688757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03300" y="411575"/>
            <a:ext cx="8520599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7999" y="4688757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hape 53"/>
          <p:cNvCxnSpPr/>
          <p:nvPr/>
        </p:nvCxnSpPr>
        <p:spPr>
          <a:xfrm>
            <a:off x="425197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" name="Shape 54"/>
          <p:cNvSpPr txBox="1"/>
          <p:nvPr>
            <p:ph type="title"/>
          </p:nvPr>
        </p:nvSpPr>
        <p:spPr>
          <a:xfrm>
            <a:off x="319500" y="936600"/>
            <a:ext cx="2807999" cy="7556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leway"/>
              <a:buNone/>
              <a:defRPr b="1" i="0" sz="24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9500" y="1846802"/>
            <a:ext cx="2807999" cy="28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2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97999" y="4688757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599" cy="6353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0" lvl="1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0" lvl="2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0" lvl="3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0" lvl="4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0" lvl="5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0" lvl="6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0" lvl="7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0" lvl="8">
              <a:spcBef>
                <a:spcPts val="0"/>
              </a:spcBef>
              <a:buClr>
                <a:schemeClr val="dk2"/>
              </a:buClr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1" y="1595775"/>
            <a:ext cx="6321599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None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7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Lato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371725" y="630225"/>
            <a:ext cx="6331500" cy="1541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aleway"/>
              <a:buNone/>
            </a:pPr>
            <a:r>
              <a:rPr b="1" i="0" lang="en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Status Report:</a:t>
            </a:r>
            <a:br>
              <a:rPr b="1" i="0" lang="en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1" i="0" lang="en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The Survivors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390266" y="3238450"/>
            <a:ext cx="6331500" cy="12416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Lato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Corey Brown, Trevor Cantrell, Dennis Mesina, Gill Harjinder, Austin Lingenfelter • 11.07.2016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2400250" y="575950"/>
            <a:ext cx="6321599" cy="6353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aleway"/>
              <a:buNone/>
            </a:pPr>
            <a:r>
              <a:rPr b="1" i="0" lang="en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Next steps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2410111" y="1595775"/>
            <a:ext cx="6321599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Lato"/>
              <a:buNone/>
            </a:pPr>
            <a:r>
              <a:rPr b="1" i="0" lang="en" sz="2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GUI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Lato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Implement in Unity with script.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Lato"/>
              <a:buNone/>
            </a:pPr>
            <a:r>
              <a:rPr b="1" i="0" lang="en" sz="2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Isometric Map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Lato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Add buildings and environmental features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Lato"/>
              <a:buNone/>
            </a:pPr>
            <a:r>
              <a:rPr b="1" i="0" lang="en" sz="2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AI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Lato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Work on the movement of the survivors.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Lato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406425" y="1806825"/>
            <a:ext cx="8296799" cy="154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aleway"/>
              <a:buNone/>
            </a:pPr>
            <a:r>
              <a:rPr b="1" i="0" lang="en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265500" y="1912650"/>
            <a:ext cx="4045198" cy="1318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aleway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Overview</a:t>
            </a:r>
          </a:p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Lato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Expected Completion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Lato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December 1, 2016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Lato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Recent progress</a:t>
            </a: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Lato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Development of Isometric Map</a:t>
            </a:r>
          </a:p>
          <a:p>
            <a:pPr indent="-3302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Lato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GUI design confirmed</a:t>
            </a:r>
          </a:p>
          <a:p>
            <a:pPr indent="-3302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Lato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Movement of AI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2400250" y="575950"/>
            <a:ext cx="6321599" cy="6353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aleway"/>
              <a:buNone/>
            </a:pPr>
            <a:r>
              <a:rPr b="1" i="0" lang="en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Progress - GUI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2400301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Lato"/>
              <a:buNone/>
            </a:pPr>
            <a:r>
              <a:rPr b="1" i="0" lang="en" sz="2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Accomplishment 1</a:t>
            </a:r>
          </a:p>
          <a:p>
            <a:pPr indent="-3302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Lato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Layout and design has been confirmed.</a:t>
            </a: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Lato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Script to manage GUI is in development.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283103" y="712139"/>
            <a:ext cx="6244199" cy="3835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aleway"/>
              <a:buNone/>
            </a:pPr>
            <a:r>
              <a:t/>
            </a:r>
            <a:endParaRPr b="1" i="0" sz="48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1750"/>
            <a:ext cx="9144000" cy="5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aleway"/>
              <a:buNone/>
            </a:pPr>
            <a:r>
              <a:rPr b="1" i="0" lang="en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Progress - Isometric Map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2400301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Lato"/>
              <a:buNone/>
            </a:pPr>
            <a:r>
              <a:rPr b="1" i="0" lang="en" sz="2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Accomplishment 1</a:t>
            </a:r>
          </a:p>
          <a:p>
            <a:pPr indent="-3302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Lato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Grid has been applied to to the map.</a:t>
            </a:r>
          </a:p>
          <a:p>
            <a:pPr indent="-330200" lvl="1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Lato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This will allow for more simple building placement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Raleway"/>
              <a:buNone/>
            </a:pPr>
            <a:r>
              <a:rPr b="1" i="0" lang="en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Progress - AI 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2400301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Lato"/>
              <a:buNone/>
            </a:pPr>
            <a:r>
              <a:rPr b="1" i="0" lang="en" sz="21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Accomplishment 1</a:t>
            </a:r>
          </a:p>
          <a:p>
            <a:pPr indent="-3302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Lato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AI has been developed to react to the presence of nearby survivors.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283103" y="712139"/>
            <a:ext cx="6244200" cy="3835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06425" y="1806825"/>
            <a:ext cx="8296799" cy="1541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aleway"/>
              <a:buNone/>
            </a:pPr>
            <a:r>
              <a:rPr b="1" i="0" lang="en" sz="4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Schedule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19" name="Shape 119"/>
          <p:cNvSpPr/>
          <p:nvPr/>
        </p:nvSpPr>
        <p:spPr>
          <a:xfrm>
            <a:off x="340933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Shape 120"/>
          <p:cNvSpPr txBox="1"/>
          <p:nvPr>
            <p:ph idx="4294967295" type="body"/>
          </p:nvPr>
        </p:nvSpPr>
        <p:spPr>
          <a:xfrm>
            <a:off x="340922" y="2336550"/>
            <a:ext cx="1455599" cy="4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Lato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11.15.16</a:t>
            </a:r>
          </a:p>
        </p:txBody>
      </p:sp>
      <p:grpSp>
        <p:nvGrpSpPr>
          <p:cNvPr id="121" name="Shape 121"/>
          <p:cNvGrpSpPr/>
          <p:nvPr/>
        </p:nvGrpSpPr>
        <p:grpSpPr>
          <a:xfrm>
            <a:off x="969268" y="1610215"/>
            <a:ext cx="198899" cy="593656"/>
            <a:chOff x="777445" y="1610215"/>
            <a:chExt cx="198899" cy="593656"/>
          </a:xfrm>
        </p:grpSpPr>
        <p:cxnSp>
          <p:nvCxnSpPr>
            <p:cNvPr id="122" name="Shape 122"/>
            <p:cNvCxnSpPr/>
            <p:nvPr/>
          </p:nvCxnSpPr>
          <p:spPr>
            <a:xfrm>
              <a:off x="876908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3" name="Shape 123"/>
            <p:cNvSpPr/>
            <p:nvPr/>
          </p:nvSpPr>
          <p:spPr>
            <a:xfrm>
              <a:off x="777445" y="1610215"/>
              <a:ext cx="198899" cy="19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" name="Shape 124"/>
          <p:cNvSpPr txBox="1"/>
          <p:nvPr>
            <p:ph idx="4294967295" type="body"/>
          </p:nvPr>
        </p:nvSpPr>
        <p:spPr>
          <a:xfrm>
            <a:off x="318375" y="385665"/>
            <a:ext cx="2242800" cy="9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Lato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Implement the GUI to the Game</a:t>
            </a:r>
          </a:p>
        </p:txBody>
      </p:sp>
      <p:sp>
        <p:nvSpPr>
          <p:cNvPr descr="Background pointer shape in timeline graphic" id="125" name="Shape 125"/>
          <p:cNvSpPr/>
          <p:nvPr/>
        </p:nvSpPr>
        <p:spPr>
          <a:xfrm>
            <a:off x="1817052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Shape 126"/>
          <p:cNvSpPr txBox="1"/>
          <p:nvPr>
            <p:ph idx="4294967295" type="body"/>
          </p:nvPr>
        </p:nvSpPr>
        <p:spPr>
          <a:xfrm>
            <a:off x="2126316" y="2336550"/>
            <a:ext cx="1315498" cy="4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Lato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11.20.16</a:t>
            </a:r>
          </a:p>
        </p:txBody>
      </p:sp>
      <p:grpSp>
        <p:nvGrpSpPr>
          <p:cNvPr id="127" name="Shape 127"/>
          <p:cNvGrpSpPr/>
          <p:nvPr/>
        </p:nvGrpSpPr>
        <p:grpSpPr>
          <a:xfrm>
            <a:off x="2684631" y="2938957"/>
            <a:ext cx="198899" cy="593655"/>
            <a:chOff x="2223533" y="2938957"/>
            <a:chExt cx="198899" cy="593655"/>
          </a:xfrm>
        </p:grpSpPr>
        <p:cxnSp>
          <p:nvCxnSpPr>
            <p:cNvPr id="128" name="Shape 128"/>
            <p:cNvCxnSpPr/>
            <p:nvPr/>
          </p:nvCxnSpPr>
          <p:spPr>
            <a:xfrm rot="10800000">
              <a:off x="2322996" y="2938957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9" name="Shape 129"/>
            <p:cNvSpPr/>
            <p:nvPr/>
          </p:nvSpPr>
          <p:spPr>
            <a:xfrm flipH="1" rot="10800000">
              <a:off x="2223533" y="3333713"/>
              <a:ext cx="198899" cy="19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" name="Shape 130"/>
          <p:cNvSpPr txBox="1"/>
          <p:nvPr>
            <p:ph idx="4294967295" type="body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Lato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Implement survivor movement routines</a:t>
            </a:r>
          </a:p>
        </p:txBody>
      </p:sp>
      <p:sp>
        <p:nvSpPr>
          <p:cNvPr descr="Background pointer shape in timeline graphic" id="131" name="Shape 131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 txBox="1"/>
          <p:nvPr>
            <p:ph idx="4294967295" type="body"/>
          </p:nvPr>
        </p:nvSpPr>
        <p:spPr>
          <a:xfrm>
            <a:off x="3767753" y="2336550"/>
            <a:ext cx="1315498" cy="4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Lato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11.22.16</a:t>
            </a:r>
          </a:p>
        </p:txBody>
      </p:sp>
      <p:grpSp>
        <p:nvGrpSpPr>
          <p:cNvPr id="133" name="Shape 133"/>
          <p:cNvGrpSpPr/>
          <p:nvPr/>
        </p:nvGrpSpPr>
        <p:grpSpPr>
          <a:xfrm>
            <a:off x="4319543" y="1610215"/>
            <a:ext cx="198899" cy="593656"/>
            <a:chOff x="3918082" y="1610215"/>
            <a:chExt cx="198899" cy="593656"/>
          </a:xfrm>
        </p:grpSpPr>
        <p:cxnSp>
          <p:nvCxnSpPr>
            <p:cNvPr id="134" name="Shape 134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5" name="Shape 135"/>
            <p:cNvSpPr/>
            <p:nvPr/>
          </p:nvSpPr>
          <p:spPr>
            <a:xfrm>
              <a:off x="3918082" y="1610215"/>
              <a:ext cx="198899" cy="19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" name="Shape 136"/>
          <p:cNvSpPr txBox="1"/>
          <p:nvPr>
            <p:ph idx="4294967295" type="body"/>
          </p:nvPr>
        </p:nvSpPr>
        <p:spPr>
          <a:xfrm>
            <a:off x="3304094" y="385665"/>
            <a:ext cx="2242800" cy="9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Lato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Implement finalized Map design</a:t>
            </a:r>
          </a:p>
        </p:txBody>
      </p:sp>
      <p:sp>
        <p:nvSpPr>
          <p:cNvPr descr="Background pointer shape in timeline graphic" id="137" name="Shape 137"/>
          <p:cNvSpPr/>
          <p:nvPr/>
        </p:nvSpPr>
        <p:spPr>
          <a:xfrm>
            <a:off x="5126892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 txBox="1"/>
          <p:nvPr>
            <p:ph idx="4294967295" type="body"/>
          </p:nvPr>
        </p:nvSpPr>
        <p:spPr>
          <a:xfrm>
            <a:off x="5416698" y="2336550"/>
            <a:ext cx="1315498" cy="4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Lato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11.28.16</a:t>
            </a:r>
          </a:p>
        </p:txBody>
      </p:sp>
      <p:grpSp>
        <p:nvGrpSpPr>
          <p:cNvPr id="139" name="Shape 139"/>
          <p:cNvGrpSpPr/>
          <p:nvPr/>
        </p:nvGrpSpPr>
        <p:grpSpPr>
          <a:xfrm>
            <a:off x="5973069" y="2938957"/>
            <a:ext cx="198899" cy="593655"/>
            <a:chOff x="5958946" y="2938957"/>
            <a:chExt cx="198899" cy="593655"/>
          </a:xfrm>
        </p:grpSpPr>
        <p:cxnSp>
          <p:nvCxnSpPr>
            <p:cNvPr id="140" name="Shape 140"/>
            <p:cNvCxnSpPr/>
            <p:nvPr/>
          </p:nvCxnSpPr>
          <p:spPr>
            <a:xfrm rot="10800000">
              <a:off x="6058407" y="2938957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1" name="Shape 141"/>
            <p:cNvSpPr/>
            <p:nvPr/>
          </p:nvSpPr>
          <p:spPr>
            <a:xfrm flipH="1" rot="10800000">
              <a:off x="5958946" y="3333713"/>
              <a:ext cx="198899" cy="19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" name="Shape 142"/>
          <p:cNvSpPr txBox="1"/>
          <p:nvPr>
            <p:ph idx="4294967295" type="body"/>
          </p:nvPr>
        </p:nvSpPr>
        <p:spPr>
          <a:xfrm>
            <a:off x="5126901" y="3757725"/>
            <a:ext cx="2242800" cy="9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Lato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Add last minute touches to the “Zombies” and player interaction</a:t>
            </a:r>
          </a:p>
        </p:txBody>
      </p:sp>
      <p:sp>
        <p:nvSpPr>
          <p:cNvPr descr="Background pointer shape in timeline graphic" id="143" name="Shape 143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 txBox="1"/>
          <p:nvPr>
            <p:ph idx="4294967295" type="body"/>
          </p:nvPr>
        </p:nvSpPr>
        <p:spPr>
          <a:xfrm>
            <a:off x="7111510" y="2336550"/>
            <a:ext cx="1315498" cy="4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Lato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12.01.16</a:t>
            </a:r>
          </a:p>
        </p:txBody>
      </p:sp>
      <p:grpSp>
        <p:nvGrpSpPr>
          <p:cNvPr id="145" name="Shape 145"/>
          <p:cNvGrpSpPr/>
          <p:nvPr/>
        </p:nvGrpSpPr>
        <p:grpSpPr>
          <a:xfrm>
            <a:off x="7669806" y="1610215"/>
            <a:ext cx="198899" cy="593656"/>
            <a:chOff x="3918082" y="1610215"/>
            <a:chExt cx="198899" cy="593656"/>
          </a:xfrm>
        </p:grpSpPr>
        <p:cxnSp>
          <p:nvCxnSpPr>
            <p:cNvPr id="146" name="Shape 146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" name="Shape 147"/>
            <p:cNvSpPr/>
            <p:nvPr/>
          </p:nvSpPr>
          <p:spPr>
            <a:xfrm>
              <a:off x="3918082" y="1610215"/>
              <a:ext cx="198899" cy="19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Shape 148"/>
          <p:cNvSpPr txBox="1"/>
          <p:nvPr>
            <p:ph idx="4294967295" type="body"/>
          </p:nvPr>
        </p:nvSpPr>
        <p:spPr>
          <a:xfrm>
            <a:off x="6685978" y="385665"/>
            <a:ext cx="2242800" cy="9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Lato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Publication of final product.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-2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