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1" r:id="rId2"/>
    <p:sldId id="322" r:id="rId3"/>
    <p:sldId id="508" r:id="rId4"/>
    <p:sldId id="518" r:id="rId5"/>
    <p:sldId id="519" r:id="rId6"/>
    <p:sldId id="520" r:id="rId7"/>
    <p:sldId id="326" r:id="rId8"/>
    <p:sldId id="521" r:id="rId9"/>
    <p:sldId id="323" r:id="rId10"/>
    <p:sldId id="522" r:id="rId11"/>
    <p:sldId id="509" r:id="rId12"/>
    <p:sldId id="510" r:id="rId13"/>
    <p:sldId id="511" r:id="rId14"/>
    <p:sldId id="512" r:id="rId15"/>
    <p:sldId id="513" r:id="rId16"/>
    <p:sldId id="329" r:id="rId17"/>
    <p:sldId id="330" r:id="rId18"/>
    <p:sldId id="331" r:id="rId19"/>
    <p:sldId id="517" r:id="rId20"/>
    <p:sldId id="334" r:id="rId21"/>
    <p:sldId id="514" r:id="rId22"/>
    <p:sldId id="515" r:id="rId23"/>
    <p:sldId id="333" r:id="rId24"/>
  </p:sldIdLst>
  <p:sldSz cx="7772400" cy="10058400"/>
  <p:notesSz cx="7315200" cy="96012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Week 05 - Curves &amp; Surfaces" id="{CB4E42D9-CD77-4ED5-B56F-BA065CDE5E98}">
          <p14:sldIdLst>
            <p14:sldId id="321"/>
            <p14:sldId id="322"/>
            <p14:sldId id="508"/>
            <p14:sldId id="518"/>
            <p14:sldId id="519"/>
            <p14:sldId id="520"/>
            <p14:sldId id="326"/>
            <p14:sldId id="521"/>
            <p14:sldId id="323"/>
            <p14:sldId id="522"/>
            <p14:sldId id="509"/>
            <p14:sldId id="510"/>
            <p14:sldId id="511"/>
            <p14:sldId id="512"/>
            <p14:sldId id="513"/>
            <p14:sldId id="329"/>
            <p14:sldId id="330"/>
            <p14:sldId id="331"/>
            <p14:sldId id="517"/>
            <p14:sldId id="334"/>
            <p14:sldId id="514"/>
            <p14:sldId id="515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9" autoAdjust="0"/>
    <p:restoredTop sz="94682" autoAdjust="0"/>
  </p:normalViewPr>
  <p:slideViewPr>
    <p:cSldViewPr>
      <p:cViewPr>
        <p:scale>
          <a:sx n="100" d="100"/>
          <a:sy n="100" d="100"/>
        </p:scale>
        <p:origin x="486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43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2"/>
          <p:cNvSpPr>
            <a:spLocks noGrp="1"/>
          </p:cNvSpPr>
          <p:nvPr>
            <p:ph type="title"/>
          </p:nvPr>
        </p:nvSpPr>
        <p:spPr>
          <a:xfrm>
            <a:off x="902004" y="914399"/>
            <a:ext cx="5957570" cy="609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2" name="Holder 3"/>
          <p:cNvSpPr>
            <a:spLocks noGrp="1"/>
          </p:cNvSpPr>
          <p:nvPr>
            <p:ph idx="1"/>
          </p:nvPr>
        </p:nvSpPr>
        <p:spPr>
          <a:xfrm>
            <a:off x="902004" y="1821180"/>
            <a:ext cx="5957570" cy="7235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3" name="Holder 4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4" name="Holder 5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15" name="Holder 6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older 2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6815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914399"/>
            <a:ext cx="5957570" cy="60960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1821180"/>
            <a:ext cx="6023102" cy="7235952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914399"/>
            <a:ext cx="5957570" cy="60960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914399"/>
            <a:ext cx="5957570" cy="60960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80236" y="914399"/>
            <a:ext cx="5944870" cy="82169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Scripts/Class%2005%20-%20Curves/5_01%20Curve%20functions.gh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cripts/Class%2005%20-%20Curves/5_02%20Curve%20parametric%20distance.gh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Scripts/Class%2005%20-%20Curves/5_03_01%20Curve%20closest%20point.g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Scripts/Class%2005%20-%20Curves/5_03_01%20Curve%20closest%20point.g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hyperlink" Target="Scripts/5_03%20Make%20a%20Polyline.gh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Scripts/5_02%20Make%20an%20Arc.gh" TargetMode="External"/><Relationship Id="rId5" Type="http://schemas.openxmlformats.org/officeDocument/2006/relationships/hyperlink" Target="Scripts/5_01%20Make%20a%20line.gh" TargetMode="Externa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Scripts/5_09%20Offset%20Curves.gh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Scripts/5_06%20Curve%20Parameters.gh" TargetMode="External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hyperlink" Target="Scripts/5_08%20Curve%20Divide.gh" TargetMode="External"/><Relationship Id="rId5" Type="http://schemas.openxmlformats.org/officeDocument/2006/relationships/image" Target="../media/image31.png"/><Relationship Id="rId10" Type="http://schemas.openxmlformats.org/officeDocument/2006/relationships/hyperlink" Target="Scripts/5_08%20Curve%20Tangents.gh" TargetMode="External"/><Relationship Id="rId4" Type="http://schemas.openxmlformats.org/officeDocument/2006/relationships/image" Target="../media/image30.png"/><Relationship Id="rId9" Type="http://schemas.openxmlformats.org/officeDocument/2006/relationships/hyperlink" Target="Scripts/5_07%20Curve%20End%20Points.gh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Scripts/5_11_04%20Offset%20Surfaces.gh" TargetMode="External"/><Relationship Id="rId3" Type="http://schemas.openxmlformats.org/officeDocument/2006/relationships/image" Target="../media/image37.png"/><Relationship Id="rId7" Type="http://schemas.openxmlformats.org/officeDocument/2006/relationships/hyperlink" Target="Scripts/5_11_03%20Evaluate%20Surface%20Parameter.gh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hyperlink" Target="Scripts/5_11_02%20Evaluate%20Surface.gh" TargetMode="External"/><Relationship Id="rId5" Type="http://schemas.openxmlformats.org/officeDocument/2006/relationships/image" Target="../media/image39.jpg"/><Relationship Id="rId4" Type="http://schemas.openxmlformats.org/officeDocument/2006/relationships/image" Target="../media/image38.png"/><Relationship Id="rId9" Type="http://schemas.openxmlformats.org/officeDocument/2006/relationships/hyperlink" Target="Scripts/5_11_05%20Offset%20Cone.gh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Scripts/5_11_06%20IsoCurve.gh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04" y="838200"/>
            <a:ext cx="5953760" cy="1525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3_3: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Geometry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classes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95800"/>
              </a:lnSpc>
              <a:spcBef>
                <a:spcPts val="1275"/>
              </a:spcBef>
            </a:pPr>
            <a:r>
              <a:rPr sz="1100" dirty="0">
                <a:latin typeface="Arial"/>
                <a:cs typeface="Arial"/>
              </a:rPr>
              <a:t>Just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like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structures,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enable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defining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custom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types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grouping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other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types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together</a:t>
            </a:r>
            <a:r>
              <a:rPr sz="1100" spc="5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along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some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custom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events.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like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blueprint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encapsulates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behavior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user-</a:t>
            </a:r>
            <a:r>
              <a:rPr sz="1100" dirty="0">
                <a:latin typeface="Arial"/>
                <a:cs typeface="Arial"/>
              </a:rPr>
              <a:t>defined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type.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But,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unlike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structures,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allow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b="1" i="1" spc="-10" dirty="0">
                <a:latin typeface="Arial"/>
                <a:cs typeface="Arial"/>
              </a:rPr>
              <a:t>inheritance </a:t>
            </a:r>
            <a:r>
              <a:rPr sz="1100" dirty="0">
                <a:latin typeface="Arial"/>
                <a:cs typeface="Arial"/>
              </a:rPr>
              <a:t>which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enables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defining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hierarchy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types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starts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generic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type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branches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into </a:t>
            </a:r>
            <a:r>
              <a:rPr sz="1100" dirty="0">
                <a:latin typeface="Arial"/>
                <a:cs typeface="Arial"/>
              </a:rPr>
              <a:t>more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specific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types.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Curve</a:t>
            </a:r>
            <a:r>
              <a:rPr sz="1100" b="1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RhinoCommon</a:t>
            </a:r>
            <a:r>
              <a:rPr sz="1100" b="1" i="1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branches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specialized </a:t>
            </a:r>
            <a:r>
              <a:rPr sz="1100" dirty="0">
                <a:latin typeface="Arial"/>
                <a:cs typeface="Arial"/>
              </a:rPr>
              <a:t>curve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types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such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ArcCurve</a:t>
            </a:r>
            <a:r>
              <a:rPr sz="1100" b="1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NurbsCurve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following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diagram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shows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hierarchy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Curve</a:t>
            </a:r>
            <a:r>
              <a:rPr sz="1100" b="1" i="1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class: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571112"/>
            <a:ext cx="5569585" cy="3556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5"/>
              </a:spcBef>
            </a:pPr>
            <a:r>
              <a:rPr sz="1100" dirty="0">
                <a:latin typeface="Arial"/>
                <a:cs typeface="Arial"/>
              </a:rPr>
              <a:t>Most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geometry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derived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GeometryBase</a:t>
            </a:r>
            <a:r>
              <a:rPr sz="1100" b="1" i="1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class.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following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diagram </a:t>
            </a:r>
            <a:r>
              <a:rPr sz="1100" dirty="0">
                <a:latin typeface="Arial"/>
                <a:cs typeface="Arial"/>
              </a:rPr>
              <a:t>shows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hierarchy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these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classes.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378" y="2540954"/>
            <a:ext cx="4834051" cy="1869326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1607" y="3179713"/>
            <a:ext cx="381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u="sng" dirty="0" smtClean="0"/>
              <a:t>Implicit</a:t>
            </a:r>
          </a:p>
          <a:p>
            <a:endParaRPr lang="en-US" dirty="0" smtClean="0"/>
          </a:p>
          <a:p>
            <a:r>
              <a:rPr lang="en-US" dirty="0"/>
              <a:t>x</a:t>
            </a:r>
            <a:r>
              <a:rPr lang="en-US" dirty="0" smtClean="0"/>
              <a:t> = f(t)</a:t>
            </a:r>
          </a:p>
          <a:p>
            <a:r>
              <a:rPr lang="en-US" dirty="0"/>
              <a:t>y</a:t>
            </a:r>
            <a:r>
              <a:rPr lang="en-US" dirty="0" smtClean="0"/>
              <a:t> = f(t)</a:t>
            </a:r>
          </a:p>
          <a:p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66800" y="80772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81534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67200" y="81534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8229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267200" y="6861244"/>
            <a:ext cx="0" cy="129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33825" y="71467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24" name="Freeform 23"/>
          <p:cNvSpPr/>
          <p:nvPr/>
        </p:nvSpPr>
        <p:spPr>
          <a:xfrm>
            <a:off x="4673600" y="6819900"/>
            <a:ext cx="2070100" cy="952500"/>
          </a:xfrm>
          <a:custGeom>
            <a:avLst/>
            <a:gdLst>
              <a:gd name="connsiteX0" fmla="*/ 0 w 2070100"/>
              <a:gd name="connsiteY0" fmla="*/ 952500 h 952500"/>
              <a:gd name="connsiteX1" fmla="*/ 482600 w 2070100"/>
              <a:gd name="connsiteY1" fmla="*/ 292100 h 952500"/>
              <a:gd name="connsiteX2" fmla="*/ 1600200 w 2070100"/>
              <a:gd name="connsiteY2" fmla="*/ 622300 h 952500"/>
              <a:gd name="connsiteX3" fmla="*/ 2070100 w 2070100"/>
              <a:gd name="connsiteY3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100" h="952500">
                <a:moveTo>
                  <a:pt x="0" y="952500"/>
                </a:moveTo>
                <a:cubicBezTo>
                  <a:pt x="107950" y="649816"/>
                  <a:pt x="215900" y="347133"/>
                  <a:pt x="482600" y="292100"/>
                </a:cubicBezTo>
                <a:cubicBezTo>
                  <a:pt x="749300" y="237067"/>
                  <a:pt x="1335617" y="670983"/>
                  <a:pt x="1600200" y="622300"/>
                </a:cubicBezTo>
                <a:cubicBezTo>
                  <a:pt x="1864783" y="573617"/>
                  <a:pt x="1967441" y="286808"/>
                  <a:pt x="20701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00600" y="6363474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p(t) = 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,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096744" y="989171"/>
            <a:ext cx="4301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at  curve that is an implicit function</a:t>
            </a:r>
          </a:p>
          <a:p>
            <a:endParaRPr lang="en-US" dirty="0"/>
          </a:p>
          <a:p>
            <a:r>
              <a:rPr lang="en-US" dirty="0" smtClean="0"/>
              <a:t>Find a point for </a:t>
            </a:r>
            <a:r>
              <a:rPr lang="en-US" i="1" dirty="0" smtClean="0"/>
              <a:t>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9610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vs implicit curve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D4D0C8"/>
              </a:clrFrom>
              <a:clrTo>
                <a:srgbClr val="D4D0C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8423" y="4572000"/>
            <a:ext cx="5906589" cy="4320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422" y="914400"/>
            <a:ext cx="2516777" cy="338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vs implicit curve functions - circle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D4D0C8"/>
              </a:clrFrom>
              <a:clrTo>
                <a:srgbClr val="D4D0C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0" y="3810000"/>
            <a:ext cx="5638800" cy="5560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990600"/>
            <a:ext cx="3276600" cy="3174525"/>
          </a:xfrm>
          <a:prstGeom prst="rect">
            <a:avLst/>
          </a:prstGeom>
        </p:spPr>
      </p:pic>
      <p:sp>
        <p:nvSpPr>
          <p:cNvPr id="6" name="TextBox 5">
            <a:hlinkClick r:id="rId4" action="ppaction://hlinkfile"/>
          </p:cNvPr>
          <p:cNvSpPr txBox="1"/>
          <p:nvPr/>
        </p:nvSpPr>
        <p:spPr>
          <a:xfrm>
            <a:off x="6308026" y="533400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at parameter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D4D0C8"/>
              </a:clrFrom>
              <a:clrTo>
                <a:srgbClr val="D4D0C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006" y="1066800"/>
            <a:ext cx="6372965" cy="6934200"/>
          </a:xfrm>
          <a:prstGeom prst="rect">
            <a:avLst/>
          </a:prstGeom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6308026" y="533400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 functions – closest point</a:t>
            </a:r>
            <a:endParaRPr lang="en-US" dirty="0"/>
          </a:p>
        </p:txBody>
      </p:sp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6308026" y="533400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19" y="2590800"/>
            <a:ext cx="6172361" cy="1311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3389" b="15075"/>
          <a:stretch/>
        </p:blipFill>
        <p:spPr>
          <a:xfrm>
            <a:off x="1285357" y="6400800"/>
            <a:ext cx="4994366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737" y="4239965"/>
            <a:ext cx="5306925" cy="157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2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 functions – evaluate</a:t>
            </a:r>
            <a:endParaRPr lang="en-US" dirty="0"/>
          </a:p>
        </p:txBody>
      </p:sp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6308026" y="533400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1219200"/>
            <a:ext cx="5814811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D4D0C8"/>
              </a:clrFrom>
              <a:clrTo>
                <a:srgbClr val="D4D0C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5357" y="3260858"/>
            <a:ext cx="5597804" cy="2225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9DA3AA"/>
              </a:clrFrom>
              <a:clrTo>
                <a:srgbClr val="9DA3A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5357" y="5927858"/>
            <a:ext cx="5648843" cy="271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04" y="914400"/>
            <a:ext cx="5890260" cy="6756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5800"/>
              </a:lnSpc>
              <a:spcBef>
                <a:spcPts val="160"/>
              </a:spcBef>
            </a:pPr>
            <a:r>
              <a:rPr sz="1100" dirty="0">
                <a:latin typeface="Arial"/>
                <a:cs typeface="Arial"/>
              </a:rPr>
              <a:t>Another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way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new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curves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constructor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curve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new</a:t>
            </a:r>
            <a:r>
              <a:rPr sz="1100" b="1" i="1" spc="-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keyword.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following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different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types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curves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constructor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25" dirty="0">
                <a:latin typeface="Arial"/>
                <a:cs typeface="Arial"/>
              </a:rPr>
              <a:t> the </a:t>
            </a:r>
            <a:r>
              <a:rPr sz="1100" b="1" i="1" dirty="0">
                <a:latin typeface="Arial"/>
                <a:cs typeface="Arial"/>
              </a:rPr>
              <a:t>Create</a:t>
            </a:r>
            <a:r>
              <a:rPr sz="1100" b="1" i="1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class.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reference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RhinoCommon</a:t>
            </a:r>
            <a:r>
              <a:rPr sz="1100" b="1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help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details</a:t>
            </a:r>
            <a:r>
              <a:rPr sz="1100" spc="-10" dirty="0">
                <a:latin typeface="Arial"/>
                <a:cs typeface="Arial"/>
              </a:rPr>
              <a:t> about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constructors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each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derived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curve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classes.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921300"/>
              </p:ext>
            </p:extLst>
          </p:nvPr>
        </p:nvGraphicFramePr>
        <p:xfrm>
          <a:off x="971092" y="1710436"/>
          <a:ext cx="5953125" cy="4480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8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040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Declare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initialize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points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">
                <a:tc gridSpan="2">
                  <a:txBody>
                    <a:bodyPr/>
                    <a:lstStyle/>
                    <a:p>
                      <a:pPr marL="73025" marR="4069715" algn="just">
                        <a:lnSpc>
                          <a:spcPct val="96100"/>
                        </a:lnSpc>
                        <a:spcBef>
                          <a:spcPts val="1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Point3d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p0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Point3d(0,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0,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0);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Point3d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p1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Point3d(5,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1,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0);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Point3d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p2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Point3d(6,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3,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0);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45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LineCurve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constructor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9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keyword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73025">
                        <a:lnSpc>
                          <a:spcPts val="1055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LineCurve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LineCurve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line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LineCurve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(p0,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p1);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140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spc="-10" dirty="0">
                          <a:latin typeface="Arial"/>
                          <a:cs typeface="Arial"/>
                        </a:rPr>
                        <a:t>ArcCurve</a:t>
                      </a:r>
                      <a:r>
                        <a:rPr sz="9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constructor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9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keyword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1720">
                <a:tc>
                  <a:txBody>
                    <a:bodyPr/>
                    <a:lstStyle/>
                    <a:p>
                      <a:pPr marL="73025">
                        <a:lnSpc>
                          <a:spcPts val="106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lightweight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Arc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pass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4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</a:t>
                      </a:r>
                      <a:r>
                        <a:rPr sz="900" spc="229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constructor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ArchCurve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Arc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arc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Arc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(p0,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p1,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p2);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06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4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ArcCurve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6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ArcCurve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arcCurve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ArcCurve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(arc);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045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spc="-10" dirty="0">
                          <a:latin typeface="Arial"/>
                          <a:cs typeface="Arial"/>
                        </a:rPr>
                        <a:t>PolylineCurve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constructor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900" b="1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keyword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25194">
                <a:tc>
                  <a:txBody>
                    <a:bodyPr/>
                    <a:lstStyle/>
                    <a:p>
                      <a:pPr marL="73025">
                        <a:lnSpc>
                          <a:spcPts val="106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//Put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points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list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6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Point3d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]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pointList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{p0,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p1,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p2};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PolylineCurve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PolylineCurve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polyline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3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PolylineCurve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(pointList);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open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closed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(periodic)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curves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NurbsCurve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class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9595">
                <a:tc gridSpan="2">
                  <a:txBody>
                    <a:bodyPr/>
                    <a:lstStyle/>
                    <a:p>
                      <a:pPr marL="73025" marR="4723765">
                        <a:lnSpc>
                          <a:spcPts val="1030"/>
                        </a:lnSpc>
                        <a:spcBef>
                          <a:spcPts val="195"/>
                        </a:spcBef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bool</a:t>
                      </a:r>
                      <a:r>
                        <a:rPr sz="900" spc="-2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isPeriodic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;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degree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3;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1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NurbsCurve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openCurve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NurbsCurve.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(isPeriodic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degree,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pointList);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520" y="2582171"/>
            <a:ext cx="1006132" cy="3252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2209" y="3216796"/>
            <a:ext cx="1296531" cy="98302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6875" y="4511259"/>
            <a:ext cx="1250175" cy="846612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73</a:t>
            </a:r>
          </a:p>
        </p:txBody>
      </p:sp>
      <p:sp>
        <p:nvSpPr>
          <p:cNvPr id="12" name="TextBox 11">
            <a:hlinkClick r:id="rId5" action="ppaction://hlinkfile"/>
          </p:cNvPr>
          <p:cNvSpPr txBox="1"/>
          <p:nvPr/>
        </p:nvSpPr>
        <p:spPr>
          <a:xfrm>
            <a:off x="6308026" y="2569610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hlinkClick r:id="rId6" action="ppaction://hlinkfile"/>
          </p:cNvPr>
          <p:cNvSpPr txBox="1"/>
          <p:nvPr/>
        </p:nvSpPr>
        <p:spPr>
          <a:xfrm>
            <a:off x="6308026" y="3167058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hlinkClick r:id="rId7" action="ppaction://hlinkfile"/>
          </p:cNvPr>
          <p:cNvSpPr txBox="1"/>
          <p:nvPr/>
        </p:nvSpPr>
        <p:spPr>
          <a:xfrm>
            <a:off x="6308026" y="4536190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object 2"/>
          <p:cNvSpPr txBox="1"/>
          <p:nvPr/>
        </p:nvSpPr>
        <p:spPr>
          <a:xfrm>
            <a:off x="974140" y="6333214"/>
            <a:ext cx="5953760" cy="116776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73025">
              <a:lnSpc>
                <a:spcPts val="1055"/>
              </a:lnSpc>
              <a:spcBef>
                <a:spcPts val="105"/>
              </a:spcBef>
            </a:pPr>
            <a:r>
              <a:rPr sz="900" dirty="0">
                <a:latin typeface="Arial"/>
                <a:cs typeface="Arial"/>
              </a:rPr>
              <a:t>isPeriodic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=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3333FF"/>
                </a:solidFill>
                <a:latin typeface="Arial"/>
                <a:cs typeface="Arial"/>
              </a:rPr>
              <a:t>true</a:t>
            </a:r>
            <a:r>
              <a:rPr sz="900" spc="-20" dirty="0">
                <a:latin typeface="Arial"/>
                <a:cs typeface="Arial"/>
              </a:rPr>
              <a:t>;</a:t>
            </a:r>
            <a:endParaRPr sz="900">
              <a:latin typeface="Arial"/>
              <a:cs typeface="Arial"/>
            </a:endParaRPr>
          </a:p>
          <a:p>
            <a:pPr marL="73025">
              <a:lnSpc>
                <a:spcPts val="1055"/>
              </a:lnSpc>
            </a:pPr>
            <a:r>
              <a:rPr sz="900" b="1" dirty="0">
                <a:latin typeface="Arial"/>
                <a:cs typeface="Arial"/>
              </a:rPr>
              <a:t>NurbsCurve</a:t>
            </a:r>
            <a:r>
              <a:rPr sz="900" b="1" spc="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periodicCurve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= </a:t>
            </a:r>
            <a:r>
              <a:rPr sz="900" spc="-10" dirty="0">
                <a:latin typeface="Arial"/>
                <a:cs typeface="Arial"/>
              </a:rPr>
              <a:t>NurbsCurve.</a:t>
            </a:r>
            <a:r>
              <a:rPr sz="900" b="1" spc="-10" dirty="0">
                <a:latin typeface="Arial"/>
                <a:cs typeface="Arial"/>
              </a:rPr>
              <a:t>Create</a:t>
            </a:r>
            <a:r>
              <a:rPr sz="900" spc="-10" dirty="0">
                <a:latin typeface="Arial"/>
                <a:cs typeface="Arial"/>
              </a:rPr>
              <a:t>(isPeriodic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degree,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pointList);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7" name="object 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9874" y="6636931"/>
            <a:ext cx="4045525" cy="82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04" y="914400"/>
            <a:ext cx="5836920" cy="3536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sz="1100" dirty="0">
                <a:latin typeface="Arial"/>
                <a:cs typeface="Arial"/>
              </a:rPr>
              <a:t>Curves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also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return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value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method.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offsetting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given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curve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creates </a:t>
            </a:r>
            <a:r>
              <a:rPr sz="1100" dirty="0">
                <a:latin typeface="Arial"/>
                <a:cs typeface="Arial"/>
              </a:rPr>
              <a:t>one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new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curves.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Also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surface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IsoCurve</a:t>
            </a:r>
            <a:r>
              <a:rPr sz="1100" b="1" i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returns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instance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curve.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65243"/>
              </p:ext>
            </p:extLst>
          </p:nvPr>
        </p:nvGraphicFramePr>
        <p:xfrm>
          <a:off x="971092" y="1388871"/>
          <a:ext cx="5944870" cy="3949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Multiple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offset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curve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020">
                <a:tc>
                  <a:txBody>
                    <a:bodyPr/>
                    <a:lstStyle/>
                    <a:p>
                      <a:pPr marL="73025">
                        <a:lnSpc>
                          <a:spcPts val="1055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private</a:t>
                      </a:r>
                      <a:r>
                        <a:rPr sz="900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void</a:t>
                      </a:r>
                      <a:r>
                        <a:rPr sz="9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RunScript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crv,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num,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dis,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double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tol,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Plane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plane)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4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{</a:t>
                      </a:r>
                    </a:p>
                    <a:p>
                      <a:pPr marL="136525">
                        <a:lnSpc>
                          <a:spcPts val="104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//Declare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list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curve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 marL="136525">
                        <a:lnSpc>
                          <a:spcPts val="103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List&lt;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crvs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List&lt;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&gt;();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 marL="136525">
                        <a:lnSpc>
                          <a:spcPts val="103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lastCurve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crv;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 marL="136525">
                        <a:lnSpc>
                          <a:spcPts val="1040"/>
                        </a:lnSpc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1;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 &lt;=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num;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i++)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 marL="136525">
                        <a:lnSpc>
                          <a:spcPts val="104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{</a:t>
                      </a:r>
                    </a:p>
                    <a:p>
                      <a:pPr marL="200660">
                        <a:lnSpc>
                          <a:spcPts val="105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]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curveArray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last_crv.Offset(plane,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dis,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tol,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CurveOffsetCornerStyle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.None);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50" dirty="0">
                        <a:latin typeface="Times New Roman"/>
                        <a:cs typeface="Times New Roman"/>
                      </a:endParaRPr>
                    </a:p>
                    <a:p>
                      <a:pPr marL="200660">
                        <a:lnSpc>
                          <a:spcPts val="106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//Ignore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output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multiple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offset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curves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 marL="200660">
                        <a:lnSpc>
                          <a:spcPts val="1040"/>
                        </a:lnSpc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(crv.IsValid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&amp;&amp;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curveArray.Count()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1)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{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 marL="264795" marR="4187825">
                        <a:lnSpc>
                          <a:spcPts val="1030"/>
                        </a:lnSpc>
                        <a:spcBef>
                          <a:spcPts val="50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//append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offset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array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crvs.Add(curveArray[0]);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 dirty="0">
                        <a:latin typeface="Times New Roman"/>
                        <a:cs typeface="Times New Roman"/>
                      </a:endParaRPr>
                    </a:p>
                    <a:p>
                      <a:pPr marL="264795" marR="4072890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//update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next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offset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lastCUrve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curveArray[0];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 marL="200660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}</a:t>
                      </a:r>
                    </a:p>
                    <a:p>
                      <a:pPr marL="200660">
                        <a:lnSpc>
                          <a:spcPts val="1030"/>
                        </a:lnSpc>
                      </a:pPr>
                      <a:r>
                        <a:rPr sz="900" spc="-2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else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 marL="327025">
                        <a:lnSpc>
                          <a:spcPts val="1040"/>
                        </a:lnSpc>
                      </a:pP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break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;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 marL="136525">
                        <a:lnSpc>
                          <a:spcPts val="104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}</a:t>
                      </a: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}</a:t>
                      </a: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11" y="4267200"/>
            <a:ext cx="2372208" cy="86529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Box 15">
            <a:hlinkClick r:id="rId3" action="ppaction://hlinkfile"/>
          </p:cNvPr>
          <p:cNvSpPr txBox="1"/>
          <p:nvPr/>
        </p:nvSpPr>
        <p:spPr>
          <a:xfrm>
            <a:off x="6308026" y="1693333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115052"/>
            <a:ext cx="5741670" cy="9969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5800"/>
              </a:lnSpc>
              <a:spcBef>
                <a:spcPts val="160"/>
              </a:spcBef>
            </a:pPr>
            <a:r>
              <a:rPr sz="1100" dirty="0">
                <a:latin typeface="Arial"/>
                <a:cs typeface="Arial"/>
              </a:rPr>
              <a:t>Keep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mind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derived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such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NurbsCurve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access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only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own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methods, </a:t>
            </a:r>
            <a:r>
              <a:rPr sz="1100" dirty="0">
                <a:latin typeface="Arial"/>
                <a:cs typeface="Arial"/>
              </a:rPr>
              <a:t>but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also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was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derived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from.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Therefore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instance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 </a:t>
            </a:r>
            <a:r>
              <a:rPr sz="1100" b="1" i="1" dirty="0">
                <a:latin typeface="Arial"/>
                <a:cs typeface="Arial"/>
              </a:rPr>
              <a:t>NurbsCurve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access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NurbsCurve</a:t>
            </a:r>
            <a:r>
              <a:rPr sz="1100" b="1" i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Curve</a:t>
            </a:r>
            <a:r>
              <a:rPr sz="1100" b="1" i="1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well.</a:t>
            </a:r>
            <a:r>
              <a:rPr sz="1100" spc="-25" dirty="0">
                <a:latin typeface="Arial"/>
                <a:cs typeface="Arial"/>
              </a:rPr>
              <a:t> The </a:t>
            </a:r>
            <a:r>
              <a:rPr sz="1100" dirty="0">
                <a:latin typeface="Arial"/>
                <a:cs typeface="Arial"/>
              </a:rPr>
              <a:t>methods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defined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under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Curve</a:t>
            </a:r>
            <a:r>
              <a:rPr sz="1100" b="1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available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derived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b="1" dirty="0">
                <a:latin typeface="Arial"/>
                <a:cs typeface="Arial"/>
              </a:rPr>
              <a:t>Curve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such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LineCurve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ArcCurve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NurbsCurve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etc.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Here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few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examples</a:t>
            </a:r>
            <a:r>
              <a:rPr sz="1100" spc="-25" dirty="0">
                <a:latin typeface="Arial"/>
                <a:cs typeface="Arial"/>
              </a:rPr>
              <a:t> of </a:t>
            </a:r>
            <a:r>
              <a:rPr sz="1100" dirty="0">
                <a:latin typeface="Arial"/>
                <a:cs typeface="Arial"/>
              </a:rPr>
              <a:t>curve</a:t>
            </a:r>
            <a:r>
              <a:rPr sz="1100" spc="-10" dirty="0">
                <a:latin typeface="Arial"/>
                <a:cs typeface="Arial"/>
              </a:rPr>
              <a:t> methods.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105942"/>
              </p:ext>
            </p:extLst>
          </p:nvPr>
        </p:nvGraphicFramePr>
        <p:xfrm>
          <a:off x="980236" y="3232651"/>
          <a:ext cx="5934710" cy="6220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629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Some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b="1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NurbsCurve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methods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D9D9D9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marL="73025">
                        <a:lnSpc>
                          <a:spcPts val="1055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//Get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domain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interval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curve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Interval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domain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crv.Domain;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15">
                <a:tc>
                  <a:txBody>
                    <a:bodyPr/>
                    <a:lstStyle/>
                    <a:p>
                      <a:pPr marL="73025" marR="1160780">
                        <a:lnSpc>
                          <a:spcPct val="96300"/>
                        </a:lnSpc>
                        <a:spcBef>
                          <a:spcPts val="14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//Get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start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end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points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curve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Point3d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startPoint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crv.PointAtStart;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Point3d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endPoint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crv.PointAtEnd;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985">
                <a:tc>
                  <a:txBody>
                    <a:bodyPr/>
                    <a:lstStyle/>
                    <a:p>
                      <a:pPr marL="73025">
                        <a:lnSpc>
                          <a:spcPts val="106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//Get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tangent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at start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curve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6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Vector3d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startTangent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crv.TangentAtStart;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5550">
                <a:tc>
                  <a:txBody>
                    <a:bodyPr/>
                    <a:lstStyle/>
                    <a:p>
                      <a:pPr marL="73025" marR="925194" algn="just">
                        <a:lnSpc>
                          <a:spcPts val="103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//Get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control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points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NurbsCurve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(nc)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List&lt;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Point3d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cpList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List&lt;Point3d&gt;();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count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nc.Points.Count;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//Loop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get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cv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points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00660" marR="1473200" indent="-128270">
                        <a:lnSpc>
                          <a:spcPts val="1030"/>
                        </a:lnSpc>
                        <a:spcBef>
                          <a:spcPts val="55"/>
                        </a:spcBef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0; i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&lt;=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count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1;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i++) 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{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ControlPoint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cp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nc.Points[i]; cpList.Add(cp.Location);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1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6690">
                <a:tc>
                  <a:txBody>
                    <a:bodyPr/>
                    <a:lstStyle/>
                    <a:p>
                      <a:pPr marL="73025" marR="951865">
                        <a:lnSpc>
                          <a:spcPct val="961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//Get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knot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list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NurbsCurve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(nc)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List&lt;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knotList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List&lt;double&gt;();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count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nc.Points.Count;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//Loop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get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knots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values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00660" marR="1530985" indent="-128270">
                        <a:lnSpc>
                          <a:spcPct val="96100"/>
                        </a:lnSpc>
                        <a:spcBef>
                          <a:spcPts val="20"/>
                        </a:spcBef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0; i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&lt;=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count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1;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i++) 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{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knot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nc.Knots[i]; knotList.Add(knot);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3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3294">
                <a:tc>
                  <a:txBody>
                    <a:bodyPr/>
                    <a:lstStyle/>
                    <a:p>
                      <a:pPr marL="73025">
                        <a:lnSpc>
                          <a:spcPts val="1055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//Divide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(crv)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(num)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3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//Declare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array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points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Point3d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]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points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 {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};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3025" marR="1076325">
                        <a:lnSpc>
                          <a:spcPts val="104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//Divide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number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crv.DivideByCount(num,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true,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out</a:t>
                      </a:r>
                      <a:r>
                        <a:rPr sz="900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points);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7445" y="3495463"/>
            <a:ext cx="1221738" cy="5068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5271" y="4067574"/>
            <a:ext cx="1753256" cy="8101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91833" y="4962289"/>
            <a:ext cx="1768300" cy="8101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59653" y="5858505"/>
            <a:ext cx="1815556" cy="9317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63400" y="7078691"/>
            <a:ext cx="821131" cy="13852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41896" y="8542652"/>
            <a:ext cx="1859763" cy="874482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hlinkClick r:id="rId8" action="ppaction://hlinkfile"/>
          </p:cNvPr>
          <p:cNvSpPr txBox="1"/>
          <p:nvPr/>
        </p:nvSpPr>
        <p:spPr>
          <a:xfrm>
            <a:off x="6308026" y="3495463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hlinkClick r:id="rId9" action="ppaction://hlinkfile"/>
          </p:cNvPr>
          <p:cNvSpPr txBox="1"/>
          <p:nvPr/>
        </p:nvSpPr>
        <p:spPr>
          <a:xfrm>
            <a:off x="6308026" y="4051567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hlinkClick r:id="rId10" action="ppaction://hlinkfile"/>
          </p:cNvPr>
          <p:cNvSpPr txBox="1"/>
          <p:nvPr/>
        </p:nvSpPr>
        <p:spPr>
          <a:xfrm>
            <a:off x="6308026" y="4970286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hlinkClick r:id="rId11" action="ppaction://hlinkfile"/>
          </p:cNvPr>
          <p:cNvSpPr txBox="1"/>
          <p:nvPr/>
        </p:nvSpPr>
        <p:spPr>
          <a:xfrm>
            <a:off x="6308026" y="8542652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object 5"/>
          <p:cNvSpPr txBox="1"/>
          <p:nvPr/>
        </p:nvSpPr>
        <p:spPr>
          <a:xfrm>
            <a:off x="902004" y="1082127"/>
            <a:ext cx="586041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Curve</a:t>
            </a:r>
            <a:r>
              <a:rPr sz="1100" b="1" spc="-10" dirty="0">
                <a:latin typeface="Arial"/>
                <a:cs typeface="Arial"/>
              </a:rPr>
              <a:t> methods: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95900"/>
              </a:lnSpc>
              <a:spcBef>
                <a:spcPts val="25"/>
              </a:spcBef>
            </a:pPr>
            <a:r>
              <a:rPr sz="1100" dirty="0">
                <a:latin typeface="Arial"/>
                <a:cs typeface="Arial"/>
              </a:rPr>
              <a:t>Each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define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help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navigate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extract</a:t>
            </a:r>
            <a:r>
              <a:rPr sz="1100" spc="-20" dirty="0">
                <a:latin typeface="Arial"/>
                <a:cs typeface="Arial"/>
              </a:rPr>
              <a:t> some </a:t>
            </a:r>
            <a:r>
              <a:rPr sz="1100" dirty="0">
                <a:latin typeface="Arial"/>
                <a:cs typeface="Arial"/>
              </a:rPr>
              <a:t>relevant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information.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might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want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endpoints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curve,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find</a:t>
            </a:r>
            <a:r>
              <a:rPr sz="1100" spc="-25" dirty="0">
                <a:latin typeface="Arial"/>
                <a:cs typeface="Arial"/>
              </a:rPr>
              <a:t> the </a:t>
            </a:r>
            <a:r>
              <a:rPr sz="1100" dirty="0">
                <a:latin typeface="Arial"/>
                <a:cs typeface="Arial"/>
              </a:rPr>
              <a:t>tangent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some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point,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control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points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divide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curve.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AutoComplete</a:t>
            </a:r>
            <a:r>
              <a:rPr sz="1100" b="1" i="1" spc="-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helps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quickly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navigate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access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these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methods,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but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also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full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description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5" dirty="0">
                <a:latin typeface="Arial"/>
                <a:cs typeface="Arial"/>
              </a:rPr>
              <a:t> the </a:t>
            </a:r>
            <a:r>
              <a:rPr sz="1100" b="1" i="1" dirty="0">
                <a:latin typeface="Arial"/>
                <a:cs typeface="Arial"/>
              </a:rPr>
              <a:t>RhinoCommon</a:t>
            </a:r>
            <a:r>
              <a:rPr sz="1100" b="1" i="1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help.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1295400"/>
            <a:ext cx="381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Explicit</a:t>
            </a:r>
          </a:p>
          <a:p>
            <a:endParaRPr lang="en-US" dirty="0" smtClean="0"/>
          </a:p>
          <a:p>
            <a:r>
              <a:rPr lang="en-US" dirty="0" smtClean="0"/>
              <a:t>z = f</a:t>
            </a:r>
            <a:r>
              <a:rPr lang="en-US" baseline="-25000" dirty="0" smtClean="0"/>
              <a:t>s</a:t>
            </a:r>
            <a:r>
              <a:rPr lang="en-US" dirty="0" smtClean="0"/>
              <a:t>(x, y)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u="sng" dirty="0" smtClean="0"/>
              <a:t>Implicit</a:t>
            </a:r>
          </a:p>
          <a:p>
            <a:endParaRPr lang="en-US" dirty="0" smtClean="0"/>
          </a:p>
          <a:p>
            <a:r>
              <a:rPr lang="en-US" dirty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x</a:t>
            </a:r>
            <a:r>
              <a:rPr lang="en-US" dirty="0" smtClean="0"/>
              <a:t>(u, v)</a:t>
            </a:r>
          </a:p>
          <a:p>
            <a:r>
              <a:rPr lang="en-US" dirty="0"/>
              <a:t>y</a:t>
            </a:r>
            <a:r>
              <a:rPr lang="en-US" dirty="0" smtClean="0"/>
              <a:t>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y</a:t>
            </a:r>
            <a:r>
              <a:rPr lang="en-US" dirty="0" smtClean="0"/>
              <a:t>(u, v)</a:t>
            </a:r>
          </a:p>
          <a:p>
            <a:r>
              <a:rPr lang="en-US" dirty="0"/>
              <a:t>z</a:t>
            </a:r>
            <a:r>
              <a:rPr lang="en-US" dirty="0" smtClean="0"/>
              <a:t>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z</a:t>
            </a:r>
            <a:r>
              <a:rPr lang="en-US" dirty="0" smtClean="0"/>
              <a:t>(u, v)</a:t>
            </a:r>
          </a:p>
          <a:p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90942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9DA3AA"/>
              </a:clrFrom>
              <a:clrTo>
                <a:srgbClr val="9DA3A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1486" y="1524000"/>
            <a:ext cx="2895414" cy="173858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77694" y="78685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9DA3AA"/>
              </a:clrFrom>
              <a:clrTo>
                <a:srgbClr val="9DA3A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9107" y="7239000"/>
            <a:ext cx="1876493" cy="18552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clrChange>
              <a:clrFrom>
                <a:srgbClr val="9DA3AA"/>
              </a:clrFrom>
              <a:clrTo>
                <a:srgbClr val="9DA3A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65600" y="7183934"/>
            <a:ext cx="2895414" cy="173858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667000" y="1866937"/>
            <a:ext cx="1066800" cy="45584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997200" y="7641312"/>
            <a:ext cx="1066800" cy="45584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2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7439" y="947673"/>
            <a:ext cx="3170555" cy="60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Abstract</a:t>
            </a:r>
            <a:r>
              <a:rPr sz="9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9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(cannot</a:t>
            </a:r>
            <a:r>
              <a:rPr sz="9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create</a:t>
            </a:r>
            <a:r>
              <a:rPr sz="9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9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instance</a:t>
            </a:r>
            <a:r>
              <a:rPr sz="9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9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9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abstract</a:t>
            </a:r>
            <a:r>
              <a:rPr sz="900" spc="-10" dirty="0">
                <a:solidFill>
                  <a:srgbClr val="FF0000"/>
                </a:solidFill>
                <a:latin typeface="Arial"/>
                <a:cs typeface="Arial"/>
              </a:rPr>
              <a:t> class)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Abstract</a:t>
            </a:r>
            <a:r>
              <a:rPr sz="9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9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derived</a:t>
            </a:r>
            <a:r>
              <a:rPr sz="9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from </a:t>
            </a:r>
            <a:r>
              <a:rPr sz="900" spc="-10" dirty="0">
                <a:solidFill>
                  <a:srgbClr val="FF0000"/>
                </a:solidFill>
                <a:latin typeface="Arial"/>
                <a:cs typeface="Arial"/>
              </a:rPr>
              <a:t>AnnotationBase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7439" y="2046478"/>
            <a:ext cx="20078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985E8"/>
                </a:solidFill>
                <a:latin typeface="Arial"/>
                <a:cs typeface="Arial"/>
              </a:rPr>
              <a:t>Classes</a:t>
            </a:r>
            <a:r>
              <a:rPr sz="900" spc="-1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985E8"/>
                </a:solidFill>
                <a:latin typeface="Arial"/>
                <a:cs typeface="Arial"/>
              </a:rPr>
              <a:t>derived</a:t>
            </a:r>
            <a:r>
              <a:rPr sz="900" spc="-2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985E8"/>
                </a:solidFill>
                <a:latin typeface="Arial"/>
                <a:cs typeface="Arial"/>
              </a:rPr>
              <a:t>from</a:t>
            </a:r>
            <a:r>
              <a:rPr sz="900" spc="-1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4985E8"/>
                </a:solidFill>
                <a:latin typeface="Arial"/>
                <a:cs typeface="Arial"/>
              </a:rPr>
              <a:t>Dimension</a:t>
            </a:r>
            <a:r>
              <a:rPr sz="900" b="1" spc="-1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4985E8"/>
                </a:solidFill>
                <a:latin typeface="Arial"/>
                <a:cs typeface="Arial"/>
              </a:rPr>
              <a:t>class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4724" y="2690113"/>
            <a:ext cx="1620520" cy="422275"/>
          </a:xfrm>
          <a:custGeom>
            <a:avLst/>
            <a:gdLst/>
            <a:ahLst/>
            <a:cxnLst/>
            <a:rect l="l" t="t" r="r" b="b"/>
            <a:pathLst>
              <a:path w="1620520" h="422275">
                <a:moveTo>
                  <a:pt x="1609585" y="220980"/>
                </a:moveTo>
                <a:lnTo>
                  <a:pt x="9144" y="220980"/>
                </a:lnTo>
                <a:lnTo>
                  <a:pt x="9144" y="422148"/>
                </a:lnTo>
                <a:lnTo>
                  <a:pt x="1609585" y="422148"/>
                </a:lnTo>
                <a:lnTo>
                  <a:pt x="1609585" y="220980"/>
                </a:lnTo>
                <a:close/>
              </a:path>
              <a:path w="1620520" h="422275">
                <a:moveTo>
                  <a:pt x="1620266" y="182880"/>
                </a:moveTo>
                <a:lnTo>
                  <a:pt x="1609585" y="182880"/>
                </a:lnTo>
                <a:lnTo>
                  <a:pt x="1609585" y="18288"/>
                </a:lnTo>
                <a:lnTo>
                  <a:pt x="1611109" y="18288"/>
                </a:lnTo>
                <a:lnTo>
                  <a:pt x="1611109" y="0"/>
                </a:lnTo>
                <a:lnTo>
                  <a:pt x="1609585" y="0"/>
                </a:lnTo>
                <a:lnTo>
                  <a:pt x="190500" y="0"/>
                </a:lnTo>
                <a:lnTo>
                  <a:pt x="172212" y="0"/>
                </a:lnTo>
                <a:lnTo>
                  <a:pt x="9144" y="0"/>
                </a:lnTo>
                <a:lnTo>
                  <a:pt x="9144" y="18288"/>
                </a:lnTo>
                <a:lnTo>
                  <a:pt x="9144" y="182880"/>
                </a:lnTo>
                <a:lnTo>
                  <a:pt x="0" y="182880"/>
                </a:lnTo>
                <a:lnTo>
                  <a:pt x="0" y="201168"/>
                </a:lnTo>
                <a:lnTo>
                  <a:pt x="9144" y="201168"/>
                </a:lnTo>
                <a:lnTo>
                  <a:pt x="9144" y="202692"/>
                </a:lnTo>
                <a:lnTo>
                  <a:pt x="1609585" y="202692"/>
                </a:lnTo>
                <a:lnTo>
                  <a:pt x="1609585" y="201168"/>
                </a:lnTo>
                <a:lnTo>
                  <a:pt x="1620266" y="201168"/>
                </a:lnTo>
                <a:lnTo>
                  <a:pt x="1620266" y="18288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77439" y="2816097"/>
            <a:ext cx="2299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985E8"/>
                </a:solidFill>
                <a:latin typeface="Arial"/>
                <a:cs typeface="Arial"/>
              </a:rPr>
              <a:t>Classes</a:t>
            </a:r>
            <a:r>
              <a:rPr sz="900" spc="-1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985E8"/>
                </a:solidFill>
                <a:latin typeface="Arial"/>
                <a:cs typeface="Arial"/>
              </a:rPr>
              <a:t>derived</a:t>
            </a:r>
            <a:r>
              <a:rPr sz="900" spc="-2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985E8"/>
                </a:solidFill>
                <a:latin typeface="Arial"/>
                <a:cs typeface="Arial"/>
              </a:rPr>
              <a:t>from</a:t>
            </a:r>
            <a:r>
              <a:rPr sz="900" spc="-1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4985E8"/>
                </a:solidFill>
                <a:latin typeface="Arial"/>
                <a:cs typeface="Arial"/>
              </a:rPr>
              <a:t>AnnotationBase</a:t>
            </a:r>
            <a:r>
              <a:rPr sz="900" b="1" spc="-1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4985E8"/>
                </a:solidFill>
                <a:latin typeface="Arial"/>
                <a:cs typeface="Arial"/>
              </a:rPr>
              <a:t>class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4724" y="2909569"/>
            <a:ext cx="1620520" cy="203200"/>
          </a:xfrm>
          <a:custGeom>
            <a:avLst/>
            <a:gdLst/>
            <a:ahLst/>
            <a:cxnLst/>
            <a:rect l="l" t="t" r="r" b="b"/>
            <a:pathLst>
              <a:path w="1620520" h="203200">
                <a:moveTo>
                  <a:pt x="1611109" y="0"/>
                </a:moveTo>
                <a:lnTo>
                  <a:pt x="9144" y="0"/>
                </a:lnTo>
                <a:lnTo>
                  <a:pt x="9144" y="18288"/>
                </a:lnTo>
                <a:lnTo>
                  <a:pt x="1611109" y="18288"/>
                </a:lnTo>
                <a:lnTo>
                  <a:pt x="1611109" y="0"/>
                </a:lnTo>
                <a:close/>
              </a:path>
              <a:path w="1620520" h="203200">
                <a:moveTo>
                  <a:pt x="1620266" y="184404"/>
                </a:moveTo>
                <a:lnTo>
                  <a:pt x="0" y="184404"/>
                </a:lnTo>
                <a:lnTo>
                  <a:pt x="0" y="202692"/>
                </a:lnTo>
                <a:lnTo>
                  <a:pt x="1620266" y="202692"/>
                </a:lnTo>
                <a:lnTo>
                  <a:pt x="1620266" y="18440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23848" y="932637"/>
          <a:ext cx="1887220" cy="2176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1295">
                <a:tc gridSpan="3"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GeometryBase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490">
                <a:tc gridSpan="4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AnnotationBase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85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Dimension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71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AngularDimension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98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Centermark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98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LinearDimension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98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OrdinateDimension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98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7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RadialDimension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98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Leader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98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820">
                <a:tc gridSpan="3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TextEntity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498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23848" y="3130550"/>
            <a:ext cx="74930" cy="564515"/>
            <a:chOff x="923848" y="3130550"/>
            <a:chExt cx="74930" cy="564515"/>
          </a:xfrm>
        </p:grpSpPr>
        <p:sp>
          <p:nvSpPr>
            <p:cNvPr id="9" name="object 9"/>
            <p:cNvSpPr/>
            <p:nvPr/>
          </p:nvSpPr>
          <p:spPr>
            <a:xfrm>
              <a:off x="923848" y="3130549"/>
              <a:ext cx="74930" cy="370840"/>
            </a:xfrm>
            <a:custGeom>
              <a:avLst/>
              <a:gdLst/>
              <a:ahLst/>
              <a:cxnLst/>
              <a:rect l="l" t="t" r="r" b="b"/>
              <a:pathLst>
                <a:path w="74930" h="370839">
                  <a:moveTo>
                    <a:pt x="74676" y="352425"/>
                  </a:moveTo>
                  <a:lnTo>
                    <a:pt x="65532" y="352425"/>
                  </a:lnTo>
                  <a:lnTo>
                    <a:pt x="65532" y="212217"/>
                  </a:lnTo>
                  <a:lnTo>
                    <a:pt x="65532" y="193941"/>
                  </a:lnTo>
                  <a:lnTo>
                    <a:pt x="9144" y="193929"/>
                  </a:lnTo>
                  <a:lnTo>
                    <a:pt x="9144" y="212217"/>
                  </a:lnTo>
                  <a:lnTo>
                    <a:pt x="10668" y="212217"/>
                  </a:lnTo>
                  <a:lnTo>
                    <a:pt x="10668" y="352425"/>
                  </a:lnTo>
                  <a:lnTo>
                    <a:pt x="0" y="352425"/>
                  </a:lnTo>
                  <a:lnTo>
                    <a:pt x="0" y="370725"/>
                  </a:lnTo>
                  <a:lnTo>
                    <a:pt x="10668" y="370725"/>
                  </a:lnTo>
                  <a:lnTo>
                    <a:pt x="65532" y="370725"/>
                  </a:lnTo>
                  <a:lnTo>
                    <a:pt x="74676" y="370725"/>
                  </a:lnTo>
                  <a:lnTo>
                    <a:pt x="74676" y="352425"/>
                  </a:lnTo>
                  <a:close/>
                </a:path>
                <a:path w="74930" h="370839">
                  <a:moveTo>
                    <a:pt x="74676" y="157353"/>
                  </a:moveTo>
                  <a:lnTo>
                    <a:pt x="65532" y="157353"/>
                  </a:lnTo>
                  <a:lnTo>
                    <a:pt x="65532" y="18288"/>
                  </a:lnTo>
                  <a:lnTo>
                    <a:pt x="65532" y="88"/>
                  </a:lnTo>
                  <a:lnTo>
                    <a:pt x="9144" y="0"/>
                  </a:lnTo>
                  <a:lnTo>
                    <a:pt x="9144" y="18288"/>
                  </a:lnTo>
                  <a:lnTo>
                    <a:pt x="10668" y="18288"/>
                  </a:lnTo>
                  <a:lnTo>
                    <a:pt x="10668" y="157353"/>
                  </a:lnTo>
                  <a:lnTo>
                    <a:pt x="0" y="157353"/>
                  </a:lnTo>
                  <a:lnTo>
                    <a:pt x="0" y="175641"/>
                  </a:lnTo>
                  <a:lnTo>
                    <a:pt x="10668" y="175641"/>
                  </a:lnTo>
                  <a:lnTo>
                    <a:pt x="65532" y="175641"/>
                  </a:lnTo>
                  <a:lnTo>
                    <a:pt x="74676" y="175641"/>
                  </a:lnTo>
                  <a:lnTo>
                    <a:pt x="74676" y="157353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3848" y="3519550"/>
              <a:ext cx="74930" cy="175260"/>
            </a:xfrm>
            <a:custGeom>
              <a:avLst/>
              <a:gdLst/>
              <a:ahLst/>
              <a:cxnLst/>
              <a:rect l="l" t="t" r="r" b="b"/>
              <a:pathLst>
                <a:path w="74930" h="175260">
                  <a:moveTo>
                    <a:pt x="74676" y="156972"/>
                  </a:moveTo>
                  <a:lnTo>
                    <a:pt x="65532" y="156972"/>
                  </a:lnTo>
                  <a:lnTo>
                    <a:pt x="65532" y="18300"/>
                  </a:lnTo>
                  <a:lnTo>
                    <a:pt x="65532" y="0"/>
                  </a:lnTo>
                  <a:lnTo>
                    <a:pt x="10668" y="0"/>
                  </a:lnTo>
                  <a:lnTo>
                    <a:pt x="9144" y="0"/>
                  </a:lnTo>
                  <a:lnTo>
                    <a:pt x="9144" y="18300"/>
                  </a:lnTo>
                  <a:lnTo>
                    <a:pt x="10668" y="18300"/>
                  </a:lnTo>
                  <a:lnTo>
                    <a:pt x="10668" y="156972"/>
                  </a:lnTo>
                  <a:lnTo>
                    <a:pt x="0" y="156972"/>
                  </a:lnTo>
                  <a:lnTo>
                    <a:pt x="0" y="175260"/>
                  </a:lnTo>
                  <a:lnTo>
                    <a:pt x="10668" y="175260"/>
                  </a:lnTo>
                  <a:lnTo>
                    <a:pt x="65532" y="175260"/>
                  </a:lnTo>
                  <a:lnTo>
                    <a:pt x="74676" y="175260"/>
                  </a:lnTo>
                  <a:lnTo>
                    <a:pt x="74676" y="1569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04112" y="3072511"/>
            <a:ext cx="566420" cy="607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90"/>
              </a:spcBef>
            </a:pPr>
            <a:r>
              <a:rPr sz="900" b="1" spc="-20" dirty="0">
                <a:latin typeface="Arial"/>
                <a:cs typeface="Arial"/>
              </a:rPr>
              <a:t>Brep </a:t>
            </a:r>
            <a:r>
              <a:rPr sz="900" b="1" spc="-10" dirty="0">
                <a:latin typeface="Arial"/>
                <a:cs typeface="Arial"/>
              </a:rPr>
              <a:t>BrepLoop </a:t>
            </a:r>
            <a:r>
              <a:rPr sz="900" b="1" spc="-10" dirty="0">
                <a:solidFill>
                  <a:srgbClr val="FF0000"/>
                </a:solidFill>
                <a:latin typeface="Arial"/>
                <a:cs typeface="Arial"/>
              </a:rPr>
              <a:t>Curve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95067" y="3519550"/>
            <a:ext cx="114300" cy="175260"/>
          </a:xfrm>
          <a:custGeom>
            <a:avLst/>
            <a:gdLst/>
            <a:ahLst/>
            <a:cxnLst/>
            <a:rect l="l" t="t" r="r" b="b"/>
            <a:pathLst>
              <a:path w="114300" h="175260">
                <a:moveTo>
                  <a:pt x="114300" y="156972"/>
                </a:moveTo>
                <a:lnTo>
                  <a:pt x="103632" y="156972"/>
                </a:lnTo>
                <a:lnTo>
                  <a:pt x="103632" y="18300"/>
                </a:lnTo>
                <a:lnTo>
                  <a:pt x="105156" y="18300"/>
                </a:lnTo>
                <a:lnTo>
                  <a:pt x="105156" y="0"/>
                </a:lnTo>
                <a:lnTo>
                  <a:pt x="103632" y="0"/>
                </a:lnTo>
                <a:lnTo>
                  <a:pt x="9144" y="0"/>
                </a:lnTo>
                <a:lnTo>
                  <a:pt x="9144" y="18300"/>
                </a:lnTo>
                <a:lnTo>
                  <a:pt x="9144" y="156972"/>
                </a:lnTo>
                <a:lnTo>
                  <a:pt x="0" y="156972"/>
                </a:lnTo>
                <a:lnTo>
                  <a:pt x="0" y="175260"/>
                </a:lnTo>
                <a:lnTo>
                  <a:pt x="9144" y="175260"/>
                </a:lnTo>
                <a:lnTo>
                  <a:pt x="103632" y="175260"/>
                </a:lnTo>
                <a:lnTo>
                  <a:pt x="114300" y="175260"/>
                </a:lnTo>
                <a:lnTo>
                  <a:pt x="114300" y="1569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77439" y="3517519"/>
            <a:ext cx="10725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Abstract</a:t>
            </a:r>
            <a:r>
              <a:rPr sz="9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Curve</a:t>
            </a:r>
            <a:r>
              <a:rPr sz="900" spc="-20" dirty="0">
                <a:solidFill>
                  <a:srgbClr val="FF0000"/>
                </a:solidFill>
                <a:latin typeface="Arial"/>
                <a:cs typeface="Arial"/>
              </a:rPr>
              <a:t> class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74724" y="3713098"/>
            <a:ext cx="1620520" cy="370840"/>
          </a:xfrm>
          <a:custGeom>
            <a:avLst/>
            <a:gdLst/>
            <a:ahLst/>
            <a:cxnLst/>
            <a:rect l="l" t="t" r="r" b="b"/>
            <a:pathLst>
              <a:path w="1620520" h="370839">
                <a:moveTo>
                  <a:pt x="1620266" y="352044"/>
                </a:moveTo>
                <a:lnTo>
                  <a:pt x="1609585" y="352044"/>
                </a:lnTo>
                <a:lnTo>
                  <a:pt x="1609585" y="213360"/>
                </a:lnTo>
                <a:lnTo>
                  <a:pt x="1611109" y="213360"/>
                </a:lnTo>
                <a:lnTo>
                  <a:pt x="1611109" y="195072"/>
                </a:lnTo>
                <a:lnTo>
                  <a:pt x="1609585" y="195072"/>
                </a:lnTo>
                <a:lnTo>
                  <a:pt x="9144" y="195072"/>
                </a:lnTo>
                <a:lnTo>
                  <a:pt x="9144" y="213360"/>
                </a:lnTo>
                <a:lnTo>
                  <a:pt x="9144" y="352044"/>
                </a:lnTo>
                <a:lnTo>
                  <a:pt x="0" y="352044"/>
                </a:lnTo>
                <a:lnTo>
                  <a:pt x="0" y="370332"/>
                </a:lnTo>
                <a:lnTo>
                  <a:pt x="9144" y="370332"/>
                </a:lnTo>
                <a:lnTo>
                  <a:pt x="1609585" y="370332"/>
                </a:lnTo>
                <a:lnTo>
                  <a:pt x="1620266" y="370332"/>
                </a:lnTo>
                <a:lnTo>
                  <a:pt x="1620266" y="352044"/>
                </a:lnTo>
                <a:close/>
              </a:path>
              <a:path w="1620520" h="370839">
                <a:moveTo>
                  <a:pt x="1620266" y="158496"/>
                </a:moveTo>
                <a:lnTo>
                  <a:pt x="1609585" y="158496"/>
                </a:lnTo>
                <a:lnTo>
                  <a:pt x="1609585" y="18288"/>
                </a:lnTo>
                <a:lnTo>
                  <a:pt x="1611109" y="18288"/>
                </a:lnTo>
                <a:lnTo>
                  <a:pt x="1611109" y="0"/>
                </a:lnTo>
                <a:lnTo>
                  <a:pt x="1609585" y="0"/>
                </a:lnTo>
                <a:lnTo>
                  <a:pt x="9144" y="0"/>
                </a:lnTo>
                <a:lnTo>
                  <a:pt x="9144" y="18288"/>
                </a:lnTo>
                <a:lnTo>
                  <a:pt x="9144" y="158496"/>
                </a:lnTo>
                <a:lnTo>
                  <a:pt x="0" y="158496"/>
                </a:lnTo>
                <a:lnTo>
                  <a:pt x="0" y="176784"/>
                </a:lnTo>
                <a:lnTo>
                  <a:pt x="9144" y="176784"/>
                </a:lnTo>
                <a:lnTo>
                  <a:pt x="1609585" y="176784"/>
                </a:lnTo>
                <a:lnTo>
                  <a:pt x="1620266" y="176784"/>
                </a:lnTo>
                <a:lnTo>
                  <a:pt x="1620266" y="158496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77439" y="4299330"/>
            <a:ext cx="2025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985E8"/>
                </a:solidFill>
                <a:latin typeface="Arial"/>
                <a:cs typeface="Arial"/>
              </a:rPr>
              <a:t>Classes</a:t>
            </a:r>
            <a:r>
              <a:rPr sz="900" spc="-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985E8"/>
                </a:solidFill>
                <a:latin typeface="Arial"/>
                <a:cs typeface="Arial"/>
              </a:rPr>
              <a:t>derived</a:t>
            </a:r>
            <a:r>
              <a:rPr sz="900" spc="-1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985E8"/>
                </a:solidFill>
                <a:latin typeface="Arial"/>
                <a:cs typeface="Arial"/>
              </a:rPr>
              <a:t>from </a:t>
            </a:r>
            <a:r>
              <a:rPr sz="900" b="1" dirty="0">
                <a:solidFill>
                  <a:srgbClr val="4985E8"/>
                </a:solidFill>
                <a:latin typeface="Arial"/>
                <a:cs typeface="Arial"/>
              </a:rPr>
              <a:t>Curve</a:t>
            </a:r>
            <a:r>
              <a:rPr sz="900" b="1" spc="-2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985E8"/>
                </a:solidFill>
                <a:latin typeface="Arial"/>
                <a:cs typeface="Arial"/>
              </a:rPr>
              <a:t>base</a:t>
            </a:r>
            <a:r>
              <a:rPr sz="900" spc="-20" dirty="0">
                <a:solidFill>
                  <a:srgbClr val="4985E8"/>
                </a:solidFill>
                <a:latin typeface="Arial"/>
                <a:cs typeface="Arial"/>
              </a:rPr>
              <a:t> class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74724" y="4490338"/>
            <a:ext cx="1620520" cy="759460"/>
          </a:xfrm>
          <a:custGeom>
            <a:avLst/>
            <a:gdLst/>
            <a:ahLst/>
            <a:cxnLst/>
            <a:rect l="l" t="t" r="r" b="b"/>
            <a:pathLst>
              <a:path w="1620520" h="759460">
                <a:moveTo>
                  <a:pt x="1609585" y="583692"/>
                </a:moveTo>
                <a:lnTo>
                  <a:pt x="9144" y="583692"/>
                </a:lnTo>
                <a:lnTo>
                  <a:pt x="9144" y="758952"/>
                </a:lnTo>
                <a:lnTo>
                  <a:pt x="1609585" y="758952"/>
                </a:lnTo>
                <a:lnTo>
                  <a:pt x="1609585" y="583692"/>
                </a:lnTo>
                <a:close/>
              </a:path>
              <a:path w="1620520" h="759460">
                <a:moveTo>
                  <a:pt x="1620266" y="547116"/>
                </a:moveTo>
                <a:lnTo>
                  <a:pt x="1609585" y="547116"/>
                </a:lnTo>
                <a:lnTo>
                  <a:pt x="1609585" y="406908"/>
                </a:lnTo>
                <a:lnTo>
                  <a:pt x="1611109" y="406908"/>
                </a:lnTo>
                <a:lnTo>
                  <a:pt x="1611109" y="388620"/>
                </a:lnTo>
                <a:lnTo>
                  <a:pt x="1609585" y="388620"/>
                </a:lnTo>
                <a:lnTo>
                  <a:pt x="9144" y="388620"/>
                </a:lnTo>
                <a:lnTo>
                  <a:pt x="9144" y="406908"/>
                </a:lnTo>
                <a:lnTo>
                  <a:pt x="9144" y="547116"/>
                </a:lnTo>
                <a:lnTo>
                  <a:pt x="0" y="547116"/>
                </a:lnTo>
                <a:lnTo>
                  <a:pt x="0" y="565404"/>
                </a:lnTo>
                <a:lnTo>
                  <a:pt x="9144" y="565404"/>
                </a:lnTo>
                <a:lnTo>
                  <a:pt x="1609585" y="565404"/>
                </a:lnTo>
                <a:lnTo>
                  <a:pt x="1620266" y="565404"/>
                </a:lnTo>
                <a:lnTo>
                  <a:pt x="1620266" y="547116"/>
                </a:lnTo>
                <a:close/>
              </a:path>
              <a:path w="1620520" h="759460">
                <a:moveTo>
                  <a:pt x="1620266" y="352044"/>
                </a:moveTo>
                <a:lnTo>
                  <a:pt x="1609585" y="352044"/>
                </a:lnTo>
                <a:lnTo>
                  <a:pt x="1609585" y="213360"/>
                </a:lnTo>
                <a:lnTo>
                  <a:pt x="1611109" y="213360"/>
                </a:lnTo>
                <a:lnTo>
                  <a:pt x="1611109" y="195072"/>
                </a:lnTo>
                <a:lnTo>
                  <a:pt x="1609585" y="195072"/>
                </a:lnTo>
                <a:lnTo>
                  <a:pt x="9144" y="195072"/>
                </a:lnTo>
                <a:lnTo>
                  <a:pt x="9144" y="213360"/>
                </a:lnTo>
                <a:lnTo>
                  <a:pt x="9144" y="352044"/>
                </a:lnTo>
                <a:lnTo>
                  <a:pt x="0" y="352044"/>
                </a:lnTo>
                <a:lnTo>
                  <a:pt x="0" y="370332"/>
                </a:lnTo>
                <a:lnTo>
                  <a:pt x="9144" y="370332"/>
                </a:lnTo>
                <a:lnTo>
                  <a:pt x="1609585" y="370332"/>
                </a:lnTo>
                <a:lnTo>
                  <a:pt x="1620266" y="370332"/>
                </a:lnTo>
                <a:lnTo>
                  <a:pt x="1620266" y="352044"/>
                </a:lnTo>
                <a:close/>
              </a:path>
              <a:path w="1620520" h="759460">
                <a:moveTo>
                  <a:pt x="1620266" y="158496"/>
                </a:moveTo>
                <a:lnTo>
                  <a:pt x="1609585" y="158496"/>
                </a:lnTo>
                <a:lnTo>
                  <a:pt x="1609585" y="18288"/>
                </a:lnTo>
                <a:lnTo>
                  <a:pt x="1611109" y="18288"/>
                </a:lnTo>
                <a:lnTo>
                  <a:pt x="1611109" y="0"/>
                </a:lnTo>
                <a:lnTo>
                  <a:pt x="1609585" y="0"/>
                </a:lnTo>
                <a:lnTo>
                  <a:pt x="190500" y="0"/>
                </a:lnTo>
                <a:lnTo>
                  <a:pt x="172212" y="0"/>
                </a:lnTo>
                <a:lnTo>
                  <a:pt x="9144" y="0"/>
                </a:lnTo>
                <a:lnTo>
                  <a:pt x="9144" y="18288"/>
                </a:lnTo>
                <a:lnTo>
                  <a:pt x="9144" y="158496"/>
                </a:lnTo>
                <a:lnTo>
                  <a:pt x="0" y="158496"/>
                </a:lnTo>
                <a:lnTo>
                  <a:pt x="0" y="176784"/>
                </a:lnTo>
                <a:lnTo>
                  <a:pt x="9144" y="176784"/>
                </a:lnTo>
                <a:lnTo>
                  <a:pt x="1609585" y="176784"/>
                </a:lnTo>
                <a:lnTo>
                  <a:pt x="1620266" y="176784"/>
                </a:lnTo>
                <a:lnTo>
                  <a:pt x="1620266" y="158496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4724" y="5074043"/>
            <a:ext cx="1620520" cy="175260"/>
          </a:xfrm>
          <a:custGeom>
            <a:avLst/>
            <a:gdLst/>
            <a:ahLst/>
            <a:cxnLst/>
            <a:rect l="l" t="t" r="r" b="b"/>
            <a:pathLst>
              <a:path w="1620520" h="175260">
                <a:moveTo>
                  <a:pt x="1611109" y="0"/>
                </a:moveTo>
                <a:lnTo>
                  <a:pt x="9144" y="0"/>
                </a:lnTo>
                <a:lnTo>
                  <a:pt x="9144" y="18275"/>
                </a:lnTo>
                <a:lnTo>
                  <a:pt x="1611109" y="18275"/>
                </a:lnTo>
                <a:lnTo>
                  <a:pt x="1611109" y="0"/>
                </a:lnTo>
                <a:close/>
              </a:path>
              <a:path w="1620520" h="175260">
                <a:moveTo>
                  <a:pt x="1620266" y="156959"/>
                </a:moveTo>
                <a:lnTo>
                  <a:pt x="0" y="156959"/>
                </a:lnTo>
                <a:lnTo>
                  <a:pt x="0" y="175247"/>
                </a:lnTo>
                <a:lnTo>
                  <a:pt x="1620266" y="175247"/>
                </a:lnTo>
                <a:lnTo>
                  <a:pt x="1620266" y="15695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074724" y="3713098"/>
          <a:ext cx="1736089" cy="153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420">
                <a:tc gridSpan="2"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ArcCurve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98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40">
                <a:tc gridSpan="2"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CurveProxy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98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BrepEdge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98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BrepTrim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98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945">
                <a:tc gridSpan="2"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LineCurve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98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040">
                <a:tc gridSpan="2"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NurbsCurve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98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945">
                <a:tc gridSpan="2"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PolyCurve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98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50">
                <a:tc gridSpan="2"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PolylineCurve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498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923848" y="5267528"/>
            <a:ext cx="74930" cy="1536700"/>
          </a:xfrm>
          <a:custGeom>
            <a:avLst/>
            <a:gdLst/>
            <a:ahLst/>
            <a:cxnLst/>
            <a:rect l="l" t="t" r="r" b="b"/>
            <a:pathLst>
              <a:path w="74930" h="1536700">
                <a:moveTo>
                  <a:pt x="74676" y="1518208"/>
                </a:moveTo>
                <a:lnTo>
                  <a:pt x="65532" y="1518208"/>
                </a:lnTo>
                <a:lnTo>
                  <a:pt x="65532" y="1379524"/>
                </a:lnTo>
                <a:lnTo>
                  <a:pt x="65532" y="1361236"/>
                </a:lnTo>
                <a:lnTo>
                  <a:pt x="10668" y="1361236"/>
                </a:lnTo>
                <a:lnTo>
                  <a:pt x="9144" y="1361236"/>
                </a:lnTo>
                <a:lnTo>
                  <a:pt x="9144" y="1379524"/>
                </a:lnTo>
                <a:lnTo>
                  <a:pt x="10668" y="1379524"/>
                </a:lnTo>
                <a:lnTo>
                  <a:pt x="10668" y="1518208"/>
                </a:lnTo>
                <a:lnTo>
                  <a:pt x="0" y="1518208"/>
                </a:lnTo>
                <a:lnTo>
                  <a:pt x="0" y="1536496"/>
                </a:lnTo>
                <a:lnTo>
                  <a:pt x="10668" y="1536496"/>
                </a:lnTo>
                <a:lnTo>
                  <a:pt x="65532" y="1536496"/>
                </a:lnTo>
                <a:lnTo>
                  <a:pt x="74676" y="1536496"/>
                </a:lnTo>
                <a:lnTo>
                  <a:pt x="74676" y="1518208"/>
                </a:lnTo>
                <a:close/>
              </a:path>
              <a:path w="74930" h="1536700">
                <a:moveTo>
                  <a:pt x="74676" y="1324660"/>
                </a:moveTo>
                <a:lnTo>
                  <a:pt x="65532" y="1324660"/>
                </a:lnTo>
                <a:lnTo>
                  <a:pt x="65532" y="1184452"/>
                </a:lnTo>
                <a:lnTo>
                  <a:pt x="65532" y="1166164"/>
                </a:lnTo>
                <a:lnTo>
                  <a:pt x="10668" y="1166164"/>
                </a:lnTo>
                <a:lnTo>
                  <a:pt x="9144" y="1166164"/>
                </a:lnTo>
                <a:lnTo>
                  <a:pt x="9144" y="1184452"/>
                </a:lnTo>
                <a:lnTo>
                  <a:pt x="10668" y="1184452"/>
                </a:lnTo>
                <a:lnTo>
                  <a:pt x="10668" y="1324660"/>
                </a:lnTo>
                <a:lnTo>
                  <a:pt x="0" y="1324660"/>
                </a:lnTo>
                <a:lnTo>
                  <a:pt x="0" y="1342948"/>
                </a:lnTo>
                <a:lnTo>
                  <a:pt x="10668" y="1342948"/>
                </a:lnTo>
                <a:lnTo>
                  <a:pt x="65532" y="1342948"/>
                </a:lnTo>
                <a:lnTo>
                  <a:pt x="74676" y="1342948"/>
                </a:lnTo>
                <a:lnTo>
                  <a:pt x="74676" y="1324660"/>
                </a:lnTo>
                <a:close/>
              </a:path>
              <a:path w="74930" h="1536700">
                <a:moveTo>
                  <a:pt x="74676" y="1129588"/>
                </a:moveTo>
                <a:lnTo>
                  <a:pt x="65532" y="1129588"/>
                </a:lnTo>
                <a:lnTo>
                  <a:pt x="65532" y="990904"/>
                </a:lnTo>
                <a:lnTo>
                  <a:pt x="65532" y="972616"/>
                </a:lnTo>
                <a:lnTo>
                  <a:pt x="10668" y="972616"/>
                </a:lnTo>
                <a:lnTo>
                  <a:pt x="9144" y="972616"/>
                </a:lnTo>
                <a:lnTo>
                  <a:pt x="9144" y="990904"/>
                </a:lnTo>
                <a:lnTo>
                  <a:pt x="10668" y="990904"/>
                </a:lnTo>
                <a:lnTo>
                  <a:pt x="10668" y="1129588"/>
                </a:lnTo>
                <a:lnTo>
                  <a:pt x="0" y="1129588"/>
                </a:lnTo>
                <a:lnTo>
                  <a:pt x="0" y="1147876"/>
                </a:lnTo>
                <a:lnTo>
                  <a:pt x="10668" y="1147876"/>
                </a:lnTo>
                <a:lnTo>
                  <a:pt x="65532" y="1147876"/>
                </a:lnTo>
                <a:lnTo>
                  <a:pt x="74676" y="1147876"/>
                </a:lnTo>
                <a:lnTo>
                  <a:pt x="74676" y="1129588"/>
                </a:lnTo>
                <a:close/>
              </a:path>
              <a:path w="74930" h="1536700">
                <a:moveTo>
                  <a:pt x="74676" y="936040"/>
                </a:moveTo>
                <a:lnTo>
                  <a:pt x="65532" y="936040"/>
                </a:lnTo>
                <a:lnTo>
                  <a:pt x="65532" y="795832"/>
                </a:lnTo>
                <a:lnTo>
                  <a:pt x="65532" y="777544"/>
                </a:lnTo>
                <a:lnTo>
                  <a:pt x="10668" y="777544"/>
                </a:lnTo>
                <a:lnTo>
                  <a:pt x="9144" y="777544"/>
                </a:lnTo>
                <a:lnTo>
                  <a:pt x="9144" y="795832"/>
                </a:lnTo>
                <a:lnTo>
                  <a:pt x="10668" y="795832"/>
                </a:lnTo>
                <a:lnTo>
                  <a:pt x="10668" y="936040"/>
                </a:lnTo>
                <a:lnTo>
                  <a:pt x="0" y="936040"/>
                </a:lnTo>
                <a:lnTo>
                  <a:pt x="0" y="954328"/>
                </a:lnTo>
                <a:lnTo>
                  <a:pt x="10668" y="954328"/>
                </a:lnTo>
                <a:lnTo>
                  <a:pt x="65532" y="954328"/>
                </a:lnTo>
                <a:lnTo>
                  <a:pt x="74676" y="954328"/>
                </a:lnTo>
                <a:lnTo>
                  <a:pt x="74676" y="936040"/>
                </a:lnTo>
                <a:close/>
              </a:path>
              <a:path w="74930" h="1536700">
                <a:moveTo>
                  <a:pt x="74676" y="740968"/>
                </a:moveTo>
                <a:lnTo>
                  <a:pt x="65532" y="740968"/>
                </a:lnTo>
                <a:lnTo>
                  <a:pt x="65532" y="602284"/>
                </a:lnTo>
                <a:lnTo>
                  <a:pt x="65532" y="583996"/>
                </a:lnTo>
                <a:lnTo>
                  <a:pt x="10668" y="583996"/>
                </a:lnTo>
                <a:lnTo>
                  <a:pt x="9144" y="583996"/>
                </a:lnTo>
                <a:lnTo>
                  <a:pt x="9144" y="602284"/>
                </a:lnTo>
                <a:lnTo>
                  <a:pt x="10668" y="602284"/>
                </a:lnTo>
                <a:lnTo>
                  <a:pt x="10668" y="740968"/>
                </a:lnTo>
                <a:lnTo>
                  <a:pt x="0" y="740968"/>
                </a:lnTo>
                <a:lnTo>
                  <a:pt x="0" y="759256"/>
                </a:lnTo>
                <a:lnTo>
                  <a:pt x="10668" y="759256"/>
                </a:lnTo>
                <a:lnTo>
                  <a:pt x="65532" y="759256"/>
                </a:lnTo>
                <a:lnTo>
                  <a:pt x="74676" y="759256"/>
                </a:lnTo>
                <a:lnTo>
                  <a:pt x="74676" y="740968"/>
                </a:lnTo>
                <a:close/>
              </a:path>
              <a:path w="74930" h="1536700">
                <a:moveTo>
                  <a:pt x="74676" y="547420"/>
                </a:moveTo>
                <a:lnTo>
                  <a:pt x="65532" y="547420"/>
                </a:lnTo>
                <a:lnTo>
                  <a:pt x="65532" y="407212"/>
                </a:lnTo>
                <a:lnTo>
                  <a:pt x="65532" y="388924"/>
                </a:lnTo>
                <a:lnTo>
                  <a:pt x="10668" y="388924"/>
                </a:lnTo>
                <a:lnTo>
                  <a:pt x="9144" y="388924"/>
                </a:lnTo>
                <a:lnTo>
                  <a:pt x="9144" y="407212"/>
                </a:lnTo>
                <a:lnTo>
                  <a:pt x="10668" y="407212"/>
                </a:lnTo>
                <a:lnTo>
                  <a:pt x="10668" y="547420"/>
                </a:lnTo>
                <a:lnTo>
                  <a:pt x="0" y="547420"/>
                </a:lnTo>
                <a:lnTo>
                  <a:pt x="0" y="565708"/>
                </a:lnTo>
                <a:lnTo>
                  <a:pt x="10668" y="565708"/>
                </a:lnTo>
                <a:lnTo>
                  <a:pt x="65532" y="565708"/>
                </a:lnTo>
                <a:lnTo>
                  <a:pt x="74676" y="565708"/>
                </a:lnTo>
                <a:lnTo>
                  <a:pt x="74676" y="547420"/>
                </a:lnTo>
                <a:close/>
              </a:path>
              <a:path w="74930" h="1536700">
                <a:moveTo>
                  <a:pt x="74676" y="352348"/>
                </a:moveTo>
                <a:lnTo>
                  <a:pt x="65532" y="352348"/>
                </a:lnTo>
                <a:lnTo>
                  <a:pt x="65532" y="195376"/>
                </a:lnTo>
                <a:lnTo>
                  <a:pt x="10668" y="195376"/>
                </a:lnTo>
                <a:lnTo>
                  <a:pt x="10668" y="352348"/>
                </a:lnTo>
                <a:lnTo>
                  <a:pt x="0" y="352348"/>
                </a:lnTo>
                <a:lnTo>
                  <a:pt x="0" y="370636"/>
                </a:lnTo>
                <a:lnTo>
                  <a:pt x="10668" y="370636"/>
                </a:lnTo>
                <a:lnTo>
                  <a:pt x="65532" y="370636"/>
                </a:lnTo>
                <a:lnTo>
                  <a:pt x="74676" y="370636"/>
                </a:lnTo>
                <a:lnTo>
                  <a:pt x="74676" y="352348"/>
                </a:lnTo>
                <a:close/>
              </a:path>
              <a:path w="74930" h="1536700">
                <a:moveTo>
                  <a:pt x="74676" y="158800"/>
                </a:moveTo>
                <a:lnTo>
                  <a:pt x="65532" y="158800"/>
                </a:lnTo>
                <a:lnTo>
                  <a:pt x="65532" y="18338"/>
                </a:lnTo>
                <a:lnTo>
                  <a:pt x="65532" y="50"/>
                </a:lnTo>
                <a:lnTo>
                  <a:pt x="10668" y="0"/>
                </a:lnTo>
                <a:lnTo>
                  <a:pt x="9144" y="50"/>
                </a:lnTo>
                <a:lnTo>
                  <a:pt x="9144" y="18338"/>
                </a:lnTo>
                <a:lnTo>
                  <a:pt x="10668" y="18338"/>
                </a:lnTo>
                <a:lnTo>
                  <a:pt x="10668" y="158800"/>
                </a:lnTo>
                <a:lnTo>
                  <a:pt x="0" y="158800"/>
                </a:lnTo>
                <a:lnTo>
                  <a:pt x="0" y="177088"/>
                </a:lnTo>
                <a:lnTo>
                  <a:pt x="10668" y="177088"/>
                </a:lnTo>
                <a:lnTo>
                  <a:pt x="65532" y="177088"/>
                </a:lnTo>
                <a:lnTo>
                  <a:pt x="74676" y="177088"/>
                </a:lnTo>
                <a:lnTo>
                  <a:pt x="74676" y="15880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04112" y="5207889"/>
            <a:ext cx="1576070" cy="158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2980">
              <a:lnSpc>
                <a:spcPct val="142200"/>
              </a:lnSpc>
              <a:spcBef>
                <a:spcPts val="100"/>
              </a:spcBef>
            </a:pPr>
            <a:r>
              <a:rPr sz="900" b="1" spc="-10" dirty="0">
                <a:latin typeface="Arial"/>
                <a:cs typeface="Arial"/>
              </a:rPr>
              <a:t>DetailView Hatch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900" b="1" spc="-10" dirty="0">
                <a:latin typeface="Arial"/>
                <a:cs typeface="Arial"/>
              </a:rPr>
              <a:t>InstanceDefinitionGeometry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41100"/>
              </a:lnSpc>
              <a:spcBef>
                <a:spcPts val="10"/>
              </a:spcBef>
            </a:pPr>
            <a:r>
              <a:rPr sz="900" b="1" spc="-10" dirty="0">
                <a:latin typeface="Arial"/>
                <a:cs typeface="Arial"/>
              </a:rPr>
              <a:t>InstanceReferenceGeometry Light</a:t>
            </a:r>
            <a:endParaRPr sz="900">
              <a:latin typeface="Arial"/>
              <a:cs typeface="Arial"/>
            </a:endParaRPr>
          </a:p>
          <a:p>
            <a:pPr marL="12700" marR="798195">
              <a:lnSpc>
                <a:spcPct val="141700"/>
              </a:lnSpc>
              <a:spcBef>
                <a:spcPts val="5"/>
              </a:spcBef>
            </a:pPr>
            <a:r>
              <a:rPr sz="900" b="1" spc="-20" dirty="0">
                <a:latin typeface="Arial"/>
                <a:cs typeface="Arial"/>
              </a:rPr>
              <a:t>Mesh </a:t>
            </a:r>
            <a:r>
              <a:rPr sz="900" b="1" spc="-10" dirty="0">
                <a:latin typeface="Arial"/>
                <a:cs typeface="Arial"/>
              </a:rPr>
              <a:t>MorphControl Point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32992" y="5462904"/>
            <a:ext cx="56515" cy="18415"/>
          </a:xfrm>
          <a:custGeom>
            <a:avLst/>
            <a:gdLst/>
            <a:ahLst/>
            <a:cxnLst/>
            <a:rect l="l" t="t" r="r" b="b"/>
            <a:pathLst>
              <a:path w="56515" h="18414">
                <a:moveTo>
                  <a:pt x="56387" y="0"/>
                </a:moveTo>
                <a:lnTo>
                  <a:pt x="0" y="0"/>
                </a:lnTo>
                <a:lnTo>
                  <a:pt x="0" y="18287"/>
                </a:lnTo>
                <a:lnTo>
                  <a:pt x="56387" y="18287"/>
                </a:lnTo>
                <a:lnTo>
                  <a:pt x="56387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74724" y="6822313"/>
            <a:ext cx="1620520" cy="177165"/>
          </a:xfrm>
          <a:prstGeom prst="rect">
            <a:avLst/>
          </a:prstGeom>
          <a:solidFill>
            <a:srgbClr val="F3F3F3"/>
          </a:solidFill>
        </p:spPr>
        <p:txBody>
          <a:bodyPr vert="horz" wrap="square" lIns="0" tIns="1016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80"/>
              </a:spcBef>
            </a:pPr>
            <a:r>
              <a:rPr sz="900" spc="-10" dirty="0">
                <a:latin typeface="Arial"/>
                <a:cs typeface="Arial"/>
              </a:rPr>
              <a:t>BrepVertex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85923" y="6822313"/>
            <a:ext cx="123825" cy="177165"/>
            <a:chOff x="2685923" y="6822313"/>
            <a:chExt cx="123825" cy="177165"/>
          </a:xfrm>
        </p:grpSpPr>
        <p:sp>
          <p:nvSpPr>
            <p:cNvPr id="24" name="object 24"/>
            <p:cNvSpPr/>
            <p:nvPr/>
          </p:nvSpPr>
          <p:spPr>
            <a:xfrm>
              <a:off x="2695067" y="6822312"/>
              <a:ext cx="114300" cy="177165"/>
            </a:xfrm>
            <a:custGeom>
              <a:avLst/>
              <a:gdLst/>
              <a:ahLst/>
              <a:cxnLst/>
              <a:rect l="l" t="t" r="r" b="b"/>
              <a:pathLst>
                <a:path w="114300" h="177165">
                  <a:moveTo>
                    <a:pt x="114300" y="158508"/>
                  </a:moveTo>
                  <a:lnTo>
                    <a:pt x="103632" y="158508"/>
                  </a:lnTo>
                  <a:lnTo>
                    <a:pt x="103632" y="18288"/>
                  </a:lnTo>
                  <a:lnTo>
                    <a:pt x="105156" y="18288"/>
                  </a:lnTo>
                  <a:lnTo>
                    <a:pt x="105156" y="0"/>
                  </a:lnTo>
                  <a:lnTo>
                    <a:pt x="9144" y="0"/>
                  </a:lnTo>
                  <a:lnTo>
                    <a:pt x="9144" y="18288"/>
                  </a:lnTo>
                  <a:lnTo>
                    <a:pt x="9144" y="158508"/>
                  </a:lnTo>
                  <a:lnTo>
                    <a:pt x="0" y="158508"/>
                  </a:lnTo>
                  <a:lnTo>
                    <a:pt x="0" y="176784"/>
                  </a:lnTo>
                  <a:lnTo>
                    <a:pt x="9144" y="176784"/>
                  </a:lnTo>
                  <a:lnTo>
                    <a:pt x="103632" y="176784"/>
                  </a:lnTo>
                  <a:lnTo>
                    <a:pt x="114300" y="176784"/>
                  </a:lnTo>
                  <a:lnTo>
                    <a:pt x="114300" y="158508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85923" y="6840601"/>
              <a:ext cx="18415" cy="158750"/>
            </a:xfrm>
            <a:custGeom>
              <a:avLst/>
              <a:gdLst/>
              <a:ahLst/>
              <a:cxnLst/>
              <a:rect l="l" t="t" r="r" b="b"/>
              <a:pathLst>
                <a:path w="18414" h="158750">
                  <a:moveTo>
                    <a:pt x="18287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8287" y="158496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877439" y="6820281"/>
            <a:ext cx="1867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985E8"/>
                </a:solidFill>
                <a:latin typeface="Arial"/>
                <a:cs typeface="Arial"/>
              </a:rPr>
              <a:t>Class</a:t>
            </a:r>
            <a:r>
              <a:rPr sz="900" spc="-1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985E8"/>
                </a:solidFill>
                <a:latin typeface="Arial"/>
                <a:cs typeface="Arial"/>
              </a:rPr>
              <a:t>derived</a:t>
            </a:r>
            <a:r>
              <a:rPr sz="900" spc="-1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985E8"/>
                </a:solidFill>
                <a:latin typeface="Arial"/>
                <a:cs typeface="Arial"/>
              </a:rPr>
              <a:t>from</a:t>
            </a:r>
            <a:r>
              <a:rPr sz="900" spc="-1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4985E8"/>
                </a:solidFill>
                <a:latin typeface="Arial"/>
                <a:cs typeface="Arial"/>
              </a:rPr>
              <a:t>Point</a:t>
            </a:r>
            <a:r>
              <a:rPr sz="900" b="1" spc="-1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985E8"/>
                </a:solidFill>
                <a:latin typeface="Arial"/>
                <a:cs typeface="Arial"/>
              </a:rPr>
              <a:t>base</a:t>
            </a:r>
            <a:r>
              <a:rPr sz="900" spc="-1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985E8"/>
                </a:solidFill>
                <a:latin typeface="Arial"/>
                <a:cs typeface="Arial"/>
              </a:rPr>
              <a:t>class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23848" y="7017384"/>
            <a:ext cx="74930" cy="564515"/>
            <a:chOff x="923848" y="7017384"/>
            <a:chExt cx="74930" cy="564515"/>
          </a:xfrm>
        </p:grpSpPr>
        <p:sp>
          <p:nvSpPr>
            <p:cNvPr id="28" name="object 28"/>
            <p:cNvSpPr/>
            <p:nvPr/>
          </p:nvSpPr>
          <p:spPr>
            <a:xfrm>
              <a:off x="923848" y="7017384"/>
              <a:ext cx="74930" cy="370840"/>
            </a:xfrm>
            <a:custGeom>
              <a:avLst/>
              <a:gdLst/>
              <a:ahLst/>
              <a:cxnLst/>
              <a:rect l="l" t="t" r="r" b="b"/>
              <a:pathLst>
                <a:path w="74930" h="370840">
                  <a:moveTo>
                    <a:pt x="74676" y="352056"/>
                  </a:moveTo>
                  <a:lnTo>
                    <a:pt x="65532" y="352056"/>
                  </a:lnTo>
                  <a:lnTo>
                    <a:pt x="65532" y="211836"/>
                  </a:lnTo>
                  <a:lnTo>
                    <a:pt x="65532" y="193560"/>
                  </a:lnTo>
                  <a:lnTo>
                    <a:pt x="9144" y="193548"/>
                  </a:lnTo>
                  <a:lnTo>
                    <a:pt x="9144" y="211836"/>
                  </a:lnTo>
                  <a:lnTo>
                    <a:pt x="10668" y="211836"/>
                  </a:lnTo>
                  <a:lnTo>
                    <a:pt x="10668" y="352056"/>
                  </a:lnTo>
                  <a:lnTo>
                    <a:pt x="0" y="352056"/>
                  </a:lnTo>
                  <a:lnTo>
                    <a:pt x="0" y="370332"/>
                  </a:lnTo>
                  <a:lnTo>
                    <a:pt x="10668" y="370332"/>
                  </a:lnTo>
                  <a:lnTo>
                    <a:pt x="65532" y="370332"/>
                  </a:lnTo>
                  <a:lnTo>
                    <a:pt x="74676" y="370332"/>
                  </a:lnTo>
                  <a:lnTo>
                    <a:pt x="74676" y="352056"/>
                  </a:lnTo>
                  <a:close/>
                </a:path>
                <a:path w="74930" h="370840">
                  <a:moveTo>
                    <a:pt x="74676" y="156972"/>
                  </a:moveTo>
                  <a:lnTo>
                    <a:pt x="65532" y="156972"/>
                  </a:lnTo>
                  <a:lnTo>
                    <a:pt x="65532" y="18288"/>
                  </a:lnTo>
                  <a:lnTo>
                    <a:pt x="65532" y="0"/>
                  </a:lnTo>
                  <a:lnTo>
                    <a:pt x="10668" y="0"/>
                  </a:lnTo>
                  <a:lnTo>
                    <a:pt x="9144" y="0"/>
                  </a:lnTo>
                  <a:lnTo>
                    <a:pt x="9144" y="18288"/>
                  </a:lnTo>
                  <a:lnTo>
                    <a:pt x="10668" y="18288"/>
                  </a:lnTo>
                  <a:lnTo>
                    <a:pt x="10668" y="156972"/>
                  </a:lnTo>
                  <a:lnTo>
                    <a:pt x="0" y="156972"/>
                  </a:lnTo>
                  <a:lnTo>
                    <a:pt x="0" y="175260"/>
                  </a:lnTo>
                  <a:lnTo>
                    <a:pt x="10668" y="175260"/>
                  </a:lnTo>
                  <a:lnTo>
                    <a:pt x="65532" y="175260"/>
                  </a:lnTo>
                  <a:lnTo>
                    <a:pt x="74676" y="175260"/>
                  </a:lnTo>
                  <a:lnTo>
                    <a:pt x="74676" y="156972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3848" y="7406004"/>
              <a:ext cx="74930" cy="175895"/>
            </a:xfrm>
            <a:custGeom>
              <a:avLst/>
              <a:gdLst/>
              <a:ahLst/>
              <a:cxnLst/>
              <a:rect l="l" t="t" r="r" b="b"/>
              <a:pathLst>
                <a:path w="74930" h="175895">
                  <a:moveTo>
                    <a:pt x="74676" y="157353"/>
                  </a:moveTo>
                  <a:lnTo>
                    <a:pt x="65532" y="157353"/>
                  </a:lnTo>
                  <a:lnTo>
                    <a:pt x="65532" y="18288"/>
                  </a:lnTo>
                  <a:lnTo>
                    <a:pt x="65532" y="76"/>
                  </a:lnTo>
                  <a:lnTo>
                    <a:pt x="9144" y="0"/>
                  </a:lnTo>
                  <a:lnTo>
                    <a:pt x="9144" y="18288"/>
                  </a:lnTo>
                  <a:lnTo>
                    <a:pt x="10668" y="18288"/>
                  </a:lnTo>
                  <a:lnTo>
                    <a:pt x="10668" y="157353"/>
                  </a:lnTo>
                  <a:lnTo>
                    <a:pt x="0" y="157353"/>
                  </a:lnTo>
                  <a:lnTo>
                    <a:pt x="0" y="175641"/>
                  </a:lnTo>
                  <a:lnTo>
                    <a:pt x="10668" y="175641"/>
                  </a:lnTo>
                  <a:lnTo>
                    <a:pt x="65532" y="175641"/>
                  </a:lnTo>
                  <a:lnTo>
                    <a:pt x="74676" y="175641"/>
                  </a:lnTo>
                  <a:lnTo>
                    <a:pt x="74676" y="1573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04112" y="6958965"/>
            <a:ext cx="680085" cy="608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1800"/>
              </a:lnSpc>
              <a:spcBef>
                <a:spcPts val="90"/>
              </a:spcBef>
            </a:pPr>
            <a:r>
              <a:rPr sz="900" b="1" spc="-10" dirty="0">
                <a:latin typeface="Arial"/>
                <a:cs typeface="Arial"/>
              </a:rPr>
              <a:t>Point3dGrid PointCloud </a:t>
            </a:r>
            <a:r>
              <a:rPr sz="900" b="1" spc="-10" dirty="0">
                <a:solidFill>
                  <a:srgbClr val="FF0000"/>
                </a:solidFill>
                <a:latin typeface="Arial"/>
                <a:cs typeface="Arial"/>
              </a:rPr>
              <a:t>Surface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83868" y="7406005"/>
            <a:ext cx="1725930" cy="625475"/>
            <a:chOff x="1083868" y="7406005"/>
            <a:chExt cx="1725930" cy="625475"/>
          </a:xfrm>
        </p:grpSpPr>
        <p:sp>
          <p:nvSpPr>
            <p:cNvPr id="32" name="object 32"/>
            <p:cNvSpPr/>
            <p:nvPr/>
          </p:nvSpPr>
          <p:spPr>
            <a:xfrm>
              <a:off x="2695067" y="7406005"/>
              <a:ext cx="114300" cy="175895"/>
            </a:xfrm>
            <a:custGeom>
              <a:avLst/>
              <a:gdLst/>
              <a:ahLst/>
              <a:cxnLst/>
              <a:rect l="l" t="t" r="r" b="b"/>
              <a:pathLst>
                <a:path w="114300" h="175895">
                  <a:moveTo>
                    <a:pt x="114300" y="157353"/>
                  </a:moveTo>
                  <a:lnTo>
                    <a:pt x="103632" y="157353"/>
                  </a:lnTo>
                  <a:lnTo>
                    <a:pt x="103632" y="18288"/>
                  </a:lnTo>
                  <a:lnTo>
                    <a:pt x="105156" y="18288"/>
                  </a:lnTo>
                  <a:lnTo>
                    <a:pt x="105156" y="0"/>
                  </a:lnTo>
                  <a:lnTo>
                    <a:pt x="9144" y="0"/>
                  </a:lnTo>
                  <a:lnTo>
                    <a:pt x="9144" y="18288"/>
                  </a:lnTo>
                  <a:lnTo>
                    <a:pt x="9144" y="157353"/>
                  </a:lnTo>
                  <a:lnTo>
                    <a:pt x="0" y="157353"/>
                  </a:lnTo>
                  <a:lnTo>
                    <a:pt x="0" y="175641"/>
                  </a:lnTo>
                  <a:lnTo>
                    <a:pt x="9144" y="175641"/>
                  </a:lnTo>
                  <a:lnTo>
                    <a:pt x="103632" y="175641"/>
                  </a:lnTo>
                  <a:lnTo>
                    <a:pt x="114300" y="175641"/>
                  </a:lnTo>
                  <a:lnTo>
                    <a:pt x="114300" y="1573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83868" y="7599934"/>
              <a:ext cx="1600835" cy="431800"/>
            </a:xfrm>
            <a:custGeom>
              <a:avLst/>
              <a:gdLst/>
              <a:ahLst/>
              <a:cxnLst/>
              <a:rect l="l" t="t" r="r" b="b"/>
              <a:pathLst>
                <a:path w="1600835" h="431800">
                  <a:moveTo>
                    <a:pt x="1600453" y="0"/>
                  </a:moveTo>
                  <a:lnTo>
                    <a:pt x="0" y="0"/>
                  </a:lnTo>
                  <a:lnTo>
                    <a:pt x="0" y="431292"/>
                  </a:lnTo>
                  <a:lnTo>
                    <a:pt x="1600453" y="431292"/>
                  </a:lnTo>
                  <a:lnTo>
                    <a:pt x="1600453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877439" y="7404354"/>
            <a:ext cx="1162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Abstract</a:t>
            </a:r>
            <a:r>
              <a:rPr sz="9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Surface</a:t>
            </a:r>
            <a:r>
              <a:rPr sz="9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80312" y="7597902"/>
            <a:ext cx="725805" cy="4267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6100"/>
              </a:lnSpc>
              <a:spcBef>
                <a:spcPts val="140"/>
              </a:spcBef>
            </a:pPr>
            <a:r>
              <a:rPr sz="900" spc="-10" dirty="0">
                <a:latin typeface="Arial"/>
                <a:cs typeface="Arial"/>
              </a:rPr>
              <a:t>Extrusion NurbsSurface PlaneSurface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74724" y="7599933"/>
            <a:ext cx="1725930" cy="1074420"/>
            <a:chOff x="1074724" y="7599933"/>
            <a:chExt cx="1725930" cy="1074420"/>
          </a:xfrm>
        </p:grpSpPr>
        <p:sp>
          <p:nvSpPr>
            <p:cNvPr id="37" name="object 37"/>
            <p:cNvSpPr/>
            <p:nvPr/>
          </p:nvSpPr>
          <p:spPr>
            <a:xfrm>
              <a:off x="2704211" y="7599933"/>
              <a:ext cx="94615" cy="1074420"/>
            </a:xfrm>
            <a:custGeom>
              <a:avLst/>
              <a:gdLst/>
              <a:ahLst/>
              <a:cxnLst/>
              <a:rect l="l" t="t" r="r" b="b"/>
              <a:pathLst>
                <a:path w="94614" h="1074420">
                  <a:moveTo>
                    <a:pt x="94487" y="0"/>
                  </a:moveTo>
                  <a:lnTo>
                    <a:pt x="0" y="0"/>
                  </a:lnTo>
                  <a:lnTo>
                    <a:pt x="0" y="1074419"/>
                  </a:lnTo>
                  <a:lnTo>
                    <a:pt x="94487" y="1074419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83868" y="7599933"/>
              <a:ext cx="1602105" cy="18415"/>
            </a:xfrm>
            <a:custGeom>
              <a:avLst/>
              <a:gdLst/>
              <a:ahLst/>
              <a:cxnLst/>
              <a:rect l="l" t="t" r="r" b="b"/>
              <a:pathLst>
                <a:path w="1602105" h="18415">
                  <a:moveTo>
                    <a:pt x="1601977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1601977" y="18287"/>
                  </a:lnTo>
                  <a:lnTo>
                    <a:pt x="1601977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04211" y="7599933"/>
              <a:ext cx="96520" cy="18415"/>
            </a:xfrm>
            <a:custGeom>
              <a:avLst/>
              <a:gdLst/>
              <a:ahLst/>
              <a:cxnLst/>
              <a:rect l="l" t="t" r="r" b="b"/>
              <a:pathLst>
                <a:path w="96519" h="18415">
                  <a:moveTo>
                    <a:pt x="96012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96012" y="18287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74724" y="8012939"/>
              <a:ext cx="1620520" cy="18415"/>
            </a:xfrm>
            <a:custGeom>
              <a:avLst/>
              <a:gdLst/>
              <a:ahLst/>
              <a:cxnLst/>
              <a:rect l="l" t="t" r="r" b="b"/>
              <a:pathLst>
                <a:path w="1620520" h="18415">
                  <a:moveTo>
                    <a:pt x="1620266" y="0"/>
                  </a:moveTo>
                  <a:lnTo>
                    <a:pt x="0" y="0"/>
                  </a:lnTo>
                  <a:lnTo>
                    <a:pt x="0" y="18286"/>
                  </a:lnTo>
                  <a:lnTo>
                    <a:pt x="1620266" y="18286"/>
                  </a:lnTo>
                  <a:lnTo>
                    <a:pt x="1620266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65224" y="8049513"/>
              <a:ext cx="1419225" cy="177165"/>
            </a:xfrm>
            <a:custGeom>
              <a:avLst/>
              <a:gdLst/>
              <a:ahLst/>
              <a:cxnLst/>
              <a:rect l="l" t="t" r="r" b="b"/>
              <a:pathLst>
                <a:path w="1419225" h="177165">
                  <a:moveTo>
                    <a:pt x="1419097" y="0"/>
                  </a:moveTo>
                  <a:lnTo>
                    <a:pt x="0" y="0"/>
                  </a:lnTo>
                  <a:lnTo>
                    <a:pt x="0" y="176783"/>
                  </a:lnTo>
                  <a:lnTo>
                    <a:pt x="1419097" y="176783"/>
                  </a:lnTo>
                  <a:lnTo>
                    <a:pt x="141909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877439" y="8052054"/>
            <a:ext cx="2121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985E8"/>
                </a:solidFill>
                <a:latin typeface="Arial"/>
                <a:cs typeface="Arial"/>
              </a:rPr>
              <a:t>Classes</a:t>
            </a:r>
            <a:r>
              <a:rPr sz="900" spc="-1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985E8"/>
                </a:solidFill>
                <a:latin typeface="Arial"/>
                <a:cs typeface="Arial"/>
              </a:rPr>
              <a:t>derived</a:t>
            </a:r>
            <a:r>
              <a:rPr sz="900" spc="-1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985E8"/>
                </a:solidFill>
                <a:latin typeface="Arial"/>
                <a:cs typeface="Arial"/>
              </a:rPr>
              <a:t>from</a:t>
            </a:r>
            <a:r>
              <a:rPr sz="900" spc="-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4985E8"/>
                </a:solidFill>
                <a:latin typeface="Arial"/>
                <a:cs typeface="Arial"/>
              </a:rPr>
              <a:t>Surface</a:t>
            </a:r>
            <a:r>
              <a:rPr sz="900" b="1" spc="-1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985E8"/>
                </a:solidFill>
                <a:latin typeface="Arial"/>
                <a:cs typeface="Arial"/>
              </a:rPr>
              <a:t>base</a:t>
            </a:r>
            <a:r>
              <a:rPr sz="900" spc="-1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4985E8"/>
                </a:solidFill>
                <a:latin typeface="Arial"/>
                <a:cs typeface="Arial"/>
              </a:rPr>
              <a:t>class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56080" y="8047482"/>
            <a:ext cx="14395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ClippingPlaneSurface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74724" y="8049514"/>
            <a:ext cx="1734820" cy="820419"/>
            <a:chOff x="1074724" y="8049514"/>
            <a:chExt cx="1734820" cy="820419"/>
          </a:xfrm>
        </p:grpSpPr>
        <p:sp>
          <p:nvSpPr>
            <p:cNvPr id="45" name="object 45"/>
            <p:cNvSpPr/>
            <p:nvPr/>
          </p:nvSpPr>
          <p:spPr>
            <a:xfrm>
              <a:off x="1256080" y="8049513"/>
              <a:ext cx="1438910" cy="175260"/>
            </a:xfrm>
            <a:custGeom>
              <a:avLst/>
              <a:gdLst/>
              <a:ahLst/>
              <a:cxnLst/>
              <a:rect l="l" t="t" r="r" b="b"/>
              <a:pathLst>
                <a:path w="1438910" h="175259">
                  <a:moveTo>
                    <a:pt x="1429753" y="0"/>
                  </a:moveTo>
                  <a:lnTo>
                    <a:pt x="9144" y="0"/>
                  </a:lnTo>
                  <a:lnTo>
                    <a:pt x="9144" y="18288"/>
                  </a:lnTo>
                  <a:lnTo>
                    <a:pt x="1429753" y="18288"/>
                  </a:lnTo>
                  <a:lnTo>
                    <a:pt x="1429753" y="0"/>
                  </a:lnTo>
                  <a:close/>
                </a:path>
                <a:path w="1438910" h="175259">
                  <a:moveTo>
                    <a:pt x="1438910" y="156972"/>
                  </a:moveTo>
                  <a:lnTo>
                    <a:pt x="0" y="156972"/>
                  </a:lnTo>
                  <a:lnTo>
                    <a:pt x="0" y="175260"/>
                  </a:lnTo>
                  <a:lnTo>
                    <a:pt x="1438910" y="175260"/>
                  </a:lnTo>
                  <a:lnTo>
                    <a:pt x="1438910" y="15697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74724" y="8243062"/>
              <a:ext cx="1620520" cy="431800"/>
            </a:xfrm>
            <a:custGeom>
              <a:avLst/>
              <a:gdLst/>
              <a:ahLst/>
              <a:cxnLst/>
              <a:rect l="l" t="t" r="r" b="b"/>
              <a:pathLst>
                <a:path w="1620520" h="431800">
                  <a:moveTo>
                    <a:pt x="1620266" y="413004"/>
                  </a:moveTo>
                  <a:lnTo>
                    <a:pt x="1609585" y="413004"/>
                  </a:lnTo>
                  <a:lnTo>
                    <a:pt x="1609585" y="18288"/>
                  </a:lnTo>
                  <a:lnTo>
                    <a:pt x="1611109" y="18288"/>
                  </a:lnTo>
                  <a:lnTo>
                    <a:pt x="1611109" y="0"/>
                  </a:lnTo>
                  <a:lnTo>
                    <a:pt x="1609585" y="0"/>
                  </a:lnTo>
                  <a:lnTo>
                    <a:pt x="190500" y="0"/>
                  </a:lnTo>
                  <a:lnTo>
                    <a:pt x="172212" y="0"/>
                  </a:lnTo>
                  <a:lnTo>
                    <a:pt x="9144" y="0"/>
                  </a:lnTo>
                  <a:lnTo>
                    <a:pt x="9144" y="18288"/>
                  </a:lnTo>
                  <a:lnTo>
                    <a:pt x="9144" y="413004"/>
                  </a:lnTo>
                  <a:lnTo>
                    <a:pt x="0" y="413004"/>
                  </a:lnTo>
                  <a:lnTo>
                    <a:pt x="0" y="431292"/>
                  </a:lnTo>
                  <a:lnTo>
                    <a:pt x="9144" y="431292"/>
                  </a:lnTo>
                  <a:lnTo>
                    <a:pt x="1609585" y="431292"/>
                  </a:lnTo>
                  <a:lnTo>
                    <a:pt x="1620266" y="431292"/>
                  </a:lnTo>
                  <a:lnTo>
                    <a:pt x="1620266" y="41300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95066" y="8656066"/>
              <a:ext cx="114300" cy="18415"/>
            </a:xfrm>
            <a:custGeom>
              <a:avLst/>
              <a:gdLst/>
              <a:ahLst/>
              <a:cxnLst/>
              <a:rect l="l" t="t" r="r" b="b"/>
              <a:pathLst>
                <a:path w="114300" h="18415">
                  <a:moveTo>
                    <a:pt x="114300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114300" y="18287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85922" y="8261350"/>
              <a:ext cx="18415" cy="413384"/>
            </a:xfrm>
            <a:custGeom>
              <a:avLst/>
              <a:gdLst/>
              <a:ahLst/>
              <a:cxnLst/>
              <a:rect l="l" t="t" r="r" b="b"/>
              <a:pathLst>
                <a:path w="18414" h="413384">
                  <a:moveTo>
                    <a:pt x="18287" y="0"/>
                  </a:moveTo>
                  <a:lnTo>
                    <a:pt x="0" y="0"/>
                  </a:lnTo>
                  <a:lnTo>
                    <a:pt x="0" y="413003"/>
                  </a:lnTo>
                  <a:lnTo>
                    <a:pt x="18287" y="413003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56080" y="8692591"/>
              <a:ext cx="1438910" cy="177165"/>
            </a:xfrm>
            <a:custGeom>
              <a:avLst/>
              <a:gdLst/>
              <a:ahLst/>
              <a:cxnLst/>
              <a:rect l="l" t="t" r="r" b="b"/>
              <a:pathLst>
                <a:path w="1438910" h="177165">
                  <a:moveTo>
                    <a:pt x="1438910" y="156972"/>
                  </a:moveTo>
                  <a:lnTo>
                    <a:pt x="1428229" y="156972"/>
                  </a:lnTo>
                  <a:lnTo>
                    <a:pt x="1428229" y="18338"/>
                  </a:lnTo>
                  <a:lnTo>
                    <a:pt x="1429753" y="18338"/>
                  </a:lnTo>
                  <a:lnTo>
                    <a:pt x="1429753" y="63"/>
                  </a:lnTo>
                  <a:lnTo>
                    <a:pt x="1428229" y="63"/>
                  </a:lnTo>
                  <a:lnTo>
                    <a:pt x="9144" y="0"/>
                  </a:lnTo>
                  <a:lnTo>
                    <a:pt x="9144" y="18338"/>
                  </a:lnTo>
                  <a:lnTo>
                    <a:pt x="9144" y="156972"/>
                  </a:lnTo>
                  <a:lnTo>
                    <a:pt x="0" y="156972"/>
                  </a:lnTo>
                  <a:lnTo>
                    <a:pt x="0" y="175260"/>
                  </a:lnTo>
                  <a:lnTo>
                    <a:pt x="9144" y="175260"/>
                  </a:lnTo>
                  <a:lnTo>
                    <a:pt x="9144" y="176784"/>
                  </a:lnTo>
                  <a:lnTo>
                    <a:pt x="1428229" y="176784"/>
                  </a:lnTo>
                  <a:lnTo>
                    <a:pt x="1428229" y="175260"/>
                  </a:lnTo>
                  <a:lnTo>
                    <a:pt x="1438910" y="175260"/>
                  </a:lnTo>
                  <a:lnTo>
                    <a:pt x="1438910" y="15697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004112" y="8241030"/>
            <a:ext cx="788035" cy="8058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88900" marR="5080" algn="just">
              <a:lnSpc>
                <a:spcPct val="96100"/>
              </a:lnSpc>
              <a:spcBef>
                <a:spcPts val="140"/>
              </a:spcBef>
            </a:pPr>
            <a:r>
              <a:rPr sz="900" spc="-10" dirty="0">
                <a:latin typeface="Arial"/>
                <a:cs typeface="Arial"/>
              </a:rPr>
              <a:t>RevSurface SumSurface SurfaceProxy</a:t>
            </a:r>
            <a:endParaRPr sz="90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  <a:spcBef>
                <a:spcPts val="385"/>
              </a:spcBef>
            </a:pPr>
            <a:r>
              <a:rPr sz="900" spc="-10" dirty="0">
                <a:latin typeface="Arial"/>
                <a:cs typeface="Arial"/>
              </a:rPr>
              <a:t>BrepFace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900" b="1" spc="-10" dirty="0">
                <a:latin typeface="Arial"/>
                <a:cs typeface="Arial"/>
              </a:rPr>
              <a:t>TextDot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23848" y="8886138"/>
            <a:ext cx="74930" cy="177165"/>
          </a:xfrm>
          <a:custGeom>
            <a:avLst/>
            <a:gdLst/>
            <a:ahLst/>
            <a:cxnLst/>
            <a:rect l="l" t="t" r="r" b="b"/>
            <a:pathLst>
              <a:path w="74930" h="177165">
                <a:moveTo>
                  <a:pt x="74676" y="158496"/>
                </a:moveTo>
                <a:lnTo>
                  <a:pt x="65532" y="158496"/>
                </a:lnTo>
                <a:lnTo>
                  <a:pt x="65532" y="18288"/>
                </a:lnTo>
                <a:lnTo>
                  <a:pt x="65532" y="0"/>
                </a:lnTo>
                <a:lnTo>
                  <a:pt x="10668" y="0"/>
                </a:lnTo>
                <a:lnTo>
                  <a:pt x="9144" y="0"/>
                </a:lnTo>
                <a:lnTo>
                  <a:pt x="9144" y="18288"/>
                </a:lnTo>
                <a:lnTo>
                  <a:pt x="10668" y="18288"/>
                </a:lnTo>
                <a:lnTo>
                  <a:pt x="10668" y="158496"/>
                </a:lnTo>
                <a:lnTo>
                  <a:pt x="0" y="158496"/>
                </a:lnTo>
                <a:lnTo>
                  <a:pt x="0" y="176784"/>
                </a:lnTo>
                <a:lnTo>
                  <a:pt x="10668" y="176784"/>
                </a:lnTo>
                <a:lnTo>
                  <a:pt x="65532" y="176784"/>
                </a:lnTo>
                <a:lnTo>
                  <a:pt x="74676" y="176784"/>
                </a:lnTo>
                <a:lnTo>
                  <a:pt x="74676" y="15849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Title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66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80236" y="914400"/>
          <a:ext cx="5935345" cy="696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Examples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NurbsSurface</a:t>
                      </a:r>
                      <a:r>
                        <a:rPr sz="900" b="1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methods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D9D9D9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710">
                <a:tc>
                  <a:txBody>
                    <a:bodyPr/>
                    <a:lstStyle/>
                    <a:p>
                      <a:pPr marL="73025">
                        <a:lnSpc>
                          <a:spcPts val="1055"/>
                        </a:lnSpc>
                        <a:spcBef>
                          <a:spcPts val="19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srf = …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//from</a:t>
                      </a:r>
                      <a:r>
                        <a:rPr sz="900" spc="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 marR="654050">
                        <a:lnSpc>
                          <a:spcPts val="1030"/>
                        </a:lnSpc>
                        <a:spcBef>
                          <a:spcPts val="5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//Check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input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closed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direction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bool</a:t>
                      </a:r>
                      <a:r>
                        <a:rPr sz="900" spc="-4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isClosedU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srf.IsClosed(0);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10"/>
                        </a:lnSpc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bool</a:t>
                      </a:r>
                      <a:r>
                        <a:rPr sz="900" spc="-2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isClosedV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srf.IsClosed(1);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3025" marR="1156970">
                        <a:lnSpc>
                          <a:spcPts val="103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//Check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planar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zero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tolerance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bool</a:t>
                      </a:r>
                      <a:r>
                        <a:rPr sz="900" spc="-3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isPlanar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srf.IsPlanar();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600">
                <a:tc>
                  <a:txBody>
                    <a:bodyPr/>
                    <a:lstStyle/>
                    <a:p>
                      <a:pPr marL="73025" marR="2150110">
                        <a:lnSpc>
                          <a:spcPts val="1040"/>
                        </a:lnSpc>
                        <a:spcBef>
                          <a:spcPts val="17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srf = …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//from</a:t>
                      </a:r>
                      <a:r>
                        <a:rPr sz="900" spc="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input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0.5;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985"/>
                        </a:lnSpc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0.5;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3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//Declare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instantiate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evaluation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point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derivative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vectors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3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Point3d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evalPt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Point3d(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Point3d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.Unset);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Vector3d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]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derivatives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{};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3025" marR="158115">
                        <a:lnSpc>
                          <a:spcPts val="103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//Evaluate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extract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first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derivative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get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tangents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srf.Evaluate(u,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v,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1,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out</a:t>
                      </a:r>
                      <a:r>
                        <a:rPr sz="900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evalPt,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out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derivatives);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Vector3d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tanU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derivatives[0];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Vector3d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tanV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derivatives[1];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2950">
                <a:tc>
                  <a:txBody>
                    <a:bodyPr/>
                    <a:lstStyle/>
                    <a:p>
                      <a:pPr marL="73025" marR="1417955">
                        <a:lnSpc>
                          <a:spcPts val="103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//Declare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list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surfaces</a:t>
                      </a:r>
                      <a:r>
                        <a:rPr sz="900" spc="5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List&lt;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srfs 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List&lt;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&gt;();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060"/>
                        </a:lnSpc>
                        <a:spcBef>
                          <a:spcPts val="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lastSrf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srf;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40"/>
                        </a:lnSpc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 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1; i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&lt;= num;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i++)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{t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00660" marR="1256030">
                        <a:lnSpc>
                          <a:spcPts val="1030"/>
                        </a:lnSpc>
                        <a:spcBef>
                          <a:spcPts val="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offset_srf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last_srf.Offset(dis,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tol);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900" spc="-2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(srf.IsValid)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{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328930">
                        <a:lnSpc>
                          <a:spcPts val="99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//append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offset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array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327025">
                        <a:lnSpc>
                          <a:spcPts val="104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srfs.Add(offset_srf);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327025" marR="1722755" indent="1270">
                        <a:lnSpc>
                          <a:spcPts val="1030"/>
                        </a:lnSpc>
                        <a:spcBef>
                          <a:spcPts val="5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//update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next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offset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lastSrf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offset_srf;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00660">
                        <a:lnSpc>
                          <a:spcPts val="99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00660">
                        <a:lnSpc>
                          <a:spcPts val="1040"/>
                        </a:lnSpc>
                      </a:pPr>
                      <a:r>
                        <a:rPr sz="900" spc="-2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else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327025">
                        <a:lnSpc>
                          <a:spcPts val="1030"/>
                        </a:lnSpc>
                      </a:pP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break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2600">
                <a:tc>
                  <a:txBody>
                    <a:bodyPr/>
                    <a:lstStyle/>
                    <a:p>
                      <a:pPr marL="73025">
                        <a:lnSpc>
                          <a:spcPts val="1055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//Declare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instantiate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axis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curve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 marR="442595">
                        <a:lnSpc>
                          <a:spcPts val="1030"/>
                        </a:lnSpc>
                        <a:spcBef>
                          <a:spcPts val="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Line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axis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Line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Point3d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.Origin,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Point3d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(0,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10));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LineCurve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crv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2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LineCurve(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Point3d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(2,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0,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0),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Point3d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(3.5,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5));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revolution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RevSurface</a:t>
                      </a:r>
                      <a:r>
                        <a:rPr sz="9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revSrf</a:t>
                      </a:r>
                      <a:r>
                        <a:rPr sz="9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RevSurface.Create(crv,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axis);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06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//Try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to get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Cone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3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Cone</a:t>
                      </a:r>
                      <a:r>
                        <a:rPr sz="9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cone;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30"/>
                        </a:lnSpc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revSrf.TryGetCone(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out</a:t>
                      </a:r>
                      <a:r>
                        <a:rPr sz="900" spc="-3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cone))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00660">
                        <a:lnSpc>
                          <a:spcPts val="10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Print(</a:t>
                      </a:r>
                      <a:r>
                        <a:rPr sz="90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“Cone</a:t>
                      </a:r>
                      <a:r>
                        <a:rPr sz="900" spc="-15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was</a:t>
                      </a:r>
                      <a:r>
                        <a:rPr sz="900" spc="-15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successfully</a:t>
                      </a:r>
                      <a:r>
                        <a:rPr sz="900" spc="-5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create</a:t>
                      </a:r>
                      <a:r>
                        <a:rPr sz="900" spc="-2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2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surface”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004" y="8038338"/>
            <a:ext cx="581850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3_3_3: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Meshes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95700"/>
              </a:lnSpc>
            </a:pPr>
            <a:r>
              <a:rPr sz="1100" dirty="0">
                <a:latin typeface="Arial"/>
                <a:cs typeface="Arial"/>
              </a:rPr>
              <a:t>Meshes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represent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geometry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defined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faces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vertices.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mesh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dirty="0">
                <a:latin typeface="Arial"/>
                <a:cs typeface="Arial"/>
              </a:rPr>
              <a:t>structure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basically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includes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vertex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locations,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faces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describe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vertices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connections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normal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vertices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faces.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specifically,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geometry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lists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mesh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include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following.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5441" y="1190465"/>
            <a:ext cx="1526624" cy="9378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5003" y="2422186"/>
            <a:ext cx="1521367" cy="9330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83233" y="4181459"/>
            <a:ext cx="1583164" cy="178580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87657" y="6209624"/>
            <a:ext cx="1548530" cy="11993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78</a:t>
            </a:r>
          </a:p>
        </p:txBody>
      </p:sp>
      <p:sp>
        <p:nvSpPr>
          <p:cNvPr id="10" name="TextBox 9">
            <a:hlinkClick r:id="rId6" action="ppaction://hlinkfile"/>
          </p:cNvPr>
          <p:cNvSpPr txBox="1"/>
          <p:nvPr/>
        </p:nvSpPr>
        <p:spPr>
          <a:xfrm>
            <a:off x="6397956" y="899199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hlinkClick r:id="rId7" action="ppaction://hlinkfile"/>
          </p:cNvPr>
          <p:cNvSpPr txBox="1"/>
          <p:nvPr/>
        </p:nvSpPr>
        <p:spPr>
          <a:xfrm>
            <a:off x="6397956" y="2378385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hlinkClick r:id="rId8" action="ppaction://hlinkfile"/>
          </p:cNvPr>
          <p:cNvSpPr txBox="1"/>
          <p:nvPr/>
        </p:nvSpPr>
        <p:spPr>
          <a:xfrm>
            <a:off x="6397956" y="4102030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hlinkClick r:id="rId9" action="ppaction://hlinkfile"/>
          </p:cNvPr>
          <p:cNvSpPr txBox="1"/>
          <p:nvPr/>
        </p:nvSpPr>
        <p:spPr>
          <a:xfrm>
            <a:off x="6397956" y="6205451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04" y="914400"/>
            <a:ext cx="5836920" cy="3536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sz="1100" dirty="0">
                <a:latin typeface="Arial"/>
                <a:cs typeface="Arial"/>
              </a:rPr>
              <a:t>Curves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also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return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value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method.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offsetting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given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curve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creates </a:t>
            </a:r>
            <a:r>
              <a:rPr sz="1100" dirty="0">
                <a:latin typeface="Arial"/>
                <a:cs typeface="Arial"/>
              </a:rPr>
              <a:t>one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new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curves.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Also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surface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IsoCurve</a:t>
            </a:r>
            <a:r>
              <a:rPr sz="1100" b="1" i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returns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instance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curve.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872958"/>
              </p:ext>
            </p:extLst>
          </p:nvPr>
        </p:nvGraphicFramePr>
        <p:xfrm>
          <a:off x="971092" y="1388871"/>
          <a:ext cx="5944870" cy="1223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494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Extract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iso-curve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from a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surface.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method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73025" marR="3828415">
                        <a:lnSpc>
                          <a:spcPts val="103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//srf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input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surface,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 =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input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parameter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var</a:t>
                      </a:r>
                      <a:r>
                        <a:rPr sz="900" spc="-2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isoCurve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srf.IsoCurve(0,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p);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300" y="1910336"/>
            <a:ext cx="1877392" cy="651962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>
            <a:hlinkClick r:id="rId3" action="ppaction://hlinkfile"/>
          </p:cNvPr>
          <p:cNvSpPr txBox="1"/>
          <p:nvPr/>
        </p:nvSpPr>
        <p:spPr>
          <a:xfrm>
            <a:off x="6308026" y="1757102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556"/>
            <a:ext cx="5953760" cy="85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3_3_2: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Surfaces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95900"/>
              </a:lnSpc>
            </a:pPr>
            <a:r>
              <a:rPr sz="1100" dirty="0">
                <a:latin typeface="Arial"/>
                <a:cs typeface="Arial"/>
              </a:rPr>
              <a:t>There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many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surface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classes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derived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abstract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b="1" i="1" spc="-10" dirty="0">
                <a:latin typeface="Arial"/>
                <a:cs typeface="Arial"/>
              </a:rPr>
              <a:t>Rhino.Geometry.Surface</a:t>
            </a:r>
            <a:r>
              <a:rPr sz="1100" b="1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class.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b="1" i="1" dirty="0">
                <a:latin typeface="Arial"/>
                <a:cs typeface="Arial"/>
              </a:rPr>
              <a:t>Surface</a:t>
            </a:r>
            <a:r>
              <a:rPr sz="1100" b="1" i="1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provides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common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functionality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among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derived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types.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following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surface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summary</a:t>
            </a:r>
            <a:r>
              <a:rPr sz="1100" spc="-10" dirty="0">
                <a:latin typeface="Arial"/>
                <a:cs typeface="Arial"/>
              </a:rPr>
              <a:t> description.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2804" y="1864105"/>
          <a:ext cx="5944870" cy="1609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45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derived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Types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Notes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Extrusion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Represents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surfaces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extrusion.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much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lighter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than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NurbsSurface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NurbsSurface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Used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free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form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surfaces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PlaneSurface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Used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planar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surfaces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RevSurface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Represents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revolution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SumSurface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Represents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sum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surface,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extrusion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along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curved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path.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SurfaceProxy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210820">
                        <a:lnSpc>
                          <a:spcPts val="1030"/>
                        </a:lnSpc>
                        <a:spcBef>
                          <a:spcPts val="34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Cannot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instantiate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it.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Provides a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base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class to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brep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faces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other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surface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proxies.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3621151"/>
            <a:ext cx="5656580" cy="515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90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Create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surface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objects: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5"/>
              </a:lnSpc>
            </a:pPr>
            <a:r>
              <a:rPr sz="1100" dirty="0">
                <a:latin typeface="Arial"/>
                <a:cs typeface="Arial"/>
              </a:rPr>
              <a:t>One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way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surfaces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static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b="1" i="1" spc="-10" dirty="0">
                <a:latin typeface="Arial"/>
                <a:cs typeface="Arial"/>
              </a:rPr>
              <a:t>Rhino.Geometry.Surface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sz="1100" dirty="0">
                <a:latin typeface="Arial"/>
                <a:cs typeface="Arial"/>
              </a:rPr>
              <a:t>class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start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keyword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Create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Here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some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these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methods..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52804" y="4255642"/>
          <a:ext cx="5944870" cy="1455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970">
                <a:tc gridSpan="2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methods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Rhino.Geometry.Surface</a:t>
                      </a:r>
                      <a:r>
                        <a:rPr sz="900" b="1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class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CreateExtrusion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Constructs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extruding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along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vector.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CreateExtrusionToPoint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Constructs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extruding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point.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CreatePeriodicSurface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Constructs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periodic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base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direction.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CreateRollingBallFillet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Constructs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rolling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ball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fillet</a:t>
                      </a:r>
                      <a:r>
                        <a:rPr sz="9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between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surfaces.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CreateSoftEditSurface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466090">
                        <a:lnSpc>
                          <a:spcPts val="1040"/>
                        </a:lnSpc>
                        <a:spcBef>
                          <a:spcPts val="32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Creates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soft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edited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existing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smooth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influence.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5858636"/>
            <a:ext cx="5578475" cy="3536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following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fillet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surface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between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2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input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surfaces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given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some </a:t>
            </a:r>
            <a:r>
              <a:rPr sz="1100" dirty="0">
                <a:latin typeface="Arial"/>
                <a:cs typeface="Arial"/>
              </a:rPr>
              <a:t>radius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tolerance.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69568" y="6333108"/>
          <a:ext cx="5953125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4960">
                <a:tc>
                  <a:txBody>
                    <a:bodyPr/>
                    <a:lstStyle/>
                    <a:p>
                      <a:pPr marL="62230">
                        <a:lnSpc>
                          <a:spcPts val="1055"/>
                        </a:lnSpc>
                        <a:spcBef>
                          <a:spcPts val="490"/>
                        </a:spcBef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private</a:t>
                      </a:r>
                      <a:r>
                        <a:rPr sz="900" spc="-2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void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RunScript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srfA,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srfB,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sz="900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radius,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sz="900" spc="-2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tol,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ref</a:t>
                      </a:r>
                      <a:r>
                        <a:rPr sz="900" spc="-2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object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A)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2230">
                        <a:lnSpc>
                          <a:spcPts val="103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{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90500">
                        <a:lnSpc>
                          <a:spcPts val="103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//Declare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array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surfaces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90500">
                        <a:lnSpc>
                          <a:spcPts val="105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]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surfaces =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{};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90500">
                        <a:lnSpc>
                          <a:spcPts val="1055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//Check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valid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90500">
                        <a:lnSpc>
                          <a:spcPts val="103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(srfA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!=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null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&amp;&amp;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srfB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!=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null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) 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{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318135">
                        <a:lnSpc>
                          <a:spcPts val="104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fillet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surfaces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316865">
                        <a:lnSpc>
                          <a:spcPts val="104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surfaces</a:t>
                      </a:r>
                      <a:r>
                        <a:rPr sz="9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Surface.CreateRollingBallFillet(srfA,</a:t>
                      </a:r>
                      <a:r>
                        <a:rPr sz="9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srfB,</a:t>
                      </a:r>
                      <a:r>
                        <a:rPr sz="9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radius,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tol);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54000">
                        <a:lnSpc>
                          <a:spcPts val="103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26364">
                        <a:lnSpc>
                          <a:spcPts val="10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2004" y="8070342"/>
            <a:ext cx="5855970" cy="5156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sz="1100" dirty="0">
                <a:latin typeface="Arial"/>
                <a:cs typeface="Arial"/>
              </a:rPr>
              <a:t>However,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most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common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way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new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instance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derived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surface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type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either </a:t>
            </a:r>
            <a:r>
              <a:rPr sz="1100" dirty="0">
                <a:latin typeface="Arial"/>
                <a:cs typeface="Arial"/>
              </a:rPr>
              <a:t>use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constructor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(with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new</a:t>
            </a:r>
            <a:r>
              <a:rPr sz="1100" b="1" i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keyword),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Create</a:t>
            </a:r>
            <a:r>
              <a:rPr sz="1100" b="1" i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derived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surface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class.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100" dirty="0">
                <a:latin typeface="Arial"/>
                <a:cs typeface="Arial"/>
              </a:rPr>
              <a:t>Here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couple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show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how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instances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different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surface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types.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5846" y="6439865"/>
            <a:ext cx="1078183" cy="1021974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31729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80236" y="914400"/>
          <a:ext cx="5944870" cy="6381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PlaneSurface</a:t>
                      </a:r>
                      <a:r>
                        <a:rPr sz="900" b="1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constructor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900" b="1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keyword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5230">
                <a:tc>
                  <a:txBody>
                    <a:bodyPr/>
                    <a:lstStyle/>
                    <a:p>
                      <a:pPr marL="73025">
                        <a:lnSpc>
                          <a:spcPts val="1055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var</a:t>
                      </a:r>
                      <a:r>
                        <a:rPr sz="900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plane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Plane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.WorldXY;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 marR="1814830">
                        <a:lnSpc>
                          <a:spcPts val="1030"/>
                        </a:lnSpc>
                        <a:spcBef>
                          <a:spcPts val="50"/>
                        </a:spcBef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var</a:t>
                      </a:r>
                      <a:r>
                        <a:rPr sz="900" spc="-2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x_interval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2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Interval(1.0,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3.5);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var</a:t>
                      </a:r>
                      <a:r>
                        <a:rPr sz="900" spc="-2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y_interval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2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Interval(2.0,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6.0);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055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4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planar</a:t>
                      </a:r>
                      <a:r>
                        <a:rPr sz="900" spc="-4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surface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var</a:t>
                      </a:r>
                      <a:r>
                        <a:rPr sz="900" spc="-3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planeSrf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PlaneSurface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(plane,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x_interval,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y_interval);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045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RevSurface</a:t>
                      </a:r>
                      <a:r>
                        <a:rPr sz="9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line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profile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curve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9720">
                <a:tc>
                  <a:txBody>
                    <a:bodyPr/>
                    <a:lstStyle/>
                    <a:p>
                      <a:pPr marL="73025">
                        <a:lnSpc>
                          <a:spcPts val="1055"/>
                        </a:lnSpc>
                        <a:spcBef>
                          <a:spcPts val="10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RevCurve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revCrv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//from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Line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revAxis 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//from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revolution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var</a:t>
                      </a:r>
                      <a:r>
                        <a:rPr sz="900" spc="4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revSrf</a:t>
                      </a:r>
                      <a:r>
                        <a:rPr sz="9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RevSurface.Create(revCrv,</a:t>
                      </a:r>
                      <a:r>
                        <a:rPr sz="9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revAxis);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140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NurbsSurface</a:t>
                      </a:r>
                      <a:r>
                        <a:rPr sz="9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points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List&lt;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Point3d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points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//from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4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nurbs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4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control</a:t>
                      </a:r>
                      <a:r>
                        <a:rPr sz="900" spc="-4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points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40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NurbsSurface</a:t>
                      </a:r>
                      <a:r>
                        <a:rPr sz="9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ns</a:t>
                      </a:r>
                      <a:r>
                        <a:rPr sz="9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null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6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ns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NurbsSurface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.CreateThroughPoints(points,</a:t>
                      </a:r>
                      <a:r>
                        <a:rPr sz="9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2,</a:t>
                      </a:r>
                      <a:r>
                        <a:rPr sz="9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2,</a:t>
                      </a:r>
                      <a:r>
                        <a:rPr sz="9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1,</a:t>
                      </a:r>
                      <a:r>
                        <a:rPr sz="9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1,</a:t>
                      </a:r>
                      <a:r>
                        <a:rPr sz="9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045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NurbsSurface</a:t>
                      </a:r>
                      <a:r>
                        <a:rPr sz="900" b="1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extruding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certain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direction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3410">
                <a:tc>
                  <a:txBody>
                    <a:bodyPr/>
                    <a:lstStyle/>
                    <a:p>
                      <a:pPr marL="73025">
                        <a:lnSpc>
                          <a:spcPts val="1055"/>
                        </a:lnSpc>
                        <a:spcBef>
                          <a:spcPts val="10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cv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//from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Vector3d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dir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//from</a:t>
                      </a:r>
                      <a:r>
                        <a:rPr sz="900" spc="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3025" marR="744855">
                        <a:lnSpc>
                          <a:spcPts val="103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nurbs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surface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extruding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some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dir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var</a:t>
                      </a:r>
                      <a:r>
                        <a:rPr sz="900" spc="-2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nSrf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NurbsSurface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.CreateExtrusion(crv,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dir);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 marR="909319">
                        <a:lnSpc>
                          <a:spcPts val="103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extrusion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extruding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some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dir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var</a:t>
                      </a:r>
                      <a:r>
                        <a:rPr sz="900" spc="-2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Extrusion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.Create(crv,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10,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false);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3025" marR="116205">
                        <a:lnSpc>
                          <a:spcPct val="958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//Note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that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Grasshopper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1.0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there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extrusion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objects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hence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output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within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GH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is converted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nurbs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surface.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only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way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bake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Extrusion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add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object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active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within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scripting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component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following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Rhino.RhinoDoc.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ActiveDoc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.Objects.AddExtrusion(ex);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004" y="7442454"/>
            <a:ext cx="5967730" cy="131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Surface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methods: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95900"/>
              </a:lnSpc>
              <a:spcBef>
                <a:spcPts val="25"/>
              </a:spcBef>
            </a:pPr>
            <a:r>
              <a:rPr sz="1100" dirty="0">
                <a:latin typeface="Arial"/>
                <a:cs typeface="Arial"/>
              </a:rPr>
              <a:t>Surface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help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edit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extract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information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about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surface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might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want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learn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surface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closed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planar.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might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evaluate</a:t>
            </a:r>
            <a:r>
              <a:rPr sz="1100" spc="-25" dirty="0">
                <a:latin typeface="Arial"/>
                <a:cs typeface="Arial"/>
              </a:rPr>
              <a:t> the </a:t>
            </a:r>
            <a:r>
              <a:rPr sz="1100" dirty="0">
                <a:latin typeface="Arial"/>
                <a:cs typeface="Arial"/>
              </a:rPr>
              <a:t>surface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some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parameter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calculate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points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surface,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bounding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box.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There</a:t>
            </a:r>
            <a:r>
              <a:rPr sz="1100" spc="-25" dirty="0">
                <a:latin typeface="Arial"/>
                <a:cs typeface="Arial"/>
              </a:rPr>
              <a:t> are </a:t>
            </a:r>
            <a:r>
              <a:rPr sz="1100" dirty="0">
                <a:latin typeface="Arial"/>
                <a:cs typeface="Arial"/>
              </a:rPr>
              <a:t>also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extract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lightweight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geometry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surface.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“Try”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keyword.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might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have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RevSurface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actually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portion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torus.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case,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call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TryGetTorus.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these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many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accessed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through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surface </a:t>
            </a:r>
            <a:r>
              <a:rPr sz="1100" dirty="0">
                <a:latin typeface="Arial"/>
                <a:cs typeface="Arial"/>
              </a:rPr>
              <a:t>methods.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full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these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documented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RhinoCommon</a:t>
            </a:r>
            <a:r>
              <a:rPr sz="1100" b="1" i="1" spc="-2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SDK</a:t>
            </a:r>
            <a:r>
              <a:rPr sz="1100" b="1" i="1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documentation.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3004" y="1200337"/>
            <a:ext cx="1814438" cy="10274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3504" y="2571114"/>
            <a:ext cx="1348740" cy="15261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7403" y="4373879"/>
            <a:ext cx="1858229" cy="6315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65995" y="5467360"/>
            <a:ext cx="1775571" cy="146265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77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04" y="990600"/>
            <a:ext cx="5857875" cy="8243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95800"/>
              </a:lnSpc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RhinoCommon</a:t>
            </a:r>
            <a:r>
              <a:rPr sz="1100" b="1" i="1" spc="-1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SDK</a:t>
            </a:r>
            <a:r>
              <a:rPr sz="1100" b="1" i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abstract</a:t>
            </a:r>
            <a:r>
              <a:rPr sz="1100" b="1" i="1" spc="-20" dirty="0">
                <a:latin typeface="Arial"/>
                <a:cs typeface="Arial"/>
              </a:rPr>
              <a:t> </a:t>
            </a:r>
            <a:r>
              <a:rPr sz="1100" b="1" i="1" spc="-10" dirty="0">
                <a:latin typeface="Arial"/>
                <a:cs typeface="Arial"/>
              </a:rPr>
              <a:t>Rhino.Geometry.Curve</a:t>
            </a:r>
            <a:r>
              <a:rPr sz="1100" b="1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 provides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rich </a:t>
            </a:r>
            <a:r>
              <a:rPr sz="1100" dirty="0">
                <a:latin typeface="Arial"/>
                <a:cs typeface="Arial"/>
              </a:rPr>
              <a:t>set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functionality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across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curves.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many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derived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parent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b="1" i="1" spc="-10" dirty="0">
                <a:latin typeface="Arial"/>
                <a:cs typeface="Arial"/>
              </a:rPr>
              <a:t>Curve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learn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about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how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manipulate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them.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following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classes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derived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Curve</a:t>
            </a:r>
            <a:r>
              <a:rPr sz="1100" b="1" i="1" spc="-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class.</a:t>
            </a:r>
            <a:endParaRPr sz="11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84507"/>
              </p:ext>
            </p:extLst>
          </p:nvPr>
        </p:nvGraphicFramePr>
        <p:xfrm>
          <a:off x="943660" y="2121917"/>
          <a:ext cx="5944235" cy="1609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45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Types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Notes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ArcCurve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Used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arcs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circles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LineCurve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Used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lines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NurbsCurve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Used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free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form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curves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PolyCurves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multiple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segments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joined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together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PolylineCurve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multiple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lines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joined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together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CurveProxy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115570">
                        <a:lnSpc>
                          <a:spcPts val="1030"/>
                        </a:lnSpc>
                        <a:spcBef>
                          <a:spcPts val="34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Cannot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instantiate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it.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Both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BrepEdge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BrepTrim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types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derived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CurveProxy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class.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276999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3_3_1: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Curves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0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52830"/>
            <a:ext cx="5927090" cy="212153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95900"/>
              </a:lnSpc>
              <a:spcBef>
                <a:spcPts val="155"/>
              </a:spcBef>
            </a:pPr>
            <a:r>
              <a:rPr sz="1100" dirty="0">
                <a:latin typeface="Arial"/>
                <a:cs typeface="Arial"/>
              </a:rPr>
              <a:t>You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instantiate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instance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above.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However,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some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classes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cannot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instantiate.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Those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usually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up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hierarchy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such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b="1" i="1" spc="-10" dirty="0">
                <a:latin typeface="Arial"/>
                <a:cs typeface="Arial"/>
              </a:rPr>
              <a:t>GeometryBase</a:t>
            </a:r>
            <a:r>
              <a:rPr sz="1100" spc="-10" dirty="0">
                <a:latin typeface="Arial"/>
                <a:cs typeface="Arial"/>
              </a:rPr>
              <a:t>, </a:t>
            </a:r>
            <a:r>
              <a:rPr sz="1100" b="1" i="1" dirty="0">
                <a:latin typeface="Arial"/>
                <a:cs typeface="Arial"/>
              </a:rPr>
              <a:t>Curve</a:t>
            </a:r>
            <a:r>
              <a:rPr sz="1100" b="1" i="1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Surface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Those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called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abstract</a:t>
            </a:r>
            <a:r>
              <a:rPr sz="1100" b="1" i="1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classes.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Arial"/>
              <a:cs typeface="Arial"/>
            </a:endParaRPr>
          </a:p>
          <a:p>
            <a:pPr marL="469265" marR="167640" indent="-228600">
              <a:lnSpc>
                <a:spcPct val="958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100" b="1" dirty="0">
                <a:latin typeface="Arial"/>
                <a:cs typeface="Arial"/>
              </a:rPr>
              <a:t>Abstract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Classes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“</a:t>
            </a:r>
            <a:r>
              <a:rPr sz="1100" b="1" i="1" dirty="0">
                <a:latin typeface="Arial"/>
                <a:cs typeface="Arial"/>
              </a:rPr>
              <a:t>GeometryBase</a:t>
            </a:r>
            <a:r>
              <a:rPr sz="1100" dirty="0">
                <a:latin typeface="Arial"/>
                <a:cs typeface="Arial"/>
              </a:rPr>
              <a:t>”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RhinoCommon</a:t>
            </a:r>
            <a:r>
              <a:rPr sz="1100" b="1" i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 </a:t>
            </a:r>
            <a:r>
              <a:rPr sz="1100" dirty="0">
                <a:latin typeface="Arial"/>
                <a:cs typeface="Arial"/>
              </a:rPr>
              <a:t>abstract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class.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cannot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instantiate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instance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abstract </a:t>
            </a:r>
            <a:r>
              <a:rPr sz="1100" dirty="0">
                <a:latin typeface="Arial"/>
                <a:cs typeface="Arial"/>
              </a:rPr>
              <a:t>class.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purpose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define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common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functionality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derived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classes </a:t>
            </a:r>
            <a:r>
              <a:rPr sz="1100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share.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1100">
              <a:latin typeface="Arial"/>
              <a:cs typeface="Arial"/>
            </a:endParaRPr>
          </a:p>
          <a:p>
            <a:pPr marL="469265" marR="106045" indent="-228600">
              <a:lnSpc>
                <a:spcPct val="958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100" b="1" dirty="0">
                <a:latin typeface="Arial"/>
                <a:cs typeface="Arial"/>
              </a:rPr>
              <a:t>Base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Classes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refer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parent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define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common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functionality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classes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derived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them.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Curve</a:t>
            </a:r>
            <a:r>
              <a:rPr sz="1100" b="1" i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base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also </a:t>
            </a:r>
            <a:r>
              <a:rPr sz="1100" dirty="0">
                <a:latin typeface="Arial"/>
                <a:cs typeface="Arial"/>
              </a:rPr>
              <a:t>happens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abstract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(cannot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instantiate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it).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Base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not </a:t>
            </a:r>
            <a:r>
              <a:rPr sz="1100" dirty="0">
                <a:latin typeface="Arial"/>
                <a:cs typeface="Arial"/>
              </a:rPr>
              <a:t>have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abstract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though.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45005" y="3889882"/>
          <a:ext cx="547814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63500">
                        <a:lnSpc>
                          <a:spcPts val="1055"/>
                        </a:lnSpc>
                        <a:spcBef>
                          <a:spcPts val="465"/>
                        </a:spcBef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private</a:t>
                      </a:r>
                      <a:r>
                        <a:rPr sz="900" spc="-2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void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RunScript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ref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object</a:t>
                      </a:r>
                      <a:r>
                        <a:rPr sz="900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A)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0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{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91770" marR="1800860">
                        <a:lnSpc>
                          <a:spcPts val="1030"/>
                        </a:lnSpc>
                        <a:spcBef>
                          <a:spcPts val="54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//ERROR: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attempt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create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abstract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"Curve"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class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Rhino.Geometry.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crv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Rhino.Geometry.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();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604" y="5091810"/>
            <a:ext cx="5557520" cy="9975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40665" marR="5080" indent="-228600">
              <a:lnSpc>
                <a:spcPct val="95800"/>
              </a:lnSpc>
              <a:spcBef>
                <a:spcPts val="160"/>
              </a:spcBef>
              <a:buFont typeface="Arial"/>
              <a:buChar char="●"/>
              <a:tabLst>
                <a:tab pos="240665" algn="l"/>
                <a:tab pos="241300" algn="l"/>
              </a:tabLst>
            </a:pPr>
            <a:r>
              <a:rPr sz="1100" b="1" dirty="0">
                <a:latin typeface="Arial"/>
                <a:cs typeface="Arial"/>
              </a:rPr>
              <a:t>Derived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Classes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inherit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members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derived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add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their </a:t>
            </a:r>
            <a:r>
              <a:rPr sz="1100" dirty="0">
                <a:latin typeface="Arial"/>
                <a:cs typeface="Arial"/>
              </a:rPr>
              <a:t>own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specific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functionality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implementation.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b="1" i="1" dirty="0">
                <a:latin typeface="Arial"/>
                <a:cs typeface="Arial"/>
              </a:rPr>
              <a:t>NurbsCurve</a:t>
            </a:r>
            <a:r>
              <a:rPr sz="1100" b="1" i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derived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Curve</a:t>
            </a:r>
            <a:r>
              <a:rPr sz="1100" b="1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class.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NurbsCurve</a:t>
            </a:r>
            <a:r>
              <a:rPr sz="1100" b="1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members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1" i="1" spc="-10" dirty="0">
                <a:latin typeface="Arial"/>
                <a:cs typeface="Arial"/>
              </a:rPr>
              <a:t>Curve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methods.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same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true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other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derived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Curve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such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as </a:t>
            </a:r>
            <a:r>
              <a:rPr sz="1100" b="1" i="1" dirty="0">
                <a:latin typeface="Arial"/>
                <a:cs typeface="Arial"/>
              </a:rPr>
              <a:t>ArcCurve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PolyCurve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following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shows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how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new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instance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PolylineCurve</a:t>
            </a:r>
            <a:r>
              <a:rPr sz="1100" b="1" i="1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class.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64817" y="7516113"/>
          <a:ext cx="5458460" cy="1581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62230">
                        <a:lnSpc>
                          <a:spcPts val="1055"/>
                        </a:lnSpc>
                        <a:spcBef>
                          <a:spcPts val="465"/>
                        </a:spcBef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private</a:t>
                      </a:r>
                      <a:r>
                        <a:rPr sz="900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void</a:t>
                      </a:r>
                      <a:r>
                        <a:rPr sz="900" spc="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RunScript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(List&lt;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Point3d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pts,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degree,</a:t>
                      </a:r>
                      <a:r>
                        <a:rPr sz="9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ref</a:t>
                      </a:r>
                      <a:r>
                        <a:rPr sz="900" spc="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object</a:t>
                      </a:r>
                      <a:r>
                        <a:rPr sz="900" spc="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Crv,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ref object</a:t>
                      </a:r>
                      <a:r>
                        <a:rPr sz="900" spc="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Type)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2230">
                        <a:lnSpc>
                          <a:spcPts val="10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{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385">
                <a:tc>
                  <a:txBody>
                    <a:bodyPr/>
                    <a:lstStyle/>
                    <a:p>
                      <a:pPr marL="158115" marR="1891664" indent="31750">
                        <a:lnSpc>
                          <a:spcPts val="1030"/>
                        </a:lnSpc>
                        <a:spcBef>
                          <a:spcPts val="54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//Declare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create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polyline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points </a:t>
                      </a:r>
                      <a:r>
                        <a:rPr sz="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var</a:t>
                      </a:r>
                      <a:r>
                        <a:rPr sz="9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crv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 new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Rhino.Geometry.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PolylineCurve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(pts);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90500">
                        <a:lnSpc>
                          <a:spcPts val="99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//Assign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90500">
                        <a:lnSpc>
                          <a:spcPts val="104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Crv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crv;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90500" marR="3711575">
                        <a:lnSpc>
                          <a:spcPts val="1030"/>
                        </a:lnSpc>
                        <a:spcBef>
                          <a:spcPts val="50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//Assign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type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output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crv.GetType();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513" y="3188209"/>
            <a:ext cx="4494021" cy="66114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809" y="6109877"/>
            <a:ext cx="5049075" cy="1361401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43846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52830"/>
            <a:ext cx="5471795" cy="3556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5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common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way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instance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new</a:t>
            </a:r>
            <a:r>
              <a:rPr sz="1100" b="1" i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keyword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when </a:t>
            </a:r>
            <a:r>
              <a:rPr sz="1100" dirty="0">
                <a:latin typeface="Arial"/>
                <a:cs typeface="Arial"/>
              </a:rPr>
              <a:t>declaring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object.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2542285"/>
          <a:ext cx="5944870" cy="132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63500">
                        <a:lnSpc>
                          <a:spcPts val="1055"/>
                        </a:lnSpc>
                        <a:spcBef>
                          <a:spcPts val="465"/>
                        </a:spcBef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private</a:t>
                      </a:r>
                      <a:r>
                        <a:rPr sz="900" spc="-2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void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RunScript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Point3d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p0,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Point3d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p1,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ref</a:t>
                      </a:r>
                      <a:r>
                        <a:rPr sz="900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Line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0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{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765">
                <a:tc>
                  <a:txBody>
                    <a:bodyPr/>
                    <a:lstStyle/>
                    <a:p>
                      <a:pPr marL="191770">
                        <a:lnSpc>
                          <a:spcPts val="1060"/>
                        </a:lnSpc>
                        <a:spcBef>
                          <a:spcPts val="46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point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object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unset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91770" marR="2850515">
                        <a:lnSpc>
                          <a:spcPts val="1040"/>
                        </a:lnSpc>
                        <a:spcBef>
                          <a:spcPts val="45"/>
                        </a:spcBef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var</a:t>
                      </a:r>
                      <a:r>
                        <a:rPr sz="900" spc="-2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lineCurve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Rhino.Geometry.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LineCurve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(p0,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p1);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Print(lineCurve.ToString());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91770">
                        <a:lnSpc>
                          <a:spcPts val="101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Line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lineCurve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4032630"/>
            <a:ext cx="5887720" cy="6756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5800"/>
              </a:lnSpc>
              <a:spcBef>
                <a:spcPts val="160"/>
              </a:spcBef>
            </a:pPr>
            <a:r>
              <a:rPr sz="1100" dirty="0">
                <a:latin typeface="Arial"/>
                <a:cs typeface="Arial"/>
              </a:rPr>
              <a:t>There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another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common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way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instances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classes.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special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methods</a:t>
            </a:r>
            <a:r>
              <a:rPr sz="1100" spc="-25" dirty="0">
                <a:latin typeface="Arial"/>
                <a:cs typeface="Arial"/>
              </a:rPr>
              <a:t> in </a:t>
            </a:r>
            <a:r>
              <a:rPr sz="1100" dirty="0">
                <a:latin typeface="Arial"/>
                <a:cs typeface="Arial"/>
              </a:rPr>
              <a:t>some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help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initialize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new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instance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object.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b="1" i="1" spc="-10" dirty="0">
                <a:latin typeface="Arial"/>
                <a:cs typeface="Arial"/>
              </a:rPr>
              <a:t>Curve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static</a:t>
            </a:r>
            <a:r>
              <a:rPr sz="1100" b="1" i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variety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curve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types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following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Notice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 </a:t>
            </a:r>
            <a:r>
              <a:rPr sz="1100" b="1" i="1" dirty="0">
                <a:latin typeface="Arial"/>
                <a:cs typeface="Arial"/>
              </a:rPr>
              <a:t>new</a:t>
            </a:r>
            <a:r>
              <a:rPr sz="1100" b="1" i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 </a:t>
            </a:r>
            <a:r>
              <a:rPr sz="1100" spc="-10" dirty="0">
                <a:latin typeface="Arial"/>
                <a:cs typeface="Arial"/>
              </a:rPr>
              <a:t>case.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704" y="6026784"/>
          <a:ext cx="5944870" cy="2501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63500">
                        <a:lnSpc>
                          <a:spcPts val="1060"/>
                        </a:lnSpc>
                        <a:spcBef>
                          <a:spcPts val="455"/>
                        </a:spcBef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private</a:t>
                      </a:r>
                      <a:r>
                        <a:rPr sz="900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void</a:t>
                      </a:r>
                      <a:r>
                        <a:rPr sz="900" spc="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RunScript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(List&lt;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Point3d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points,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degree,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ref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object</a:t>
                      </a:r>
                      <a:r>
                        <a:rPr sz="900" spc="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A,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ref</a:t>
                      </a:r>
                      <a:r>
                        <a:rPr sz="900" spc="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object</a:t>
                      </a:r>
                      <a:r>
                        <a:rPr sz="900" spc="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B)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06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{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0864">
                <a:tc>
                  <a:txBody>
                    <a:bodyPr/>
                    <a:lstStyle/>
                    <a:p>
                      <a:pPr marL="191770">
                        <a:lnSpc>
                          <a:spcPts val="1060"/>
                        </a:lnSpc>
                        <a:spcBef>
                          <a:spcPts val="45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//Declare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variable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91770">
                        <a:lnSpc>
                          <a:spcPts val="104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Rhino.Geometry.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inter_crv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default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(Rhino.Geometry.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91770">
                        <a:lnSpc>
                          <a:spcPts val="103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interpolate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points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91770">
                        <a:lnSpc>
                          <a:spcPts val="10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inter_crv</a:t>
                      </a:r>
                      <a:r>
                        <a:rPr sz="9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Rhino.Geometry.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.CreateInterpolatedCurve(points,</a:t>
                      </a:r>
                      <a:r>
                        <a:rPr sz="9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degree);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91770">
                        <a:lnSpc>
                          <a:spcPts val="1055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//Declare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variable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91770">
                        <a:lnSpc>
                          <a:spcPts val="103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Rhino.Geometry.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nurbs_crv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default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(Rhino.Geometry.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91770">
                        <a:lnSpc>
                          <a:spcPts val="1035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4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control</a:t>
                      </a:r>
                      <a:r>
                        <a:rPr sz="900" spc="-4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points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91770">
                        <a:lnSpc>
                          <a:spcPts val="10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nurbs_crv</a:t>
                      </a:r>
                      <a:r>
                        <a:rPr sz="9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Rhino.Geometry.Curve.CreateControlPointCurve(points,</a:t>
                      </a:r>
                      <a:r>
                        <a:rPr sz="90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degree);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91770">
                        <a:lnSpc>
                          <a:spcPts val="1055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//Assign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91770">
                        <a:lnSpc>
                          <a:spcPts val="103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 =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inter_crv;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91770">
                        <a:lnSpc>
                          <a:spcPts val="10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 =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nurbs_crv;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8675319"/>
            <a:ext cx="5694045" cy="3536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following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table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summarizes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different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ways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new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instances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objects,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applied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both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structure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types.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690" y="1591921"/>
            <a:ext cx="4483754" cy="89852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0281" y="4872937"/>
            <a:ext cx="5903896" cy="1136374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350833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81760" y="1074674"/>
          <a:ext cx="5906770" cy="7921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45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DIfferent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way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 object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B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1-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constructor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7670">
                <a:tc>
                  <a:txBody>
                    <a:bodyPr/>
                    <a:lstStyle/>
                    <a:p>
                      <a:pPr marL="45085" algn="just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Need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b="1" i="1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keyword.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example,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following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creates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line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points.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Rhino.Geometry.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LineCurve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lc</a:t>
                      </a:r>
                      <a:r>
                        <a:rPr sz="900" b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3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Rhino.Geometry.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LineCurve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(p0,</a:t>
                      </a:r>
                      <a:r>
                        <a:rPr sz="9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p1);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45085" algn="just">
                        <a:lnSpc>
                          <a:spcPts val="10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Note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each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may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have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constructors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include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different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parameters.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example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the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45085" algn="just">
                        <a:lnSpc>
                          <a:spcPts val="1055"/>
                        </a:lnSpc>
                      </a:pPr>
                      <a:r>
                        <a:rPr sz="900" b="1" i="1" dirty="0">
                          <a:latin typeface="Arial"/>
                          <a:cs typeface="Arial"/>
                        </a:rPr>
                        <a:t>LineCurve</a:t>
                      </a:r>
                      <a:r>
                        <a:rPr sz="9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following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constructors: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5085" marR="88900" algn="just">
                        <a:lnSpc>
                          <a:spcPct val="96100"/>
                        </a:lnSpc>
                        <a:spcBef>
                          <a:spcPts val="62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Many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times,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there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“protected”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constructors.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Those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used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internally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cannot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them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them.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They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basically locked.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LineCurve</a:t>
                      </a:r>
                      <a:r>
                        <a:rPr sz="9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marked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image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above.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2-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b="1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9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static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methods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305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Some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classes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include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method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generate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class.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Here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example: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Rhino.Geometry.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NurbsCurve</a:t>
                      </a:r>
                      <a:r>
                        <a:rPr sz="900" b="1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nc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NurbsCurve.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(isPeriodic,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degree,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controlPoints);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5085" marR="467995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find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these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methods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RhinoCommon</a:t>
                      </a:r>
                      <a:r>
                        <a:rPr sz="9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help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navigate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“members”.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Here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different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ways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NurbsCurve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example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how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they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appear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help.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3-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static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methods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parent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class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969" y="2461132"/>
            <a:ext cx="5810250" cy="13959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969" y="5543632"/>
            <a:ext cx="5764022" cy="312536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69</a:t>
            </a:r>
          </a:p>
        </p:txBody>
      </p:sp>
    </p:spTree>
    <p:extLst>
      <p:ext uri="{BB962C8B-B14F-4D97-AF65-F5344CB8AC3E}">
        <p14:creationId xmlns:p14="http://schemas.microsoft.com/office/powerpoint/2010/main" val="317878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81760" y="914400"/>
          <a:ext cx="5906770" cy="579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1335">
                <a:tc>
                  <a:txBody>
                    <a:bodyPr/>
                    <a:lstStyle/>
                    <a:p>
                      <a:pPr marL="45085" marR="152400">
                        <a:lnSpc>
                          <a:spcPct val="96100"/>
                        </a:lnSpc>
                        <a:spcBef>
                          <a:spcPts val="29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There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times when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parent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class has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“Create”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methods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used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instantiate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derived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class.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example,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few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static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methods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derived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like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NurbsCurve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as in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example: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9220" marR="1421765">
                        <a:lnSpc>
                          <a:spcPts val="104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Rhino.Geometry.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b="1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crv=</a:t>
                      </a:r>
                      <a:r>
                        <a:rPr sz="9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Curve.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CreateControlPointCurve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(controlPoints,</a:t>
                      </a:r>
                      <a:r>
                        <a:rPr sz="9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degree); Rhino.Geometry.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NurbsCurve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nc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crv</a:t>
                      </a:r>
                      <a:r>
                        <a:rPr sz="9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900" spc="2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Rhino.Geometry.NurbsCurve;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5085" marR="140335">
                        <a:lnSpc>
                          <a:spcPts val="103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full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b="1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methods,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check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RhinoCommon</a:t>
                      </a:r>
                      <a:r>
                        <a:rPr sz="9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documentation.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Here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example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few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them.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4-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9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function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D9D9D9"/>
                      </a:solidFill>
                      <a:prstDash val="solid"/>
                    </a:lnT>
                    <a:lnB w="57150">
                      <a:solidFill>
                        <a:srgbClr val="D9D9D9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605">
                <a:tc>
                  <a:txBody>
                    <a:bodyPr/>
                    <a:lstStyle/>
                    <a:p>
                      <a:pPr marL="45085" marR="145415">
                        <a:lnSpc>
                          <a:spcPts val="1040"/>
                        </a:lnSpc>
                        <a:spcBef>
                          <a:spcPts val="45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methods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values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sometimes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those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instances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objects.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example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Offset</a:t>
                      </a:r>
                      <a:r>
                        <a:rPr sz="9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method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900" b="1" i="1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b="1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 new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array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curves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result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offset.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16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]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offsetCurves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x.Offset(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Plane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.WorldXY,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1.4,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0.01,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CurveOffsetCornerStyle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.None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004" y="6850760"/>
            <a:ext cx="5959475" cy="11576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5800"/>
              </a:lnSpc>
              <a:spcBef>
                <a:spcPts val="160"/>
              </a:spcBef>
            </a:pPr>
            <a:r>
              <a:rPr sz="1100" dirty="0">
                <a:latin typeface="Arial"/>
                <a:cs typeface="Arial"/>
              </a:rPr>
              <a:t>Once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instance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structure,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able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methods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properties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through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auto-</a:t>
            </a:r>
            <a:r>
              <a:rPr sz="1100" dirty="0">
                <a:latin typeface="Arial"/>
                <a:cs typeface="Arial"/>
              </a:rPr>
              <a:t>complete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feature.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When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start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filling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parameters,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auto-</a:t>
            </a:r>
            <a:r>
              <a:rPr sz="1100" dirty="0">
                <a:latin typeface="Arial"/>
                <a:cs typeface="Arial"/>
              </a:rPr>
              <a:t>complete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show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which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parameter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 its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type.</a:t>
            </a:r>
            <a:r>
              <a:rPr sz="1100" spc="2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great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way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to </a:t>
            </a:r>
            <a:r>
              <a:rPr sz="1100" dirty="0">
                <a:latin typeface="Arial"/>
                <a:cs typeface="Arial"/>
              </a:rPr>
              <a:t>navigate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available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each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reminded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what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parameters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needed. </a:t>
            </a:r>
            <a:r>
              <a:rPr sz="1100" dirty="0">
                <a:latin typeface="Arial"/>
                <a:cs typeface="Arial"/>
              </a:rPr>
              <a:t>Here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Point3d</a:t>
            </a:r>
            <a:r>
              <a:rPr sz="1100" b="1" i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structure.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don’t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always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access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methods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via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auto-</a:t>
            </a:r>
            <a:r>
              <a:rPr sz="1100" dirty="0">
                <a:latin typeface="Arial"/>
                <a:cs typeface="Arial"/>
              </a:rPr>
              <a:t>complete.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complete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properties,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operations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each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should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RhinoCommon</a:t>
            </a:r>
            <a:r>
              <a:rPr sz="1100" b="1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help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file.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969" y="2287401"/>
            <a:ext cx="5735192" cy="28930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6468" y="6054506"/>
            <a:ext cx="2342383" cy="54938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70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02004" y="1200382"/>
            <a:ext cx="5767705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Create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curve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objects: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7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One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way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curve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available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static</a:t>
            </a:r>
            <a:r>
              <a:rPr sz="1100" b="1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parent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1" i="1" spc="-10" dirty="0">
                <a:latin typeface="Arial"/>
                <a:cs typeface="Arial"/>
              </a:rPr>
              <a:t>Rhino.Geometry.Curve</a:t>
            </a:r>
            <a:r>
              <a:rPr sz="1100" b="1" i="1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class. Here 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10" dirty="0">
                <a:latin typeface="Arial"/>
                <a:cs typeface="Arial"/>
              </a:rPr>
              <a:t>example.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4140" y="1837871"/>
            <a:ext cx="5944870" cy="195580"/>
          </a:xfrm>
          <a:prstGeom prst="rect">
            <a:avLst/>
          </a:prstGeom>
          <a:solidFill>
            <a:srgbClr val="D9D9D9"/>
          </a:solidFill>
          <a:ln w="6095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latin typeface="Arial"/>
                <a:cs typeface="Arial"/>
              </a:rPr>
              <a:t>Create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instance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b="1" i="1" dirty="0">
                <a:latin typeface="Arial"/>
                <a:cs typeface="Arial"/>
              </a:rPr>
              <a:t>NurbsCurve</a:t>
            </a:r>
            <a:r>
              <a:rPr sz="900" b="1" i="1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from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control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points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degree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276999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3_3_1: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Curves</a:t>
            </a:r>
            <a:endParaRPr lang="en-US" dirty="0"/>
          </a:p>
        </p:txBody>
      </p:sp>
      <p:graphicFrame>
        <p:nvGraphicFramePr>
          <p:cNvPr id="10" name="object 2"/>
          <p:cNvGraphicFramePr>
            <a:graphicFrameLocks noGrp="1"/>
          </p:cNvGraphicFramePr>
          <p:nvPr/>
        </p:nvGraphicFramePr>
        <p:xfrm>
          <a:off x="971092" y="2057400"/>
          <a:ext cx="5944870" cy="2687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2019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b="1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nc</a:t>
                      </a:r>
                      <a:r>
                        <a:rPr sz="9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Rhino.Geometry.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.CreateControlPointCurve(points,</a:t>
                      </a:r>
                      <a:r>
                        <a:rPr sz="9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degree);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array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tween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curves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curves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tween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curves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2890">
                <a:tc>
                  <a:txBody>
                    <a:bodyPr/>
                    <a:lstStyle/>
                    <a:p>
                      <a:pPr marL="73025">
                        <a:lnSpc>
                          <a:spcPts val="1055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//Declare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4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variable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4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type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Curve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]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tweenCurves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null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array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tween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curves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tweenCurves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Rhino.Geometry.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Curve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.CreateTweenCurves(curve0,</a:t>
                      </a:r>
                      <a:r>
                        <a:rPr sz="9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curve1,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count,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0.01);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155" y="2242520"/>
            <a:ext cx="1707789" cy="685572"/>
          </a:xfrm>
          <a:prstGeom prst="rect">
            <a:avLst/>
          </a:prstGeom>
        </p:spPr>
      </p:pic>
      <p:pic>
        <p:nvPicPr>
          <p:cNvPr id="13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380" y="3918832"/>
            <a:ext cx="2445871" cy="77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0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1295400"/>
            <a:ext cx="381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Explicit</a:t>
            </a:r>
          </a:p>
          <a:p>
            <a:endParaRPr lang="en-US" dirty="0"/>
          </a:p>
          <a:p>
            <a:r>
              <a:rPr lang="en-US" dirty="0" smtClean="0"/>
              <a:t>y = f(x)	// y is a function of x</a:t>
            </a:r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dirty="0" smtClean="0"/>
              <a:t> = x^2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u="sng" dirty="0" smtClean="0"/>
              <a:t>Implicit</a:t>
            </a:r>
          </a:p>
          <a:p>
            <a:endParaRPr lang="en-US" dirty="0" smtClean="0"/>
          </a:p>
          <a:p>
            <a:r>
              <a:rPr lang="en-US" dirty="0"/>
              <a:t>x</a:t>
            </a:r>
            <a:r>
              <a:rPr lang="en-US" dirty="0" smtClean="0"/>
              <a:t> = f(t)</a:t>
            </a:r>
          </a:p>
          <a:p>
            <a:r>
              <a:rPr lang="en-US" dirty="0"/>
              <a:t>y</a:t>
            </a:r>
            <a:r>
              <a:rPr lang="en-US" dirty="0" smtClean="0"/>
              <a:t> = f(t)</a:t>
            </a:r>
          </a:p>
          <a:p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66800" y="80772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81534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66800" y="40386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4114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cxnSp>
        <p:nvCxnSpPr>
          <p:cNvPr id="17" name="Straight Arrow Connector 16"/>
          <p:cNvCxnSpPr>
            <a:stCxn id="9" idx="1"/>
          </p:cNvCxnSpPr>
          <p:nvPr/>
        </p:nvCxnSpPr>
        <p:spPr>
          <a:xfrm flipV="1">
            <a:off x="1066800" y="2819400"/>
            <a:ext cx="0" cy="129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flipV="1">
            <a:off x="762000" y="2140090"/>
            <a:ext cx="914400" cy="182231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3425" y="31048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endParaRPr lang="en-US" i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67200" y="81534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8229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267200" y="6861244"/>
            <a:ext cx="0" cy="129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33825" y="71467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24" name="Freeform 23"/>
          <p:cNvSpPr/>
          <p:nvPr/>
        </p:nvSpPr>
        <p:spPr>
          <a:xfrm>
            <a:off x="4673600" y="6819900"/>
            <a:ext cx="2070100" cy="952500"/>
          </a:xfrm>
          <a:custGeom>
            <a:avLst/>
            <a:gdLst>
              <a:gd name="connsiteX0" fmla="*/ 0 w 2070100"/>
              <a:gd name="connsiteY0" fmla="*/ 952500 h 952500"/>
              <a:gd name="connsiteX1" fmla="*/ 482600 w 2070100"/>
              <a:gd name="connsiteY1" fmla="*/ 292100 h 952500"/>
              <a:gd name="connsiteX2" fmla="*/ 1600200 w 2070100"/>
              <a:gd name="connsiteY2" fmla="*/ 622300 h 952500"/>
              <a:gd name="connsiteX3" fmla="*/ 2070100 w 2070100"/>
              <a:gd name="connsiteY3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100" h="952500">
                <a:moveTo>
                  <a:pt x="0" y="952500"/>
                </a:moveTo>
                <a:cubicBezTo>
                  <a:pt x="107950" y="649816"/>
                  <a:pt x="215900" y="347133"/>
                  <a:pt x="482600" y="292100"/>
                </a:cubicBezTo>
                <a:cubicBezTo>
                  <a:pt x="749300" y="237067"/>
                  <a:pt x="1335617" y="670983"/>
                  <a:pt x="1600200" y="622300"/>
                </a:cubicBezTo>
                <a:cubicBezTo>
                  <a:pt x="1864783" y="573617"/>
                  <a:pt x="1967441" y="286808"/>
                  <a:pt x="20701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00600" y="6363474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p(t) = 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,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)</a:t>
            </a:r>
            <a:endParaRPr lang="en-US" i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21971" y="40386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07771" y="4114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21971" y="2819400"/>
            <a:ext cx="0" cy="129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88596" y="31048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2" name="Oval 1"/>
          <p:cNvSpPr/>
          <p:nvPr/>
        </p:nvSpPr>
        <p:spPr>
          <a:xfrm>
            <a:off x="4765766" y="2672149"/>
            <a:ext cx="126177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98246" y="735414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</TotalTime>
  <Words>3530</Words>
  <Application>Microsoft Office PowerPoint</Application>
  <PresentationFormat>Custom</PresentationFormat>
  <Paragraphs>435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Times New Roman</vt:lpstr>
      <vt:lpstr>Office Theme</vt:lpstr>
      <vt:lpstr>PowerPoint Presentation</vt:lpstr>
      <vt:lpstr>PowerPoint Presentation</vt:lpstr>
      <vt:lpstr>3_3_1: Curves</vt:lpstr>
      <vt:lpstr>PowerPoint Presentation</vt:lpstr>
      <vt:lpstr>PowerPoint Presentation</vt:lpstr>
      <vt:lpstr>PowerPoint Presentation</vt:lpstr>
      <vt:lpstr>PowerPoint Presentation</vt:lpstr>
      <vt:lpstr>3_3_1: Curves</vt:lpstr>
      <vt:lpstr>Curves</vt:lpstr>
      <vt:lpstr>Curves</vt:lpstr>
      <vt:lpstr>Explicit vs implicit curve functions</vt:lpstr>
      <vt:lpstr>Explicit vs implicit curve functions - circle</vt:lpstr>
      <vt:lpstr>Point at parameter</vt:lpstr>
      <vt:lpstr>Curve functions – closest point</vt:lpstr>
      <vt:lpstr>Curve functions – evaluate</vt:lpstr>
      <vt:lpstr>PowerPoint Presentation</vt:lpstr>
      <vt:lpstr>PowerPoint Presentation</vt:lpstr>
      <vt:lpstr>PowerPoint Presentation</vt:lpstr>
      <vt:lpstr>Surfaces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jaber100</dc:creator>
  <cp:lastModifiedBy>Dennis Shelden</cp:lastModifiedBy>
  <cp:revision>86</cp:revision>
  <cp:lastPrinted>2023-01-24T17:27:31Z</cp:lastPrinted>
  <dcterms:created xsi:type="dcterms:W3CDTF">2023-01-08T18:50:34Z</dcterms:created>
  <dcterms:modified xsi:type="dcterms:W3CDTF">2023-02-07T19:43:31Z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2023-01-08T00:00:00Z</vt:filetime>
  </property>
  <property fmtid="{D5CDD505-2E9C-101B-9397-08002B2CF9AE}" pid="5" name="Producer">
    <vt:lpwstr>Microsoft® Word 2016</vt:lpwstr>
  </property>
</Properties>
</file>