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51" r:id="rId2"/>
    <p:sldId id="452" r:id="rId3"/>
    <p:sldId id="453" r:id="rId4"/>
    <p:sldId id="491" r:id="rId5"/>
    <p:sldId id="455" r:id="rId6"/>
    <p:sldId id="456" r:id="rId7"/>
    <p:sldId id="457" r:id="rId8"/>
    <p:sldId id="494" r:id="rId9"/>
    <p:sldId id="496" r:id="rId10"/>
    <p:sldId id="497" r:id="rId11"/>
    <p:sldId id="458" r:id="rId12"/>
    <p:sldId id="492" r:id="rId13"/>
    <p:sldId id="460" r:id="rId14"/>
    <p:sldId id="498" r:id="rId15"/>
    <p:sldId id="461" r:id="rId16"/>
    <p:sldId id="493" r:id="rId17"/>
    <p:sldId id="499" r:id="rId18"/>
    <p:sldId id="462" r:id="rId19"/>
    <p:sldId id="463" r:id="rId20"/>
    <p:sldId id="465" r:id="rId21"/>
    <p:sldId id="466" r:id="rId22"/>
    <p:sldId id="467" r:id="rId23"/>
    <p:sldId id="500" r:id="rId24"/>
    <p:sldId id="506" r:id="rId25"/>
    <p:sldId id="501" r:id="rId26"/>
    <p:sldId id="503" r:id="rId27"/>
    <p:sldId id="507" r:id="rId28"/>
    <p:sldId id="468" r:id="rId29"/>
    <p:sldId id="469" r:id="rId30"/>
    <p:sldId id="470" r:id="rId31"/>
    <p:sldId id="471" r:id="rId32"/>
    <p:sldId id="472" r:id="rId33"/>
    <p:sldId id="473" r:id="rId34"/>
    <p:sldId id="474" r:id="rId35"/>
    <p:sldId id="475" r:id="rId36"/>
    <p:sldId id="476" r:id="rId37"/>
    <p:sldId id="505" r:id="rId38"/>
  </p:sldIdLst>
  <p:sldSz cx="7772400" cy="10058400"/>
  <p:notesSz cx="7315200" cy="96012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Week 04 - Linear Algebra" id="{9C36AA43-3572-4DE2-87D9-524408D4D31D}">
          <p14:sldIdLst>
            <p14:sldId id="451"/>
            <p14:sldId id="452"/>
            <p14:sldId id="453"/>
            <p14:sldId id="491"/>
            <p14:sldId id="455"/>
            <p14:sldId id="456"/>
            <p14:sldId id="457"/>
            <p14:sldId id="494"/>
            <p14:sldId id="496"/>
            <p14:sldId id="497"/>
            <p14:sldId id="458"/>
            <p14:sldId id="492"/>
            <p14:sldId id="460"/>
            <p14:sldId id="498"/>
            <p14:sldId id="461"/>
            <p14:sldId id="493"/>
            <p14:sldId id="499"/>
            <p14:sldId id="462"/>
            <p14:sldId id="463"/>
            <p14:sldId id="465"/>
            <p14:sldId id="466"/>
            <p14:sldId id="467"/>
            <p14:sldId id="500"/>
            <p14:sldId id="506"/>
            <p14:sldId id="501"/>
            <p14:sldId id="503"/>
            <p14:sldId id="50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9" autoAdjust="0"/>
    <p:restoredTop sz="94682" autoAdjust="0"/>
  </p:normalViewPr>
  <p:slideViewPr>
    <p:cSldViewPr>
      <p:cViewPr>
        <p:scale>
          <a:sx n="100" d="100"/>
          <a:sy n="100" d="100"/>
        </p:scale>
        <p:origin x="6612" y="19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43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2"/>
          <p:cNvSpPr>
            <a:spLocks noGrp="1"/>
          </p:cNvSpPr>
          <p:nvPr>
            <p:ph type="title"/>
          </p:nvPr>
        </p:nvSpPr>
        <p:spPr>
          <a:xfrm>
            <a:off x="902004" y="914399"/>
            <a:ext cx="5957570" cy="609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2" name="Holder 3"/>
          <p:cNvSpPr>
            <a:spLocks noGrp="1"/>
          </p:cNvSpPr>
          <p:nvPr>
            <p:ph idx="1"/>
          </p:nvPr>
        </p:nvSpPr>
        <p:spPr>
          <a:xfrm>
            <a:off x="902004" y="1821180"/>
            <a:ext cx="5957570" cy="7235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3" name="Holder 4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4" name="Holder 5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15" name="Holder 6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older 2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6815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914399"/>
            <a:ext cx="5957570" cy="60960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1821180"/>
            <a:ext cx="6023102" cy="7235952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914399"/>
            <a:ext cx="5957570" cy="60960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914399"/>
            <a:ext cx="5957570" cy="60960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80236" y="914399"/>
            <a:ext cx="5944870" cy="82169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Scripts/Class%2004/4.0.04%20Dot%20Product%20from%20Curves.g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Scripts/Class%2004/4.1.04%20cross%20product%20-%20angle%20determination.gh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Scripts/Class%2004/4.2.04%20equation%20of%20a%20line.gh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hyperlink" Target="http://2.bp.blogspot.com/-ipM9gzyu68o/UfgkCh19RTI/AAAAAAAAAIM/wPDeDfHaZzo/s1600/tangent_spheres_tutorial_3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hyperlink" Target="http://2.bp.blogspot.com/-xbk-IA5DcJo/Ufdb3FsuFjI/AAAAAAAAAGg/ko5ZMxgkrig/s1600/tangent_spheres_tutorial_1.png" TargetMode="External"/><Relationship Id="rId4" Type="http://schemas.openxmlformats.org/officeDocument/2006/relationships/image" Target="../media/image3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Scripts/Class%2004/4.0.01%20Vector%20Length.gh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Scripts/Class%2004/4.0.02%20Unit%20Vector.gh" TargetMode="Externa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hyperlink" Target="Scripts/Class%2004/4.3.01%20Move%20transformation.gh" TargetMode="Externa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6" Type="http://schemas.openxmlformats.org/officeDocument/2006/relationships/hyperlink" Target="Scripts/Class%2004/4.3.01%20Rotation%20transformation.gh" TargetMode="Externa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6" Type="http://schemas.openxmlformats.org/officeDocument/2006/relationships/hyperlink" Target="Scripts/Class%2004/4.3.03%20Scale%20transformation.gh" TargetMode="Externa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Scripts/Class%2004/4.3.04%20Shear%20transformation.gh" TargetMode="External"/><Relationship Id="rId3" Type="http://schemas.openxmlformats.org/officeDocument/2006/relationships/image" Target="../media/image61.jpg"/><Relationship Id="rId7" Type="http://schemas.openxmlformats.org/officeDocument/2006/relationships/image" Target="../media/image65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g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Relationship Id="rId5" Type="http://schemas.openxmlformats.org/officeDocument/2006/relationships/hyperlink" Target="Scripts/Class%2004/4.3.05%20Mirror%20transformation.gh" TargetMode="External"/><Relationship Id="rId4" Type="http://schemas.openxmlformats.org/officeDocument/2006/relationships/image" Target="../media/image68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6" Type="http://schemas.openxmlformats.org/officeDocument/2006/relationships/hyperlink" Target="Scripts/Class%2004/4.3.06%20Projection%20transformation.gh" TargetMode="External"/><Relationship Id="rId5" Type="http://schemas.openxmlformats.org/officeDocument/2006/relationships/hyperlink" Target="http://en.wikipedia.org/wiki/B%25C3%25A9zier_curve" TargetMode="External"/><Relationship Id="rId4" Type="http://schemas.openxmlformats.org/officeDocument/2006/relationships/image" Target="../media/image7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Scripts/Class%2004/4.3.07%20All%20transformations%20-%20with%20multiply%20C#.gh" TargetMode="Externa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Scripts/Class%2004/4.3.08%20Make%20your%20own%20transform.gh" TargetMode="Externa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Scripts/Class%2004/4.0.03%20Dot%20Product.g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Scripts/Class%2004/4.0.04%20Dot%20Product%20from%20Curves.g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43000" y="914400"/>
            <a:ext cx="5715000" cy="31432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50"/>
              </a:lnSpc>
            </a:pPr>
            <a:r>
              <a:rPr sz="2000" b="1" dirty="0">
                <a:latin typeface="Arial"/>
                <a:cs typeface="Arial"/>
              </a:rPr>
              <a:t>1</a:t>
            </a:r>
            <a:r>
              <a:rPr sz="2000" b="1" spc="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Vector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Mathematics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900" y="1241456"/>
            <a:ext cx="551180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46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A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vector</a:t>
            </a:r>
            <a:r>
              <a:rPr sz="1000" i="1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indicates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quantity,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such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velocity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force,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direction</a:t>
            </a:r>
            <a:r>
              <a:rPr sz="1000" i="1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i="1" spc="-10" dirty="0">
                <a:latin typeface="Verdana"/>
                <a:cs typeface="Verdana"/>
              </a:rPr>
              <a:t>length</a:t>
            </a:r>
            <a:r>
              <a:rPr sz="1000" spc="-10" dirty="0">
                <a:latin typeface="Verdana"/>
                <a:cs typeface="Verdana"/>
              </a:rPr>
              <a:t>.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coordinate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systems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represented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ordered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set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three</a:t>
            </a:r>
            <a:r>
              <a:rPr sz="1000" spc="-20" dirty="0">
                <a:latin typeface="Verdana"/>
                <a:cs typeface="Verdana"/>
              </a:rPr>
              <a:t> real </a:t>
            </a:r>
            <a:r>
              <a:rPr sz="1000" dirty="0">
                <a:latin typeface="Verdana"/>
                <a:cs typeface="Verdana"/>
              </a:rPr>
              <a:t>numbers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look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like: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v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&lt;a1,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a2,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a3&gt;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549846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Vector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representation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400">
              <a:latin typeface="Arial"/>
              <a:cs typeface="Arial"/>
            </a:endParaRPr>
          </a:p>
          <a:p>
            <a:pPr marL="12700" marR="86360">
              <a:lnSpc>
                <a:spcPct val="100000"/>
              </a:lnSpc>
              <a:spcBef>
                <a:spcPts val="445"/>
              </a:spcBef>
            </a:pPr>
            <a:r>
              <a:rPr sz="1000" dirty="0">
                <a:latin typeface="Verdana"/>
                <a:cs typeface="Verdana"/>
              </a:rPr>
              <a:t>In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this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document,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lower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case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bold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letters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will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notate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vectors.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components</a:t>
            </a:r>
            <a:r>
              <a:rPr sz="1000" spc="-25" dirty="0">
                <a:latin typeface="Verdana"/>
                <a:cs typeface="Verdana"/>
              </a:rPr>
              <a:t> are </a:t>
            </a:r>
            <a:r>
              <a:rPr sz="1000" dirty="0">
                <a:latin typeface="Verdana"/>
                <a:cs typeface="Verdana"/>
              </a:rPr>
              <a:t>also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enclosed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angle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brackets.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Upper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case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letters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will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notate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points.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Point </a:t>
            </a:r>
            <a:r>
              <a:rPr sz="1000" dirty="0">
                <a:latin typeface="Verdana"/>
                <a:cs typeface="Verdana"/>
              </a:rPr>
              <a:t>coordinates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will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always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enclosed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parentheses.</a:t>
            </a:r>
            <a:endParaRPr sz="1000">
              <a:latin typeface="Verdana"/>
              <a:cs typeface="Verdana"/>
            </a:endParaRPr>
          </a:p>
          <a:p>
            <a:pPr marL="12700" marR="43053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coordinate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system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set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anchor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system,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can </a:t>
            </a:r>
            <a:r>
              <a:rPr sz="1000" dirty="0">
                <a:latin typeface="Verdana"/>
                <a:cs typeface="Verdana"/>
              </a:rPr>
              <a:t>represent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visualize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these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line-</a:t>
            </a:r>
            <a:r>
              <a:rPr sz="1000" dirty="0">
                <a:latin typeface="Verdana"/>
                <a:cs typeface="Verdana"/>
              </a:rPr>
              <a:t>segment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representation.</a:t>
            </a:r>
            <a:r>
              <a:rPr sz="1000" spc="-25" dirty="0">
                <a:latin typeface="Verdana"/>
                <a:cs typeface="Verdana"/>
              </a:rPr>
              <a:t> An </a:t>
            </a:r>
            <a:r>
              <a:rPr sz="1000" dirty="0">
                <a:latin typeface="Verdana"/>
                <a:cs typeface="Verdana"/>
              </a:rPr>
              <a:t>arrowhead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shows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direction.</a:t>
            </a:r>
            <a:endParaRPr sz="1000">
              <a:latin typeface="Verdana"/>
              <a:cs typeface="Verdana"/>
            </a:endParaRPr>
          </a:p>
          <a:p>
            <a:pPr marL="12700" marR="66675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For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have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direction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parallel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x-</a:t>
            </a:r>
            <a:r>
              <a:rPr sz="1000" dirty="0">
                <a:latin typeface="Verdana"/>
                <a:cs typeface="Verdana"/>
              </a:rPr>
              <a:t>axis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given </a:t>
            </a:r>
            <a:r>
              <a:rPr sz="1000" dirty="0">
                <a:latin typeface="Verdana"/>
                <a:cs typeface="Verdana"/>
              </a:rPr>
              <a:t>3D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coordinate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system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length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5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units,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write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follows: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v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&lt;5,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0&gt;</a:t>
            </a:r>
            <a:endParaRPr sz="1000">
              <a:latin typeface="Verdana"/>
              <a:cs typeface="Verdana"/>
            </a:endParaRPr>
          </a:p>
          <a:p>
            <a:pPr marL="12700" marR="287655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To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represent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vector,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anchor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coordinate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system.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For </a:t>
            </a:r>
            <a:r>
              <a:rPr sz="1000" dirty="0">
                <a:latin typeface="Verdana"/>
                <a:cs typeface="Verdana"/>
              </a:rPr>
              <a:t>example,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arrows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following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figure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equal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representations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the </a:t>
            </a:r>
            <a:r>
              <a:rPr sz="1000" dirty="0">
                <a:latin typeface="Verdana"/>
                <a:cs typeface="Verdana"/>
              </a:rPr>
              <a:t>same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despite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fact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they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anchored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different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locations.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50" y="4514850"/>
            <a:ext cx="2219325" cy="1181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58900" y="5711825"/>
            <a:ext cx="3695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Verdana"/>
                <a:cs typeface="Verdana"/>
              </a:rPr>
              <a:t>Figure (1): Vector representation in the 3-D coordinate </a:t>
            </a:r>
            <a:r>
              <a:rPr sz="900" i="1" spc="-10" dirty="0">
                <a:latin typeface="Verdana"/>
                <a:cs typeface="Verdana"/>
              </a:rPr>
              <a:t>system.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553998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/>
              <a:t>Vector </a:t>
            </a:r>
            <a:r>
              <a:rPr lang="en-US" smtClean="0"/>
              <a:t>Mathematics</a:t>
            </a:r>
            <a:br>
              <a:rPr lang="en-US" smtClean="0"/>
            </a:b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771650" y="5981700"/>
            <a:ext cx="4686300" cy="495300"/>
          </a:xfrm>
          <a:prstGeom prst="rect">
            <a:avLst/>
          </a:prstGeom>
          <a:ln w="19050">
            <a:solidFill>
              <a:srgbClr val="CB13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7150" marR="92075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Verdana"/>
                <a:cs typeface="Verdana"/>
              </a:rPr>
              <a:t>Given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v</a:t>
            </a:r>
            <a:r>
              <a:rPr sz="1000" b="1" i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a1,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a2,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a3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&gt;,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components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a1,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a2, </a:t>
            </a:r>
            <a:r>
              <a:rPr sz="1000" dirty="0">
                <a:latin typeface="Verdana"/>
                <a:cs typeface="Verdana"/>
              </a:rPr>
              <a:t>a3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real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numbers.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Also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line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segments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from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A(x,y,z)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to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B(x+a1,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y+a2,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z+a3)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equivalent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representations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v</a:t>
            </a:r>
            <a:r>
              <a:rPr sz="1000" i="1" spc="-25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8900" y="6623081"/>
            <a:ext cx="546163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6559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So,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how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define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line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segment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represents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given vector?</a:t>
            </a:r>
            <a:endParaRPr sz="1000">
              <a:latin typeface="Verdana"/>
              <a:cs typeface="Verdana"/>
            </a:endParaRPr>
          </a:p>
          <a:p>
            <a:pPr marL="241300" marR="2778760" indent="-228600">
              <a:lnSpc>
                <a:spcPct val="125000"/>
              </a:lnSpc>
            </a:pPr>
            <a:r>
              <a:rPr sz="1000" dirty="0">
                <a:latin typeface="Verdana"/>
                <a:cs typeface="Verdana"/>
              </a:rPr>
              <a:t>Let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define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anchor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(A)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that: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(1,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2,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3)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 vector: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v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&lt;5,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6,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7&gt;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The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tip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(B)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calculated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adding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corresponding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components </a:t>
            </a:r>
            <a:r>
              <a:rPr sz="1000" dirty="0">
                <a:latin typeface="Verdana"/>
                <a:cs typeface="Verdana"/>
              </a:rPr>
              <a:t>from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anchor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v</a:t>
            </a:r>
            <a:r>
              <a:rPr sz="1000" spc="-25" dirty="0">
                <a:latin typeface="Verdana"/>
                <a:cs typeface="Verdana"/>
              </a:rPr>
              <a:t>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B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v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B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(1+5,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2+6,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3+7)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B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(6,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8,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10)</a:t>
            </a:r>
            <a:endParaRPr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8159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product, cosine and angle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00200" y="1676400"/>
            <a:ext cx="1295400" cy="6858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00200" y="1524000"/>
            <a:ext cx="990600" cy="1524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8567" y="19009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15247" y="12308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endParaRPr lang="en-US" dirty="0"/>
          </a:p>
        </p:txBody>
      </p:sp>
      <p:sp>
        <p:nvSpPr>
          <p:cNvPr id="11" name="Arc 10"/>
          <p:cNvSpPr/>
          <p:nvPr/>
        </p:nvSpPr>
        <p:spPr>
          <a:xfrm rot="3269248">
            <a:off x="1718448" y="1389747"/>
            <a:ext cx="754103" cy="749312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82851" y="1696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1234469"/>
            <a:ext cx="22236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sz="1800" dirty="0" smtClean="0"/>
              <a:t> · </a:t>
            </a:r>
            <a:r>
              <a:rPr lang="en-US" dirty="0"/>
              <a:t>w</a:t>
            </a:r>
            <a:r>
              <a:rPr lang="en-US" dirty="0" smtClean="0"/>
              <a:t> = |v| |w| cos(a)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 smtClean="0"/>
              <a:t>|v| = |w| = 1 then</a:t>
            </a:r>
          </a:p>
          <a:p>
            <a:r>
              <a:rPr lang="en-US" dirty="0"/>
              <a:t>v</a:t>
            </a:r>
            <a:r>
              <a:rPr lang="en-US" sz="1800" dirty="0" smtClean="0"/>
              <a:t> · </a:t>
            </a:r>
            <a:r>
              <a:rPr lang="en-US" dirty="0"/>
              <a:t>w</a:t>
            </a:r>
            <a:r>
              <a:rPr lang="en-US" dirty="0" smtClean="0"/>
              <a:t> = cos(a)</a:t>
            </a:r>
          </a:p>
          <a:p>
            <a:r>
              <a:rPr lang="en-US" dirty="0" smtClean="0"/>
              <a:t>angle = cos</a:t>
            </a:r>
            <a:r>
              <a:rPr lang="en-US" baseline="30000" dirty="0" smtClean="0"/>
              <a:t>-1</a:t>
            </a:r>
            <a:r>
              <a:rPr lang="en-US" dirty="0" smtClean="0"/>
              <a:t>(v</a:t>
            </a:r>
            <a:r>
              <a:rPr lang="en-US" sz="1800" dirty="0" smtClean="0"/>
              <a:t> · </a:t>
            </a:r>
            <a:r>
              <a:rPr lang="en-US" dirty="0"/>
              <a:t>w</a:t>
            </a:r>
            <a:r>
              <a:rPr lang="en-US" dirty="0" smtClean="0"/>
              <a:t>)</a:t>
            </a:r>
          </a:p>
          <a:p>
            <a:endParaRPr lang="en-US" baseline="30000" dirty="0" smtClean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14" name="TextBox 13">
            <a:hlinkClick r:id="rId2" action="ppaction://hlinkfile"/>
          </p:cNvPr>
          <p:cNvSpPr txBox="1"/>
          <p:nvPr/>
        </p:nvSpPr>
        <p:spPr>
          <a:xfrm>
            <a:off x="6324600" y="963869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59" y="2958821"/>
            <a:ext cx="5883882" cy="17526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r="7208" b="27719"/>
          <a:stretch/>
        </p:blipFill>
        <p:spPr>
          <a:xfrm>
            <a:off x="936639" y="4901944"/>
            <a:ext cx="6454761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7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00" y="508031"/>
            <a:ext cx="5502910" cy="710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Verdana"/>
              <a:cs typeface="Verdana"/>
            </a:endParaRPr>
          </a:p>
          <a:p>
            <a:pPr marL="12700" marR="574040">
              <a:lnSpc>
                <a:spcPct val="100000"/>
              </a:lnSpc>
              <a:spcBef>
                <a:spcPts val="335"/>
              </a:spcBef>
            </a:pPr>
            <a:r>
              <a:rPr sz="1000" dirty="0" smtClean="0">
                <a:latin typeface="Verdana"/>
                <a:cs typeface="Verdana"/>
              </a:rPr>
              <a:t>There</a:t>
            </a:r>
            <a:r>
              <a:rPr sz="1000" spc="-35" dirty="0" smtClean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relationship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dot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product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angle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them.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9210675"/>
            <a:ext cx="5715000" cy="9525"/>
          </a:xfrm>
          <a:custGeom>
            <a:avLst/>
            <a:gdLst/>
            <a:ahLst/>
            <a:cxnLst/>
            <a:rect l="l" t="t" r="r" b="b"/>
            <a:pathLst>
              <a:path w="5715000" h="9525">
                <a:moveTo>
                  <a:pt x="5715000" y="9525"/>
                </a:moveTo>
                <a:lnTo>
                  <a:pt x="0" y="9525"/>
                </a:lnTo>
                <a:lnTo>
                  <a:pt x="0" y="0"/>
                </a:lnTo>
                <a:lnTo>
                  <a:pt x="5715000" y="0"/>
                </a:lnTo>
                <a:lnTo>
                  <a:pt x="5715000" y="952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71650" y="1676400"/>
            <a:ext cx="4686300" cy="342900"/>
          </a:xfrm>
          <a:prstGeom prst="rect">
            <a:avLst/>
          </a:prstGeom>
          <a:ln w="19050">
            <a:solidFill>
              <a:srgbClr val="CB13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7150" marR="18161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dot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product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non-</a:t>
            </a:r>
            <a:r>
              <a:rPr sz="1000" dirty="0">
                <a:latin typeface="Verdana"/>
                <a:cs typeface="Verdana"/>
              </a:rPr>
              <a:t>zero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equals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cosine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the </a:t>
            </a:r>
            <a:r>
              <a:rPr sz="1000" dirty="0">
                <a:latin typeface="Verdana"/>
                <a:cs typeface="Verdana"/>
              </a:rPr>
              <a:t>angle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them.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900" y="2132173"/>
            <a:ext cx="4406900" cy="154495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dirty="0">
                <a:latin typeface="Verdana"/>
                <a:cs typeface="Verdana"/>
              </a:rPr>
              <a:t>In</a:t>
            </a:r>
            <a:r>
              <a:rPr sz="1000" spc="-10" dirty="0">
                <a:latin typeface="Verdana"/>
                <a:cs typeface="Verdana"/>
              </a:rPr>
              <a:t> general: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5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cos(</a:t>
            </a:r>
            <a:r>
              <a:rPr sz="1000" i="1" dirty="0">
                <a:latin typeface="MS Gothic"/>
                <a:cs typeface="MS Gothic"/>
              </a:rPr>
              <a:t>ө</a:t>
            </a:r>
            <a:r>
              <a:rPr sz="1000" dirty="0">
                <a:latin typeface="Verdana"/>
                <a:cs typeface="Verdana"/>
              </a:rPr>
              <a:t>),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or</a:t>
            </a:r>
            <a:endParaRPr sz="1000">
              <a:latin typeface="Verdana"/>
              <a:cs typeface="Verdana"/>
            </a:endParaRPr>
          </a:p>
          <a:p>
            <a:pPr marL="12700" marR="2390775" indent="228600">
              <a:lnSpc>
                <a:spcPct val="125000"/>
              </a:lnSpc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 </a:t>
            </a:r>
            <a:r>
              <a:rPr sz="1000" dirty="0">
                <a:latin typeface="Verdana"/>
                <a:cs typeface="Verdana"/>
              </a:rPr>
              <a:t>/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(|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|)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cos(</a:t>
            </a:r>
            <a:r>
              <a:rPr sz="1000" i="1" spc="-10" dirty="0">
                <a:latin typeface="MS Gothic"/>
                <a:cs typeface="MS Gothic"/>
              </a:rPr>
              <a:t>ө</a:t>
            </a:r>
            <a:r>
              <a:rPr sz="1000" spc="-10" dirty="0">
                <a:latin typeface="Verdana"/>
                <a:cs typeface="Verdana"/>
              </a:rPr>
              <a:t>) Where: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i="1" spc="-10" dirty="0">
                <a:latin typeface="MS Gothic"/>
                <a:cs typeface="MS Gothic"/>
              </a:rPr>
              <a:t>ө</a:t>
            </a:r>
            <a:r>
              <a:rPr sz="1000" i="1" spc="-150" dirty="0">
                <a:latin typeface="MS Gothic"/>
                <a:cs typeface="MS Gothic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angle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included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vectors.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If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simply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say: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cos(</a:t>
            </a:r>
            <a:r>
              <a:rPr sz="1000" i="1" spc="-10" dirty="0">
                <a:latin typeface="MS Gothic"/>
                <a:cs typeface="MS Gothic"/>
              </a:rPr>
              <a:t>ө</a:t>
            </a:r>
            <a:r>
              <a:rPr sz="1000" spc="-10" dirty="0">
                <a:latin typeface="Verdana"/>
                <a:cs typeface="Verdana"/>
              </a:rPr>
              <a:t>)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And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since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cosine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90-</a:t>
            </a:r>
            <a:r>
              <a:rPr sz="1000" dirty="0">
                <a:latin typeface="Verdana"/>
                <a:cs typeface="Verdana"/>
              </a:rPr>
              <a:t>degree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angle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say: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1650" y="3790950"/>
            <a:ext cx="4686300" cy="190500"/>
          </a:xfrm>
          <a:prstGeom prst="rect">
            <a:avLst/>
          </a:prstGeom>
          <a:ln w="19050">
            <a:solidFill>
              <a:srgbClr val="CB13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a</a:t>
            </a:r>
            <a:r>
              <a:rPr sz="1000" i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b</a:t>
            </a:r>
            <a:r>
              <a:rPr sz="1000" i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orthogonal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only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a</a:t>
            </a:r>
            <a:r>
              <a:rPr sz="1000" i="1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 </a:t>
            </a:r>
            <a:r>
              <a:rPr sz="1000" i="1" dirty="0">
                <a:latin typeface="Verdana"/>
                <a:cs typeface="Verdana"/>
              </a:rPr>
              <a:t>b</a:t>
            </a:r>
            <a:r>
              <a:rPr sz="1000" i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4127531"/>
            <a:ext cx="546227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7329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For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example,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calculate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dot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product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orthogonal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World </a:t>
            </a:r>
            <a:r>
              <a:rPr sz="1000" dirty="0">
                <a:latin typeface="Verdana"/>
                <a:cs typeface="Verdana"/>
              </a:rPr>
              <a:t>xaxis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yaxis,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result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zero.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x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&lt;1,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y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&lt;0,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x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y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(1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spc="-10" dirty="0">
                <a:latin typeface="Verdana"/>
                <a:cs typeface="Verdana"/>
              </a:rPr>
              <a:t>0)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(0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spc="-10" dirty="0">
                <a:latin typeface="Verdana"/>
                <a:cs typeface="Verdana"/>
              </a:rPr>
              <a:t>1)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(0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spc="-25" dirty="0">
                <a:latin typeface="Verdana"/>
                <a:cs typeface="Verdana"/>
              </a:rPr>
              <a:t>0)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x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y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0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There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also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relationship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dot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product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projection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length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one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onto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another.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example: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&lt;5,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2,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&lt;9,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unit(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dirty="0">
                <a:latin typeface="Verdana"/>
                <a:cs typeface="Verdana"/>
              </a:rPr>
              <a:t>)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&lt;1,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unit(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dirty="0">
                <a:latin typeface="Verdana"/>
                <a:cs typeface="Verdana"/>
              </a:rPr>
              <a:t>) = </a:t>
            </a:r>
            <a:r>
              <a:rPr sz="1000" spc="-10" dirty="0">
                <a:latin typeface="Verdana"/>
                <a:cs typeface="Verdana"/>
              </a:rPr>
              <a:t>(5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spc="-10" dirty="0">
                <a:latin typeface="Verdana"/>
                <a:cs typeface="Verdana"/>
              </a:rPr>
              <a:t>1)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(2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5" dirty="0">
                <a:latin typeface="Corbel"/>
                <a:cs typeface="Corbel"/>
              </a:rPr>
              <a:t> </a:t>
            </a:r>
            <a:r>
              <a:rPr sz="1000" spc="-10" dirty="0">
                <a:latin typeface="Verdana"/>
                <a:cs typeface="Verdana"/>
              </a:rPr>
              <a:t>0)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(0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spc="-25" dirty="0">
                <a:latin typeface="Verdana"/>
                <a:cs typeface="Verdana"/>
              </a:rPr>
              <a:t>0)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unit(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dirty="0">
                <a:latin typeface="Verdana"/>
                <a:cs typeface="Verdana"/>
              </a:rPr>
              <a:t>)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2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(which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projection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length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b</a:t>
            </a:r>
            <a:r>
              <a:rPr sz="1000" spc="-25" dirty="0">
                <a:latin typeface="Verdana"/>
                <a:cs typeface="Verdana"/>
              </a:rPr>
              <a:t>)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50" y="6638925"/>
            <a:ext cx="3657600" cy="133735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58900" y="8007350"/>
            <a:ext cx="5475605" cy="108902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32715">
              <a:lnSpc>
                <a:spcPts val="1050"/>
              </a:lnSpc>
              <a:spcBef>
                <a:spcPts val="160"/>
              </a:spcBef>
            </a:pPr>
            <a:r>
              <a:rPr sz="900" i="1" dirty="0">
                <a:latin typeface="Verdana"/>
                <a:cs typeface="Verdana"/>
              </a:rPr>
              <a:t>Figure (13): The dot product equals the projection length of one vector onto a non-zero </a:t>
            </a:r>
            <a:r>
              <a:rPr sz="900" i="1" spc="-20" dirty="0">
                <a:latin typeface="Verdana"/>
                <a:cs typeface="Verdana"/>
              </a:rPr>
              <a:t>unit </a:t>
            </a:r>
            <a:r>
              <a:rPr sz="900" i="1" spc="-10" dirty="0">
                <a:latin typeface="Verdana"/>
                <a:cs typeface="Verdana"/>
              </a:rPr>
              <a:t>vector.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815"/>
              </a:spcBef>
            </a:pPr>
            <a:r>
              <a:rPr sz="1000" dirty="0">
                <a:latin typeface="Verdana"/>
                <a:cs typeface="Verdana"/>
              </a:rPr>
              <a:t>In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general,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given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non-</a:t>
            </a:r>
            <a:r>
              <a:rPr sz="1000" dirty="0">
                <a:latin typeface="Verdana"/>
                <a:cs typeface="Verdana"/>
              </a:rPr>
              <a:t>zero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dirty="0">
                <a:latin typeface="Verdana"/>
                <a:cs typeface="Verdana"/>
              </a:rPr>
              <a:t>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calculate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projection </a:t>
            </a:r>
            <a:r>
              <a:rPr sz="1000" dirty="0">
                <a:latin typeface="Verdana"/>
                <a:cs typeface="Verdana"/>
              </a:rPr>
              <a:t>length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pL</a:t>
            </a:r>
            <a:r>
              <a:rPr sz="1000" i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dot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product.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i="1" dirty="0">
                <a:latin typeface="Verdana"/>
                <a:cs typeface="Verdana"/>
              </a:rPr>
              <a:t>pL</a:t>
            </a:r>
            <a:r>
              <a:rPr sz="1000" i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 </a:t>
            </a:r>
            <a:r>
              <a:rPr sz="1000" spc="-10" dirty="0">
                <a:latin typeface="Verdana"/>
                <a:cs typeface="Verdana"/>
              </a:rPr>
              <a:t>|</a:t>
            </a:r>
            <a:r>
              <a:rPr sz="1000" b="1" spc="-10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|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spc="-10" dirty="0">
                <a:latin typeface="Verdana"/>
                <a:cs typeface="Verdana"/>
              </a:rPr>
              <a:t>cos(</a:t>
            </a:r>
            <a:r>
              <a:rPr sz="1000" i="1" spc="-10" dirty="0">
                <a:latin typeface="MS Gothic"/>
                <a:cs typeface="MS Gothic"/>
              </a:rPr>
              <a:t>ө</a:t>
            </a:r>
            <a:r>
              <a:rPr sz="1000" spc="-10" dirty="0">
                <a:latin typeface="Verdana"/>
                <a:cs typeface="Verdana"/>
              </a:rPr>
              <a:t>)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i="1" dirty="0">
                <a:latin typeface="Verdana"/>
                <a:cs typeface="Verdana"/>
              </a:rPr>
              <a:t>pL</a:t>
            </a:r>
            <a:r>
              <a:rPr sz="1000" i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unit(</a:t>
            </a:r>
            <a:r>
              <a:rPr sz="1000" b="1" spc="-10" dirty="0">
                <a:latin typeface="Verdana"/>
                <a:cs typeface="Verdana"/>
              </a:rPr>
              <a:t>b</a:t>
            </a:r>
            <a:r>
              <a:rPr sz="1000" spc="-10" dirty="0">
                <a:latin typeface="Verdana"/>
                <a:cs typeface="Verdana"/>
              </a:rPr>
              <a:t>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276999"/>
          </a:xfrm>
        </p:spPr>
        <p:txBody>
          <a:bodyPr/>
          <a:lstStyle/>
          <a:p>
            <a:r>
              <a:rPr lang="en-US" dirty="0"/>
              <a:t>Vector dot product, lengths, and </a:t>
            </a:r>
            <a:r>
              <a:rPr lang="en-US" dirty="0" smtClean="0"/>
              <a:t>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4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100" y="508031"/>
            <a:ext cx="5579110" cy="8617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 dirty="0">
              <a:latin typeface="Verdana"/>
              <a:cs typeface="Verdana"/>
            </a:endParaRPr>
          </a:p>
          <a:p>
            <a:pPr marL="63500" marR="38100">
              <a:lnSpc>
                <a:spcPct val="100000"/>
              </a:lnSpc>
              <a:spcBef>
                <a:spcPts val="335"/>
              </a:spcBef>
            </a:pPr>
            <a:r>
              <a:rPr sz="1000" dirty="0" smtClean="0">
                <a:latin typeface="Verdana"/>
                <a:cs typeface="Verdana"/>
              </a:rPr>
              <a:t>The</a:t>
            </a:r>
            <a:r>
              <a:rPr sz="1000" spc="-35" dirty="0" smtClean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cross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product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takes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produces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third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orthogonal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to </a:t>
            </a:r>
            <a:r>
              <a:rPr sz="1000" spc="-10" dirty="0">
                <a:latin typeface="Verdana"/>
                <a:cs typeface="Verdana"/>
              </a:rPr>
              <a:t>both.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50" y="1524000"/>
            <a:ext cx="2390775" cy="25812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58900" y="4121150"/>
            <a:ext cx="53047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Verdana"/>
                <a:cs typeface="Verdana"/>
              </a:rPr>
              <a:t>Figure (14): Calculating the cross product of two </a:t>
            </a:r>
            <a:r>
              <a:rPr sz="900" i="1" spc="-10" dirty="0">
                <a:latin typeface="Verdana"/>
                <a:cs typeface="Verdana"/>
              </a:rPr>
              <a:t>vectors.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845"/>
              </a:spcBef>
            </a:pPr>
            <a:r>
              <a:rPr sz="1000" dirty="0">
                <a:latin typeface="Verdana"/>
                <a:cs typeface="Verdana"/>
              </a:rPr>
              <a:t>For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you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have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lying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World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xy-</a:t>
            </a:r>
            <a:r>
              <a:rPr sz="1000" dirty="0">
                <a:latin typeface="Verdana"/>
                <a:cs typeface="Verdana"/>
              </a:rPr>
              <a:t>plane,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their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cross </a:t>
            </a:r>
            <a:r>
              <a:rPr sz="1000" dirty="0">
                <a:latin typeface="Verdana"/>
                <a:cs typeface="Verdana"/>
              </a:rPr>
              <a:t>product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perpendicular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xy-</a:t>
            </a:r>
            <a:r>
              <a:rPr sz="1000" dirty="0">
                <a:latin typeface="Verdana"/>
                <a:cs typeface="Verdana"/>
              </a:rPr>
              <a:t>plane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going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either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positive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or </a:t>
            </a:r>
            <a:r>
              <a:rPr sz="1000" dirty="0">
                <a:latin typeface="Verdana"/>
                <a:cs typeface="Verdana"/>
              </a:rPr>
              <a:t>negative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World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z-</a:t>
            </a:r>
            <a:r>
              <a:rPr sz="1000" dirty="0">
                <a:latin typeface="Verdana"/>
                <a:cs typeface="Verdana"/>
              </a:rPr>
              <a:t>axis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direction.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example: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&lt;3,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b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&lt;1,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2,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(1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0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–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2),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(</a:t>
            </a:r>
            <a:r>
              <a:rPr sz="1000" spc="-10" dirty="0">
                <a:latin typeface="Verdana"/>
                <a:cs typeface="Verdana"/>
              </a:rPr>
              <a:t>0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1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0),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(3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2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1)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&lt;0,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5&gt;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553998"/>
          </a:xfrm>
        </p:spPr>
        <p:txBody>
          <a:bodyPr/>
          <a:lstStyle/>
          <a:p>
            <a:r>
              <a:rPr lang="en-US" dirty="0"/>
              <a:t>Vector cross product</a:t>
            </a:r>
            <a:br>
              <a:rPr lang="en-US" dirty="0"/>
            </a:b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1771650" y="5724525"/>
            <a:ext cx="4686300" cy="190500"/>
          </a:xfrm>
          <a:prstGeom prst="rect">
            <a:avLst/>
          </a:prstGeom>
          <a:ln w="19050">
            <a:solidFill>
              <a:srgbClr val="CB13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a</a:t>
            </a:r>
            <a:r>
              <a:rPr sz="1000" i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x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b</a:t>
            </a:r>
            <a:r>
              <a:rPr sz="1000" i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orthogonal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both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a</a:t>
            </a:r>
            <a:r>
              <a:rPr sz="1000" i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i="1" spc="-25" dirty="0">
                <a:latin typeface="Verdana"/>
                <a:cs typeface="Verdana"/>
              </a:rPr>
              <a:t>b.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6061106"/>
            <a:ext cx="548767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You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probably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never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calculate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cross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product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hand,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but </a:t>
            </a:r>
            <a:r>
              <a:rPr sz="1000" dirty="0">
                <a:latin typeface="Verdana"/>
                <a:cs typeface="Verdana"/>
              </a:rPr>
              <a:t>if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you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curious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about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how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done,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continue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reading;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otherwise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you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safely </a:t>
            </a:r>
            <a:r>
              <a:rPr sz="1000" dirty="0">
                <a:latin typeface="Verdana"/>
                <a:cs typeface="Verdana"/>
              </a:rPr>
              <a:t>skip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section.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cross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product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defined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determinants</a:t>
            </a:r>
            <a:r>
              <a:rPr sz="1000" dirty="0">
                <a:latin typeface="Verdana"/>
                <a:cs typeface="Verdana"/>
              </a:rPr>
              <a:t>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Here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a </a:t>
            </a:r>
            <a:r>
              <a:rPr sz="1000" dirty="0">
                <a:latin typeface="Verdana"/>
                <a:cs typeface="Verdana"/>
              </a:rPr>
              <a:t>simple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illustration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how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calculate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determinant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standard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basis</a:t>
            </a:r>
            <a:r>
              <a:rPr sz="1000" spc="50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vectors: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i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&lt;1,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j</a:t>
            </a:r>
            <a:r>
              <a:rPr sz="1000" b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&lt;0,1,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k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&lt;0,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1&gt;</a:t>
            </a:r>
            <a:endParaRPr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7200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9210675"/>
            <a:ext cx="5715000" cy="9525"/>
          </a:xfrm>
          <a:custGeom>
            <a:avLst/>
            <a:gdLst/>
            <a:ahLst/>
            <a:cxnLst/>
            <a:rect l="l" t="t" r="r" b="b"/>
            <a:pathLst>
              <a:path w="5715000" h="9525">
                <a:moveTo>
                  <a:pt x="5715000" y="9525"/>
                </a:moveTo>
                <a:lnTo>
                  <a:pt x="0" y="9525"/>
                </a:lnTo>
                <a:lnTo>
                  <a:pt x="0" y="0"/>
                </a:lnTo>
                <a:lnTo>
                  <a:pt x="5715000" y="0"/>
                </a:lnTo>
                <a:lnTo>
                  <a:pt x="5715000" y="952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50" y="933450"/>
            <a:ext cx="2971800" cy="13620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58900" y="2346356"/>
            <a:ext cx="5506720" cy="264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1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cross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product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&lt;a1,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a2,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a3&gt;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dirty="0">
                <a:latin typeface="Verdana"/>
                <a:cs typeface="Verdana"/>
              </a:rPr>
              <a:t>&lt;b1,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b2,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b3&gt;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calculated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follows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above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diagram: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1000" b="1" u="sng" spc="-1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(a2</a:t>
            </a:r>
            <a:r>
              <a:rPr sz="1000" u="sng" spc="-1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*</a:t>
            </a:r>
            <a:r>
              <a:rPr sz="1000" u="sng" spc="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b3)</a:t>
            </a:r>
            <a:r>
              <a:rPr sz="1000" dirty="0">
                <a:latin typeface="Verdana"/>
                <a:cs typeface="Verdana"/>
              </a:rPr>
              <a:t> + </a:t>
            </a:r>
            <a:r>
              <a:rPr sz="1000" b="1" dirty="0">
                <a:latin typeface="Verdana"/>
                <a:cs typeface="Verdana"/>
              </a:rPr>
              <a:t>j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(a3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b1)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 </a:t>
            </a:r>
            <a:r>
              <a:rPr sz="1000" b="1" dirty="0">
                <a:latin typeface="Verdana"/>
                <a:cs typeface="Verdana"/>
              </a:rPr>
              <a:t>k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(a1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b2)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 </a:t>
            </a:r>
            <a:r>
              <a:rPr sz="1000" b="1" dirty="0">
                <a:latin typeface="Verdana"/>
                <a:cs typeface="Verdana"/>
              </a:rPr>
              <a:t>k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(a2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b1)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-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1000" b="1" u="sng" spc="-1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(a3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b2)</a:t>
            </a:r>
            <a:r>
              <a:rPr sz="1000" dirty="0">
                <a:latin typeface="Verdana"/>
                <a:cs typeface="Verdana"/>
              </a:rPr>
              <a:t> -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j</a:t>
            </a:r>
            <a:r>
              <a:rPr sz="1000" b="1" spc="-1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(a1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spc="-25" dirty="0">
                <a:latin typeface="Verdana"/>
                <a:cs typeface="Verdana"/>
              </a:rPr>
              <a:t>b3)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 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1000" b="1" u="sng" spc="-1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(a2</a:t>
            </a:r>
            <a:r>
              <a:rPr sz="1000" u="sng" spc="-1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*</a:t>
            </a:r>
            <a:r>
              <a:rPr sz="1000" u="sng" spc="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b3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-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a3</a:t>
            </a:r>
            <a:r>
              <a:rPr sz="1000" u="sng" spc="-1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*</a:t>
            </a:r>
            <a:r>
              <a:rPr sz="1000" u="sng" spc="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b2)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 </a:t>
            </a:r>
            <a:r>
              <a:rPr sz="1000" b="1" dirty="0">
                <a:latin typeface="Verdana"/>
                <a:cs typeface="Verdana"/>
              </a:rPr>
              <a:t>j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(a3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b1 -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a1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b3) +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k</a:t>
            </a:r>
            <a:r>
              <a:rPr sz="1000" b="1" spc="-1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(a1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b2 - </a:t>
            </a:r>
            <a:r>
              <a:rPr sz="1000" spc="-10" dirty="0">
                <a:latin typeface="Verdana"/>
                <a:cs typeface="Verdana"/>
              </a:rPr>
              <a:t>a2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spc="-25" dirty="0">
                <a:latin typeface="Verdana"/>
                <a:cs typeface="Verdana"/>
              </a:rPr>
              <a:t>b1)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&lt;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a2</a:t>
            </a:r>
            <a:r>
              <a:rPr sz="1000" u="sng" spc="-1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*</a:t>
            </a:r>
            <a:r>
              <a:rPr sz="1000" u="sng" spc="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b3 –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a3</a:t>
            </a:r>
            <a:r>
              <a:rPr sz="1000" u="sng" spc="-1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*</a:t>
            </a:r>
            <a:r>
              <a:rPr sz="1000" u="sng" spc="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b2</a:t>
            </a:r>
            <a:r>
              <a:rPr sz="1000" dirty="0">
                <a:latin typeface="Verdana"/>
                <a:cs typeface="Verdana"/>
              </a:rPr>
              <a:t>,</a:t>
            </a:r>
            <a:r>
              <a:rPr sz="1000" spc="-10" dirty="0">
                <a:latin typeface="Verdana"/>
                <a:cs typeface="Verdana"/>
              </a:rPr>
              <a:t> a3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b1 -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a1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b3,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a1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b2 -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a2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b1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&gt;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Cross product and angle between </a:t>
            </a:r>
            <a:r>
              <a:rPr sz="1200" b="1" spc="-10" dirty="0">
                <a:latin typeface="Arial"/>
                <a:cs typeface="Arial"/>
              </a:rPr>
              <a:t>vectors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sz="1000" dirty="0">
                <a:latin typeface="Verdana"/>
                <a:cs typeface="Verdana"/>
              </a:rPr>
              <a:t>There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relationship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angle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length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of</a:t>
            </a:r>
            <a:r>
              <a:rPr sz="1000" spc="50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their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cross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product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vector.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smaller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angle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(smaller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sine);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shorter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cross </a:t>
            </a:r>
            <a:r>
              <a:rPr sz="1000" dirty="0">
                <a:latin typeface="Verdana"/>
                <a:cs typeface="Verdana"/>
              </a:rPr>
              <a:t>product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will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order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operands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important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cross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product.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For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example: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&lt;1,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b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&lt;0,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&lt;0,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1&gt;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&lt;0,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1&gt;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9250" y="5114925"/>
            <a:ext cx="3267075" cy="19240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87500" y="7054850"/>
            <a:ext cx="492061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sz="900" i="1" dirty="0">
                <a:latin typeface="Verdana"/>
                <a:cs typeface="Verdana"/>
              </a:rPr>
              <a:t>Figure (15): The relationship between the sine of the angle between two vectors </a:t>
            </a:r>
            <a:r>
              <a:rPr sz="900" i="1" spc="-25" dirty="0">
                <a:latin typeface="Verdana"/>
                <a:cs typeface="Verdana"/>
              </a:rPr>
              <a:t>and </a:t>
            </a:r>
            <a:r>
              <a:rPr sz="900" i="1" dirty="0">
                <a:latin typeface="Verdana"/>
                <a:cs typeface="Verdana"/>
              </a:rPr>
              <a:t>the length of their cross product </a:t>
            </a:r>
            <a:r>
              <a:rPr sz="900" i="1" spc="-10" dirty="0">
                <a:latin typeface="Verdana"/>
                <a:cs typeface="Verdana"/>
              </a:rPr>
              <a:t>vector.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53820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553998"/>
          </a:xfrm>
        </p:spPr>
        <p:txBody>
          <a:bodyPr/>
          <a:lstStyle/>
          <a:p>
            <a:r>
              <a:rPr lang="en-US" dirty="0"/>
              <a:t>Vector cross product</a:t>
            </a:r>
            <a:br>
              <a:rPr lang="en-US" dirty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19705" y="914400"/>
            <a:ext cx="6732990" cy="2808588"/>
            <a:chOff x="519705" y="3624906"/>
            <a:chExt cx="6732990" cy="2808588"/>
          </a:xfrm>
        </p:grpSpPr>
        <p:sp>
          <p:nvSpPr>
            <p:cNvPr id="10" name="Rectangle 9"/>
            <p:cNvSpPr/>
            <p:nvPr/>
          </p:nvSpPr>
          <p:spPr>
            <a:xfrm>
              <a:off x="762000" y="4191000"/>
              <a:ext cx="3581400" cy="304800"/>
            </a:xfrm>
            <a:prstGeom prst="rect">
              <a:avLst/>
            </a:prstGeom>
            <a:solidFill>
              <a:srgbClr val="FFFF99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939864"/>
              <a:ext cx="3581400" cy="310228"/>
            </a:xfrm>
            <a:prstGeom prst="rect">
              <a:avLst/>
            </a:prstGeom>
            <a:solidFill>
              <a:srgbClr val="FFFF99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9705" y="3624906"/>
              <a:ext cx="6732990" cy="2808588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289082"/>
            <a:ext cx="5976413" cy="3200484"/>
          </a:xfrm>
          <a:prstGeom prst="rect">
            <a:avLst/>
          </a:prstGeom>
        </p:spPr>
      </p:pic>
      <p:sp>
        <p:nvSpPr>
          <p:cNvPr id="15" name="TextBox 14">
            <a:hlinkClick r:id="rId4" action="ppaction://hlinkfile"/>
          </p:cNvPr>
          <p:cNvSpPr txBox="1"/>
          <p:nvPr/>
        </p:nvSpPr>
        <p:spPr>
          <a:xfrm>
            <a:off x="6675387" y="521304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53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00" y="508031"/>
            <a:ext cx="550291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Verdana"/>
              <a:cs typeface="Verdana"/>
            </a:endParaRPr>
          </a:p>
          <a:p>
            <a:pPr marL="12700" marR="332740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In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Rhino's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right-</a:t>
            </a:r>
            <a:r>
              <a:rPr sz="1000" dirty="0">
                <a:latin typeface="Verdana"/>
                <a:cs typeface="Verdana"/>
              </a:rPr>
              <a:t>handed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system,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direction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given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0" dirty="0">
                <a:latin typeface="Verdana"/>
                <a:cs typeface="Verdana"/>
              </a:rPr>
              <a:t> right-</a:t>
            </a:r>
            <a:r>
              <a:rPr sz="1000" spc="-20" dirty="0">
                <a:latin typeface="Verdana"/>
                <a:cs typeface="Verdana"/>
              </a:rPr>
              <a:t>hand </a:t>
            </a:r>
            <a:r>
              <a:rPr sz="1000" dirty="0">
                <a:latin typeface="Verdana"/>
                <a:cs typeface="Verdana"/>
              </a:rPr>
              <a:t>rule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(where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index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finger,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middle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finger,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thumb).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50" y="1352550"/>
            <a:ext cx="1418206" cy="12563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58900" y="2722723"/>
            <a:ext cx="5182870" cy="165925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dirty="0">
                <a:latin typeface="Verdana"/>
                <a:cs typeface="Verdana"/>
              </a:rPr>
              <a:t>In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general,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pair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3-</a:t>
            </a:r>
            <a:r>
              <a:rPr sz="1000" dirty="0">
                <a:latin typeface="Verdana"/>
                <a:cs typeface="Verdana"/>
              </a:rPr>
              <a:t>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b</a:t>
            </a:r>
            <a:r>
              <a:rPr sz="1000" spc="-25" dirty="0">
                <a:latin typeface="Verdana"/>
                <a:cs typeface="Verdana"/>
              </a:rPr>
              <a:t>:</a:t>
            </a:r>
            <a:endParaRPr sz="1000">
              <a:latin typeface="Verdana"/>
              <a:cs typeface="Verdana"/>
            </a:endParaRPr>
          </a:p>
          <a:p>
            <a:pPr marL="12700" marR="3314700" indent="228600">
              <a:lnSpc>
                <a:spcPct val="125000"/>
              </a:lnSpc>
            </a:pPr>
            <a:r>
              <a:rPr sz="1000" dirty="0">
                <a:latin typeface="Verdana"/>
                <a:cs typeface="Verdana"/>
              </a:rPr>
              <a:t>|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sin(</a:t>
            </a:r>
            <a:r>
              <a:rPr sz="1000" i="1" spc="-10" dirty="0">
                <a:latin typeface="MS Gothic"/>
                <a:cs typeface="MS Gothic"/>
              </a:rPr>
              <a:t>ө</a:t>
            </a:r>
            <a:r>
              <a:rPr sz="1000" spc="-10" dirty="0">
                <a:latin typeface="Verdana"/>
                <a:cs typeface="Verdana"/>
              </a:rPr>
              <a:t>) Where: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i="1" spc="-10" dirty="0">
                <a:latin typeface="MS Gothic"/>
                <a:cs typeface="MS Gothic"/>
              </a:rPr>
              <a:t>ө</a:t>
            </a:r>
            <a:r>
              <a:rPr sz="1000" i="1" spc="-160" dirty="0">
                <a:latin typeface="MS Gothic"/>
                <a:cs typeface="MS Gothic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angle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included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position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b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If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simply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say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length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their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cross </a:t>
            </a:r>
            <a:r>
              <a:rPr sz="1000" dirty="0">
                <a:latin typeface="Verdana"/>
                <a:cs typeface="Verdana"/>
              </a:rPr>
              <a:t>product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equals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sine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angle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them.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other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words: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|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sin(</a:t>
            </a:r>
            <a:r>
              <a:rPr sz="1000" i="1" spc="-10" dirty="0">
                <a:latin typeface="MS Gothic"/>
                <a:cs typeface="MS Gothic"/>
              </a:rPr>
              <a:t>ө</a:t>
            </a:r>
            <a:r>
              <a:rPr sz="1000" spc="-10" dirty="0">
                <a:latin typeface="Verdana"/>
                <a:cs typeface="Verdana"/>
              </a:rPr>
              <a:t>)</a:t>
            </a:r>
            <a:endParaRPr sz="1000">
              <a:latin typeface="Verdana"/>
              <a:cs typeface="Verdana"/>
            </a:endParaRPr>
          </a:p>
          <a:p>
            <a:pPr marL="12700" marR="2286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The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cross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product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helps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determine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are </a:t>
            </a:r>
            <a:r>
              <a:rPr sz="1000" dirty="0">
                <a:latin typeface="Verdana"/>
                <a:cs typeface="Verdana"/>
              </a:rPr>
              <a:t>parallel.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because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result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always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zero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vector.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1650" y="4495800"/>
            <a:ext cx="4686300" cy="190500"/>
          </a:xfrm>
          <a:prstGeom prst="rect">
            <a:avLst/>
          </a:prstGeom>
          <a:ln w="19050">
            <a:solidFill>
              <a:srgbClr val="CB13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a</a:t>
            </a:r>
            <a:r>
              <a:rPr sz="1000" i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b</a:t>
            </a:r>
            <a:r>
              <a:rPr sz="1000" i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parallel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only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a</a:t>
            </a:r>
            <a:r>
              <a:rPr sz="1000" i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x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b</a:t>
            </a:r>
            <a:r>
              <a:rPr sz="1000" i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4774894"/>
            <a:ext cx="5511800" cy="181844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200" b="1" dirty="0">
                <a:latin typeface="Arial"/>
                <a:cs typeface="Arial"/>
              </a:rPr>
              <a:t>Cross product </a:t>
            </a:r>
            <a:r>
              <a:rPr sz="1200" b="1" spc="-10" dirty="0">
                <a:latin typeface="Arial"/>
                <a:cs typeface="Arial"/>
              </a:rPr>
              <a:t>properties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000" dirty="0">
                <a:latin typeface="Verdana"/>
                <a:cs typeface="Verdana"/>
              </a:rPr>
              <a:t>If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dirty="0">
                <a:latin typeface="Verdana"/>
                <a:cs typeface="Verdana"/>
              </a:rPr>
              <a:t>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c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s</a:t>
            </a:r>
            <a:r>
              <a:rPr sz="1000" i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number,</a:t>
            </a:r>
            <a:r>
              <a:rPr sz="1000" spc="-10" dirty="0">
                <a:latin typeface="Verdana"/>
                <a:cs typeface="Verdana"/>
              </a:rPr>
              <a:t> then: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-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a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spc="-10" dirty="0">
                <a:latin typeface="Verdana"/>
                <a:cs typeface="Verdana"/>
              </a:rPr>
              <a:t>(</a:t>
            </a:r>
            <a:r>
              <a:rPr sz="1000" i="1" spc="-10" dirty="0">
                <a:latin typeface="Verdana"/>
                <a:cs typeface="Verdana"/>
              </a:rPr>
              <a:t>s</a:t>
            </a:r>
            <a:r>
              <a:rPr sz="1000" i="1" spc="-15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)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 </a:t>
            </a:r>
            <a:r>
              <a:rPr sz="1000" i="1" dirty="0">
                <a:latin typeface="Verdana"/>
                <a:cs typeface="Verdana"/>
              </a:rPr>
              <a:t>s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spc="-10" dirty="0">
                <a:latin typeface="Verdana"/>
                <a:cs typeface="Verdana"/>
              </a:rPr>
              <a:t>(</a:t>
            </a:r>
            <a:r>
              <a:rPr sz="1000" b="1" spc="-10" dirty="0">
                <a:latin typeface="Verdana"/>
                <a:cs typeface="Verdana"/>
              </a:rPr>
              <a:t>a</a:t>
            </a:r>
            <a:r>
              <a:rPr sz="1000" b="1" spc="-1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dirty="0">
                <a:latin typeface="Verdana"/>
                <a:cs typeface="Verdana"/>
              </a:rPr>
              <a:t>) =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</a:t>
            </a:r>
            <a:r>
              <a:rPr sz="1000" i="1" spc="-10" dirty="0">
                <a:latin typeface="Verdana"/>
                <a:cs typeface="Verdana"/>
              </a:rPr>
              <a:t>s</a:t>
            </a:r>
            <a:r>
              <a:rPr sz="1000" i="1" spc="-140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b</a:t>
            </a:r>
            <a:r>
              <a:rPr sz="1000" spc="-25" dirty="0">
                <a:latin typeface="Verdana"/>
                <a:cs typeface="Verdana"/>
              </a:rPr>
              <a:t>)</a:t>
            </a:r>
            <a:endParaRPr sz="1000" dirty="0">
              <a:latin typeface="Verdana"/>
              <a:cs typeface="Verdana"/>
            </a:endParaRPr>
          </a:p>
          <a:p>
            <a:pPr marL="241300" marR="3549650">
              <a:lnSpc>
                <a:spcPct val="125000"/>
              </a:lnSpc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</a:t>
            </a:r>
            <a:r>
              <a:rPr sz="1000" b="1" spc="-10" dirty="0">
                <a:latin typeface="Verdana"/>
                <a:cs typeface="Verdana"/>
              </a:rPr>
              <a:t>b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c</a:t>
            </a:r>
            <a:r>
              <a:rPr sz="1000" dirty="0">
                <a:latin typeface="Verdana"/>
                <a:cs typeface="Verdana"/>
              </a:rPr>
              <a:t>)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c </a:t>
            </a:r>
            <a:r>
              <a:rPr sz="1000" spc="-10" dirty="0">
                <a:latin typeface="Verdana"/>
                <a:cs typeface="Verdana"/>
              </a:rPr>
              <a:t>(</a:t>
            </a:r>
            <a:r>
              <a:rPr sz="1000" b="1" spc="-10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b</a:t>
            </a:r>
            <a:r>
              <a:rPr sz="1000" spc="-10" dirty="0">
                <a:latin typeface="Verdana"/>
                <a:cs typeface="Verdana"/>
              </a:rPr>
              <a:t>)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c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c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c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</a:t>
            </a:r>
            <a:r>
              <a:rPr sz="1000" b="1" spc="-10" dirty="0">
                <a:latin typeface="Verdana"/>
                <a:cs typeface="Verdana"/>
              </a:rPr>
              <a:t>b</a:t>
            </a:r>
            <a:r>
              <a:rPr sz="1000" b="1" spc="-1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c</a:t>
            </a:r>
            <a:r>
              <a:rPr sz="1000" dirty="0">
                <a:latin typeface="Verdana"/>
                <a:cs typeface="Verdana"/>
              </a:rPr>
              <a:t>)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 </a:t>
            </a:r>
            <a:r>
              <a:rPr sz="1000" spc="-10" dirty="0">
                <a:latin typeface="Verdana"/>
                <a:cs typeface="Verdana"/>
              </a:rPr>
              <a:t>(</a:t>
            </a:r>
            <a:r>
              <a:rPr sz="1000" b="1" spc="-10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b</a:t>
            </a:r>
            <a:r>
              <a:rPr sz="1000" spc="-10" dirty="0">
                <a:latin typeface="Verdana"/>
                <a:cs typeface="Verdana"/>
              </a:rPr>
              <a:t>)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0" dirty="0">
                <a:latin typeface="Verdana"/>
                <a:cs typeface="Verdana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c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 </a:t>
            </a:r>
            <a:r>
              <a:rPr sz="1000" spc="-10" dirty="0">
                <a:latin typeface="Verdana"/>
                <a:cs typeface="Verdana"/>
              </a:rPr>
              <a:t>(</a:t>
            </a:r>
            <a:r>
              <a:rPr sz="1000" b="1" spc="-10" dirty="0">
                <a:latin typeface="Verdana"/>
                <a:cs typeface="Verdana"/>
              </a:rPr>
              <a:t>b</a:t>
            </a:r>
            <a:r>
              <a:rPr sz="1000" b="1" spc="-1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c</a:t>
            </a:r>
            <a:r>
              <a:rPr sz="1000" dirty="0">
                <a:latin typeface="Verdana"/>
                <a:cs typeface="Verdana"/>
              </a:rPr>
              <a:t>) = </a:t>
            </a:r>
            <a:r>
              <a:rPr sz="1000" spc="-10" dirty="0">
                <a:latin typeface="Verdana"/>
                <a:cs typeface="Verdana"/>
              </a:rPr>
              <a:t>(</a:t>
            </a:r>
            <a:r>
              <a:rPr sz="1000" b="1" spc="-10" dirty="0">
                <a:latin typeface="Verdana"/>
                <a:cs typeface="Verdana"/>
              </a:rPr>
              <a:t>a</a:t>
            </a:r>
            <a:r>
              <a:rPr sz="1000" b="1" spc="-1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c</a:t>
            </a:r>
            <a:r>
              <a:rPr sz="1000" spc="-10" dirty="0">
                <a:latin typeface="Verdana"/>
                <a:cs typeface="Verdana"/>
              </a:rPr>
              <a:t>)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–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</a:t>
            </a:r>
            <a:r>
              <a:rPr sz="1000" b="1" spc="-10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b</a:t>
            </a:r>
            <a:r>
              <a:rPr sz="1000" spc="-10" dirty="0">
                <a:latin typeface="Verdana"/>
                <a:cs typeface="Verdana"/>
              </a:rPr>
              <a:t>)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c</a:t>
            </a:r>
            <a:endParaRPr sz="1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Verdana"/>
              <a:cs typeface="Verdana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276999"/>
          </a:xfrm>
        </p:spPr>
        <p:txBody>
          <a:bodyPr/>
          <a:lstStyle/>
          <a:p>
            <a:r>
              <a:rPr lang="en-US" dirty="0" smtClean="0"/>
              <a:t>Right hand coordinate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20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358900" y="685800"/>
            <a:ext cx="5511800" cy="49244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dirty="0" smtClean="0">
                <a:latin typeface="Verdana"/>
                <a:cs typeface="Verdana"/>
              </a:rPr>
              <a:t>The</a:t>
            </a:r>
            <a:r>
              <a:rPr sz="1000" spc="-35" dirty="0" smtClean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line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equation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modeling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computer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graphics.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0" y="1634351"/>
            <a:ext cx="2419350" cy="16478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87500" y="3298051"/>
            <a:ext cx="22155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Verdana"/>
                <a:cs typeface="Verdana"/>
              </a:rPr>
              <a:t>Figure (16): Vector equation of a </a:t>
            </a:r>
            <a:r>
              <a:rPr sz="900" i="1" spc="-10" dirty="0">
                <a:latin typeface="Verdana"/>
                <a:cs typeface="Verdana"/>
              </a:rPr>
              <a:t>line.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276999"/>
          </a:xfrm>
        </p:spPr>
        <p:txBody>
          <a:bodyPr/>
          <a:lstStyle/>
          <a:p>
            <a:r>
              <a:rPr lang="en-US" dirty="0"/>
              <a:t>Vector equation of line	</a:t>
            </a:r>
          </a:p>
        </p:txBody>
      </p:sp>
      <p:sp>
        <p:nvSpPr>
          <p:cNvPr id="12" name="object 2"/>
          <p:cNvSpPr txBox="1"/>
          <p:nvPr/>
        </p:nvSpPr>
        <p:spPr>
          <a:xfrm>
            <a:off x="1358900" y="3403321"/>
            <a:ext cx="5502910" cy="3997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Verdana"/>
              <a:cs typeface="Verdana"/>
            </a:endParaRPr>
          </a:p>
          <a:p>
            <a:pPr marL="12700" marR="103505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For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know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direction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line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line,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can </a:t>
            </a:r>
            <a:r>
              <a:rPr sz="1000" dirty="0">
                <a:latin typeface="Verdana"/>
                <a:cs typeface="Verdana"/>
              </a:rPr>
              <a:t>find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other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line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following: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L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line</a:t>
            </a:r>
            <a:endParaRPr sz="1000" dirty="0">
              <a:latin typeface="Verdana"/>
              <a:cs typeface="Verdana"/>
            </a:endParaRPr>
          </a:p>
          <a:p>
            <a:pPr marL="241300" marR="2766695">
              <a:lnSpc>
                <a:spcPct val="100000"/>
              </a:lnSpc>
            </a:pPr>
            <a:r>
              <a:rPr sz="1000" b="1" dirty="0">
                <a:latin typeface="Verdana"/>
                <a:cs typeface="Verdana"/>
              </a:rPr>
              <a:t>v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&lt;a,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c&gt;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line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direction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unit</a:t>
            </a:r>
            <a:r>
              <a:rPr sz="1000" spc="-10" dirty="0">
                <a:latin typeface="Verdana"/>
                <a:cs typeface="Verdana"/>
              </a:rPr>
              <a:t> vector </a:t>
            </a:r>
            <a:r>
              <a:rPr sz="1000" dirty="0">
                <a:latin typeface="Verdana"/>
                <a:cs typeface="Verdana"/>
              </a:rPr>
              <a:t>Q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(x0,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y0,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z0)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line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position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point</a:t>
            </a:r>
            <a:endParaRPr sz="1000" dirty="0">
              <a:latin typeface="Verdana"/>
              <a:cs typeface="Verdana"/>
            </a:endParaRPr>
          </a:p>
          <a:p>
            <a:pPr marL="12700" marR="3104515" indent="228600">
              <a:lnSpc>
                <a:spcPct val="125000"/>
              </a:lnSpc>
            </a:pPr>
            <a:r>
              <a:rPr sz="1000" dirty="0">
                <a:latin typeface="Verdana"/>
                <a:cs typeface="Verdana"/>
              </a:rPr>
              <a:t>P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(x,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z)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any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line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know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that: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b="1" dirty="0">
                <a:latin typeface="Verdana"/>
                <a:cs typeface="Verdana"/>
              </a:rPr>
              <a:t>v</a:t>
            </a:r>
            <a:r>
              <a:rPr sz="1000" b="1" spc="35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--</a:t>
            </a:r>
            <a:r>
              <a:rPr sz="1000" dirty="0">
                <a:latin typeface="Verdana"/>
                <a:cs typeface="Verdana"/>
              </a:rPr>
              <a:t>- </a:t>
            </a:r>
            <a:r>
              <a:rPr sz="1000" spc="-25" dirty="0">
                <a:latin typeface="Verdana"/>
                <a:cs typeface="Verdana"/>
              </a:rPr>
              <a:t>(2)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p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q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--</a:t>
            </a:r>
            <a:r>
              <a:rPr sz="1000" dirty="0">
                <a:latin typeface="Verdana"/>
                <a:cs typeface="Verdana"/>
              </a:rPr>
              <a:t>- </a:t>
            </a:r>
            <a:r>
              <a:rPr sz="1000" spc="-25" dirty="0">
                <a:latin typeface="Verdana"/>
                <a:cs typeface="Verdana"/>
              </a:rPr>
              <a:t>(1)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From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2: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p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q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b="1" dirty="0">
                <a:latin typeface="Verdana"/>
                <a:cs typeface="Verdana"/>
              </a:rPr>
              <a:t>v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--</a:t>
            </a:r>
            <a:r>
              <a:rPr sz="1000" dirty="0">
                <a:latin typeface="Verdana"/>
                <a:cs typeface="Verdana"/>
              </a:rPr>
              <a:t>- </a:t>
            </a:r>
            <a:r>
              <a:rPr sz="1000" spc="-25" dirty="0">
                <a:latin typeface="Verdana"/>
                <a:cs typeface="Verdana"/>
              </a:rPr>
              <a:t>(3)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However,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write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(3)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follows: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&lt;x,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z&gt;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&lt;x0,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y0,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z0&gt;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0" dirty="0">
                <a:latin typeface="Verdana"/>
                <a:cs typeface="Verdana"/>
              </a:rPr>
              <a:t> &lt;</a:t>
            </a:r>
            <a:r>
              <a:rPr sz="1000" i="1" spc="-10" dirty="0">
                <a:latin typeface="Verdana"/>
                <a:cs typeface="Verdana"/>
              </a:rPr>
              <a:t>t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a,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b,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spc="-25" dirty="0">
                <a:latin typeface="Verdana"/>
                <a:cs typeface="Verdana"/>
              </a:rPr>
              <a:t>c&gt;</a:t>
            </a:r>
            <a:endParaRPr sz="1000" dirty="0">
              <a:latin typeface="Verdana"/>
              <a:cs typeface="Verdana"/>
            </a:endParaRPr>
          </a:p>
          <a:p>
            <a:pPr marL="12700" marR="2324735" indent="228600">
              <a:lnSpc>
                <a:spcPct val="125000"/>
              </a:lnSpc>
            </a:pPr>
            <a:r>
              <a:rPr sz="1000" dirty="0">
                <a:latin typeface="Verdana"/>
                <a:cs typeface="Verdana"/>
              </a:rPr>
              <a:t>&lt;x,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z&gt;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&lt;x0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a,</a:t>
            </a:r>
            <a:r>
              <a:rPr sz="1000" spc="-10" dirty="0">
                <a:latin typeface="Verdana"/>
                <a:cs typeface="Verdana"/>
              </a:rPr>
              <a:t> y0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b,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z0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spc="-25" dirty="0">
                <a:latin typeface="Verdana"/>
                <a:cs typeface="Verdana"/>
              </a:rPr>
              <a:t>c&gt; </a:t>
            </a:r>
            <a:r>
              <a:rPr sz="1000" spc="-10" dirty="0">
                <a:latin typeface="Verdana"/>
                <a:cs typeface="Verdana"/>
              </a:rPr>
              <a:t>Therefore: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x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x0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spc="-50" dirty="0">
                <a:latin typeface="Verdana"/>
                <a:cs typeface="Verdana"/>
              </a:rPr>
              <a:t>a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y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y0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spc="-50" dirty="0">
                <a:latin typeface="Verdana"/>
                <a:cs typeface="Verdana"/>
              </a:rPr>
              <a:t>b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z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z0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spc="-50" dirty="0">
                <a:latin typeface="Verdana"/>
                <a:cs typeface="Verdana"/>
              </a:rPr>
              <a:t>c</a:t>
            </a:r>
            <a:endParaRPr sz="1000" dirty="0">
              <a:latin typeface="Verdana"/>
              <a:cs typeface="Verdana"/>
            </a:endParaRPr>
          </a:p>
          <a:p>
            <a:pPr marL="241300" marR="4067810" indent="-228600">
              <a:lnSpc>
                <a:spcPct val="125000"/>
              </a:lnSpc>
            </a:pPr>
            <a:r>
              <a:rPr sz="1000" dirty="0">
                <a:latin typeface="Verdana"/>
                <a:cs typeface="Verdana"/>
              </a:rPr>
              <a:t>Which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same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as: </a:t>
            </a:r>
            <a:r>
              <a:rPr sz="1000" dirty="0">
                <a:latin typeface="Verdana"/>
                <a:cs typeface="Verdana"/>
              </a:rPr>
              <a:t>P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Q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v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3"/>
          <p:cNvSpPr/>
          <p:nvPr/>
        </p:nvSpPr>
        <p:spPr>
          <a:xfrm>
            <a:off x="1143000" y="12105965"/>
            <a:ext cx="5715000" cy="9525"/>
          </a:xfrm>
          <a:custGeom>
            <a:avLst/>
            <a:gdLst/>
            <a:ahLst/>
            <a:cxnLst/>
            <a:rect l="l" t="t" r="r" b="b"/>
            <a:pathLst>
              <a:path w="5715000" h="9525">
                <a:moveTo>
                  <a:pt x="5715000" y="9525"/>
                </a:moveTo>
                <a:lnTo>
                  <a:pt x="0" y="9525"/>
                </a:lnTo>
                <a:lnTo>
                  <a:pt x="0" y="0"/>
                </a:lnTo>
                <a:lnTo>
                  <a:pt x="5715000" y="0"/>
                </a:lnTo>
                <a:lnTo>
                  <a:pt x="5715000" y="952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/>
          <p:cNvSpPr txBox="1"/>
          <p:nvPr/>
        </p:nvSpPr>
        <p:spPr>
          <a:xfrm>
            <a:off x="1771650" y="7514915"/>
            <a:ext cx="4686300" cy="495300"/>
          </a:xfrm>
          <a:prstGeom prst="rect">
            <a:avLst/>
          </a:prstGeom>
          <a:ln w="19050">
            <a:solidFill>
              <a:srgbClr val="CB13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7150" marR="64135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Verdana"/>
                <a:cs typeface="Verdana"/>
              </a:rPr>
              <a:t>Given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Q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direction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line,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line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can </a:t>
            </a:r>
            <a:r>
              <a:rPr sz="1000" dirty="0">
                <a:latin typeface="Verdana"/>
                <a:cs typeface="Verdana"/>
              </a:rPr>
              <a:t>be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calculated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line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Q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*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where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i="1" spc="-50" dirty="0">
                <a:latin typeface="Verdana"/>
                <a:cs typeface="Verdana"/>
              </a:rPr>
              <a:t>t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number.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6"/>
          <p:cNvSpPr txBox="1">
            <a:spLocks/>
          </p:cNvSpPr>
          <p:nvPr/>
        </p:nvSpPr>
        <p:spPr>
          <a:xfrm>
            <a:off x="7450138" y="12144065"/>
            <a:ext cx="322262" cy="18256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>
            <a:defPPr>
              <a:defRPr kern="0"/>
            </a:defPPr>
          </a:lstStyle>
          <a:p>
            <a:pPr marL="38100">
              <a:spcBef>
                <a:spcPts val="20"/>
              </a:spcBef>
            </a:pPr>
            <a:fld id="{81D60167-4931-47E6-BA6A-407CBD079E47}" type="slidenum">
              <a:rPr lang="en-US" spc="-25" smtClean="0"/>
              <a:pPr marL="38100">
                <a:spcBef>
                  <a:spcPts val="20"/>
                </a:spcBef>
              </a:pPr>
              <a:t>16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008216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358900" y="685800"/>
            <a:ext cx="5511800" cy="49244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dirty="0" smtClean="0">
                <a:latin typeface="Verdana"/>
                <a:cs typeface="Verdana"/>
              </a:rPr>
              <a:t>The</a:t>
            </a:r>
            <a:r>
              <a:rPr sz="1000" spc="-35" dirty="0" smtClean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line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equation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modeling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computer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graphics.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276999"/>
          </a:xfrm>
        </p:spPr>
        <p:txBody>
          <a:bodyPr/>
          <a:lstStyle/>
          <a:p>
            <a:r>
              <a:rPr lang="en-US" dirty="0"/>
              <a:t>Vector equation of line	</a:t>
            </a:r>
          </a:p>
        </p:txBody>
      </p:sp>
      <p:sp>
        <p:nvSpPr>
          <p:cNvPr id="13" name="object 3"/>
          <p:cNvSpPr/>
          <p:nvPr/>
        </p:nvSpPr>
        <p:spPr>
          <a:xfrm>
            <a:off x="1143000" y="12105965"/>
            <a:ext cx="5715000" cy="9525"/>
          </a:xfrm>
          <a:custGeom>
            <a:avLst/>
            <a:gdLst/>
            <a:ahLst/>
            <a:cxnLst/>
            <a:rect l="l" t="t" r="r" b="b"/>
            <a:pathLst>
              <a:path w="5715000" h="9525">
                <a:moveTo>
                  <a:pt x="5715000" y="9525"/>
                </a:moveTo>
                <a:lnTo>
                  <a:pt x="0" y="9525"/>
                </a:lnTo>
                <a:lnTo>
                  <a:pt x="0" y="0"/>
                </a:lnTo>
                <a:lnTo>
                  <a:pt x="5715000" y="0"/>
                </a:lnTo>
                <a:lnTo>
                  <a:pt x="5715000" y="952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/>
          <p:cNvSpPr txBox="1"/>
          <p:nvPr/>
        </p:nvSpPr>
        <p:spPr>
          <a:xfrm>
            <a:off x="1358900" y="1330643"/>
            <a:ext cx="4686300" cy="495300"/>
          </a:xfrm>
          <a:prstGeom prst="rect">
            <a:avLst/>
          </a:prstGeom>
          <a:ln w="19050">
            <a:solidFill>
              <a:srgbClr val="CB13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7150" marR="64135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Verdana"/>
                <a:cs typeface="Verdana"/>
              </a:rPr>
              <a:t>Given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 smtClean="0">
                <a:latin typeface="Verdana"/>
                <a:cs typeface="Verdana"/>
              </a:rPr>
              <a:t>Q</a:t>
            </a:r>
            <a:r>
              <a:rPr sz="1000" spc="-15" dirty="0" smtClean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direction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line,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line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can </a:t>
            </a:r>
            <a:r>
              <a:rPr sz="1000" dirty="0">
                <a:latin typeface="Verdana"/>
                <a:cs typeface="Verdana"/>
              </a:rPr>
              <a:t>be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calculated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line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Q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*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where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i="1" spc="-50" dirty="0">
                <a:latin typeface="Verdana"/>
                <a:cs typeface="Verdana"/>
              </a:rPr>
              <a:t>t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number.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6"/>
          <p:cNvSpPr txBox="1">
            <a:spLocks/>
          </p:cNvSpPr>
          <p:nvPr/>
        </p:nvSpPr>
        <p:spPr>
          <a:xfrm>
            <a:off x="7450138" y="12144065"/>
            <a:ext cx="322262" cy="18256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>
            <a:defPPr>
              <a:defRPr kern="0"/>
            </a:defPPr>
          </a:lstStyle>
          <a:p>
            <a:pPr marL="38100">
              <a:spcBef>
                <a:spcPts val="20"/>
              </a:spcBef>
            </a:pPr>
            <a:fld id="{81D60167-4931-47E6-BA6A-407CBD079E47}" type="slidenum">
              <a:rPr lang="en-US" spc="-25" smtClean="0"/>
              <a:pPr marL="38100">
                <a:spcBef>
                  <a:spcPts val="20"/>
                </a:spcBef>
              </a:pPr>
              <a:t>17</a:t>
            </a:fld>
            <a:endParaRPr lang="en-US" spc="-25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2286000"/>
            <a:ext cx="3542861" cy="190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5328263"/>
            <a:ext cx="5116420" cy="10613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900" y="7036061"/>
            <a:ext cx="5323254" cy="1012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8900" y="495893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 line equation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58900" y="664767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equation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2360550"/>
            <a:ext cx="1899607" cy="1823405"/>
          </a:xfrm>
          <a:prstGeom prst="rect">
            <a:avLst/>
          </a:prstGeom>
        </p:spPr>
      </p:pic>
      <p:sp>
        <p:nvSpPr>
          <p:cNvPr id="17" name="TextBox 16">
            <a:hlinkClick r:id="rId6" action="ppaction://hlinkfile"/>
          </p:cNvPr>
          <p:cNvSpPr txBox="1"/>
          <p:nvPr/>
        </p:nvSpPr>
        <p:spPr>
          <a:xfrm>
            <a:off x="6675387" y="521304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51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9210675"/>
            <a:ext cx="5715000" cy="9525"/>
          </a:xfrm>
          <a:custGeom>
            <a:avLst/>
            <a:gdLst/>
            <a:ahLst/>
            <a:cxnLst/>
            <a:rect l="l" t="t" r="r" b="b"/>
            <a:pathLst>
              <a:path w="5715000" h="9525">
                <a:moveTo>
                  <a:pt x="5715000" y="9525"/>
                </a:moveTo>
                <a:lnTo>
                  <a:pt x="0" y="9525"/>
                </a:lnTo>
                <a:lnTo>
                  <a:pt x="0" y="0"/>
                </a:lnTo>
                <a:lnTo>
                  <a:pt x="5715000" y="0"/>
                </a:lnTo>
                <a:lnTo>
                  <a:pt x="5715000" y="952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Midpoint of a line</a:t>
            </a:r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358900" y="914400"/>
            <a:ext cx="539051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Another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common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midpoint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points.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following </a:t>
            </a:r>
            <a:r>
              <a:rPr sz="1000" dirty="0">
                <a:latin typeface="Verdana"/>
                <a:cs typeface="Verdana"/>
              </a:rPr>
              <a:t>shows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how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midpoint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line:</a:t>
            </a:r>
            <a:endParaRPr sz="1000">
              <a:latin typeface="Verdana"/>
              <a:cs typeface="Verdana"/>
            </a:endParaRPr>
          </a:p>
          <a:p>
            <a:pPr marL="241300" marR="2938145" algn="just">
              <a:lnSpc>
                <a:spcPct val="125000"/>
              </a:lnSpc>
            </a:pPr>
            <a:r>
              <a:rPr sz="1000" b="1" dirty="0">
                <a:latin typeface="Verdana"/>
                <a:cs typeface="Verdana"/>
              </a:rPr>
              <a:t>q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position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Q </a:t>
            </a:r>
            <a:r>
              <a:rPr sz="1000" b="1" dirty="0">
                <a:latin typeface="Verdana"/>
                <a:cs typeface="Verdana"/>
              </a:rPr>
              <a:t>p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position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P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going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from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Q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P</a:t>
            </a:r>
            <a:endParaRPr sz="10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From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subtraction,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know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that:</a:t>
            </a:r>
            <a:endParaRPr sz="1000">
              <a:latin typeface="Verdana"/>
              <a:cs typeface="Verdana"/>
            </a:endParaRPr>
          </a:p>
          <a:p>
            <a:pPr marL="241300" algn="just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</a:t>
            </a:r>
            <a:r>
              <a:rPr sz="1000" b="1" spc="-2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35" dirty="0">
                <a:latin typeface="Verdana"/>
                <a:cs typeface="Verdana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q</a:t>
            </a:r>
            <a:endParaRPr sz="1000">
              <a:latin typeface="Verdana"/>
              <a:cs typeface="Verdana"/>
            </a:endParaRPr>
          </a:p>
          <a:p>
            <a:pPr marL="241300" marR="2912745" indent="-228600">
              <a:lnSpc>
                <a:spcPct val="125000"/>
              </a:lnSpc>
            </a:pPr>
            <a:r>
              <a:rPr sz="1000" dirty="0">
                <a:latin typeface="Verdana"/>
                <a:cs typeface="Verdana"/>
              </a:rPr>
              <a:t>From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line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equation,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know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that: </a:t>
            </a:r>
            <a:r>
              <a:rPr sz="1000" dirty="0">
                <a:latin typeface="Verdana"/>
                <a:cs typeface="Verdana"/>
              </a:rPr>
              <a:t>M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Q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-85" dirty="0">
                <a:latin typeface="Corbel"/>
                <a:cs typeface="Corbel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a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since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need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midpoint,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then: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i="1" dirty="0">
                <a:latin typeface="Verdana"/>
                <a:cs typeface="Verdana"/>
              </a:rPr>
              <a:t>t</a:t>
            </a:r>
            <a:r>
              <a:rPr sz="1000" i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0.5</a:t>
            </a:r>
            <a:endParaRPr sz="1000">
              <a:latin typeface="Verdana"/>
              <a:cs typeface="Verdana"/>
            </a:endParaRPr>
          </a:p>
          <a:p>
            <a:pPr marL="241300" marR="4159250" indent="-228600">
              <a:lnSpc>
                <a:spcPct val="125000"/>
              </a:lnSpc>
            </a:pPr>
            <a:r>
              <a:rPr sz="1000" dirty="0">
                <a:latin typeface="Verdana"/>
                <a:cs typeface="Verdana"/>
              </a:rPr>
              <a:t>Hence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say: </a:t>
            </a:r>
            <a:r>
              <a:rPr sz="1000" dirty="0">
                <a:latin typeface="Verdana"/>
                <a:cs typeface="Verdana"/>
              </a:rPr>
              <a:t>M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Q + </a:t>
            </a:r>
            <a:r>
              <a:rPr sz="1000" spc="-10" dirty="0">
                <a:latin typeface="Verdana"/>
                <a:cs typeface="Verdana"/>
              </a:rPr>
              <a:t>0.5</a:t>
            </a:r>
            <a:r>
              <a:rPr sz="1000" spc="-23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-80" dirty="0">
                <a:latin typeface="Corbel"/>
                <a:cs typeface="Corbel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a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8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0" y="3918724"/>
            <a:ext cx="2686050" cy="1866900"/>
          </a:xfrm>
          <a:prstGeom prst="rect">
            <a:avLst/>
          </a:prstGeom>
        </p:spPr>
      </p:pic>
      <p:sp>
        <p:nvSpPr>
          <p:cNvPr id="9" name="object 5"/>
          <p:cNvSpPr txBox="1"/>
          <p:nvPr/>
        </p:nvSpPr>
        <p:spPr>
          <a:xfrm>
            <a:off x="1358900" y="5801499"/>
            <a:ext cx="5464175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Verdana"/>
                <a:cs typeface="Verdana"/>
              </a:rPr>
              <a:t>Figure (17): Find the midpoint between two input </a:t>
            </a:r>
            <a:r>
              <a:rPr sz="900" i="1" spc="-10" dirty="0">
                <a:latin typeface="Verdana"/>
                <a:cs typeface="Verdana"/>
              </a:rPr>
              <a:t>points.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844"/>
              </a:spcBef>
            </a:pPr>
            <a:r>
              <a:rPr sz="1000" dirty="0">
                <a:latin typeface="Verdana"/>
                <a:cs typeface="Verdana"/>
              </a:rPr>
              <a:t>In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general,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you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Q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changing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i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value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between </a:t>
            </a:r>
            <a:r>
              <a:rPr sz="1000" dirty="0">
                <a:latin typeface="Verdana"/>
                <a:cs typeface="Verdana"/>
              </a:rPr>
              <a:t>0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general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equation: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M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Q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i="1" spc="-15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-5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(P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Q)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1771650" y="6680974"/>
            <a:ext cx="4686300" cy="495300"/>
          </a:xfrm>
          <a:prstGeom prst="rect">
            <a:avLst/>
          </a:prstGeom>
          <a:ln w="19050">
            <a:solidFill>
              <a:srgbClr val="CB13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7150" marR="11811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Verdana"/>
                <a:cs typeface="Verdana"/>
              </a:rPr>
              <a:t>Given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Q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is </a:t>
            </a:r>
            <a:r>
              <a:rPr sz="1000" dirty="0">
                <a:latin typeface="Verdana"/>
                <a:cs typeface="Verdana"/>
              </a:rPr>
              <a:t>calculated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equation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Q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i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*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(P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Q)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where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i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 number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1.</a:t>
            </a:r>
            <a:endParaRPr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37287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9210675"/>
            <a:ext cx="5715000" cy="9525"/>
          </a:xfrm>
          <a:custGeom>
            <a:avLst/>
            <a:gdLst/>
            <a:ahLst/>
            <a:cxnLst/>
            <a:rect l="l" t="t" r="r" b="b"/>
            <a:pathLst>
              <a:path w="5715000" h="9525">
                <a:moveTo>
                  <a:pt x="5715000" y="9525"/>
                </a:moveTo>
                <a:lnTo>
                  <a:pt x="0" y="9525"/>
                </a:lnTo>
                <a:lnTo>
                  <a:pt x="0" y="0"/>
                </a:lnTo>
                <a:lnTo>
                  <a:pt x="5715000" y="0"/>
                </a:lnTo>
                <a:lnTo>
                  <a:pt x="5715000" y="952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1358900" y="848499"/>
            <a:ext cx="5511800" cy="307975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549846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Vector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equation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plane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400">
              <a:latin typeface="Arial"/>
              <a:cs typeface="Arial"/>
            </a:endParaRPr>
          </a:p>
          <a:p>
            <a:pPr marL="12700" marR="85090">
              <a:lnSpc>
                <a:spcPct val="100000"/>
              </a:lnSpc>
              <a:spcBef>
                <a:spcPts val="445"/>
              </a:spcBef>
            </a:pPr>
            <a:r>
              <a:rPr sz="1000" dirty="0">
                <a:latin typeface="Verdana"/>
                <a:cs typeface="Verdana"/>
              </a:rPr>
              <a:t>One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way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define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plane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when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you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have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is </a:t>
            </a:r>
            <a:r>
              <a:rPr sz="1000" dirty="0">
                <a:latin typeface="Verdana"/>
                <a:cs typeface="Verdana"/>
              </a:rPr>
              <a:t>perpendicular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plane.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usually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referred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normal</a:t>
            </a:r>
            <a:r>
              <a:rPr sz="1000" i="1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plane.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normal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direction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above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plane.</a:t>
            </a:r>
            <a:endParaRPr sz="1000">
              <a:latin typeface="Verdana"/>
              <a:cs typeface="Verdana"/>
            </a:endParaRPr>
          </a:p>
          <a:p>
            <a:pPr marL="12700" marR="187325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One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how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calculate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plane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normal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when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know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three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non-linear </a:t>
            </a:r>
            <a:r>
              <a:rPr sz="1000" dirty="0">
                <a:latin typeface="Verdana"/>
                <a:cs typeface="Verdana"/>
              </a:rPr>
              <a:t>points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plane.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In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Figure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(16),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given: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first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plane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B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second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plane</a:t>
            </a:r>
            <a:endParaRPr sz="1000">
              <a:latin typeface="Verdana"/>
              <a:cs typeface="Verdana"/>
            </a:endParaRPr>
          </a:p>
          <a:p>
            <a:pPr marL="12700" marR="3221990" indent="228600">
              <a:lnSpc>
                <a:spcPct val="125000"/>
              </a:lnSpc>
            </a:pPr>
            <a:r>
              <a:rPr sz="1000" dirty="0">
                <a:latin typeface="Verdana"/>
                <a:cs typeface="Verdana"/>
              </a:rPr>
              <a:t>C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third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plane And: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position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A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position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B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c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position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C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normal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n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follows: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n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)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×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</a:t>
            </a:r>
            <a:r>
              <a:rPr sz="1000" b="1" dirty="0">
                <a:latin typeface="Verdana"/>
                <a:cs typeface="Verdana"/>
              </a:rPr>
              <a:t>c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 </a:t>
            </a:r>
            <a:r>
              <a:rPr sz="1000" b="1" spc="-25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)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9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2309" y="4407659"/>
            <a:ext cx="2069320" cy="1571624"/>
          </a:xfrm>
          <a:prstGeom prst="rect">
            <a:avLst/>
          </a:prstGeom>
        </p:spPr>
      </p:pic>
      <p:sp>
        <p:nvSpPr>
          <p:cNvPr id="10" name="object 5"/>
          <p:cNvSpPr txBox="1"/>
          <p:nvPr/>
        </p:nvSpPr>
        <p:spPr>
          <a:xfrm>
            <a:off x="1358900" y="6361899"/>
            <a:ext cx="5511800" cy="2123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Verdana"/>
                <a:cs typeface="Verdana"/>
              </a:rPr>
              <a:t>Figure (18): Vectors and </a:t>
            </a:r>
            <a:r>
              <a:rPr sz="900" i="1" spc="-10" dirty="0">
                <a:latin typeface="Verdana"/>
                <a:cs typeface="Verdana"/>
              </a:rPr>
              <a:t>planes</a:t>
            </a:r>
            <a:endParaRPr sz="9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000" dirty="0">
                <a:latin typeface="Verdana"/>
                <a:cs typeface="Verdana"/>
              </a:rPr>
              <a:t>We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also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derive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scalar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plane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dot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product: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n</a:t>
            </a:r>
            <a:r>
              <a:rPr sz="1000" b="1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</a:t>
            </a:r>
            <a:r>
              <a:rPr sz="1000" b="1" dirty="0">
                <a:latin typeface="Verdana"/>
                <a:cs typeface="Verdana"/>
              </a:rPr>
              <a:t>b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)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0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spc="-25" dirty="0">
                <a:latin typeface="Verdana"/>
                <a:cs typeface="Verdana"/>
              </a:rPr>
              <a:t>If: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n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&lt;a,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c&gt;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&lt;x,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z&gt;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&lt;x0,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y0,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z0&gt;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Then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expand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above: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&lt;a,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c&gt;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·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&lt;x-</a:t>
            </a:r>
            <a:r>
              <a:rPr sz="1000" dirty="0">
                <a:latin typeface="Verdana"/>
                <a:cs typeface="Verdana"/>
              </a:rPr>
              <a:t>x0,</a:t>
            </a:r>
            <a:r>
              <a:rPr sz="1000" spc="-10" dirty="0">
                <a:latin typeface="Verdana"/>
                <a:cs typeface="Verdana"/>
              </a:rPr>
              <a:t> y-</a:t>
            </a:r>
            <a:r>
              <a:rPr sz="1000" dirty="0">
                <a:latin typeface="Verdana"/>
                <a:cs typeface="Verdana"/>
              </a:rPr>
              <a:t>y0,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z-</a:t>
            </a:r>
            <a:r>
              <a:rPr sz="1000" dirty="0">
                <a:latin typeface="Verdana"/>
                <a:cs typeface="Verdana"/>
              </a:rPr>
              <a:t>z0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&gt;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0</a:t>
            </a:r>
            <a:endParaRPr sz="1000" dirty="0">
              <a:latin typeface="Verdana"/>
              <a:cs typeface="Verdana"/>
            </a:endParaRPr>
          </a:p>
          <a:p>
            <a:pPr marL="241300" marR="1092200" indent="-228600">
              <a:lnSpc>
                <a:spcPct val="125000"/>
              </a:lnSpc>
            </a:pPr>
            <a:r>
              <a:rPr sz="1000" dirty="0">
                <a:latin typeface="Verdana"/>
                <a:cs typeface="Verdana"/>
              </a:rPr>
              <a:t>Solving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dot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product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gives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general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scalar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plane: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 </a:t>
            </a:r>
            <a:r>
              <a:rPr sz="1000" dirty="0">
                <a:latin typeface="Verdana"/>
                <a:cs typeface="Verdana"/>
              </a:rPr>
              <a:t>(x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x0)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5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(y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y0)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(z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z0)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50" dirty="0" smtClean="0">
                <a:latin typeface="Verdana"/>
                <a:cs typeface="Verdana"/>
              </a:rPr>
              <a:t>0</a:t>
            </a:r>
            <a:endParaRPr sz="1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926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50" y="1009650"/>
            <a:ext cx="2442186" cy="8953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58900" y="1920875"/>
            <a:ext cx="5384165" cy="14986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467359">
              <a:lnSpc>
                <a:spcPts val="1050"/>
              </a:lnSpc>
              <a:spcBef>
                <a:spcPts val="160"/>
              </a:spcBef>
            </a:pPr>
            <a:r>
              <a:rPr sz="900" i="1" dirty="0">
                <a:latin typeface="Verdana"/>
                <a:cs typeface="Verdana"/>
              </a:rPr>
              <a:t>Figure (2): The relationship between a vector, the vector anchor point, and the </a:t>
            </a:r>
            <a:r>
              <a:rPr sz="900" i="1" spc="-10" dirty="0">
                <a:latin typeface="Verdana"/>
                <a:cs typeface="Verdana"/>
              </a:rPr>
              <a:t>point </a:t>
            </a:r>
            <a:r>
              <a:rPr sz="900" i="1" dirty="0">
                <a:latin typeface="Verdana"/>
                <a:cs typeface="Verdana"/>
              </a:rPr>
              <a:t>coinciding with the vector tip </a:t>
            </a:r>
            <a:r>
              <a:rPr sz="900" i="1" spc="-10" dirty="0">
                <a:latin typeface="Verdana"/>
                <a:cs typeface="Verdana"/>
              </a:rPr>
              <a:t>location.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Position </a:t>
            </a:r>
            <a:r>
              <a:rPr sz="1200" b="1" spc="-10" dirty="0">
                <a:latin typeface="Arial"/>
                <a:cs typeface="Arial"/>
              </a:rPr>
              <a:t>vector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sz="1000" dirty="0">
                <a:latin typeface="Verdana"/>
                <a:cs typeface="Verdana"/>
              </a:rPr>
              <a:t>One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special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representation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origin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(0,0,0)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anchor </a:t>
            </a:r>
            <a:r>
              <a:rPr sz="1000" dirty="0">
                <a:latin typeface="Verdana"/>
                <a:cs typeface="Verdana"/>
              </a:rPr>
              <a:t>point.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position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v</a:t>
            </a:r>
            <a:r>
              <a:rPr sz="1000" b="1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&lt;a1,a2,a3&gt;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represented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line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segment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points,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origin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that:</a:t>
            </a:r>
            <a:endParaRPr sz="1000">
              <a:latin typeface="Verdana"/>
              <a:cs typeface="Verdana"/>
            </a:endParaRPr>
          </a:p>
          <a:p>
            <a:pPr marL="241300" marR="3742690">
              <a:lnSpc>
                <a:spcPct val="125000"/>
              </a:lnSpc>
            </a:pPr>
            <a:r>
              <a:rPr sz="1000" dirty="0">
                <a:latin typeface="Verdana"/>
                <a:cs typeface="Verdana"/>
              </a:rPr>
              <a:t>Origin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(0,0,0) </a:t>
            </a:r>
            <a:r>
              <a:rPr sz="1000" dirty="0">
                <a:latin typeface="Verdana"/>
                <a:cs typeface="Verdana"/>
              </a:rPr>
              <a:t>B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(a1,a2,a3)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9250" y="3543300"/>
            <a:ext cx="2409825" cy="7524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87500" y="4311650"/>
            <a:ext cx="4879975" cy="2959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sz="900" i="1" dirty="0">
                <a:latin typeface="Verdana"/>
                <a:cs typeface="Verdana"/>
              </a:rPr>
              <a:t>Figure (3): Position vector. The tip point coordinates equal the corresponding </a:t>
            </a:r>
            <a:r>
              <a:rPr sz="900" i="1" spc="-10" dirty="0">
                <a:latin typeface="Verdana"/>
                <a:cs typeface="Verdana"/>
              </a:rPr>
              <a:t>vector components.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1650" y="4714875"/>
            <a:ext cx="4686300" cy="495300"/>
          </a:xfrm>
          <a:prstGeom prst="rect">
            <a:avLst/>
          </a:prstGeom>
          <a:ln w="19050">
            <a:solidFill>
              <a:srgbClr val="CB13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7150" marR="22352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Verdana"/>
                <a:cs typeface="Verdana"/>
              </a:rPr>
              <a:t>A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position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given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v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a1,a2,a3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&gt;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special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line </a:t>
            </a:r>
            <a:r>
              <a:rPr sz="1000" dirty="0">
                <a:latin typeface="Verdana"/>
                <a:cs typeface="Verdana"/>
              </a:rPr>
              <a:t>segment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representation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from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origin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(0,0,0)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point (a1,a2,a3).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8900" y="5298769"/>
            <a:ext cx="5501005" cy="16738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200" b="1" dirty="0">
                <a:latin typeface="Arial"/>
                <a:cs typeface="Arial"/>
              </a:rPr>
              <a:t>Vectors vs. </a:t>
            </a:r>
            <a:r>
              <a:rPr sz="1200" b="1" spc="-10" dirty="0">
                <a:latin typeface="Arial"/>
                <a:cs typeface="Arial"/>
              </a:rPr>
              <a:t>points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sz="1000" dirty="0">
                <a:latin typeface="Verdana"/>
                <a:cs typeface="Verdana"/>
              </a:rPr>
              <a:t>Do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confuse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points.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very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different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concepts.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Vectors,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we </a:t>
            </a:r>
            <a:r>
              <a:rPr sz="1000" dirty="0">
                <a:latin typeface="Verdana"/>
                <a:cs typeface="Verdana"/>
              </a:rPr>
              <a:t>mentioned,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represent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quantity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direction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length,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while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indicate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a </a:t>
            </a:r>
            <a:r>
              <a:rPr sz="1000" dirty="0">
                <a:latin typeface="Verdana"/>
                <a:cs typeface="Verdana"/>
              </a:rPr>
              <a:t>location.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North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direction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while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North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Pole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a </a:t>
            </a:r>
            <a:r>
              <a:rPr sz="1000" dirty="0">
                <a:latin typeface="Verdana"/>
                <a:cs typeface="Verdana"/>
              </a:rPr>
              <a:t>location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(point).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If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have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have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same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components,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such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as: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v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&lt;3,1,0&gt;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P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(3,1,0)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We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draw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follows: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0650" y="7096125"/>
            <a:ext cx="2686050" cy="8763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58900" y="7988300"/>
            <a:ext cx="4496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Verdana"/>
                <a:cs typeface="Verdana"/>
              </a:rPr>
              <a:t>Figure (4): A vector defines a direction and length. A point defines a </a:t>
            </a:r>
            <a:r>
              <a:rPr sz="900" i="1" spc="-10" dirty="0">
                <a:latin typeface="Verdana"/>
                <a:cs typeface="Verdana"/>
              </a:rPr>
              <a:t>location.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56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00" y="508031"/>
            <a:ext cx="5502910" cy="912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Tangent </a:t>
            </a:r>
            <a:r>
              <a:rPr sz="1200" b="1" spc="-10" dirty="0">
                <a:latin typeface="Arial"/>
                <a:cs typeface="Arial"/>
              </a:rPr>
              <a:t>spheres</a:t>
            </a:r>
            <a:endParaRPr sz="1200" dirty="0">
              <a:latin typeface="Arial"/>
              <a:cs typeface="Arial"/>
            </a:endParaRPr>
          </a:p>
          <a:p>
            <a:pPr marL="12700" marR="113030">
              <a:lnSpc>
                <a:spcPct val="125000"/>
              </a:lnSpc>
              <a:spcBef>
                <a:spcPts val="35"/>
              </a:spcBef>
            </a:pPr>
            <a:r>
              <a:rPr sz="1000" dirty="0">
                <a:latin typeface="Verdana"/>
                <a:cs typeface="Verdana"/>
              </a:rPr>
              <a:t>This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tutorial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will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show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how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create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tangent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spheres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input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points. </a:t>
            </a:r>
            <a:r>
              <a:rPr sz="1000" dirty="0">
                <a:latin typeface="Verdana"/>
                <a:cs typeface="Verdana"/>
              </a:rPr>
              <a:t>This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what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result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looks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like: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9210675"/>
            <a:ext cx="5715000" cy="9525"/>
          </a:xfrm>
          <a:custGeom>
            <a:avLst/>
            <a:gdLst/>
            <a:ahLst/>
            <a:cxnLst/>
            <a:rect l="l" t="t" r="r" b="b"/>
            <a:pathLst>
              <a:path w="5715000" h="9525">
                <a:moveTo>
                  <a:pt x="5715000" y="9525"/>
                </a:moveTo>
                <a:lnTo>
                  <a:pt x="0" y="9525"/>
                </a:lnTo>
                <a:lnTo>
                  <a:pt x="0" y="0"/>
                </a:lnTo>
                <a:lnTo>
                  <a:pt x="5715000" y="0"/>
                </a:lnTo>
                <a:lnTo>
                  <a:pt x="5715000" y="952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0650" y="1647825"/>
            <a:ext cx="2133600" cy="17811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58900" y="3454936"/>
            <a:ext cx="3329304" cy="3746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00" b="1" spc="-10" dirty="0">
                <a:latin typeface="Verdana"/>
                <a:cs typeface="Verdana"/>
              </a:rPr>
              <a:t>Input: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000" dirty="0">
                <a:latin typeface="Verdana"/>
                <a:cs typeface="Verdana"/>
              </a:rPr>
              <a:t>Two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B)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3-</a:t>
            </a:r>
            <a:r>
              <a:rPr sz="1000" dirty="0">
                <a:latin typeface="Verdana"/>
                <a:cs typeface="Verdana"/>
              </a:rPr>
              <a:t>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coordinate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system.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0650" y="3876675"/>
            <a:ext cx="1438275" cy="6953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58900" y="4597936"/>
            <a:ext cx="5410200" cy="16319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00" b="1" spc="-10" dirty="0">
                <a:latin typeface="Verdana"/>
                <a:cs typeface="Verdana"/>
              </a:rPr>
              <a:t>Parameters:</a:t>
            </a:r>
            <a:endParaRPr sz="900">
              <a:latin typeface="Verdana"/>
              <a:cs typeface="Verdana"/>
            </a:endParaRPr>
          </a:p>
          <a:p>
            <a:pPr marL="12700" marR="43180">
              <a:lnSpc>
                <a:spcPct val="100000"/>
              </a:lnSpc>
              <a:spcBef>
                <a:spcPts val="245"/>
              </a:spcBef>
            </a:pP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following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diagram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parameters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order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solve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the </a:t>
            </a:r>
            <a:r>
              <a:rPr sz="1000" spc="-10" dirty="0">
                <a:latin typeface="Verdana"/>
                <a:cs typeface="Verdana"/>
              </a:rPr>
              <a:t>problem:</a:t>
            </a:r>
            <a:endParaRPr sz="1000">
              <a:latin typeface="Verdana"/>
              <a:cs typeface="Verdana"/>
            </a:endParaRPr>
          </a:p>
          <a:p>
            <a:pPr marL="240665" marR="5080" indent="-227965">
              <a:lnSpc>
                <a:spcPct val="100000"/>
              </a:lnSpc>
              <a:spcBef>
                <a:spcPts val="300"/>
              </a:spcBef>
              <a:buFont typeface="Arial"/>
              <a:buChar char="●"/>
              <a:tabLst>
                <a:tab pos="240665" algn="l"/>
                <a:tab pos="241300" algn="l"/>
              </a:tabLst>
            </a:pPr>
            <a:r>
              <a:rPr sz="1000" dirty="0">
                <a:latin typeface="Verdana"/>
                <a:cs typeface="Verdana"/>
              </a:rPr>
              <a:t>A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tangent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spheres,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some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i="1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parameter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(0-</a:t>
            </a:r>
            <a:r>
              <a:rPr sz="1000" dirty="0">
                <a:latin typeface="Verdana"/>
                <a:cs typeface="Verdana"/>
              </a:rPr>
              <a:t>1)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between </a:t>
            </a:r>
            <a:r>
              <a:rPr sz="1000" dirty="0">
                <a:latin typeface="Verdana"/>
                <a:cs typeface="Verdana"/>
              </a:rPr>
              <a:t>points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B.</a:t>
            </a:r>
            <a:endParaRPr sz="10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Font typeface="Arial"/>
              <a:buChar char="●"/>
              <a:tabLst>
                <a:tab pos="240665" algn="l"/>
                <a:tab pos="241300" algn="l"/>
              </a:tabLst>
            </a:pP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center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first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sphere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midpoint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C1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D.</a:t>
            </a:r>
            <a:endParaRPr sz="10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Font typeface="Arial"/>
              <a:buChar char="●"/>
              <a:tabLst>
                <a:tab pos="240665" algn="l"/>
                <a:tab pos="241300" algn="l"/>
              </a:tabLst>
            </a:pP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center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second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sphere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midpoint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C2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B.</a:t>
            </a:r>
            <a:endParaRPr sz="10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Font typeface="Arial"/>
              <a:buChar char="●"/>
              <a:tabLst>
                <a:tab pos="240665" algn="l"/>
                <a:tab pos="241300" algn="l"/>
              </a:tabLst>
            </a:pP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radius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first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sphere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(r1)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distance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C1.</a:t>
            </a:r>
            <a:endParaRPr sz="10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Font typeface="Arial"/>
              <a:buChar char="●"/>
              <a:tabLst>
                <a:tab pos="240665" algn="l"/>
                <a:tab pos="241300" algn="l"/>
              </a:tabLst>
            </a:pP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radius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second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sphere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(r2)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distance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C2.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8" name="object 8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19250" y="6353175"/>
            <a:ext cx="2272145" cy="189309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832989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9210675"/>
            <a:ext cx="5715000" cy="9525"/>
          </a:xfrm>
          <a:custGeom>
            <a:avLst/>
            <a:gdLst/>
            <a:ahLst/>
            <a:cxnLst/>
            <a:rect l="l" t="t" r="r" b="b"/>
            <a:pathLst>
              <a:path w="5715000" h="9525">
                <a:moveTo>
                  <a:pt x="5715000" y="9525"/>
                </a:moveTo>
                <a:lnTo>
                  <a:pt x="0" y="9525"/>
                </a:lnTo>
                <a:lnTo>
                  <a:pt x="0" y="0"/>
                </a:lnTo>
                <a:lnTo>
                  <a:pt x="5715000" y="0"/>
                </a:lnTo>
                <a:lnTo>
                  <a:pt x="5715000" y="952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8900" y="873660"/>
            <a:ext cx="5494020" cy="12509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00" b="1" spc="-10" dirty="0">
                <a:latin typeface="Verdana"/>
                <a:cs typeface="Verdana"/>
              </a:rPr>
              <a:t>Solution:</a:t>
            </a:r>
            <a:endParaRPr sz="900">
              <a:latin typeface="Verdana"/>
              <a:cs typeface="Verdana"/>
            </a:endParaRPr>
          </a:p>
          <a:p>
            <a:pPr marL="241300" marR="5080" indent="-228600">
              <a:lnSpc>
                <a:spcPct val="100000"/>
              </a:lnSpc>
              <a:spcBef>
                <a:spcPts val="245"/>
              </a:spcBef>
            </a:pPr>
            <a:r>
              <a:rPr sz="1000" dirty="0">
                <a:latin typeface="Verdana"/>
                <a:cs typeface="Verdana"/>
              </a:rPr>
              <a:t>1.</a:t>
            </a:r>
            <a:r>
              <a:rPr sz="1000" spc="40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Expression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component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define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D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some </a:t>
            </a:r>
            <a:r>
              <a:rPr sz="1000" dirty="0">
                <a:latin typeface="Verdana"/>
                <a:cs typeface="Verdana"/>
              </a:rPr>
              <a:t>parameter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t</a:t>
            </a:r>
            <a:r>
              <a:rPr sz="1000" dirty="0">
                <a:latin typeface="Verdana"/>
                <a:cs typeface="Verdana"/>
              </a:rPr>
              <a:t>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expression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based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line: </a:t>
            </a:r>
            <a:r>
              <a:rPr sz="1000" dirty="0">
                <a:latin typeface="Verdana"/>
                <a:cs typeface="Verdana"/>
              </a:rPr>
              <a:t>D = A +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t*(B-</a:t>
            </a:r>
            <a:r>
              <a:rPr sz="1000" spc="-25" dirty="0">
                <a:latin typeface="Verdana"/>
                <a:cs typeface="Verdana"/>
              </a:rPr>
              <a:t>A).</a:t>
            </a:r>
            <a:endParaRPr sz="1000">
              <a:latin typeface="Verdana"/>
              <a:cs typeface="Verdana"/>
            </a:endParaRPr>
          </a:p>
          <a:p>
            <a:pPr marL="241300" marR="161290">
              <a:lnSpc>
                <a:spcPct val="125000"/>
              </a:lnSpc>
            </a:pPr>
            <a:r>
              <a:rPr sz="1000" spc="-10" dirty="0">
                <a:latin typeface="Verdana"/>
                <a:cs typeface="Verdana"/>
              </a:rPr>
              <a:t>B-</a:t>
            </a:r>
            <a:r>
              <a:rPr sz="1000" dirty="0">
                <a:latin typeface="Verdana"/>
                <a:cs typeface="Verdana"/>
              </a:rPr>
              <a:t>A: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goes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from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subtraction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operation. t*(B-</a:t>
            </a:r>
            <a:r>
              <a:rPr sz="1000" dirty="0">
                <a:latin typeface="Verdana"/>
                <a:cs typeface="Verdana"/>
              </a:rPr>
              <a:t>A):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where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i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get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location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0" dirty="0">
                <a:latin typeface="Verdana"/>
                <a:cs typeface="Verdana"/>
              </a:rPr>
              <a:t> vector.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spc="-10" dirty="0">
                <a:latin typeface="Verdana"/>
                <a:cs typeface="Verdana"/>
              </a:rPr>
              <a:t>A+t*(B-</a:t>
            </a:r>
            <a:r>
              <a:rPr sz="1000" dirty="0">
                <a:latin typeface="Verdana"/>
                <a:cs typeface="Verdana"/>
              </a:rPr>
              <a:t>A):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gets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B.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0" y="2171700"/>
            <a:ext cx="4629150" cy="15049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58900" y="3727481"/>
            <a:ext cx="49676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2.</a:t>
            </a:r>
            <a:r>
              <a:rPr sz="1000" spc="40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Expression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component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also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define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mid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C1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C2</a:t>
            </a:r>
            <a:r>
              <a:rPr sz="1000" spc="-25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9250" y="3952875"/>
            <a:ext cx="5467350" cy="14954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8900" y="5499131"/>
            <a:ext cx="54025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3.</a:t>
            </a:r>
            <a:r>
              <a:rPr sz="1000" spc="40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first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sphere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radius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</a:t>
            </a:r>
            <a:r>
              <a:rPr sz="1000" b="1" dirty="0">
                <a:latin typeface="Verdana"/>
                <a:cs typeface="Verdana"/>
              </a:rPr>
              <a:t>r1</a:t>
            </a:r>
            <a:r>
              <a:rPr sz="1000" dirty="0">
                <a:latin typeface="Verdana"/>
                <a:cs typeface="Verdana"/>
              </a:rPr>
              <a:t>)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second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sphere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radius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</a:t>
            </a:r>
            <a:r>
              <a:rPr sz="1000" b="1" dirty="0">
                <a:latin typeface="Verdana"/>
                <a:cs typeface="Verdana"/>
              </a:rPr>
              <a:t>r2</a:t>
            </a:r>
            <a:r>
              <a:rPr sz="1000" dirty="0">
                <a:latin typeface="Verdana"/>
                <a:cs typeface="Verdana"/>
              </a:rPr>
              <a:t>)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calculated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Distance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component.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250" y="5876925"/>
            <a:ext cx="5400675" cy="1914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686667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00" y="508031"/>
            <a:ext cx="550291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Verdana"/>
              <a:cs typeface="Verdana"/>
            </a:endParaRPr>
          </a:p>
          <a:p>
            <a:pPr marL="241300" marR="332105" indent="-228600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4.</a:t>
            </a:r>
            <a:r>
              <a:rPr sz="1000" spc="40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final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step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involves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creating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sphere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from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base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plane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radius.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We </a:t>
            </a:r>
            <a:r>
              <a:rPr sz="1000" dirty="0">
                <a:latin typeface="Verdana"/>
                <a:cs typeface="Verdana"/>
              </a:rPr>
              <a:t>need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make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origins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hooked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C1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C2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radius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from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r1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r2</a:t>
            </a:r>
            <a:r>
              <a:rPr sz="1000" spc="-25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9210675"/>
            <a:ext cx="5715000" cy="9525"/>
          </a:xfrm>
          <a:custGeom>
            <a:avLst/>
            <a:gdLst/>
            <a:ahLst/>
            <a:cxnLst/>
            <a:rect l="l" t="t" r="r" b="b"/>
            <a:pathLst>
              <a:path w="5715000" h="9525">
                <a:moveTo>
                  <a:pt x="5715000" y="9525"/>
                </a:moveTo>
                <a:lnTo>
                  <a:pt x="0" y="9525"/>
                </a:lnTo>
                <a:lnTo>
                  <a:pt x="0" y="0"/>
                </a:lnTo>
                <a:lnTo>
                  <a:pt x="5715000" y="0"/>
                </a:lnTo>
                <a:lnTo>
                  <a:pt x="5715000" y="952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0" y="1428750"/>
            <a:ext cx="5715000" cy="14668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8900" y="3200400"/>
            <a:ext cx="27851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Using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the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Grasshopper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C#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component: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0650" y="3425794"/>
            <a:ext cx="3981450" cy="14954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pic>
        <p:nvPicPr>
          <p:cNvPr id="11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0650" y="5090027"/>
            <a:ext cx="57054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53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Matrix operations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981124"/>
              </p:ext>
            </p:extLst>
          </p:nvPr>
        </p:nvGraphicFramePr>
        <p:xfrm>
          <a:off x="1676400" y="2590800"/>
          <a:ext cx="12954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8240879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00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10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39743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23710"/>
              </p:ext>
            </p:extLst>
          </p:nvPr>
        </p:nvGraphicFramePr>
        <p:xfrm>
          <a:off x="3276600" y="2590800"/>
          <a:ext cx="6477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3974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348881"/>
              </p:ext>
            </p:extLst>
          </p:nvPr>
        </p:nvGraphicFramePr>
        <p:xfrm>
          <a:off x="2057400" y="1891099"/>
          <a:ext cx="12954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8240879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</a:tbl>
          </a:graphicData>
        </a:graphic>
      </p:graphicFrame>
      <p:sp>
        <p:nvSpPr>
          <p:cNvPr id="8" name="Arc 7"/>
          <p:cNvSpPr/>
          <p:nvPr/>
        </p:nvSpPr>
        <p:spPr>
          <a:xfrm>
            <a:off x="2971800" y="2119699"/>
            <a:ext cx="914400" cy="775901"/>
          </a:xfrm>
          <a:prstGeom prst="arc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19127"/>
              </p:ext>
            </p:extLst>
          </p:nvPr>
        </p:nvGraphicFramePr>
        <p:xfrm>
          <a:off x="4419600" y="2545080"/>
          <a:ext cx="220980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40708313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00 </a:t>
                      </a: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0 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01 </a:t>
                      </a: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1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7301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10 </a:t>
                      </a: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0 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11 </a:t>
                      </a: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0675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07824" y="28310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95317" y="282154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0125" y="966311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Matrix – vector multiplication</a:t>
            </a:r>
          </a:p>
          <a:p>
            <a:r>
              <a:rPr lang="en-US" dirty="0" smtClean="0"/>
              <a:t>M * v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8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Matrix operations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981124"/>
              </p:ext>
            </p:extLst>
          </p:nvPr>
        </p:nvGraphicFramePr>
        <p:xfrm>
          <a:off x="1676400" y="2590800"/>
          <a:ext cx="12954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8240879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00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10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39743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23710"/>
              </p:ext>
            </p:extLst>
          </p:nvPr>
        </p:nvGraphicFramePr>
        <p:xfrm>
          <a:off x="3276600" y="2590800"/>
          <a:ext cx="6477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3974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348881"/>
              </p:ext>
            </p:extLst>
          </p:nvPr>
        </p:nvGraphicFramePr>
        <p:xfrm>
          <a:off x="2057400" y="1891099"/>
          <a:ext cx="12954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8240879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</a:tbl>
          </a:graphicData>
        </a:graphic>
      </p:graphicFrame>
      <p:sp>
        <p:nvSpPr>
          <p:cNvPr id="8" name="Arc 7"/>
          <p:cNvSpPr/>
          <p:nvPr/>
        </p:nvSpPr>
        <p:spPr>
          <a:xfrm>
            <a:off x="2971800" y="2119699"/>
            <a:ext cx="914400" cy="775901"/>
          </a:xfrm>
          <a:prstGeom prst="arc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19127"/>
              </p:ext>
            </p:extLst>
          </p:nvPr>
        </p:nvGraphicFramePr>
        <p:xfrm>
          <a:off x="4419600" y="2545080"/>
          <a:ext cx="220980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40708313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00 </a:t>
                      </a: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0 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01 </a:t>
                      </a: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1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7301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10 </a:t>
                      </a: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0 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</a:t>
                      </a:r>
                      <a:r>
                        <a:rPr lang="en-US" baseline="-25000" dirty="0" smtClean="0"/>
                        <a:t>11 </a:t>
                      </a: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0675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07824" y="28310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95317" y="282154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17713"/>
              </p:ext>
            </p:extLst>
          </p:nvPr>
        </p:nvGraphicFramePr>
        <p:xfrm>
          <a:off x="1676400" y="5608320"/>
          <a:ext cx="12954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8240879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xy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yx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39743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49949"/>
              </p:ext>
            </p:extLst>
          </p:nvPr>
        </p:nvGraphicFramePr>
        <p:xfrm>
          <a:off x="3276600" y="5608320"/>
          <a:ext cx="6477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y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3974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80978"/>
              </p:ext>
            </p:extLst>
          </p:nvPr>
        </p:nvGraphicFramePr>
        <p:xfrm>
          <a:off x="2057400" y="4908619"/>
          <a:ext cx="12954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8240879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y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</a:tbl>
          </a:graphicData>
        </a:graphic>
      </p:graphicFrame>
      <p:sp>
        <p:nvSpPr>
          <p:cNvPr id="16" name="Arc 15"/>
          <p:cNvSpPr/>
          <p:nvPr/>
        </p:nvSpPr>
        <p:spPr>
          <a:xfrm>
            <a:off x="2971800" y="5137219"/>
            <a:ext cx="914400" cy="775901"/>
          </a:xfrm>
          <a:prstGeom prst="arc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83351"/>
              </p:ext>
            </p:extLst>
          </p:nvPr>
        </p:nvGraphicFramePr>
        <p:xfrm>
          <a:off x="4419600" y="5562600"/>
          <a:ext cx="220980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40708313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xx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r>
                        <a:rPr lang="en-US" baseline="-25000" dirty="0" smtClean="0"/>
                        <a:t> 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xy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y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7301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yx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r>
                        <a:rPr lang="en-US" baseline="-25000" dirty="0" smtClean="0"/>
                        <a:t> 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yy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y</a:t>
                      </a:r>
                      <a:endParaRPr lang="en-US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0675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007824" y="584858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95317" y="58390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0125" y="966311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Matrix – vector multiplication</a:t>
            </a:r>
          </a:p>
          <a:p>
            <a:r>
              <a:rPr lang="en-US" dirty="0" smtClean="0"/>
              <a:t>M * v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00125" y="420445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Transformation matrix – in 2D</a:t>
            </a:r>
          </a:p>
        </p:txBody>
      </p:sp>
    </p:spTree>
    <p:extLst>
      <p:ext uri="{BB962C8B-B14F-4D97-AF65-F5344CB8AC3E}">
        <p14:creationId xmlns:p14="http://schemas.microsoft.com/office/powerpoint/2010/main" val="482777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Matrix operations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89549"/>
              </p:ext>
            </p:extLst>
          </p:nvPr>
        </p:nvGraphicFramePr>
        <p:xfrm>
          <a:off x="1219200" y="1992958"/>
          <a:ext cx="16764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240879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xx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dirty="0" smtClean="0"/>
                        <a:t>= 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</a:t>
                      </a:r>
                      <a:r>
                        <a:rPr lang="en-US" baseline="-25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xy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 0</a:t>
                      </a:r>
                      <a:endParaRPr lang="en-US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</a:t>
                      </a:r>
                      <a:r>
                        <a:rPr lang="en-US" baseline="-25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 0</a:t>
                      </a:r>
                      <a:endParaRPr lang="en-US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xx</a:t>
                      </a:r>
                      <a:r>
                        <a:rPr lang="en-US" dirty="0" smtClean="0"/>
                        <a:t>= 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397434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93929"/>
              </p:ext>
            </p:extLst>
          </p:nvPr>
        </p:nvGraphicFramePr>
        <p:xfrm>
          <a:off x="3200400" y="1992958"/>
          <a:ext cx="6477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y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39743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51133"/>
              </p:ext>
            </p:extLst>
          </p:nvPr>
        </p:nvGraphicFramePr>
        <p:xfrm>
          <a:off x="1981200" y="1293257"/>
          <a:ext cx="12954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8240879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y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</a:tbl>
          </a:graphicData>
        </a:graphic>
      </p:graphicFrame>
      <p:sp>
        <p:nvSpPr>
          <p:cNvPr id="32" name="Arc 31"/>
          <p:cNvSpPr/>
          <p:nvPr/>
        </p:nvSpPr>
        <p:spPr>
          <a:xfrm>
            <a:off x="2895600" y="1521857"/>
            <a:ext cx="914400" cy="775901"/>
          </a:xfrm>
          <a:prstGeom prst="arc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555443"/>
              </p:ext>
            </p:extLst>
          </p:nvPr>
        </p:nvGraphicFramePr>
        <p:xfrm>
          <a:off x="4343400" y="1947238"/>
          <a:ext cx="220980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40708313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+ 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r>
                        <a:rPr lang="en-US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r>
                        <a:rPr lang="en-US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7301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r>
                        <a:rPr lang="en-US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r>
                        <a:rPr lang="en-US" baseline="-25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+1v</a:t>
                      </a:r>
                      <a:r>
                        <a:rPr lang="en-US" baseline="-25000" dirty="0" smtClean="0"/>
                        <a:t>y</a:t>
                      </a:r>
                      <a:endParaRPr lang="en-US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06757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931624" y="223322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19117" y="222370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23925" y="91440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Identity matrix transformation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820098"/>
              </p:ext>
            </p:extLst>
          </p:nvPr>
        </p:nvGraphicFramePr>
        <p:xfrm>
          <a:off x="1219200" y="4808668"/>
          <a:ext cx="16764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240879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xx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dirty="0" smtClean="0"/>
                        <a:t>= 2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</a:t>
                      </a:r>
                      <a:r>
                        <a:rPr lang="en-US" baseline="-25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xy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 0</a:t>
                      </a:r>
                      <a:endParaRPr lang="en-US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</a:t>
                      </a:r>
                      <a:r>
                        <a:rPr lang="en-US" baseline="-25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 0</a:t>
                      </a:r>
                      <a:endParaRPr lang="en-US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xx</a:t>
                      </a:r>
                      <a:r>
                        <a:rPr lang="en-US" dirty="0" smtClean="0"/>
                        <a:t>= 2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397434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55506"/>
              </p:ext>
            </p:extLst>
          </p:nvPr>
        </p:nvGraphicFramePr>
        <p:xfrm>
          <a:off x="3200400" y="4808668"/>
          <a:ext cx="6477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y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397434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64271"/>
              </p:ext>
            </p:extLst>
          </p:nvPr>
        </p:nvGraphicFramePr>
        <p:xfrm>
          <a:off x="1981200" y="4108967"/>
          <a:ext cx="12954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8240879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y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</a:tbl>
          </a:graphicData>
        </a:graphic>
      </p:graphicFrame>
      <p:sp>
        <p:nvSpPr>
          <p:cNvPr id="39" name="Arc 38"/>
          <p:cNvSpPr/>
          <p:nvPr/>
        </p:nvSpPr>
        <p:spPr>
          <a:xfrm>
            <a:off x="2895600" y="4337567"/>
            <a:ext cx="914400" cy="775901"/>
          </a:xfrm>
          <a:prstGeom prst="arc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273346"/>
              </p:ext>
            </p:extLst>
          </p:nvPr>
        </p:nvGraphicFramePr>
        <p:xfrm>
          <a:off x="4343400" y="4762948"/>
          <a:ext cx="220980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40708313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2v</a:t>
                      </a:r>
                      <a:r>
                        <a:rPr lang="en-US" baseline="-25000" dirty="0" smtClean="0"/>
                        <a:t>x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+ 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r>
                        <a:rPr lang="en-US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r>
                        <a:rPr lang="en-US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7301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r>
                        <a:rPr lang="en-US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r>
                        <a:rPr lang="en-US" baseline="-25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+2v</a:t>
                      </a:r>
                      <a:r>
                        <a:rPr lang="en-US" baseline="-25000" dirty="0" smtClean="0"/>
                        <a:t>y</a:t>
                      </a:r>
                      <a:endParaRPr lang="en-US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06757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931624" y="504893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19117" y="50394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3925" y="373011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Scaling transformation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64326"/>
              </p:ext>
            </p:extLst>
          </p:nvPr>
        </p:nvGraphicFramePr>
        <p:xfrm>
          <a:off x="1219200" y="7900841"/>
          <a:ext cx="16764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240879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xx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dirty="0" smtClean="0"/>
                        <a:t>= 1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</a:t>
                      </a:r>
                      <a:r>
                        <a:rPr lang="en-US" baseline="-25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xy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 0</a:t>
                      </a:r>
                      <a:endParaRPr lang="en-US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</a:t>
                      </a:r>
                      <a:r>
                        <a:rPr lang="en-US" baseline="-25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 0</a:t>
                      </a:r>
                      <a:endParaRPr lang="en-US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</a:t>
                      </a:r>
                      <a:r>
                        <a:rPr lang="en-US" baseline="-25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xx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 0</a:t>
                      </a:r>
                      <a:endParaRPr lang="en-US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397434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93929"/>
              </p:ext>
            </p:extLst>
          </p:nvPr>
        </p:nvGraphicFramePr>
        <p:xfrm>
          <a:off x="3200400" y="7900841"/>
          <a:ext cx="6477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y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397434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51133"/>
              </p:ext>
            </p:extLst>
          </p:nvPr>
        </p:nvGraphicFramePr>
        <p:xfrm>
          <a:off x="1981200" y="7201140"/>
          <a:ext cx="12954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8240879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y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</a:tbl>
          </a:graphicData>
        </a:graphic>
      </p:graphicFrame>
      <p:sp>
        <p:nvSpPr>
          <p:cNvPr id="47" name="Arc 46"/>
          <p:cNvSpPr/>
          <p:nvPr/>
        </p:nvSpPr>
        <p:spPr>
          <a:xfrm>
            <a:off x="2895600" y="7429740"/>
            <a:ext cx="914400" cy="775901"/>
          </a:xfrm>
          <a:prstGeom prst="arc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1962"/>
              </p:ext>
            </p:extLst>
          </p:nvPr>
        </p:nvGraphicFramePr>
        <p:xfrm>
          <a:off x="4343400" y="7855121"/>
          <a:ext cx="220980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40708313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+ 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r>
                        <a:rPr lang="en-US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r>
                        <a:rPr lang="en-US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7301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r>
                        <a:rPr lang="en-US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r>
                        <a:rPr lang="en-US" baseline="-25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+0v</a:t>
                      </a:r>
                      <a:r>
                        <a:rPr lang="en-US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en-US" baseline="-25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06757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931624" y="814110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19117" y="81315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23925" y="682228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to x axis</a:t>
            </a:r>
          </a:p>
        </p:txBody>
      </p:sp>
    </p:spTree>
    <p:extLst>
      <p:ext uri="{BB962C8B-B14F-4D97-AF65-F5344CB8AC3E}">
        <p14:creationId xmlns:p14="http://schemas.microsoft.com/office/powerpoint/2010/main" val="213321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Matrix operations – homogeneous coordinates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49316"/>
              </p:ext>
            </p:extLst>
          </p:nvPr>
        </p:nvGraphicFramePr>
        <p:xfrm>
          <a:off x="1676400" y="2405048"/>
          <a:ext cx="12954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8240879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xy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yx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39743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37229"/>
              </p:ext>
            </p:extLst>
          </p:nvPr>
        </p:nvGraphicFramePr>
        <p:xfrm>
          <a:off x="3276600" y="2405048"/>
          <a:ext cx="6477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y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3974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163597"/>
              </p:ext>
            </p:extLst>
          </p:nvPr>
        </p:nvGraphicFramePr>
        <p:xfrm>
          <a:off x="2057400" y="1705347"/>
          <a:ext cx="12954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8240879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y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</a:tbl>
          </a:graphicData>
        </a:graphic>
      </p:graphicFrame>
      <p:sp>
        <p:nvSpPr>
          <p:cNvPr id="16" name="Arc 15"/>
          <p:cNvSpPr/>
          <p:nvPr/>
        </p:nvSpPr>
        <p:spPr>
          <a:xfrm>
            <a:off x="2971800" y="1933947"/>
            <a:ext cx="914400" cy="775901"/>
          </a:xfrm>
          <a:prstGeom prst="arc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16864"/>
              </p:ext>
            </p:extLst>
          </p:nvPr>
        </p:nvGraphicFramePr>
        <p:xfrm>
          <a:off x="4419600" y="2359328"/>
          <a:ext cx="220980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40708313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xx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r>
                        <a:rPr lang="en-US" baseline="-25000" dirty="0" smtClean="0"/>
                        <a:t> 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xy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y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7301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yx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r>
                        <a:rPr lang="en-US" baseline="-25000" dirty="0" smtClean="0"/>
                        <a:t> 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yy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y</a:t>
                      </a:r>
                      <a:endParaRPr lang="en-US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0675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007824" y="264531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95317" y="263579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00125" y="1001181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Transformation matrix – in 2D</a:t>
            </a:r>
          </a:p>
        </p:txBody>
      </p:sp>
    </p:spTree>
    <p:extLst>
      <p:ext uri="{BB962C8B-B14F-4D97-AF65-F5344CB8AC3E}">
        <p14:creationId xmlns:p14="http://schemas.microsoft.com/office/powerpoint/2010/main" val="2942618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Matrix operations – homogeneous coordinates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49316"/>
              </p:ext>
            </p:extLst>
          </p:nvPr>
        </p:nvGraphicFramePr>
        <p:xfrm>
          <a:off x="1676400" y="2405048"/>
          <a:ext cx="12954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8240879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xy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yx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39743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37229"/>
              </p:ext>
            </p:extLst>
          </p:nvPr>
        </p:nvGraphicFramePr>
        <p:xfrm>
          <a:off x="3276600" y="2405048"/>
          <a:ext cx="6477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y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39743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163597"/>
              </p:ext>
            </p:extLst>
          </p:nvPr>
        </p:nvGraphicFramePr>
        <p:xfrm>
          <a:off x="2057400" y="1705347"/>
          <a:ext cx="12954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82408793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y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</a:tbl>
          </a:graphicData>
        </a:graphic>
      </p:graphicFrame>
      <p:sp>
        <p:nvSpPr>
          <p:cNvPr id="16" name="Arc 15"/>
          <p:cNvSpPr/>
          <p:nvPr/>
        </p:nvSpPr>
        <p:spPr>
          <a:xfrm>
            <a:off x="2971800" y="1933947"/>
            <a:ext cx="914400" cy="775901"/>
          </a:xfrm>
          <a:prstGeom prst="arc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16864"/>
              </p:ext>
            </p:extLst>
          </p:nvPr>
        </p:nvGraphicFramePr>
        <p:xfrm>
          <a:off x="4419600" y="2359328"/>
          <a:ext cx="220980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40708313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xx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r>
                        <a:rPr lang="en-US" baseline="-25000" dirty="0" smtClean="0"/>
                        <a:t> 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xy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y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7301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yx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r>
                        <a:rPr lang="en-US" baseline="-25000" dirty="0" smtClean="0"/>
                        <a:t> +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yy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y</a:t>
                      </a:r>
                      <a:endParaRPr lang="en-US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0675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007824" y="264531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95317" y="263579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00125" y="1001181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Transformation matrix – in 2D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04174"/>
              </p:ext>
            </p:extLst>
          </p:nvPr>
        </p:nvGraphicFramePr>
        <p:xfrm>
          <a:off x="1066800" y="5596429"/>
          <a:ext cx="1864824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1608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  <a:gridCol w="621608">
                  <a:extLst>
                    <a:ext uri="{9D8B030D-6E8A-4147-A177-3AD203B41FA5}">
                      <a16:colId xmlns:a16="http://schemas.microsoft.com/office/drawing/2014/main" val="3824087931"/>
                    </a:ext>
                  </a:extLst>
                </a:gridCol>
                <a:gridCol w="621608">
                  <a:extLst>
                    <a:ext uri="{9D8B030D-6E8A-4147-A177-3AD203B41FA5}">
                      <a16:colId xmlns:a16="http://schemas.microsoft.com/office/drawing/2014/main" val="20191516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xy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</a:t>
                      </a:r>
                      <a:r>
                        <a:rPr lang="en-US" baseline="-25000" dirty="0" err="1" smtClean="0"/>
                        <a:t>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yx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3974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US" b="1" baseline="-25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US" b="1" baseline="-25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en-US" b="1" baseline="-25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02529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664575"/>
              </p:ext>
            </p:extLst>
          </p:nvPr>
        </p:nvGraphicFramePr>
        <p:xfrm>
          <a:off x="3276600" y="5596429"/>
          <a:ext cx="64770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y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3974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en-US" b="1" baseline="-25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37089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07853"/>
              </p:ext>
            </p:extLst>
          </p:nvPr>
        </p:nvGraphicFramePr>
        <p:xfrm>
          <a:off x="1143000" y="4896728"/>
          <a:ext cx="17526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8167534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82408793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60557199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y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en-US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2352"/>
                  </a:ext>
                </a:extLst>
              </a:tr>
            </a:tbl>
          </a:graphicData>
        </a:graphic>
      </p:graphicFrame>
      <p:sp>
        <p:nvSpPr>
          <p:cNvPr id="39" name="Arc 38"/>
          <p:cNvSpPr/>
          <p:nvPr/>
        </p:nvSpPr>
        <p:spPr>
          <a:xfrm>
            <a:off x="2219097" y="5125328"/>
            <a:ext cx="1524000" cy="775901"/>
          </a:xfrm>
          <a:prstGeom prst="arc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20074"/>
              </p:ext>
            </p:extLst>
          </p:nvPr>
        </p:nvGraphicFramePr>
        <p:xfrm>
          <a:off x="4428740" y="5343630"/>
          <a:ext cx="2209800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40708313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xx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xy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y</a:t>
                      </a:r>
                      <a:r>
                        <a:rPr lang="en-US" baseline="0" dirty="0" smtClean="0"/>
                        <a:t>+ 1*</a:t>
                      </a:r>
                      <a:r>
                        <a:rPr lang="en-US" dirty="0" err="1" smtClean="0"/>
                        <a:t>t</a:t>
                      </a:r>
                      <a:r>
                        <a:rPr lang="en-US" baseline="-25000" dirty="0" err="1" smtClean="0"/>
                        <a:t>x</a:t>
                      </a:r>
                      <a:endParaRPr lang="en-US" baseline="-25000" dirty="0" smtClean="0"/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/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7301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yx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err="1" smtClean="0"/>
                        <a:t>v</a:t>
                      </a:r>
                      <a:r>
                        <a:rPr lang="en-US" baseline="-25000" dirty="0" err="1" smtClean="0"/>
                        <a:t>x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dirty="0" err="1" smtClean="0"/>
                        <a:t>M</a:t>
                      </a:r>
                      <a:r>
                        <a:rPr lang="en-US" baseline="-25000" dirty="0" err="1" smtClean="0"/>
                        <a:t>yy</a:t>
                      </a:r>
                      <a:r>
                        <a:rPr lang="en-US" baseline="-25000" dirty="0" smtClean="0"/>
                        <a:t> </a:t>
                      </a: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y</a:t>
                      </a:r>
                      <a:r>
                        <a:rPr lang="en-US" baseline="0" dirty="0" smtClean="0"/>
                        <a:t>+ 1*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y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0675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r>
                        <a:rPr lang="en-US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r>
                        <a:rPr lang="en-US" baseline="-25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+ </a:t>
                      </a:r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r>
                        <a:rPr lang="en-US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r>
                        <a:rPr lang="en-US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</a:t>
                      </a:r>
                      <a:r>
                        <a:rPr lang="en-US" baseline="0" dirty="0" smtClean="0"/>
                        <a:t>1*1 = 1</a:t>
                      </a:r>
                      <a:endParaRPr lang="en-US" baseline="-25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341408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007824" y="583669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95317" y="582717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00125" y="4192562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Homogeneous coordinates transformation matrix – in 2D</a:t>
            </a:r>
          </a:p>
        </p:txBody>
      </p:sp>
    </p:spTree>
    <p:extLst>
      <p:ext uri="{BB962C8B-B14F-4D97-AF65-F5344CB8AC3E}">
        <p14:creationId xmlns:p14="http://schemas.microsoft.com/office/powerpoint/2010/main" val="750714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9210675"/>
            <a:ext cx="5715000" cy="9525"/>
          </a:xfrm>
          <a:custGeom>
            <a:avLst/>
            <a:gdLst/>
            <a:ahLst/>
            <a:cxnLst/>
            <a:rect l="l" t="t" r="r" b="b"/>
            <a:pathLst>
              <a:path w="5715000" h="9525">
                <a:moveTo>
                  <a:pt x="5715000" y="9525"/>
                </a:moveTo>
                <a:lnTo>
                  <a:pt x="0" y="9525"/>
                </a:lnTo>
                <a:lnTo>
                  <a:pt x="0" y="0"/>
                </a:lnTo>
                <a:lnTo>
                  <a:pt x="5715000" y="0"/>
                </a:lnTo>
                <a:lnTo>
                  <a:pt x="5715000" y="952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000" y="914400"/>
            <a:ext cx="5715000" cy="31432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50"/>
              </a:lnSpc>
            </a:pP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Matrices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Transformations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900" y="1241456"/>
            <a:ext cx="53219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latin typeface="Verdana"/>
                <a:cs typeface="Verdana"/>
              </a:rPr>
              <a:t>Transformations</a:t>
            </a:r>
            <a:r>
              <a:rPr sz="1000" i="1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refer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operations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such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moving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(also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called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i="1" spc="-10" dirty="0">
                <a:latin typeface="Verdana"/>
                <a:cs typeface="Verdana"/>
              </a:rPr>
              <a:t>translating</a:t>
            </a:r>
            <a:r>
              <a:rPr sz="1000" spc="-10" dirty="0">
                <a:latin typeface="Verdana"/>
                <a:cs typeface="Verdana"/>
              </a:rPr>
              <a:t>), </a:t>
            </a:r>
            <a:r>
              <a:rPr sz="1000" dirty="0">
                <a:latin typeface="Verdana"/>
                <a:cs typeface="Verdana"/>
              </a:rPr>
              <a:t>rotating,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scaling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objects.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They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stored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programming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matrices, </a:t>
            </a:r>
            <a:r>
              <a:rPr sz="1000" dirty="0">
                <a:latin typeface="Verdana"/>
                <a:cs typeface="Verdana"/>
              </a:rPr>
              <a:t>which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nothing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but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rectangular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arrays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numbers.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Multiple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transformations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can </a:t>
            </a:r>
            <a:r>
              <a:rPr sz="1000" dirty="0">
                <a:latin typeface="Verdana"/>
                <a:cs typeface="Verdana"/>
              </a:rPr>
              <a:t>be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performed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very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quickly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matrices.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turns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out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[4x4]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can </a:t>
            </a:r>
            <a:r>
              <a:rPr sz="1000" dirty="0">
                <a:latin typeface="Verdana"/>
                <a:cs typeface="Verdana"/>
              </a:rPr>
              <a:t>represent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all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transformations.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Having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unified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dimension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25" dirty="0">
                <a:latin typeface="Verdana"/>
                <a:cs typeface="Verdana"/>
              </a:rPr>
              <a:t> all </a:t>
            </a:r>
            <a:r>
              <a:rPr sz="1000" dirty="0">
                <a:latin typeface="Verdana"/>
                <a:cs typeface="Verdana"/>
              </a:rPr>
              <a:t>transformations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saves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calculation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time.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50" y="2305050"/>
            <a:ext cx="2196445" cy="115445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58900" y="3626113"/>
            <a:ext cx="5511800" cy="15081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549846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Matrix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operations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400">
              <a:latin typeface="Arial"/>
              <a:cs typeface="Arial"/>
            </a:endParaRPr>
          </a:p>
          <a:p>
            <a:pPr marL="12700" marR="12700">
              <a:lnSpc>
                <a:spcPct val="100000"/>
              </a:lnSpc>
              <a:spcBef>
                <a:spcPts val="445"/>
              </a:spcBef>
            </a:pPr>
            <a:r>
              <a:rPr sz="1000" dirty="0">
                <a:latin typeface="Verdana"/>
                <a:cs typeface="Verdana"/>
              </a:rPr>
              <a:t>The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operation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most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relevant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computer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graphics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matrix</a:t>
            </a:r>
            <a:r>
              <a:rPr sz="1000" i="1" spc="-20" dirty="0">
                <a:latin typeface="Verdana"/>
                <a:cs typeface="Verdana"/>
              </a:rPr>
              <a:t> </a:t>
            </a:r>
            <a:r>
              <a:rPr sz="1000" i="1" spc="-10" dirty="0">
                <a:latin typeface="Verdana"/>
                <a:cs typeface="Verdana"/>
              </a:rPr>
              <a:t>multiplication</a:t>
            </a:r>
            <a:r>
              <a:rPr sz="1000" spc="-10" dirty="0">
                <a:latin typeface="Verdana"/>
                <a:cs typeface="Verdana"/>
              </a:rPr>
              <a:t>.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explain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some</a:t>
            </a:r>
            <a:r>
              <a:rPr sz="1000" spc="-10" dirty="0">
                <a:latin typeface="Verdana"/>
                <a:cs typeface="Verdana"/>
              </a:rPr>
              <a:t> detail.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Arial"/>
                <a:cs typeface="Arial"/>
              </a:rPr>
              <a:t>Matrix </a:t>
            </a:r>
            <a:r>
              <a:rPr sz="1200" b="1" spc="-10" dirty="0">
                <a:latin typeface="Arial"/>
                <a:cs typeface="Arial"/>
              </a:rPr>
              <a:t>multiplication</a:t>
            </a:r>
            <a:endParaRPr sz="1200">
              <a:latin typeface="Arial"/>
              <a:cs typeface="Arial"/>
            </a:endParaRPr>
          </a:p>
          <a:p>
            <a:pPr marL="12700" marR="29845">
              <a:lnSpc>
                <a:spcPct val="100000"/>
              </a:lnSpc>
              <a:spcBef>
                <a:spcPts val="334"/>
              </a:spcBef>
            </a:pP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multiplication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apply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transformations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geometry.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we </a:t>
            </a:r>
            <a:r>
              <a:rPr sz="1000" dirty="0">
                <a:latin typeface="Verdana"/>
                <a:cs typeface="Verdana"/>
              </a:rPr>
              <a:t>have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would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like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rotate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around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some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axis,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rotation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matrix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multiply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new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rotated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location.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0650" y="5257800"/>
            <a:ext cx="2556532" cy="9125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58900" y="6327806"/>
            <a:ext cx="5266055" cy="257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Most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time,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perform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multiple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transformations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same </a:t>
            </a:r>
            <a:r>
              <a:rPr sz="1000" dirty="0">
                <a:latin typeface="Verdana"/>
                <a:cs typeface="Verdana"/>
              </a:rPr>
              <a:t>geometry.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move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rotate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thousand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points,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can </a:t>
            </a:r>
            <a:r>
              <a:rPr sz="1000" dirty="0">
                <a:latin typeface="Verdana"/>
                <a:cs typeface="Verdana"/>
              </a:rPr>
              <a:t>use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either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following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methods.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Method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55"/>
              </a:spcBef>
              <a:buAutoNum type="arabicPeriod"/>
              <a:tabLst>
                <a:tab pos="241300" algn="l"/>
              </a:tabLst>
            </a:pPr>
            <a:r>
              <a:rPr sz="1000" dirty="0">
                <a:latin typeface="Verdana"/>
                <a:cs typeface="Verdana"/>
              </a:rPr>
              <a:t>Multiply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move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1000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move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points.</a:t>
            </a:r>
            <a:endParaRPr sz="1000">
              <a:latin typeface="Verdana"/>
              <a:cs typeface="Verdana"/>
            </a:endParaRPr>
          </a:p>
          <a:p>
            <a:pPr marL="241300" marR="208915" indent="-22860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241300" algn="l"/>
              </a:tabLst>
            </a:pPr>
            <a:r>
              <a:rPr sz="1000" dirty="0">
                <a:latin typeface="Verdana"/>
                <a:cs typeface="Verdana"/>
              </a:rPr>
              <a:t>Multiply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rotate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resulting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1000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rotate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moved points.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Number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operations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2000</a:t>
            </a:r>
            <a:r>
              <a:rPr sz="1000" spc="-10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Method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241300" marR="189865" indent="-228600">
              <a:lnSpc>
                <a:spcPct val="100000"/>
              </a:lnSpc>
              <a:spcBef>
                <a:spcPts val="355"/>
              </a:spcBef>
              <a:buAutoNum type="arabicPeriod"/>
              <a:tabLst>
                <a:tab pos="241300" algn="l"/>
              </a:tabLst>
            </a:pPr>
            <a:r>
              <a:rPr sz="1000" dirty="0">
                <a:latin typeface="Verdana"/>
                <a:cs typeface="Verdana"/>
              </a:rPr>
              <a:t>Multiply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rotate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move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matrices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create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combined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transformation matrix.</a:t>
            </a:r>
            <a:endParaRPr sz="1000">
              <a:latin typeface="Verdana"/>
              <a:cs typeface="Verdana"/>
            </a:endParaRPr>
          </a:p>
          <a:p>
            <a:pPr marL="241300" marR="77470" indent="-228600">
              <a:lnSpc>
                <a:spcPct val="125000"/>
              </a:lnSpc>
              <a:buAutoNum type="arabicPeriod"/>
              <a:tabLst>
                <a:tab pos="241300" algn="l"/>
              </a:tabLst>
            </a:pPr>
            <a:r>
              <a:rPr sz="1000" dirty="0">
                <a:latin typeface="Verdana"/>
                <a:cs typeface="Verdana"/>
              </a:rPr>
              <a:t>Multiply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combined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1000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move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rotate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step. </a:t>
            </a:r>
            <a:r>
              <a:rPr sz="1000" dirty="0">
                <a:latin typeface="Verdana"/>
                <a:cs typeface="Verdana"/>
              </a:rPr>
              <a:t>Number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operations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spc="-20" dirty="0">
                <a:latin typeface="Verdana"/>
                <a:cs typeface="Verdana"/>
              </a:rPr>
              <a:t>1001</a:t>
            </a:r>
            <a:r>
              <a:rPr sz="1000" spc="-20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368289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00" y="508031"/>
            <a:ext cx="5511165" cy="2282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Verdana"/>
              <a:cs typeface="Verdana"/>
            </a:endParaRPr>
          </a:p>
          <a:p>
            <a:pPr marL="12700" marR="38100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Notice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method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takes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almost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twice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number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operations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achieve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the </a:t>
            </a:r>
            <a:r>
              <a:rPr sz="1000" dirty="0">
                <a:latin typeface="Verdana"/>
                <a:cs typeface="Verdana"/>
              </a:rPr>
              <a:t>same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result.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While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method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2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very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efficient,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only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possible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both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move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rotate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matrices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[4x4].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why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computer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graphics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[4x4]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to </a:t>
            </a:r>
            <a:r>
              <a:rPr sz="1000" dirty="0">
                <a:latin typeface="Verdana"/>
                <a:cs typeface="Verdana"/>
              </a:rPr>
              <a:t>represent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all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transformations,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[4x1]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represent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points.</a:t>
            </a:r>
            <a:endParaRPr sz="100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z="1000" spc="-10" dirty="0">
                <a:latin typeface="Verdana"/>
                <a:cs typeface="Verdana"/>
              </a:rPr>
              <a:t>Three-</a:t>
            </a:r>
            <a:r>
              <a:rPr sz="1000" dirty="0">
                <a:latin typeface="Verdana"/>
                <a:cs typeface="Verdana"/>
              </a:rPr>
              <a:t>dimensional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modeling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provide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tools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apply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transformations</a:t>
            </a:r>
            <a:r>
              <a:rPr sz="1000" spc="-25" dirty="0">
                <a:latin typeface="Verdana"/>
                <a:cs typeface="Verdana"/>
              </a:rPr>
              <a:t> and </a:t>
            </a:r>
            <a:r>
              <a:rPr sz="1000" dirty="0">
                <a:latin typeface="Verdana"/>
                <a:cs typeface="Verdana"/>
              </a:rPr>
              <a:t>multiply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matrices,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but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you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curious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about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how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mathematically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multiply </a:t>
            </a:r>
            <a:r>
              <a:rPr sz="1000" dirty="0">
                <a:latin typeface="Verdana"/>
                <a:cs typeface="Verdana"/>
              </a:rPr>
              <a:t>matrices,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explain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simple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example.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order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multiply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matrices,</a:t>
            </a:r>
            <a:r>
              <a:rPr sz="1000" spc="-20" dirty="0">
                <a:latin typeface="Verdana"/>
                <a:cs typeface="Verdana"/>
              </a:rPr>
              <a:t> they </a:t>
            </a:r>
            <a:r>
              <a:rPr sz="1000" dirty="0">
                <a:latin typeface="Verdana"/>
                <a:cs typeface="Verdana"/>
              </a:rPr>
              <a:t>have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have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matching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dimensions.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means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number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columns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first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must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equal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number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rows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second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resulting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has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size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number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rows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from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first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number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columns </a:t>
            </a:r>
            <a:r>
              <a:rPr sz="1000" dirty="0">
                <a:latin typeface="Verdana"/>
                <a:cs typeface="Verdana"/>
              </a:rPr>
              <a:t>from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second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matrix.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have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matrices,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M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</a:t>
            </a:r>
            <a:r>
              <a:rPr sz="1000" dirty="0">
                <a:latin typeface="Verdana"/>
                <a:cs typeface="Verdana"/>
              </a:rPr>
              <a:t>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with </a:t>
            </a:r>
            <a:r>
              <a:rPr sz="1000" dirty="0">
                <a:latin typeface="Verdana"/>
                <a:cs typeface="Verdana"/>
              </a:rPr>
              <a:t>dimensions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equal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[4x4]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[4x1]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respectively,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there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resulting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multiplication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M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P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dimension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[4x1]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shown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following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illustration: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9210675"/>
            <a:ext cx="5715000" cy="9525"/>
          </a:xfrm>
          <a:custGeom>
            <a:avLst/>
            <a:gdLst/>
            <a:ahLst/>
            <a:cxnLst/>
            <a:rect l="l" t="t" r="r" b="b"/>
            <a:pathLst>
              <a:path w="5715000" h="9525">
                <a:moveTo>
                  <a:pt x="5715000" y="9525"/>
                </a:moveTo>
                <a:lnTo>
                  <a:pt x="0" y="9525"/>
                </a:lnTo>
                <a:lnTo>
                  <a:pt x="0" y="0"/>
                </a:lnTo>
                <a:lnTo>
                  <a:pt x="5715000" y="0"/>
                </a:lnTo>
                <a:lnTo>
                  <a:pt x="5715000" y="952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50" y="3067050"/>
            <a:ext cx="3757773" cy="10572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58900" y="4231969"/>
            <a:ext cx="5269230" cy="6070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200" b="1" dirty="0">
                <a:latin typeface="Arial"/>
                <a:cs typeface="Arial"/>
              </a:rPr>
              <a:t>Identity </a:t>
            </a:r>
            <a:r>
              <a:rPr sz="1200" b="1" spc="-10" dirty="0"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sz="1000" dirty="0">
                <a:latin typeface="Verdana"/>
                <a:cs typeface="Verdana"/>
              </a:rPr>
              <a:t>The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identity</a:t>
            </a:r>
            <a:r>
              <a:rPr sz="1000" i="1" spc="-20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matrix</a:t>
            </a:r>
            <a:r>
              <a:rPr sz="1000" i="1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special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where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diagonal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components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rest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0650" y="4886325"/>
            <a:ext cx="1581239" cy="91814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58900" y="5870606"/>
            <a:ext cx="5487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property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identity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multiplied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other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matrix,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values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multiplied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zero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change.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0650" y="6309359"/>
            <a:ext cx="4697693" cy="9144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03500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800" y="508031"/>
            <a:ext cx="5553710" cy="17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Vector </a:t>
            </a:r>
            <a:r>
              <a:rPr sz="1200" b="1" spc="-10" dirty="0">
                <a:latin typeface="Arial"/>
                <a:cs typeface="Arial"/>
              </a:rPr>
              <a:t>length</a:t>
            </a:r>
            <a:endParaRPr sz="1200" dirty="0">
              <a:latin typeface="Arial"/>
              <a:cs typeface="Arial"/>
            </a:endParaRPr>
          </a:p>
          <a:p>
            <a:pPr marL="50800" marR="153035">
              <a:lnSpc>
                <a:spcPct val="100000"/>
              </a:lnSpc>
              <a:spcBef>
                <a:spcPts val="335"/>
              </a:spcBef>
            </a:pPr>
            <a:r>
              <a:rPr sz="1000" dirty="0">
                <a:latin typeface="Verdana"/>
                <a:cs typeface="Verdana"/>
              </a:rPr>
              <a:t>As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mentioned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before,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have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length.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notate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length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a </a:t>
            </a:r>
            <a:r>
              <a:rPr sz="1000" dirty="0">
                <a:latin typeface="Verdana"/>
                <a:cs typeface="Verdana"/>
              </a:rPr>
              <a:t>given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example:</a:t>
            </a:r>
            <a:endParaRPr sz="1000" dirty="0">
              <a:latin typeface="Verdana"/>
              <a:cs typeface="Verdana"/>
            </a:endParaRPr>
          </a:p>
          <a:p>
            <a:pPr marL="2794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&lt;4,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0&gt;</a:t>
            </a:r>
            <a:endParaRPr sz="1000" dirty="0">
              <a:latin typeface="Verdana"/>
              <a:cs typeface="Verdana"/>
            </a:endParaRPr>
          </a:p>
          <a:p>
            <a:pPr marL="2794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|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√(4</a:t>
            </a:r>
            <a:r>
              <a:rPr sz="900" baseline="32407" dirty="0">
                <a:latin typeface="Verdana"/>
                <a:cs typeface="Verdana"/>
              </a:rPr>
              <a:t>2</a:t>
            </a:r>
            <a:r>
              <a:rPr sz="900" spc="195" baseline="32407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</a:t>
            </a:r>
            <a:r>
              <a:rPr sz="900" baseline="32407" dirty="0">
                <a:latin typeface="Verdana"/>
                <a:cs typeface="Verdana"/>
              </a:rPr>
              <a:t>2</a:t>
            </a:r>
            <a:r>
              <a:rPr sz="900" spc="195" baseline="32407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</a:t>
            </a:r>
            <a:r>
              <a:rPr sz="900" spc="-37" baseline="32407" dirty="0">
                <a:latin typeface="Verdana"/>
                <a:cs typeface="Verdana"/>
              </a:rPr>
              <a:t>2</a:t>
            </a:r>
            <a:r>
              <a:rPr sz="1000" spc="-25" dirty="0">
                <a:latin typeface="Verdana"/>
                <a:cs typeface="Verdana"/>
              </a:rPr>
              <a:t>)</a:t>
            </a:r>
            <a:endParaRPr sz="1000" dirty="0">
              <a:latin typeface="Verdana"/>
              <a:cs typeface="Verdana"/>
            </a:endParaRPr>
          </a:p>
          <a:p>
            <a:pPr marL="2794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|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5</a:t>
            </a:r>
            <a:endParaRPr sz="10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In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general,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length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&lt;a1,a2,a3&gt;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calculated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follows:</a:t>
            </a:r>
            <a:endParaRPr sz="1000" dirty="0">
              <a:latin typeface="Verdana"/>
              <a:cs typeface="Verdana"/>
            </a:endParaRPr>
          </a:p>
          <a:p>
            <a:pPr marL="2794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|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√(a1</a:t>
            </a:r>
            <a:r>
              <a:rPr sz="900" baseline="32407" dirty="0">
                <a:latin typeface="Verdana"/>
                <a:cs typeface="Verdana"/>
              </a:rPr>
              <a:t>2</a:t>
            </a:r>
            <a:r>
              <a:rPr sz="900" spc="195" baseline="32407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a2</a:t>
            </a:r>
            <a:r>
              <a:rPr sz="900" baseline="32407" dirty="0">
                <a:latin typeface="Verdana"/>
                <a:cs typeface="Verdana"/>
              </a:rPr>
              <a:t>2</a:t>
            </a:r>
            <a:r>
              <a:rPr sz="900" spc="195" baseline="32407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a3</a:t>
            </a:r>
            <a:r>
              <a:rPr sz="900" spc="-30" baseline="32407" dirty="0">
                <a:latin typeface="Verdana"/>
                <a:cs typeface="Verdana"/>
              </a:rPr>
              <a:t>2</a:t>
            </a:r>
            <a:r>
              <a:rPr sz="1000" spc="-20" dirty="0">
                <a:latin typeface="Verdana"/>
                <a:cs typeface="Verdana"/>
              </a:rPr>
              <a:t>)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0" y="2562225"/>
            <a:ext cx="2381250" cy="14002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58900" y="4016375"/>
            <a:ext cx="5375275" cy="83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Verdana"/>
                <a:cs typeface="Verdana"/>
              </a:rPr>
              <a:t>Figure (5): Vector </a:t>
            </a:r>
            <a:r>
              <a:rPr sz="900" i="1" spc="-10" dirty="0">
                <a:latin typeface="Verdana"/>
                <a:cs typeface="Verdana"/>
              </a:rPr>
              <a:t>length.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Unit </a:t>
            </a:r>
            <a:r>
              <a:rPr sz="1200" b="1" spc="-10" dirty="0">
                <a:latin typeface="Arial"/>
                <a:cs typeface="Arial"/>
              </a:rPr>
              <a:t>vector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sz="1000" dirty="0">
                <a:latin typeface="Verdana"/>
                <a:cs typeface="Verdana"/>
              </a:rPr>
              <a:t>A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length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unit.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commonly </a:t>
            </a:r>
            <a:r>
              <a:rPr sz="1000" dirty="0">
                <a:latin typeface="Verdana"/>
                <a:cs typeface="Verdana"/>
              </a:rPr>
              <a:t>used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compare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directions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vectors.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1771650" y="4962525"/>
            <a:ext cx="4686300" cy="190500"/>
          </a:xfrm>
          <a:prstGeom prst="rect">
            <a:avLst/>
          </a:prstGeom>
          <a:ln w="19050">
            <a:solidFill>
              <a:srgbClr val="CB13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Verdana"/>
                <a:cs typeface="Verdana"/>
              </a:rPr>
              <a:t>A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whose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length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unit.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3500" y="5299106"/>
            <a:ext cx="5374005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To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calculate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need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length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given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then </a:t>
            </a:r>
            <a:r>
              <a:rPr sz="1000" dirty="0">
                <a:latin typeface="Verdana"/>
                <a:cs typeface="Verdana"/>
              </a:rPr>
              <a:t>divide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components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length.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example:</a:t>
            </a:r>
            <a:endParaRPr sz="1000" dirty="0">
              <a:latin typeface="Verdana"/>
              <a:cs typeface="Verdana"/>
            </a:endParaRPr>
          </a:p>
          <a:p>
            <a:pPr marL="2667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&lt;4,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0&gt;</a:t>
            </a:r>
            <a:endParaRPr sz="1000" dirty="0">
              <a:latin typeface="Verdana"/>
              <a:cs typeface="Verdana"/>
            </a:endParaRPr>
          </a:p>
          <a:p>
            <a:pPr marL="266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|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√(4</a:t>
            </a:r>
            <a:r>
              <a:rPr sz="900" baseline="32407" dirty="0">
                <a:latin typeface="Verdana"/>
                <a:cs typeface="Verdana"/>
              </a:rPr>
              <a:t>2</a:t>
            </a:r>
            <a:r>
              <a:rPr sz="900" spc="195" baseline="32407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</a:t>
            </a:r>
            <a:r>
              <a:rPr sz="900" baseline="32407" dirty="0">
                <a:latin typeface="Verdana"/>
                <a:cs typeface="Verdana"/>
              </a:rPr>
              <a:t>2</a:t>
            </a:r>
            <a:r>
              <a:rPr sz="900" spc="195" baseline="32407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</a:t>
            </a:r>
            <a:r>
              <a:rPr sz="900" spc="-37" baseline="32407" dirty="0">
                <a:latin typeface="Verdana"/>
                <a:cs typeface="Verdana"/>
              </a:rPr>
              <a:t>2</a:t>
            </a:r>
            <a:r>
              <a:rPr sz="1000" spc="-25" dirty="0">
                <a:latin typeface="Verdana"/>
                <a:cs typeface="Verdana"/>
              </a:rPr>
              <a:t>)</a:t>
            </a:r>
            <a:endParaRPr sz="1000" dirty="0">
              <a:latin typeface="Verdana"/>
              <a:cs typeface="Verdana"/>
            </a:endParaRPr>
          </a:p>
          <a:p>
            <a:pPr marL="266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|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5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unit</a:t>
            </a:r>
            <a:r>
              <a:rPr sz="1000" spc="-10" dirty="0">
                <a:latin typeface="Verdana"/>
                <a:cs typeface="Verdana"/>
              </a:rPr>
              <a:t> length</a:t>
            </a:r>
            <a:endParaRPr sz="1000" dirty="0">
              <a:latin typeface="Verdana"/>
              <a:cs typeface="Verdana"/>
            </a:endParaRPr>
          </a:p>
          <a:p>
            <a:pPr marR="3446145" algn="ctr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If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unit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then:</a:t>
            </a:r>
            <a:endParaRPr sz="1000" dirty="0">
              <a:latin typeface="Verdana"/>
              <a:cs typeface="Verdana"/>
            </a:endParaRPr>
          </a:p>
          <a:p>
            <a:pPr marR="3503929" algn="ctr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&lt;4/5,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3/5,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0/5&gt;</a:t>
            </a:r>
            <a:endParaRPr sz="1000" dirty="0">
              <a:latin typeface="Verdana"/>
              <a:cs typeface="Verdana"/>
            </a:endParaRPr>
          </a:p>
          <a:p>
            <a:pPr marL="2667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&lt;0.8,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0.6,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0&gt;</a:t>
            </a:r>
            <a:endParaRPr sz="1000" dirty="0">
              <a:latin typeface="Verdana"/>
              <a:cs typeface="Verdana"/>
            </a:endParaRPr>
          </a:p>
          <a:p>
            <a:pPr marL="266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|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=</a:t>
            </a:r>
            <a:r>
              <a:rPr sz="1000" b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√(0.8</a:t>
            </a:r>
            <a:r>
              <a:rPr sz="900" baseline="32407" dirty="0">
                <a:latin typeface="Verdana"/>
                <a:cs typeface="Verdana"/>
              </a:rPr>
              <a:t>2</a:t>
            </a:r>
            <a:r>
              <a:rPr sz="900" spc="195" baseline="32407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0.6</a:t>
            </a:r>
            <a:r>
              <a:rPr sz="900" baseline="32407" dirty="0">
                <a:latin typeface="Verdana"/>
                <a:cs typeface="Verdana"/>
              </a:rPr>
              <a:t>2</a:t>
            </a:r>
            <a:r>
              <a:rPr sz="900" spc="187" baseline="32407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</a:t>
            </a:r>
            <a:r>
              <a:rPr sz="900" spc="-37" baseline="32407" dirty="0">
                <a:latin typeface="Verdana"/>
                <a:cs typeface="Verdana"/>
              </a:rPr>
              <a:t>2</a:t>
            </a:r>
            <a:r>
              <a:rPr sz="1000" spc="-25" dirty="0">
                <a:latin typeface="Verdana"/>
                <a:cs typeface="Verdana"/>
              </a:rPr>
              <a:t>)</a:t>
            </a:r>
            <a:endParaRPr sz="1000" dirty="0">
              <a:latin typeface="Verdana"/>
              <a:cs typeface="Verdana"/>
            </a:endParaRPr>
          </a:p>
          <a:p>
            <a:pPr marL="266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|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=</a:t>
            </a:r>
            <a:r>
              <a:rPr sz="1000" b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√(0.64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0.36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0)</a:t>
            </a:r>
            <a:endParaRPr sz="1000" dirty="0">
              <a:latin typeface="Verdana"/>
              <a:cs typeface="Verdana"/>
            </a:endParaRPr>
          </a:p>
          <a:p>
            <a:pPr marL="38100" marR="3388995" indent="228600">
              <a:lnSpc>
                <a:spcPct val="125000"/>
              </a:lnSpc>
            </a:pPr>
            <a:r>
              <a:rPr sz="1000" dirty="0">
                <a:latin typeface="Verdana"/>
                <a:cs typeface="Verdana"/>
              </a:rPr>
              <a:t>|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=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√(1)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unit</a:t>
            </a:r>
            <a:r>
              <a:rPr sz="1000" spc="-10" dirty="0">
                <a:latin typeface="Verdana"/>
                <a:cs typeface="Verdana"/>
              </a:rPr>
              <a:t> length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0" dirty="0">
                <a:latin typeface="Verdana"/>
                <a:cs typeface="Verdana"/>
              </a:rPr>
              <a:t> general:</a:t>
            </a:r>
            <a:endParaRPr sz="1000" dirty="0">
              <a:latin typeface="Verdana"/>
              <a:cs typeface="Verdana"/>
            </a:endParaRPr>
          </a:p>
          <a:p>
            <a:pPr marL="2667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&lt;a1,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a2,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a3&gt;</a:t>
            </a:r>
            <a:endParaRPr sz="1000" dirty="0">
              <a:latin typeface="Verdana"/>
              <a:cs typeface="Verdana"/>
            </a:endParaRPr>
          </a:p>
          <a:p>
            <a:pPr marL="266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&lt;a1/|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|,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a2/|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|,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a3/|</a:t>
            </a:r>
            <a:r>
              <a:rPr sz="1000" b="1" spc="-10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|&gt;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0" name="TextBox 9">
            <a:hlinkClick r:id="rId3" action="ppaction://hlinkfile"/>
          </p:cNvPr>
          <p:cNvSpPr txBox="1"/>
          <p:nvPr/>
        </p:nvSpPr>
        <p:spPr>
          <a:xfrm>
            <a:off x="6308026" y="533400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250" y="8032812"/>
            <a:ext cx="2381250" cy="1405828"/>
          </a:xfrm>
          <a:prstGeom prst="rect">
            <a:avLst/>
          </a:prstGeom>
        </p:spPr>
      </p:pic>
      <p:sp>
        <p:nvSpPr>
          <p:cNvPr id="12" name="object 5"/>
          <p:cNvSpPr txBox="1"/>
          <p:nvPr/>
        </p:nvSpPr>
        <p:spPr>
          <a:xfrm>
            <a:off x="1587500" y="9477437"/>
            <a:ext cx="34728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Verdana"/>
                <a:cs typeface="Verdana"/>
              </a:rPr>
              <a:t>Figure (6): Unit vector equals one-unit length of the </a:t>
            </a:r>
            <a:r>
              <a:rPr sz="900" i="1" spc="-10" dirty="0">
                <a:latin typeface="Verdana"/>
                <a:cs typeface="Verdana"/>
              </a:rPr>
              <a:t>vector.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5" name="TextBox 14">
            <a:hlinkClick r:id="rId5" action="ppaction://hlinkfile"/>
          </p:cNvPr>
          <p:cNvSpPr txBox="1"/>
          <p:nvPr/>
        </p:nvSpPr>
        <p:spPr>
          <a:xfrm>
            <a:off x="6180990" y="4016375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90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00" y="508031"/>
            <a:ext cx="5511800" cy="353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549846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Transformation</a:t>
            </a:r>
            <a:r>
              <a:rPr sz="1400" b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operations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400" dirty="0">
              <a:latin typeface="Arial"/>
              <a:cs typeface="Arial"/>
            </a:endParaRPr>
          </a:p>
          <a:p>
            <a:pPr marL="12700" marR="290830">
              <a:lnSpc>
                <a:spcPct val="100000"/>
              </a:lnSpc>
              <a:spcBef>
                <a:spcPts val="445"/>
              </a:spcBef>
            </a:pPr>
            <a:r>
              <a:rPr sz="1000" dirty="0">
                <a:latin typeface="Verdana"/>
                <a:cs typeface="Verdana"/>
              </a:rPr>
              <a:t>Most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transformations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preserve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parallel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relationship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among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parts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5" dirty="0">
                <a:latin typeface="Verdana"/>
                <a:cs typeface="Verdana"/>
              </a:rPr>
              <a:t> the </a:t>
            </a:r>
            <a:r>
              <a:rPr sz="1000" dirty="0">
                <a:latin typeface="Verdana"/>
                <a:cs typeface="Verdana"/>
              </a:rPr>
              <a:t>geometry.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collinear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remain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collinear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after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transformation. </a:t>
            </a:r>
            <a:r>
              <a:rPr sz="1000" dirty="0">
                <a:latin typeface="Verdana"/>
                <a:cs typeface="Verdana"/>
              </a:rPr>
              <a:t>Also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plane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stay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coplanar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after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transformation.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This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type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of </a:t>
            </a:r>
            <a:r>
              <a:rPr sz="1000" dirty="0">
                <a:latin typeface="Verdana"/>
                <a:cs typeface="Verdana"/>
              </a:rPr>
              <a:t>transformation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called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affine</a:t>
            </a:r>
            <a:r>
              <a:rPr sz="1000" i="1" spc="-20" dirty="0">
                <a:latin typeface="Verdana"/>
                <a:cs typeface="Verdana"/>
              </a:rPr>
              <a:t> </a:t>
            </a:r>
            <a:r>
              <a:rPr sz="1000" i="1" spc="-10" dirty="0">
                <a:latin typeface="Verdana"/>
                <a:cs typeface="Verdana"/>
              </a:rPr>
              <a:t>transformation</a:t>
            </a:r>
            <a:r>
              <a:rPr sz="1000" spc="-10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Translation (move) </a:t>
            </a:r>
            <a:r>
              <a:rPr sz="1200" b="1" spc="-10" dirty="0">
                <a:latin typeface="Arial"/>
                <a:cs typeface="Arial"/>
              </a:rPr>
              <a:t>transformation</a:t>
            </a:r>
            <a:endParaRPr sz="1200" dirty="0">
              <a:latin typeface="Arial"/>
              <a:cs typeface="Arial"/>
            </a:endParaRPr>
          </a:p>
          <a:p>
            <a:pPr marL="12700" marR="424180">
              <a:lnSpc>
                <a:spcPct val="100000"/>
              </a:lnSpc>
              <a:spcBef>
                <a:spcPts val="335"/>
              </a:spcBef>
            </a:pPr>
            <a:r>
              <a:rPr sz="1000" dirty="0">
                <a:latin typeface="Verdana"/>
                <a:cs typeface="Verdana"/>
              </a:rPr>
              <a:t>Moving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from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starting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position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certain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calculated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as </a:t>
            </a:r>
            <a:r>
              <a:rPr sz="1000" spc="-10" dirty="0">
                <a:latin typeface="Verdana"/>
                <a:cs typeface="Verdana"/>
              </a:rPr>
              <a:t>follows: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P'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V</a:t>
            </a:r>
            <a:endParaRPr sz="1000" dirty="0">
              <a:latin typeface="Verdana"/>
              <a:cs typeface="Verdana"/>
            </a:endParaRPr>
          </a:p>
          <a:p>
            <a:pPr marL="193675">
              <a:lnSpc>
                <a:spcPct val="100000"/>
              </a:lnSpc>
              <a:spcBef>
                <a:spcPts val="300"/>
              </a:spcBef>
            </a:pPr>
            <a:r>
              <a:rPr sz="1000" spc="-10" dirty="0">
                <a:latin typeface="Verdana"/>
                <a:cs typeface="Verdana"/>
              </a:rPr>
              <a:t>Suppose:</a:t>
            </a:r>
            <a:endParaRPr sz="1000" dirty="0">
              <a:latin typeface="Verdana"/>
              <a:cs typeface="Verdana"/>
            </a:endParaRPr>
          </a:p>
          <a:p>
            <a:pPr marL="422275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P(x,y,z)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given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point</a:t>
            </a:r>
            <a:endParaRPr sz="1000" dirty="0">
              <a:latin typeface="Verdana"/>
              <a:cs typeface="Verdana"/>
            </a:endParaRPr>
          </a:p>
          <a:p>
            <a:pPr marL="193675" marR="3043555" indent="228600">
              <a:lnSpc>
                <a:spcPct val="125000"/>
              </a:lnSpc>
            </a:pPr>
            <a:r>
              <a:rPr sz="1000" b="1" dirty="0">
                <a:latin typeface="Verdana"/>
                <a:cs typeface="Verdana"/>
              </a:rPr>
              <a:t>v</a:t>
            </a:r>
            <a:r>
              <a:rPr sz="1000" dirty="0">
                <a:latin typeface="Verdana"/>
                <a:cs typeface="Verdana"/>
              </a:rPr>
              <a:t>&lt;a,b,c&gt;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translation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vector Then:</a:t>
            </a:r>
            <a:endParaRPr sz="1000" dirty="0">
              <a:latin typeface="Verdana"/>
              <a:cs typeface="Verdana"/>
            </a:endParaRPr>
          </a:p>
          <a:p>
            <a:pPr marL="422275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P'(x)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=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x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+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a</a:t>
            </a:r>
            <a:endParaRPr sz="1000" dirty="0">
              <a:latin typeface="Verdana"/>
              <a:cs typeface="Verdana"/>
            </a:endParaRPr>
          </a:p>
          <a:p>
            <a:pPr marL="422275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P'(y)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=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y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+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b</a:t>
            </a:r>
            <a:endParaRPr sz="1000" dirty="0">
              <a:latin typeface="Verdana"/>
              <a:cs typeface="Verdana"/>
            </a:endParaRPr>
          </a:p>
          <a:p>
            <a:pPr marL="422275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P'(z)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z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60" dirty="0">
                <a:latin typeface="Verdana"/>
                <a:cs typeface="Verdana"/>
              </a:rPr>
              <a:t>c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9210675"/>
            <a:ext cx="5715000" cy="9525"/>
          </a:xfrm>
          <a:custGeom>
            <a:avLst/>
            <a:gdLst/>
            <a:ahLst/>
            <a:cxnLst/>
            <a:rect l="l" t="t" r="r" b="b"/>
            <a:pathLst>
              <a:path w="5715000" h="9525">
                <a:moveTo>
                  <a:pt x="5715000" y="9525"/>
                </a:moveTo>
                <a:lnTo>
                  <a:pt x="0" y="9525"/>
                </a:lnTo>
                <a:lnTo>
                  <a:pt x="0" y="0"/>
                </a:lnTo>
                <a:lnTo>
                  <a:pt x="5715000" y="0"/>
                </a:lnTo>
                <a:lnTo>
                  <a:pt x="5715000" y="952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6325" y="2905125"/>
            <a:ext cx="1990725" cy="1495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39875" y="4451381"/>
            <a:ext cx="3187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Points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represented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format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a </a:t>
            </a:r>
            <a:r>
              <a:rPr sz="1000" dirty="0">
                <a:latin typeface="Verdana"/>
                <a:cs typeface="Verdana"/>
              </a:rPr>
              <a:t>[4x1]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inserted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last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row.</a:t>
            </a:r>
            <a:endParaRPr sz="1000">
              <a:latin typeface="Verdana"/>
              <a:cs typeface="Verdana"/>
            </a:endParaRPr>
          </a:p>
          <a:p>
            <a:pPr marL="12700" marR="72390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For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P(x,y,z)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represented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as </a:t>
            </a:r>
            <a:r>
              <a:rPr sz="1000" spc="-10" dirty="0">
                <a:latin typeface="Verdana"/>
                <a:cs typeface="Verdana"/>
              </a:rPr>
              <a:t>follows: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3175" y="4413243"/>
            <a:ext cx="1066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000" spc="-50" dirty="0">
                <a:latin typeface="Verdana"/>
                <a:cs typeface="Verdana"/>
              </a:rPr>
              <a:t>x y z 1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0625" y="4495800"/>
            <a:ext cx="295275" cy="6667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8900" y="5213381"/>
            <a:ext cx="52978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[4x4]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transformations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(what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called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homogenous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coordinate </a:t>
            </a:r>
            <a:r>
              <a:rPr sz="1000" dirty="0">
                <a:latin typeface="Verdana"/>
                <a:cs typeface="Verdana"/>
              </a:rPr>
              <a:t>system),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instead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[3x3]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matrices,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allows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representing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all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transformations </a:t>
            </a:r>
            <a:r>
              <a:rPr sz="1000" dirty="0">
                <a:latin typeface="Verdana"/>
                <a:cs typeface="Verdana"/>
              </a:rPr>
              <a:t>including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translation.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general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format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translation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25" dirty="0">
                <a:latin typeface="Verdana"/>
                <a:cs typeface="Verdana"/>
              </a:rPr>
              <a:t> is: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09900" y="5724524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152400" y="381000"/>
                </a:moveTo>
                <a:lnTo>
                  <a:pt x="0" y="381000"/>
                </a:lnTo>
                <a:lnTo>
                  <a:pt x="0" y="533400"/>
                </a:lnTo>
                <a:lnTo>
                  <a:pt x="152400" y="533400"/>
                </a:lnTo>
                <a:lnTo>
                  <a:pt x="152400" y="381000"/>
                </a:lnTo>
                <a:close/>
              </a:path>
              <a:path w="152400" h="533400">
                <a:moveTo>
                  <a:pt x="152400" y="190500"/>
                </a:moveTo>
                <a:lnTo>
                  <a:pt x="0" y="190500"/>
                </a:lnTo>
                <a:lnTo>
                  <a:pt x="0" y="342900"/>
                </a:lnTo>
                <a:lnTo>
                  <a:pt x="152400" y="342900"/>
                </a:lnTo>
                <a:lnTo>
                  <a:pt x="152400" y="190500"/>
                </a:lnTo>
                <a:close/>
              </a:path>
              <a:path w="152400" h="533400">
                <a:moveTo>
                  <a:pt x="152400" y="0"/>
                </a:moveTo>
                <a:lnTo>
                  <a:pt x="0" y="0"/>
                </a:lnTo>
                <a:lnTo>
                  <a:pt x="0" y="152400"/>
                </a:lnTo>
                <a:lnTo>
                  <a:pt x="152400" y="1524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82750" y="5720699"/>
          <a:ext cx="1508760" cy="72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1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25" dirty="0">
                          <a:latin typeface="Verdana"/>
                          <a:cs typeface="Verdana"/>
                        </a:rPr>
                        <a:t>a1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1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25" dirty="0">
                          <a:latin typeface="Verdana"/>
                          <a:cs typeface="Verdana"/>
                        </a:rPr>
                        <a:t>a2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1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25" dirty="0">
                          <a:latin typeface="Verdana"/>
                          <a:cs typeface="Verdana"/>
                        </a:rPr>
                        <a:t>a3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1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358900" y="6432543"/>
            <a:ext cx="539432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0795" indent="-228600">
              <a:lnSpc>
                <a:spcPct val="125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For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example,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move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P(2,3,1)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v</a:t>
            </a:r>
            <a:r>
              <a:rPr sz="1000" dirty="0">
                <a:latin typeface="Verdana"/>
                <a:cs typeface="Verdana"/>
              </a:rPr>
              <a:t>&lt;2,2,2&gt;,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new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location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is: </a:t>
            </a:r>
            <a:r>
              <a:rPr sz="1000" dirty="0">
                <a:latin typeface="Verdana"/>
                <a:cs typeface="Verdana"/>
              </a:rPr>
              <a:t>P’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v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(2+2,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3+2,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1+2)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(4,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5,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3)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If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form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multiply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translation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input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we </a:t>
            </a:r>
            <a:r>
              <a:rPr sz="1000" dirty="0">
                <a:latin typeface="Verdana"/>
                <a:cs typeface="Verdana"/>
              </a:rPr>
              <a:t>get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new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location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following:</a:t>
            </a:r>
            <a:endParaRPr sz="1000">
              <a:latin typeface="Verdana"/>
              <a:cs typeface="Verdan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568450" y="7206599"/>
          <a:ext cx="3613784" cy="72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9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2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1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2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2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(1*2</a:t>
                      </a:r>
                      <a:r>
                        <a:rPr sz="1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0*3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0*1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2*1)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4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1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2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358775" algn="l"/>
                        </a:tabLst>
                      </a:pPr>
                      <a:r>
                        <a:rPr sz="900" spc="-50" dirty="0">
                          <a:latin typeface="Verdana"/>
                          <a:cs typeface="Verdana"/>
                        </a:rPr>
                        <a:t>3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	</a:t>
                      </a:r>
                      <a:r>
                        <a:rPr sz="900" spc="-50" dirty="0">
                          <a:latin typeface="Verdana"/>
                          <a:cs typeface="Verdana"/>
                        </a:rPr>
                        <a:t>=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(0*2</a:t>
                      </a:r>
                      <a:r>
                        <a:rPr sz="1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1*3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0*1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2*1)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=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5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1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2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1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(0*2</a:t>
                      </a:r>
                      <a:r>
                        <a:rPr sz="1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0*3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1*1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2*1)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3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1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1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(0*2</a:t>
                      </a:r>
                      <a:r>
                        <a:rPr sz="1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0*3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0*1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1*1)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1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2575" y="5715000"/>
            <a:ext cx="1685925" cy="7620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52575" y="7200900"/>
            <a:ext cx="3695700" cy="762000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17" name="TextBox 16">
            <a:hlinkClick r:id="rId6" action="ppaction://hlinkfile"/>
          </p:cNvPr>
          <p:cNvSpPr txBox="1"/>
          <p:nvPr/>
        </p:nvSpPr>
        <p:spPr>
          <a:xfrm>
            <a:off x="6675387" y="521304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70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9210675"/>
            <a:ext cx="5715000" cy="9525"/>
          </a:xfrm>
          <a:custGeom>
            <a:avLst/>
            <a:gdLst/>
            <a:ahLst/>
            <a:cxnLst/>
            <a:rect l="l" t="t" r="r" b="b"/>
            <a:pathLst>
              <a:path w="5715000" h="9525">
                <a:moveTo>
                  <a:pt x="5715000" y="9525"/>
                </a:moveTo>
                <a:lnTo>
                  <a:pt x="0" y="9525"/>
                </a:lnTo>
                <a:lnTo>
                  <a:pt x="0" y="0"/>
                </a:lnTo>
                <a:lnTo>
                  <a:pt x="5715000" y="0"/>
                </a:lnTo>
                <a:lnTo>
                  <a:pt x="5715000" y="952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8900" y="1089056"/>
            <a:ext cx="5396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Similarly,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any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geometry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translated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multiplying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its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construction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25" dirty="0">
                <a:latin typeface="Verdana"/>
                <a:cs typeface="Verdana"/>
              </a:rPr>
              <a:t> the </a:t>
            </a:r>
            <a:r>
              <a:rPr sz="1000" dirty="0">
                <a:latin typeface="Verdana"/>
                <a:cs typeface="Verdana"/>
              </a:rPr>
              <a:t>translation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have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box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defined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eight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corner </a:t>
            </a:r>
            <a:r>
              <a:rPr sz="1000" dirty="0">
                <a:latin typeface="Verdana"/>
                <a:cs typeface="Verdana"/>
              </a:rPr>
              <a:t>points,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want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move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4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units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x-</a:t>
            </a:r>
            <a:r>
              <a:rPr sz="1000" dirty="0">
                <a:latin typeface="Verdana"/>
                <a:cs typeface="Verdana"/>
              </a:rPr>
              <a:t>direction,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5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units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0" dirty="0">
                <a:latin typeface="Verdana"/>
                <a:cs typeface="Verdana"/>
              </a:rPr>
              <a:t> y-direction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units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z-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direction,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must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multiply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each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eight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box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corner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points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following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translation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new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box.</a:t>
            </a:r>
            <a:endParaRPr sz="10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68450" y="1901174"/>
          <a:ext cx="801368" cy="72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1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4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1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5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1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3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R="29209"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1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50" y="2686050"/>
            <a:ext cx="3228975" cy="2009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5350" y="6038478"/>
            <a:ext cx="2162175" cy="184822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8900" y="4711700"/>
            <a:ext cx="5333365" cy="361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Verdana"/>
                <a:cs typeface="Verdana"/>
              </a:rPr>
              <a:t>Figure (19): Translate all box corner </a:t>
            </a:r>
            <a:r>
              <a:rPr sz="900" i="1" spc="-10" dirty="0">
                <a:latin typeface="Verdana"/>
                <a:cs typeface="Verdana"/>
              </a:rPr>
              <a:t>points.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Rotation </a:t>
            </a:r>
            <a:r>
              <a:rPr sz="1200" b="1" spc="-10" dirty="0">
                <a:latin typeface="Arial"/>
                <a:cs typeface="Arial"/>
              </a:rPr>
              <a:t>transformation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sz="1000" dirty="0">
                <a:latin typeface="Verdana"/>
                <a:cs typeface="Verdana"/>
              </a:rPr>
              <a:t>This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section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shows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how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calculate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rotation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around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z-</a:t>
            </a:r>
            <a:r>
              <a:rPr sz="1000" dirty="0">
                <a:latin typeface="Verdana"/>
                <a:cs typeface="Verdana"/>
              </a:rPr>
              <a:t>axis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origin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point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trigonometry,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deduce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general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format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rotation.</a:t>
            </a:r>
            <a:endParaRPr sz="1000">
              <a:latin typeface="Verdana"/>
              <a:cs typeface="Verdana"/>
            </a:endParaRPr>
          </a:p>
          <a:p>
            <a:pPr marL="12700" marR="1585595">
              <a:lnSpc>
                <a:spcPct val="125000"/>
              </a:lnSpc>
            </a:pPr>
            <a:r>
              <a:rPr sz="1000" dirty="0">
                <a:latin typeface="Verdana"/>
                <a:cs typeface="Verdana"/>
              </a:rPr>
              <a:t>Take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x,y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plane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P(x,y)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rotate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angle(b). </a:t>
            </a:r>
            <a:r>
              <a:rPr sz="1000" dirty="0">
                <a:latin typeface="Verdana"/>
                <a:cs typeface="Verdana"/>
              </a:rPr>
              <a:t>From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figure,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say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following:</a:t>
            </a:r>
            <a:endParaRPr sz="1000">
              <a:latin typeface="Verdana"/>
              <a:cs typeface="Verdana"/>
            </a:endParaRPr>
          </a:p>
          <a:p>
            <a:pPr marL="41275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x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cos(a)</a:t>
            </a:r>
            <a:r>
              <a:rPr sz="1000" spc="34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---</a:t>
            </a:r>
            <a:r>
              <a:rPr sz="1000" spc="-25" dirty="0">
                <a:latin typeface="Verdana"/>
                <a:cs typeface="Verdana"/>
              </a:rPr>
              <a:t>(1)</a:t>
            </a:r>
            <a:endParaRPr sz="1000">
              <a:latin typeface="Verdana"/>
              <a:cs typeface="Verdana"/>
            </a:endParaRPr>
          </a:p>
          <a:p>
            <a:pPr marL="412750">
              <a:lnSpc>
                <a:spcPct val="100000"/>
              </a:lnSpc>
              <a:spcBef>
                <a:spcPts val="300"/>
              </a:spcBef>
              <a:tabLst>
                <a:tab pos="1311275" algn="l"/>
              </a:tabLst>
            </a:pPr>
            <a:r>
              <a:rPr sz="1000" dirty="0">
                <a:latin typeface="Verdana"/>
                <a:cs typeface="Verdana"/>
              </a:rPr>
              <a:t>y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sin(a)</a:t>
            </a:r>
            <a:r>
              <a:rPr sz="1000" dirty="0">
                <a:latin typeface="Verdana"/>
                <a:cs typeface="Verdana"/>
              </a:rPr>
              <a:t>	</a:t>
            </a:r>
            <a:r>
              <a:rPr sz="1000" spc="-10" dirty="0">
                <a:latin typeface="Verdana"/>
                <a:cs typeface="Verdana"/>
              </a:rPr>
              <a:t>---</a:t>
            </a:r>
            <a:r>
              <a:rPr sz="1000" spc="-25" dirty="0">
                <a:latin typeface="Verdana"/>
                <a:cs typeface="Verdana"/>
              </a:rPr>
              <a:t>(2)</a:t>
            </a:r>
            <a:endParaRPr sz="1000">
              <a:latin typeface="Verdana"/>
              <a:cs typeface="Verdana"/>
            </a:endParaRPr>
          </a:p>
          <a:p>
            <a:pPr marL="41275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x'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cos(b+a)</a:t>
            </a:r>
            <a:r>
              <a:rPr sz="1000" spc="-10" dirty="0">
                <a:latin typeface="Verdana"/>
                <a:cs typeface="Verdana"/>
              </a:rPr>
              <a:t> ---</a:t>
            </a:r>
            <a:r>
              <a:rPr sz="1000" spc="-25" dirty="0">
                <a:latin typeface="Verdana"/>
                <a:cs typeface="Verdana"/>
              </a:rPr>
              <a:t>(3)</a:t>
            </a:r>
            <a:endParaRPr sz="1000">
              <a:latin typeface="Verdana"/>
              <a:cs typeface="Verdana"/>
            </a:endParaRPr>
          </a:p>
          <a:p>
            <a:pPr marL="41275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y'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sin(b+a)</a:t>
            </a:r>
            <a:r>
              <a:rPr sz="1000" spc="33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--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(4)</a:t>
            </a:r>
            <a:endParaRPr sz="1000">
              <a:latin typeface="Verdana"/>
              <a:cs typeface="Verdana"/>
            </a:endParaRPr>
          </a:p>
          <a:p>
            <a:pPr marL="193675" marR="2154555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Expanding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x'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y'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trigonometric </a:t>
            </a:r>
            <a:r>
              <a:rPr sz="1000" dirty="0">
                <a:latin typeface="Verdana"/>
                <a:cs typeface="Verdana"/>
              </a:rPr>
              <a:t>identities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sine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cosine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sum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of </a:t>
            </a:r>
            <a:r>
              <a:rPr sz="1000" spc="-10" dirty="0">
                <a:latin typeface="Verdana"/>
                <a:cs typeface="Verdana"/>
              </a:rPr>
              <a:t>angles:</a:t>
            </a:r>
            <a:endParaRPr sz="1000">
              <a:latin typeface="Verdana"/>
              <a:cs typeface="Verdana"/>
            </a:endParaRPr>
          </a:p>
          <a:p>
            <a:pPr marL="41275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x'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cos(a)cos(b)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sin(a)sin(b)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---</a:t>
            </a:r>
            <a:r>
              <a:rPr sz="1000" spc="-25" dirty="0">
                <a:latin typeface="Verdana"/>
                <a:cs typeface="Verdana"/>
              </a:rPr>
              <a:t>(5)</a:t>
            </a:r>
            <a:endParaRPr sz="1000">
              <a:latin typeface="Verdana"/>
              <a:cs typeface="Verdana"/>
            </a:endParaRPr>
          </a:p>
          <a:p>
            <a:pPr marL="193675" marR="2202815" indent="219075">
              <a:lnSpc>
                <a:spcPct val="125000"/>
              </a:lnSpc>
            </a:pPr>
            <a:r>
              <a:rPr sz="1000" dirty="0">
                <a:latin typeface="Verdana"/>
                <a:cs typeface="Verdana"/>
              </a:rPr>
              <a:t>y'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cos(a)sin(b)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sin(a)cos(b)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---</a:t>
            </a:r>
            <a:r>
              <a:rPr sz="1000" spc="-25" dirty="0">
                <a:latin typeface="Verdana"/>
                <a:cs typeface="Verdana"/>
              </a:rPr>
              <a:t>(6)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2:</a:t>
            </a:r>
            <a:endParaRPr sz="1000">
              <a:latin typeface="Verdana"/>
              <a:cs typeface="Verdana"/>
            </a:endParaRPr>
          </a:p>
          <a:p>
            <a:pPr marL="412750" marR="3397885">
              <a:lnSpc>
                <a:spcPct val="125000"/>
              </a:lnSpc>
            </a:pPr>
            <a:r>
              <a:rPr sz="1000" dirty="0">
                <a:latin typeface="Verdana"/>
                <a:cs typeface="Verdana"/>
              </a:rPr>
              <a:t>x'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x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cos(b)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</a:t>
            </a:r>
            <a:r>
              <a:rPr sz="1000" spc="-10" dirty="0">
                <a:latin typeface="Verdana"/>
                <a:cs typeface="Verdana"/>
              </a:rPr>
              <a:t> sin(b) </a:t>
            </a:r>
            <a:r>
              <a:rPr sz="1000" dirty="0">
                <a:latin typeface="Verdana"/>
                <a:cs typeface="Verdana"/>
              </a:rPr>
              <a:t>y'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x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sin(b)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cos(b)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The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rotation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around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z-</a:t>
            </a:r>
            <a:r>
              <a:rPr sz="1000" b="1" dirty="0">
                <a:latin typeface="Verdana"/>
                <a:cs typeface="Verdana"/>
              </a:rPr>
              <a:t>axis</a:t>
            </a:r>
            <a:r>
              <a:rPr sz="1000" b="1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looks</a:t>
            </a:r>
            <a:r>
              <a:rPr sz="1000" spc="-20" dirty="0">
                <a:latin typeface="Verdana"/>
                <a:cs typeface="Verdana"/>
              </a:rPr>
              <a:t> like: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81175" y="8353425"/>
            <a:ext cx="409575" cy="342900"/>
          </a:xfrm>
          <a:custGeom>
            <a:avLst/>
            <a:gdLst/>
            <a:ahLst/>
            <a:cxnLst/>
            <a:rect l="l" t="t" r="r" b="b"/>
            <a:pathLst>
              <a:path w="409575" h="342900">
                <a:moveTo>
                  <a:pt x="390525" y="190500"/>
                </a:moveTo>
                <a:lnTo>
                  <a:pt x="19050" y="190500"/>
                </a:lnTo>
                <a:lnTo>
                  <a:pt x="19050" y="342900"/>
                </a:lnTo>
                <a:lnTo>
                  <a:pt x="390525" y="342900"/>
                </a:lnTo>
                <a:lnTo>
                  <a:pt x="390525" y="190500"/>
                </a:lnTo>
                <a:close/>
              </a:path>
              <a:path w="409575" h="342900">
                <a:moveTo>
                  <a:pt x="409575" y="0"/>
                </a:moveTo>
                <a:lnTo>
                  <a:pt x="0" y="0"/>
                </a:lnTo>
                <a:lnTo>
                  <a:pt x="0" y="152400"/>
                </a:lnTo>
                <a:lnTo>
                  <a:pt x="409575" y="152400"/>
                </a:lnTo>
                <a:lnTo>
                  <a:pt x="4095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24100" y="8353425"/>
            <a:ext cx="438150" cy="342900"/>
          </a:xfrm>
          <a:custGeom>
            <a:avLst/>
            <a:gdLst/>
            <a:ahLst/>
            <a:cxnLst/>
            <a:rect l="l" t="t" r="r" b="b"/>
            <a:pathLst>
              <a:path w="438150" h="342900">
                <a:moveTo>
                  <a:pt x="419100" y="190500"/>
                </a:moveTo>
                <a:lnTo>
                  <a:pt x="19050" y="190500"/>
                </a:lnTo>
                <a:lnTo>
                  <a:pt x="19050" y="342900"/>
                </a:lnTo>
                <a:lnTo>
                  <a:pt x="419100" y="342900"/>
                </a:lnTo>
                <a:lnTo>
                  <a:pt x="419100" y="190500"/>
                </a:lnTo>
                <a:close/>
              </a:path>
              <a:path w="438150" h="342900">
                <a:moveTo>
                  <a:pt x="438150" y="0"/>
                </a:moveTo>
                <a:lnTo>
                  <a:pt x="0" y="0"/>
                </a:lnTo>
                <a:lnTo>
                  <a:pt x="0" y="152400"/>
                </a:lnTo>
                <a:lnTo>
                  <a:pt x="438150" y="152400"/>
                </a:lnTo>
                <a:lnTo>
                  <a:pt x="4381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749425" y="8349599"/>
          <a:ext cx="1475740" cy="72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cos(b)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-sin(b)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sin(b)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cos(b)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1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R="29209"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1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2575" y="1895475"/>
            <a:ext cx="876300" cy="7620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1175" y="8343900"/>
            <a:ext cx="1504950" cy="800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15" name="TextBox 14">
            <a:hlinkClick r:id="rId6" action="ppaction://hlinkfile"/>
          </p:cNvPr>
          <p:cNvSpPr txBox="1"/>
          <p:nvPr/>
        </p:nvSpPr>
        <p:spPr>
          <a:xfrm>
            <a:off x="6675387" y="4818385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1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00" y="508031"/>
            <a:ext cx="550291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rotation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around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x-</a:t>
            </a:r>
            <a:r>
              <a:rPr sz="1000" b="1" dirty="0">
                <a:latin typeface="Verdana"/>
                <a:cs typeface="Verdana"/>
              </a:rPr>
              <a:t>axis</a:t>
            </a:r>
            <a:r>
              <a:rPr sz="1000" b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angle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looks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like: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9210675"/>
            <a:ext cx="5715000" cy="9525"/>
          </a:xfrm>
          <a:custGeom>
            <a:avLst/>
            <a:gdLst/>
            <a:ahLst/>
            <a:cxnLst/>
            <a:rect l="l" t="t" r="r" b="b"/>
            <a:pathLst>
              <a:path w="5715000" h="9525">
                <a:moveTo>
                  <a:pt x="5715000" y="9525"/>
                </a:moveTo>
                <a:lnTo>
                  <a:pt x="0" y="9525"/>
                </a:lnTo>
                <a:lnTo>
                  <a:pt x="0" y="0"/>
                </a:lnTo>
                <a:lnTo>
                  <a:pt x="5715000" y="0"/>
                </a:lnTo>
                <a:lnTo>
                  <a:pt x="5715000" y="952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00250" y="1295399"/>
            <a:ext cx="409575" cy="342900"/>
          </a:xfrm>
          <a:custGeom>
            <a:avLst/>
            <a:gdLst/>
            <a:ahLst/>
            <a:cxnLst/>
            <a:rect l="l" t="t" r="r" b="b"/>
            <a:pathLst>
              <a:path w="409575" h="342900">
                <a:moveTo>
                  <a:pt x="390525" y="190500"/>
                </a:moveTo>
                <a:lnTo>
                  <a:pt x="19050" y="190500"/>
                </a:lnTo>
                <a:lnTo>
                  <a:pt x="19050" y="342900"/>
                </a:lnTo>
                <a:lnTo>
                  <a:pt x="390525" y="342900"/>
                </a:lnTo>
                <a:lnTo>
                  <a:pt x="390525" y="190500"/>
                </a:lnTo>
                <a:close/>
              </a:path>
              <a:path w="409575" h="342900">
                <a:moveTo>
                  <a:pt x="409575" y="0"/>
                </a:moveTo>
                <a:lnTo>
                  <a:pt x="0" y="0"/>
                </a:lnTo>
                <a:lnTo>
                  <a:pt x="0" y="152400"/>
                </a:lnTo>
                <a:lnTo>
                  <a:pt x="409575" y="152400"/>
                </a:lnTo>
                <a:lnTo>
                  <a:pt x="4095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3175" y="1295399"/>
            <a:ext cx="438150" cy="342900"/>
          </a:xfrm>
          <a:custGeom>
            <a:avLst/>
            <a:gdLst/>
            <a:ahLst/>
            <a:cxnLst/>
            <a:rect l="l" t="t" r="r" b="b"/>
            <a:pathLst>
              <a:path w="438150" h="342900">
                <a:moveTo>
                  <a:pt x="419100" y="190500"/>
                </a:moveTo>
                <a:lnTo>
                  <a:pt x="19050" y="190500"/>
                </a:lnTo>
                <a:lnTo>
                  <a:pt x="19050" y="342900"/>
                </a:lnTo>
                <a:lnTo>
                  <a:pt x="419100" y="342900"/>
                </a:lnTo>
                <a:lnTo>
                  <a:pt x="419100" y="190500"/>
                </a:lnTo>
                <a:close/>
              </a:path>
              <a:path w="438150" h="342900">
                <a:moveTo>
                  <a:pt x="438150" y="0"/>
                </a:moveTo>
                <a:lnTo>
                  <a:pt x="0" y="0"/>
                </a:lnTo>
                <a:lnTo>
                  <a:pt x="0" y="152400"/>
                </a:lnTo>
                <a:lnTo>
                  <a:pt x="438150" y="152400"/>
                </a:lnTo>
                <a:lnTo>
                  <a:pt x="4381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49425" y="1101074"/>
          <a:ext cx="1476375" cy="72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1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cos(b)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-sin(b)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sin(b)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cos(b)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R="29209"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1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58900" y="1851056"/>
            <a:ext cx="39027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rotation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around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y-</a:t>
            </a:r>
            <a:r>
              <a:rPr sz="1000" b="1" dirty="0">
                <a:latin typeface="Verdana"/>
                <a:cs typeface="Verdana"/>
              </a:rPr>
              <a:t>axis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angle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looks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like: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0225" y="2057400"/>
            <a:ext cx="400050" cy="152400"/>
          </a:xfrm>
          <a:custGeom>
            <a:avLst/>
            <a:gdLst/>
            <a:ahLst/>
            <a:cxnLst/>
            <a:rect l="l" t="t" r="r" b="b"/>
            <a:pathLst>
              <a:path w="400050" h="152400">
                <a:moveTo>
                  <a:pt x="400050" y="152400"/>
                </a:moveTo>
                <a:lnTo>
                  <a:pt x="0" y="152400"/>
                </a:lnTo>
                <a:lnTo>
                  <a:pt x="0" y="0"/>
                </a:lnTo>
                <a:lnTo>
                  <a:pt x="400050" y="0"/>
                </a:lnTo>
                <a:lnTo>
                  <a:pt x="400050" y="152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2057400"/>
            <a:ext cx="371475" cy="152400"/>
          </a:xfrm>
          <a:custGeom>
            <a:avLst/>
            <a:gdLst/>
            <a:ahLst/>
            <a:cxnLst/>
            <a:rect l="l" t="t" r="r" b="b"/>
            <a:pathLst>
              <a:path w="371475" h="152400">
                <a:moveTo>
                  <a:pt x="371475" y="152400"/>
                </a:moveTo>
                <a:lnTo>
                  <a:pt x="0" y="152400"/>
                </a:lnTo>
                <a:lnTo>
                  <a:pt x="0" y="0"/>
                </a:lnTo>
                <a:lnTo>
                  <a:pt x="371475" y="0"/>
                </a:lnTo>
                <a:lnTo>
                  <a:pt x="371475" y="152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81175" y="2438400"/>
            <a:ext cx="438150" cy="152400"/>
          </a:xfrm>
          <a:custGeom>
            <a:avLst/>
            <a:gdLst/>
            <a:ahLst/>
            <a:cxnLst/>
            <a:rect l="l" t="t" r="r" b="b"/>
            <a:pathLst>
              <a:path w="438150" h="152400">
                <a:moveTo>
                  <a:pt x="438150" y="152400"/>
                </a:moveTo>
                <a:lnTo>
                  <a:pt x="0" y="152400"/>
                </a:lnTo>
                <a:lnTo>
                  <a:pt x="0" y="0"/>
                </a:lnTo>
                <a:lnTo>
                  <a:pt x="438150" y="0"/>
                </a:lnTo>
                <a:lnTo>
                  <a:pt x="438150" y="152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1750" y="2438400"/>
            <a:ext cx="409575" cy="152400"/>
          </a:xfrm>
          <a:custGeom>
            <a:avLst/>
            <a:gdLst/>
            <a:ahLst/>
            <a:cxnLst/>
            <a:rect l="l" t="t" r="r" b="b"/>
            <a:pathLst>
              <a:path w="409575" h="152400">
                <a:moveTo>
                  <a:pt x="409575" y="152400"/>
                </a:moveTo>
                <a:lnTo>
                  <a:pt x="0" y="152400"/>
                </a:lnTo>
                <a:lnTo>
                  <a:pt x="0" y="0"/>
                </a:lnTo>
                <a:lnTo>
                  <a:pt x="409575" y="0"/>
                </a:lnTo>
                <a:lnTo>
                  <a:pt x="409575" y="152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49425" y="2053574"/>
          <a:ext cx="1478279" cy="72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cos(b)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sin(b)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1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-sin(b)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cos(b)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R="39370"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1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358900" y="2803556"/>
            <a:ext cx="543814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For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have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box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would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like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rotate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30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degrees,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need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the </a:t>
            </a:r>
            <a:r>
              <a:rPr sz="1000" spc="-10" dirty="0">
                <a:latin typeface="Verdana"/>
                <a:cs typeface="Verdana"/>
              </a:rPr>
              <a:t>following:</a:t>
            </a:r>
            <a:endParaRPr sz="1000">
              <a:latin typeface="Verdana"/>
              <a:cs typeface="Verdana"/>
            </a:endParaRPr>
          </a:p>
          <a:p>
            <a:pPr marL="241300" marR="5080" indent="-2286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1.</a:t>
            </a:r>
            <a:r>
              <a:rPr sz="1000" spc="40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Construct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30-</a:t>
            </a:r>
            <a:r>
              <a:rPr sz="1000" dirty="0">
                <a:latin typeface="Verdana"/>
                <a:cs typeface="Verdana"/>
              </a:rPr>
              <a:t>degree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rotation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generic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form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sin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values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30-</a:t>
            </a:r>
            <a:r>
              <a:rPr sz="1000" dirty="0">
                <a:latin typeface="Verdana"/>
                <a:cs typeface="Verdana"/>
              </a:rPr>
              <a:t>degree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angle,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rotation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look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like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following:</a:t>
            </a:r>
            <a:endParaRPr sz="1000">
              <a:latin typeface="Verdana"/>
              <a:cs typeface="Verdan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711325" y="3501374"/>
          <a:ext cx="1221738" cy="72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20" dirty="0">
                          <a:latin typeface="Verdana"/>
                          <a:cs typeface="Verdana"/>
                        </a:rPr>
                        <a:t>0.87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0.5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25" dirty="0">
                          <a:latin typeface="Verdana"/>
                          <a:cs typeface="Verdana"/>
                        </a:rPr>
                        <a:t>0.5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20" dirty="0">
                          <a:latin typeface="Verdana"/>
                          <a:cs typeface="Verdana"/>
                        </a:rPr>
                        <a:t>0.87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1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R="28575"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1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358900" y="4251356"/>
            <a:ext cx="5048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2.</a:t>
            </a:r>
            <a:r>
              <a:rPr sz="1000" spc="40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Multiply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rotation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input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geometry,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case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box, </a:t>
            </a:r>
            <a:r>
              <a:rPr sz="1000" dirty="0">
                <a:latin typeface="Verdana"/>
                <a:cs typeface="Verdana"/>
              </a:rPr>
              <a:t>multiply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each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corner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box's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new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location.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0" y="4705350"/>
            <a:ext cx="3143250" cy="24765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320800" y="7197725"/>
            <a:ext cx="5518150" cy="174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Verdana"/>
                <a:cs typeface="Verdana"/>
              </a:rPr>
              <a:t>Figure (20): Rotate </a:t>
            </a:r>
            <a:r>
              <a:rPr sz="900" i="1" spc="-10" dirty="0">
                <a:latin typeface="Verdana"/>
                <a:cs typeface="Verdana"/>
              </a:rPr>
              <a:t>geometry.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Scale </a:t>
            </a:r>
            <a:r>
              <a:rPr sz="1200" b="1" spc="-10" dirty="0">
                <a:latin typeface="Arial"/>
                <a:cs typeface="Arial"/>
              </a:rPr>
              <a:t>transformation</a:t>
            </a:r>
            <a:endParaRPr sz="1200">
              <a:latin typeface="Arial"/>
              <a:cs typeface="Arial"/>
            </a:endParaRPr>
          </a:p>
          <a:p>
            <a:pPr marL="50800" marR="43180">
              <a:lnSpc>
                <a:spcPct val="100000"/>
              </a:lnSpc>
              <a:spcBef>
                <a:spcPts val="335"/>
              </a:spcBef>
            </a:pPr>
            <a:r>
              <a:rPr sz="1000" dirty="0">
                <a:latin typeface="Verdana"/>
                <a:cs typeface="Verdana"/>
              </a:rPr>
              <a:t>In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order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scale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geometry,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scale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factor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center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scale.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scale </a:t>
            </a:r>
            <a:r>
              <a:rPr sz="1000" dirty="0">
                <a:latin typeface="Verdana"/>
                <a:cs typeface="Verdana"/>
              </a:rPr>
              <a:t>factor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uniform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scaling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equally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x-</a:t>
            </a:r>
            <a:r>
              <a:rPr sz="1000" dirty="0">
                <a:latin typeface="Verdana"/>
                <a:cs typeface="Verdana"/>
              </a:rPr>
              <a:t>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y-</a:t>
            </a:r>
            <a:r>
              <a:rPr sz="1000" dirty="0">
                <a:latin typeface="Verdana"/>
                <a:cs typeface="Verdana"/>
              </a:rPr>
              <a:t>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z-</a:t>
            </a:r>
            <a:r>
              <a:rPr sz="1000" dirty="0">
                <a:latin typeface="Verdana"/>
                <a:cs typeface="Verdana"/>
              </a:rPr>
              <a:t>directions,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unique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for </a:t>
            </a:r>
            <a:r>
              <a:rPr sz="1000" dirty="0">
                <a:latin typeface="Verdana"/>
                <a:cs typeface="Verdana"/>
              </a:rPr>
              <a:t>each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dimension.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Scaling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following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equation:</a:t>
            </a:r>
            <a:endParaRPr sz="1000">
              <a:latin typeface="Verdana"/>
              <a:cs typeface="Verdana"/>
            </a:endParaRPr>
          </a:p>
          <a:p>
            <a:pPr marL="2794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P'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ScaleFactor(S)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*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P</a:t>
            </a:r>
            <a:endParaRPr sz="10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1000" spc="-25" dirty="0">
                <a:latin typeface="Verdana"/>
                <a:cs typeface="Verdana"/>
              </a:rPr>
              <a:t>Or:</a:t>
            </a:r>
            <a:endParaRPr sz="1000">
              <a:latin typeface="Verdana"/>
              <a:cs typeface="Verdana"/>
            </a:endParaRPr>
          </a:p>
          <a:p>
            <a:pPr marL="279400" marR="4305935">
              <a:lnSpc>
                <a:spcPct val="125000"/>
              </a:lnSpc>
            </a:pPr>
            <a:r>
              <a:rPr sz="1000" dirty="0">
                <a:latin typeface="Verdana"/>
                <a:cs typeface="Verdana"/>
              </a:rPr>
              <a:t>P'.x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</a:t>
            </a:r>
            <a:r>
              <a:rPr sz="900" baseline="-23148" dirty="0">
                <a:latin typeface="Verdana"/>
                <a:cs typeface="Verdana"/>
              </a:rPr>
              <a:t>x</a:t>
            </a:r>
            <a:r>
              <a:rPr sz="900" spc="195" baseline="-23148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*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P.x </a:t>
            </a:r>
            <a:r>
              <a:rPr sz="1000" dirty="0">
                <a:latin typeface="Verdana"/>
                <a:cs typeface="Verdana"/>
              </a:rPr>
              <a:t>P'.y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</a:t>
            </a:r>
            <a:r>
              <a:rPr sz="900" baseline="-23148" dirty="0">
                <a:latin typeface="Verdana"/>
                <a:cs typeface="Verdana"/>
              </a:rPr>
              <a:t>y</a:t>
            </a:r>
            <a:r>
              <a:rPr sz="900" spc="195" baseline="-23148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*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P.y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4975" y="1095375"/>
            <a:ext cx="1562100" cy="7620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4975" y="2047875"/>
            <a:ext cx="1562100" cy="7620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4975" y="3495675"/>
            <a:ext cx="1314450" cy="762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23" name="TextBox 22">
            <a:hlinkClick r:id="rId6" action="ppaction://hlinkfile"/>
          </p:cNvPr>
          <p:cNvSpPr txBox="1"/>
          <p:nvPr/>
        </p:nvSpPr>
        <p:spPr>
          <a:xfrm>
            <a:off x="6675387" y="7391400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800" y="508031"/>
            <a:ext cx="5553710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Verdana"/>
              <a:cs typeface="Verdana"/>
            </a:endParaRPr>
          </a:p>
          <a:p>
            <a:pPr marL="279400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P'.z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</a:t>
            </a:r>
            <a:r>
              <a:rPr sz="900" baseline="-23148" dirty="0">
                <a:latin typeface="Verdana"/>
                <a:cs typeface="Verdana"/>
              </a:rPr>
              <a:t>z</a:t>
            </a:r>
            <a:r>
              <a:rPr sz="900" spc="195" baseline="-23148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*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P.z</a:t>
            </a:r>
            <a:endParaRPr sz="1000" dirty="0">
              <a:latin typeface="Verdana"/>
              <a:cs typeface="Verdana"/>
            </a:endParaRPr>
          </a:p>
          <a:p>
            <a:pPr marL="50800" marR="110489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This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format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scale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transformation,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assuming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center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scale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World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origin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(0,0,0).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9210675"/>
            <a:ext cx="5715000" cy="9525"/>
          </a:xfrm>
          <a:custGeom>
            <a:avLst/>
            <a:gdLst/>
            <a:ahLst/>
            <a:cxnLst/>
            <a:rect l="l" t="t" r="r" b="b"/>
            <a:pathLst>
              <a:path w="5715000" h="9525">
                <a:moveTo>
                  <a:pt x="5715000" y="9525"/>
                </a:moveTo>
                <a:lnTo>
                  <a:pt x="0" y="9525"/>
                </a:lnTo>
                <a:lnTo>
                  <a:pt x="0" y="0"/>
                </a:lnTo>
                <a:lnTo>
                  <a:pt x="5715000" y="0"/>
                </a:lnTo>
                <a:lnTo>
                  <a:pt x="5715000" y="952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4025" y="1447800"/>
            <a:ext cx="476250" cy="152400"/>
          </a:xfrm>
          <a:custGeom>
            <a:avLst/>
            <a:gdLst/>
            <a:ahLst/>
            <a:cxnLst/>
            <a:rect l="l" t="t" r="r" b="b"/>
            <a:pathLst>
              <a:path w="476250" h="152400">
                <a:moveTo>
                  <a:pt x="476250" y="152400"/>
                </a:moveTo>
                <a:lnTo>
                  <a:pt x="0" y="152400"/>
                </a:lnTo>
                <a:lnTo>
                  <a:pt x="0" y="0"/>
                </a:lnTo>
                <a:lnTo>
                  <a:pt x="476250" y="0"/>
                </a:lnTo>
                <a:lnTo>
                  <a:pt x="476250" y="152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3625" y="1638300"/>
            <a:ext cx="476250" cy="152400"/>
          </a:xfrm>
          <a:custGeom>
            <a:avLst/>
            <a:gdLst/>
            <a:ahLst/>
            <a:cxnLst/>
            <a:rect l="l" t="t" r="r" b="b"/>
            <a:pathLst>
              <a:path w="476250" h="152400">
                <a:moveTo>
                  <a:pt x="476250" y="152400"/>
                </a:moveTo>
                <a:lnTo>
                  <a:pt x="0" y="152400"/>
                </a:lnTo>
                <a:lnTo>
                  <a:pt x="0" y="0"/>
                </a:lnTo>
                <a:lnTo>
                  <a:pt x="476250" y="0"/>
                </a:lnTo>
                <a:lnTo>
                  <a:pt x="476250" y="152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43225" y="1828800"/>
            <a:ext cx="466725" cy="152400"/>
          </a:xfrm>
          <a:custGeom>
            <a:avLst/>
            <a:gdLst/>
            <a:ahLst/>
            <a:cxnLst/>
            <a:rect l="l" t="t" r="r" b="b"/>
            <a:pathLst>
              <a:path w="466725" h="152400">
                <a:moveTo>
                  <a:pt x="466725" y="152400"/>
                </a:moveTo>
                <a:lnTo>
                  <a:pt x="0" y="152400"/>
                </a:lnTo>
                <a:lnTo>
                  <a:pt x="0" y="0"/>
                </a:lnTo>
                <a:lnTo>
                  <a:pt x="466725" y="0"/>
                </a:lnTo>
                <a:lnTo>
                  <a:pt x="466725" y="152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92275" y="1443974"/>
          <a:ext cx="1963417" cy="72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Scale-</a:t>
                      </a:r>
                      <a:r>
                        <a:rPr sz="1000" spc="-50" dirty="0">
                          <a:latin typeface="Verdana"/>
                          <a:cs typeface="Verdana"/>
                        </a:rPr>
                        <a:t>x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Scale-</a:t>
                      </a:r>
                      <a:r>
                        <a:rPr sz="1000" spc="-50" dirty="0">
                          <a:latin typeface="Verdana"/>
                          <a:cs typeface="Verdana"/>
                        </a:rPr>
                        <a:t>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Scale-</a:t>
                      </a:r>
                      <a:r>
                        <a:rPr sz="1000" spc="-50" dirty="0">
                          <a:latin typeface="Verdana"/>
                          <a:cs typeface="Verdana"/>
                        </a:rPr>
                        <a:t>z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 marR="39370"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11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1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58900" y="2193956"/>
            <a:ext cx="5418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Verdana"/>
                <a:cs typeface="Verdana"/>
              </a:rPr>
              <a:t>For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would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like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scale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box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0.25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relative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World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origin,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the </a:t>
            </a:r>
            <a:r>
              <a:rPr sz="1000" dirty="0">
                <a:latin typeface="Verdana"/>
                <a:cs typeface="Verdana"/>
              </a:rPr>
              <a:t>scale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look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like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following: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50" y="2647950"/>
            <a:ext cx="4171950" cy="16573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58900" y="4321175"/>
            <a:ext cx="5438140" cy="1353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Verdana"/>
                <a:cs typeface="Verdana"/>
              </a:rPr>
              <a:t>Figure (21): Scale </a:t>
            </a:r>
            <a:r>
              <a:rPr sz="900" i="1" spc="-10" dirty="0">
                <a:latin typeface="Verdana"/>
                <a:cs typeface="Verdana"/>
              </a:rPr>
              <a:t>geometry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Shear </a:t>
            </a:r>
            <a:r>
              <a:rPr sz="1200" b="1" spc="-10" dirty="0">
                <a:latin typeface="Arial"/>
                <a:cs typeface="Arial"/>
              </a:rPr>
              <a:t>transformation</a:t>
            </a:r>
            <a:endParaRPr sz="12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335"/>
              </a:spcBef>
            </a:pPr>
            <a:r>
              <a:rPr sz="1000" dirty="0">
                <a:latin typeface="Verdana"/>
                <a:cs typeface="Verdana"/>
              </a:rPr>
              <a:t>Shear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measured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along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pair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axes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relative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third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axis.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a </a:t>
            </a:r>
            <a:r>
              <a:rPr sz="1000" dirty="0">
                <a:latin typeface="Verdana"/>
                <a:cs typeface="Verdana"/>
              </a:rPr>
              <a:t>shear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along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zaxis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change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geometry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along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axis,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but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alter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along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x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Here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few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shear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matrices:</a:t>
            </a:r>
            <a:endParaRPr sz="10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1.</a:t>
            </a:r>
            <a:r>
              <a:rPr sz="1000" spc="409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Shear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x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z,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keeping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y-</a:t>
            </a:r>
            <a:r>
              <a:rPr sz="1000" dirty="0">
                <a:latin typeface="Verdana"/>
                <a:cs typeface="Verdana"/>
              </a:rPr>
              <a:t>coordinate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fixed:</a:t>
            </a:r>
            <a:endParaRPr sz="1000">
              <a:latin typeface="Verdana"/>
              <a:cs typeface="Verdana"/>
            </a:endParaRPr>
          </a:p>
          <a:p>
            <a:pPr marL="469900" algn="just">
              <a:lnSpc>
                <a:spcPct val="100000"/>
              </a:lnSpc>
              <a:spcBef>
                <a:spcPts val="325"/>
              </a:spcBef>
              <a:tabLst>
                <a:tab pos="2736215" algn="l"/>
              </a:tabLst>
            </a:pPr>
            <a:r>
              <a:rPr sz="900" b="1" dirty="0">
                <a:latin typeface="Verdana"/>
                <a:cs typeface="Verdana"/>
              </a:rPr>
              <a:t>Shear x-</a:t>
            </a:r>
            <a:r>
              <a:rPr sz="900" b="1" spc="-20" dirty="0">
                <a:latin typeface="Verdana"/>
                <a:cs typeface="Verdana"/>
              </a:rPr>
              <a:t>axis</a:t>
            </a:r>
            <a:r>
              <a:rPr sz="900" b="1" dirty="0">
                <a:latin typeface="Verdana"/>
                <a:cs typeface="Verdana"/>
              </a:rPr>
              <a:t>	Shear</a:t>
            </a:r>
            <a:r>
              <a:rPr sz="900" b="1" spc="-10" dirty="0">
                <a:latin typeface="Verdana"/>
                <a:cs typeface="Verdana"/>
              </a:rPr>
              <a:t> </a:t>
            </a:r>
            <a:r>
              <a:rPr sz="900" b="1" dirty="0">
                <a:latin typeface="Verdana"/>
                <a:cs typeface="Verdana"/>
              </a:rPr>
              <a:t>z-</a:t>
            </a:r>
            <a:r>
              <a:rPr sz="900" b="1" spc="-20" dirty="0">
                <a:latin typeface="Verdana"/>
                <a:cs typeface="Verdana"/>
              </a:rPr>
              <a:t>axis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43100" y="5695950"/>
            <a:ext cx="161925" cy="123825"/>
          </a:xfrm>
          <a:custGeom>
            <a:avLst/>
            <a:gdLst/>
            <a:ahLst/>
            <a:cxnLst/>
            <a:rect l="l" t="t" r="r" b="b"/>
            <a:pathLst>
              <a:path w="161925" h="123825">
                <a:moveTo>
                  <a:pt x="161925" y="123825"/>
                </a:moveTo>
                <a:lnTo>
                  <a:pt x="0" y="123825"/>
                </a:lnTo>
                <a:lnTo>
                  <a:pt x="0" y="0"/>
                </a:lnTo>
                <a:lnTo>
                  <a:pt x="161925" y="0"/>
                </a:lnTo>
                <a:lnTo>
                  <a:pt x="161925" y="1238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00525" y="6019800"/>
            <a:ext cx="161925" cy="123825"/>
          </a:xfrm>
          <a:custGeom>
            <a:avLst/>
            <a:gdLst/>
            <a:ahLst/>
            <a:cxnLst/>
            <a:rect l="l" t="t" r="r" b="b"/>
            <a:pathLst>
              <a:path w="161925" h="123825">
                <a:moveTo>
                  <a:pt x="161925" y="123825"/>
                </a:moveTo>
                <a:lnTo>
                  <a:pt x="0" y="123825"/>
                </a:lnTo>
                <a:lnTo>
                  <a:pt x="0" y="0"/>
                </a:lnTo>
                <a:lnTo>
                  <a:pt x="161925" y="0"/>
                </a:lnTo>
                <a:lnTo>
                  <a:pt x="161925" y="1238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568450" y="5689118"/>
          <a:ext cx="3496310" cy="60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R="43815" algn="ct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0.5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R="4381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R="4381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0.5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marR="43815" algn="ctr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2750" y="5760886"/>
            <a:ext cx="781050" cy="100186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9700" y="5715000"/>
            <a:ext cx="676275" cy="120015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358900" y="7243974"/>
            <a:ext cx="3438525" cy="4025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R="43815" algn="r">
              <a:lnSpc>
                <a:spcPct val="100000"/>
              </a:lnSpc>
              <a:spcBef>
                <a:spcPts val="459"/>
              </a:spcBef>
            </a:pPr>
            <a:r>
              <a:rPr sz="1000" dirty="0">
                <a:latin typeface="Verdana"/>
                <a:cs typeface="Verdana"/>
              </a:rPr>
              <a:t>2.</a:t>
            </a:r>
            <a:r>
              <a:rPr sz="1000" spc="409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Shear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z,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keeping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x-</a:t>
            </a:r>
            <a:r>
              <a:rPr sz="1000" dirty="0">
                <a:latin typeface="Verdana"/>
                <a:cs typeface="Verdana"/>
              </a:rPr>
              <a:t>coordinate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fixed:</a:t>
            </a:r>
            <a:endParaRPr sz="1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25"/>
              </a:spcBef>
              <a:tabLst>
                <a:tab pos="2161540" algn="l"/>
              </a:tabLst>
            </a:pPr>
            <a:r>
              <a:rPr sz="900" b="1" dirty="0">
                <a:latin typeface="Verdana"/>
                <a:cs typeface="Verdana"/>
              </a:rPr>
              <a:t>Shear y-</a:t>
            </a:r>
            <a:r>
              <a:rPr sz="900" b="1" spc="-20" dirty="0">
                <a:latin typeface="Verdana"/>
                <a:cs typeface="Verdana"/>
              </a:rPr>
              <a:t>axis</a:t>
            </a:r>
            <a:r>
              <a:rPr sz="900" b="1" dirty="0">
                <a:latin typeface="Verdana"/>
                <a:cs typeface="Verdana"/>
              </a:rPr>
              <a:t>	Shear</a:t>
            </a:r>
            <a:r>
              <a:rPr sz="900" b="1" spc="-10" dirty="0">
                <a:latin typeface="Verdana"/>
                <a:cs typeface="Verdana"/>
              </a:rPr>
              <a:t> </a:t>
            </a:r>
            <a:r>
              <a:rPr sz="900" b="1" dirty="0">
                <a:latin typeface="Verdana"/>
                <a:cs typeface="Verdana"/>
              </a:rPr>
              <a:t>z-</a:t>
            </a:r>
            <a:r>
              <a:rPr sz="900" b="1" spc="-20" dirty="0">
                <a:latin typeface="Verdana"/>
                <a:cs typeface="Verdana"/>
              </a:rPr>
              <a:t>axis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19250" y="7848600"/>
            <a:ext cx="161925" cy="123825"/>
          </a:xfrm>
          <a:custGeom>
            <a:avLst/>
            <a:gdLst/>
            <a:ahLst/>
            <a:cxnLst/>
            <a:rect l="l" t="t" r="r" b="b"/>
            <a:pathLst>
              <a:path w="161925" h="123825">
                <a:moveTo>
                  <a:pt x="161925" y="123825"/>
                </a:moveTo>
                <a:lnTo>
                  <a:pt x="0" y="123825"/>
                </a:lnTo>
                <a:lnTo>
                  <a:pt x="0" y="0"/>
                </a:lnTo>
                <a:lnTo>
                  <a:pt x="161925" y="0"/>
                </a:lnTo>
                <a:lnTo>
                  <a:pt x="161925" y="1238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62375" y="8010525"/>
            <a:ext cx="161925" cy="123825"/>
          </a:xfrm>
          <a:custGeom>
            <a:avLst/>
            <a:gdLst/>
            <a:ahLst/>
            <a:cxnLst/>
            <a:rect l="l" t="t" r="r" b="b"/>
            <a:pathLst>
              <a:path w="161925" h="123825">
                <a:moveTo>
                  <a:pt x="161925" y="123825"/>
                </a:moveTo>
                <a:lnTo>
                  <a:pt x="0" y="123825"/>
                </a:lnTo>
                <a:lnTo>
                  <a:pt x="0" y="0"/>
                </a:lnTo>
                <a:lnTo>
                  <a:pt x="161925" y="0"/>
                </a:lnTo>
                <a:lnTo>
                  <a:pt x="161925" y="1238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577975" y="7679842"/>
          <a:ext cx="3446777" cy="60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0.5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0.5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marL="31750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8950" y="7705725"/>
            <a:ext cx="600075" cy="99060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91125" y="7705725"/>
            <a:ext cx="609600" cy="108623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04975" y="1438275"/>
            <a:ext cx="2095500" cy="762000"/>
          </a:xfrm>
          <a:prstGeom prst="rect">
            <a:avLst/>
          </a:prstGeom>
        </p:spPr>
      </p:pic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25" name="TextBox 24">
            <a:hlinkClick r:id="rId8" action="ppaction://hlinkfile"/>
          </p:cNvPr>
          <p:cNvSpPr txBox="1"/>
          <p:nvPr/>
        </p:nvSpPr>
        <p:spPr>
          <a:xfrm>
            <a:off x="6675387" y="4466363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20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00" y="508031"/>
            <a:ext cx="5502910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3.</a:t>
            </a:r>
            <a:r>
              <a:rPr sz="1000" spc="409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Shear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x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y,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keeping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z-</a:t>
            </a:r>
            <a:r>
              <a:rPr sz="1000" dirty="0">
                <a:latin typeface="Verdana"/>
                <a:cs typeface="Verdana"/>
              </a:rPr>
              <a:t>coordinate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fixed:</a:t>
            </a:r>
            <a:endParaRPr sz="10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325"/>
              </a:spcBef>
              <a:tabLst>
                <a:tab pos="2812415" algn="l"/>
              </a:tabLst>
            </a:pPr>
            <a:r>
              <a:rPr sz="900" b="1" dirty="0">
                <a:latin typeface="Verdana"/>
                <a:cs typeface="Verdana"/>
              </a:rPr>
              <a:t>Shear x-</a:t>
            </a:r>
            <a:r>
              <a:rPr sz="900" b="1" spc="-20" dirty="0">
                <a:latin typeface="Verdana"/>
                <a:cs typeface="Verdana"/>
              </a:rPr>
              <a:t>axis</a:t>
            </a:r>
            <a:r>
              <a:rPr sz="900" b="1" dirty="0">
                <a:latin typeface="Verdana"/>
                <a:cs typeface="Verdana"/>
              </a:rPr>
              <a:t>	Shear</a:t>
            </a:r>
            <a:r>
              <a:rPr sz="900" b="1" spc="-10" dirty="0">
                <a:latin typeface="Verdana"/>
                <a:cs typeface="Verdana"/>
              </a:rPr>
              <a:t> </a:t>
            </a:r>
            <a:r>
              <a:rPr sz="900" b="1" dirty="0">
                <a:latin typeface="Verdana"/>
                <a:cs typeface="Verdana"/>
              </a:rPr>
              <a:t>y-</a:t>
            </a:r>
            <a:r>
              <a:rPr sz="900" b="1" spc="-20" dirty="0">
                <a:latin typeface="Verdana"/>
                <a:cs typeface="Verdana"/>
              </a:rPr>
              <a:t>axis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6475" y="1276350"/>
            <a:ext cx="161925" cy="123825"/>
          </a:xfrm>
          <a:custGeom>
            <a:avLst/>
            <a:gdLst/>
            <a:ahLst/>
            <a:cxnLst/>
            <a:rect l="l" t="t" r="r" b="b"/>
            <a:pathLst>
              <a:path w="161925" h="123825">
                <a:moveTo>
                  <a:pt x="161925" y="123825"/>
                </a:moveTo>
                <a:lnTo>
                  <a:pt x="0" y="123825"/>
                </a:lnTo>
                <a:lnTo>
                  <a:pt x="0" y="0"/>
                </a:lnTo>
                <a:lnTo>
                  <a:pt x="161925" y="0"/>
                </a:lnTo>
                <a:lnTo>
                  <a:pt x="161925" y="1238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19625" y="1438275"/>
            <a:ext cx="161925" cy="123825"/>
          </a:xfrm>
          <a:custGeom>
            <a:avLst/>
            <a:gdLst/>
            <a:ahLst/>
            <a:cxnLst/>
            <a:rect l="l" t="t" r="r" b="b"/>
            <a:pathLst>
              <a:path w="161925" h="123825">
                <a:moveTo>
                  <a:pt x="161925" y="123825"/>
                </a:moveTo>
                <a:lnTo>
                  <a:pt x="0" y="123825"/>
                </a:lnTo>
                <a:lnTo>
                  <a:pt x="0" y="0"/>
                </a:lnTo>
                <a:lnTo>
                  <a:pt x="161925" y="0"/>
                </a:lnTo>
                <a:lnTo>
                  <a:pt x="161925" y="1238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68450" y="1269518"/>
          <a:ext cx="3572508" cy="60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3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R="43815" algn="ct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0.5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R="4381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0.5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R="4381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marR="43815" algn="ctr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69"/>
                        </a:lnSpc>
                        <a:spcBef>
                          <a:spcPts val="15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2750" y="1417734"/>
            <a:ext cx="857250" cy="100161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5900" y="1295400"/>
            <a:ext cx="676275" cy="11811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58900" y="2530475"/>
            <a:ext cx="5346065" cy="113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Verdana"/>
                <a:cs typeface="Verdana"/>
              </a:rPr>
              <a:t>Figure (22): Shear </a:t>
            </a:r>
            <a:r>
              <a:rPr sz="900" i="1" spc="-10" dirty="0">
                <a:latin typeface="Verdana"/>
                <a:cs typeface="Verdana"/>
              </a:rPr>
              <a:t>Matrices.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Mirror or reflection </a:t>
            </a:r>
            <a:r>
              <a:rPr sz="1200" b="1" spc="-10" dirty="0">
                <a:latin typeface="Arial"/>
                <a:cs typeface="Arial"/>
              </a:rPr>
              <a:t>transformation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mirror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transformation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creates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reflection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object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across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line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plane. 2-</a:t>
            </a:r>
            <a:r>
              <a:rPr sz="1000" dirty="0">
                <a:latin typeface="Verdana"/>
                <a:cs typeface="Verdana"/>
              </a:rPr>
              <a:t>D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objects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mirrored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across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line,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while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3-</a:t>
            </a:r>
            <a:r>
              <a:rPr sz="1000" dirty="0">
                <a:latin typeface="Verdana"/>
                <a:cs typeface="Verdana"/>
              </a:rPr>
              <a:t>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objects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mirrored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across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a </a:t>
            </a:r>
            <a:r>
              <a:rPr sz="1000" dirty="0">
                <a:latin typeface="Verdana"/>
                <a:cs typeface="Verdana"/>
              </a:rPr>
              <a:t>plane.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Keep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mind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mirror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transformation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flips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normal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direction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the </a:t>
            </a:r>
            <a:r>
              <a:rPr sz="1000" dirty="0">
                <a:latin typeface="Verdana"/>
                <a:cs typeface="Verdana"/>
              </a:rPr>
              <a:t>geometry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faces.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0650" y="3790950"/>
            <a:ext cx="4817733" cy="19526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58900" y="5759450"/>
            <a:ext cx="4472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Verdana"/>
                <a:cs typeface="Verdana"/>
              </a:rPr>
              <a:t>Figure (23): Mirror matrix across World xy-plane. Face directions are </a:t>
            </a:r>
            <a:r>
              <a:rPr sz="900" i="1" spc="-10" dirty="0">
                <a:latin typeface="Verdana"/>
                <a:cs typeface="Verdana"/>
              </a:rPr>
              <a:t>flipped.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Box 13">
            <a:hlinkClick r:id="rId5" action="ppaction://hlinkfile"/>
          </p:cNvPr>
          <p:cNvSpPr txBox="1"/>
          <p:nvPr/>
        </p:nvSpPr>
        <p:spPr>
          <a:xfrm>
            <a:off x="6675387" y="2667000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58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800" y="508031"/>
            <a:ext cx="5553710" cy="19595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Planar Projection </a:t>
            </a:r>
            <a:r>
              <a:rPr sz="1200" b="1" spc="-10" dirty="0">
                <a:latin typeface="Arial"/>
                <a:cs typeface="Arial"/>
              </a:rPr>
              <a:t>transformation</a:t>
            </a:r>
            <a:endParaRPr sz="1200" dirty="0">
              <a:latin typeface="Arial"/>
              <a:cs typeface="Arial"/>
            </a:endParaRPr>
          </a:p>
          <a:p>
            <a:pPr marL="50800" marR="189865">
              <a:lnSpc>
                <a:spcPct val="100000"/>
              </a:lnSpc>
              <a:spcBef>
                <a:spcPts val="335"/>
              </a:spcBef>
            </a:pPr>
            <a:r>
              <a:rPr sz="1000" dirty="0">
                <a:latin typeface="Verdana"/>
                <a:cs typeface="Verdana"/>
              </a:rPr>
              <a:t>Intuitively,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projection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given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3-</a:t>
            </a:r>
            <a:r>
              <a:rPr sz="1000" dirty="0">
                <a:latin typeface="Verdana"/>
                <a:cs typeface="Verdana"/>
              </a:rPr>
              <a:t>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P(x,y,z)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world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xy-plane </a:t>
            </a:r>
            <a:r>
              <a:rPr sz="1000" dirty="0">
                <a:latin typeface="Verdana"/>
                <a:cs typeface="Verdana"/>
              </a:rPr>
              <a:t>equals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</a:t>
            </a:r>
            <a:r>
              <a:rPr sz="900" baseline="-23148" dirty="0">
                <a:latin typeface="Verdana"/>
                <a:cs typeface="Verdana"/>
              </a:rPr>
              <a:t>xy</a:t>
            </a:r>
            <a:r>
              <a:rPr sz="1000" dirty="0">
                <a:latin typeface="Verdana"/>
                <a:cs typeface="Verdana"/>
              </a:rPr>
              <a:t>(x,y,0)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setting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z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value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zero.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Similarly,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projection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xz-</a:t>
            </a:r>
            <a:r>
              <a:rPr sz="1000" dirty="0">
                <a:latin typeface="Verdana"/>
                <a:cs typeface="Verdana"/>
              </a:rPr>
              <a:t>plane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of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</a:t>
            </a:r>
            <a:r>
              <a:rPr sz="900" baseline="-23148" dirty="0">
                <a:latin typeface="Verdana"/>
                <a:cs typeface="Verdana"/>
              </a:rPr>
              <a:t>xz</a:t>
            </a:r>
            <a:r>
              <a:rPr sz="1000" dirty="0">
                <a:latin typeface="Verdana"/>
                <a:cs typeface="Verdana"/>
              </a:rPr>
              <a:t>(x,0,z).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When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projecting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yz-</a:t>
            </a:r>
            <a:r>
              <a:rPr sz="1000" dirty="0">
                <a:latin typeface="Verdana"/>
                <a:cs typeface="Verdana"/>
              </a:rPr>
              <a:t>plane,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</a:t>
            </a:r>
            <a:r>
              <a:rPr sz="900" baseline="-23148" dirty="0">
                <a:latin typeface="Verdana"/>
                <a:cs typeface="Verdana"/>
              </a:rPr>
              <a:t>xz</a:t>
            </a:r>
            <a:r>
              <a:rPr sz="900" spc="179" baseline="-23148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(0,y,z).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Those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called </a:t>
            </a:r>
            <a:r>
              <a:rPr sz="1000" dirty="0">
                <a:latin typeface="Verdana"/>
                <a:cs typeface="Verdana"/>
              </a:rPr>
              <a:t>orthogonal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projections</a:t>
            </a:r>
            <a:r>
              <a:rPr sz="900" spc="-15" baseline="32407" dirty="0">
                <a:latin typeface="Verdana"/>
                <a:cs typeface="Verdana"/>
              </a:rPr>
              <a:t>1</a:t>
            </a:r>
            <a:r>
              <a:rPr sz="1000" spc="-10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  <a:p>
            <a:pPr marL="50800" marR="191770" algn="just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If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have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curve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input,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planar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projection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transformation,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curve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projected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plane.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following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shows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curve </a:t>
            </a:r>
            <a:r>
              <a:rPr sz="1000" dirty="0">
                <a:latin typeface="Verdana"/>
                <a:cs typeface="Verdana"/>
              </a:rPr>
              <a:t>projected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xyplane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matrix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format.</a:t>
            </a:r>
            <a:endParaRPr sz="1000" dirty="0">
              <a:latin typeface="Verdana"/>
              <a:cs typeface="Verdana"/>
            </a:endParaRPr>
          </a:p>
          <a:p>
            <a:pPr marL="50800" marR="359410" algn="just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Note: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NURBS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curves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(explained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next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chapter)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control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define </a:t>
            </a:r>
            <a:r>
              <a:rPr sz="1000" dirty="0">
                <a:latin typeface="Verdana"/>
                <a:cs typeface="Verdana"/>
              </a:rPr>
              <a:t>curves.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Projecting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curve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amounts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projecting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its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control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points.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8877300"/>
            <a:ext cx="1828800" cy="9525"/>
          </a:xfrm>
          <a:custGeom>
            <a:avLst/>
            <a:gdLst/>
            <a:ahLst/>
            <a:cxnLst/>
            <a:rect l="l" t="t" r="r" b="b"/>
            <a:pathLst>
              <a:path w="1828800" h="9525">
                <a:moveTo>
                  <a:pt x="1828800" y="9525"/>
                </a:moveTo>
                <a:lnTo>
                  <a:pt x="0" y="9525"/>
                </a:lnTo>
                <a:lnTo>
                  <a:pt x="0" y="0"/>
                </a:lnTo>
                <a:lnTo>
                  <a:pt x="1828800" y="0"/>
                </a:lnTo>
                <a:lnTo>
                  <a:pt x="18288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9210675"/>
            <a:ext cx="5715000" cy="9525"/>
          </a:xfrm>
          <a:custGeom>
            <a:avLst/>
            <a:gdLst/>
            <a:ahLst/>
            <a:cxnLst/>
            <a:rect l="l" t="t" r="r" b="b"/>
            <a:pathLst>
              <a:path w="5715000" h="9525">
                <a:moveTo>
                  <a:pt x="5715000" y="9525"/>
                </a:moveTo>
                <a:lnTo>
                  <a:pt x="0" y="9525"/>
                </a:lnTo>
                <a:lnTo>
                  <a:pt x="0" y="0"/>
                </a:lnTo>
                <a:lnTo>
                  <a:pt x="5715000" y="0"/>
                </a:lnTo>
                <a:lnTo>
                  <a:pt x="5715000" y="9525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5050" y="3448050"/>
            <a:ext cx="171450" cy="123825"/>
          </a:xfrm>
          <a:custGeom>
            <a:avLst/>
            <a:gdLst/>
            <a:ahLst/>
            <a:cxnLst/>
            <a:rect l="l" t="t" r="r" b="b"/>
            <a:pathLst>
              <a:path w="171450" h="123825">
                <a:moveTo>
                  <a:pt x="171450" y="123825"/>
                </a:moveTo>
                <a:lnTo>
                  <a:pt x="0" y="123825"/>
                </a:lnTo>
                <a:lnTo>
                  <a:pt x="0" y="0"/>
                </a:lnTo>
                <a:lnTo>
                  <a:pt x="171450" y="0"/>
                </a:lnTo>
                <a:lnTo>
                  <a:pt x="171450" y="1238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2150" y="4572000"/>
            <a:ext cx="171450" cy="123825"/>
          </a:xfrm>
          <a:custGeom>
            <a:avLst/>
            <a:gdLst/>
            <a:ahLst/>
            <a:cxnLst/>
            <a:rect l="l" t="t" r="r" b="b"/>
            <a:pathLst>
              <a:path w="171450" h="123825">
                <a:moveTo>
                  <a:pt x="171450" y="123825"/>
                </a:moveTo>
                <a:lnTo>
                  <a:pt x="0" y="123825"/>
                </a:lnTo>
                <a:lnTo>
                  <a:pt x="0" y="0"/>
                </a:lnTo>
                <a:lnTo>
                  <a:pt x="171450" y="0"/>
                </a:lnTo>
                <a:lnTo>
                  <a:pt x="171450" y="1238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9250" y="5695950"/>
            <a:ext cx="171450" cy="123825"/>
          </a:xfrm>
          <a:custGeom>
            <a:avLst/>
            <a:gdLst/>
            <a:ahLst/>
            <a:cxnLst/>
            <a:rect l="l" t="t" r="r" b="b"/>
            <a:pathLst>
              <a:path w="171450" h="123825">
                <a:moveTo>
                  <a:pt x="171450" y="123825"/>
                </a:moveTo>
                <a:lnTo>
                  <a:pt x="0" y="123825"/>
                </a:lnTo>
                <a:lnTo>
                  <a:pt x="0" y="0"/>
                </a:lnTo>
                <a:lnTo>
                  <a:pt x="171450" y="0"/>
                </a:lnTo>
                <a:lnTo>
                  <a:pt x="171450" y="12382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87500" y="2841143"/>
          <a:ext cx="1258568" cy="387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31750">
                        <a:lnSpc>
                          <a:spcPts val="869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9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9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0.0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69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latin typeface="Verdana"/>
                          <a:cs typeface="Verdana"/>
                        </a:rPr>
                        <a:t>1.0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9080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0850" y="2867025"/>
            <a:ext cx="1790700" cy="11715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0850" y="4286250"/>
            <a:ext cx="2167029" cy="1181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90850" y="5715000"/>
            <a:ext cx="1885950" cy="116821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58900" y="6950075"/>
            <a:ext cx="191071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Verdana"/>
                <a:cs typeface="Verdana"/>
              </a:rPr>
              <a:t>Figure (24): Projection </a:t>
            </a:r>
            <a:r>
              <a:rPr sz="900" i="1" spc="-10" dirty="0">
                <a:latin typeface="Verdana"/>
                <a:cs typeface="Verdana"/>
              </a:rPr>
              <a:t>matrices.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358900" y="8937656"/>
            <a:ext cx="167258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aseline="32407" dirty="0">
                <a:latin typeface="Verdana"/>
                <a:cs typeface="Verdana"/>
              </a:rPr>
              <a:t>1</a:t>
            </a:r>
            <a:r>
              <a:rPr sz="900" spc="179" baseline="32407" dirty="0">
                <a:latin typeface="Verdana"/>
                <a:cs typeface="Verdana"/>
              </a:rPr>
              <a:t> </a:t>
            </a:r>
            <a:r>
              <a:rPr sz="1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Wikipedia:</a:t>
            </a:r>
            <a:r>
              <a:rPr sz="1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 </a:t>
            </a:r>
            <a:r>
              <a:rPr sz="1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Bézier</a:t>
            </a:r>
            <a:r>
              <a:rPr sz="1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5"/>
              </a:rPr>
              <a:t>curve</a:t>
            </a:r>
            <a:r>
              <a:rPr sz="1000" spc="-10" dirty="0">
                <a:latin typeface="Verdana"/>
                <a:cs typeface="Verdana"/>
              </a:rPr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7" name="TextBox 16">
            <a:hlinkClick r:id="rId6" action="ppaction://hlinkfile"/>
          </p:cNvPr>
          <p:cNvSpPr txBox="1"/>
          <p:nvPr/>
        </p:nvSpPr>
        <p:spPr>
          <a:xfrm>
            <a:off x="6675387" y="521304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483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553998"/>
          </a:xfrm>
        </p:spPr>
        <p:txBody>
          <a:bodyPr/>
          <a:lstStyle/>
          <a:p>
            <a:r>
              <a:rPr lang="en-US" dirty="0" smtClean="0"/>
              <a:t>Summary - all transformations &amp; multiply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974"/>
            <a:ext cx="5943600" cy="6979772"/>
          </a:xfrm>
          <a:prstGeom prst="rect">
            <a:avLst/>
          </a:prstGeom>
        </p:spPr>
      </p:pic>
      <p:sp>
        <p:nvSpPr>
          <p:cNvPr id="12" name="TextBox 11">
            <a:hlinkClick r:id="rId3" action="ppaction://hlinkfile"/>
          </p:cNvPr>
          <p:cNvSpPr txBox="1"/>
          <p:nvPr/>
        </p:nvSpPr>
        <p:spPr>
          <a:xfrm>
            <a:off x="6435625" y="543253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438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own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14399"/>
            <a:ext cx="5943600" cy="3570171"/>
          </a:xfrm>
          <a:prstGeom prst="rect">
            <a:avLst/>
          </a:prstGeom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6435625" y="543253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5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58900" y="914822"/>
            <a:ext cx="5511800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200" b="1" dirty="0" smtClean="0">
                <a:latin typeface="Arial"/>
                <a:cs typeface="Arial"/>
              </a:rPr>
              <a:t>Vector </a:t>
            </a:r>
            <a:r>
              <a:rPr sz="1200" b="1" dirty="0">
                <a:latin typeface="Arial"/>
                <a:cs typeface="Arial"/>
              </a:rPr>
              <a:t>scalar </a:t>
            </a:r>
            <a:r>
              <a:rPr sz="1200" b="1" spc="-10" dirty="0">
                <a:latin typeface="Arial"/>
                <a:cs typeface="Arial"/>
              </a:rPr>
              <a:t>operation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scalar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operation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involves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multiplying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number.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example: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&lt;4,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0&gt;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2</a:t>
            </a:r>
            <a:r>
              <a:rPr sz="1000" b="1" dirty="0">
                <a:latin typeface="Verdana"/>
                <a:cs typeface="Verdana"/>
              </a:rPr>
              <a:t>*a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&lt;2*4,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2*3,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2*0&gt;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2</a:t>
            </a:r>
            <a:r>
              <a:rPr sz="1000" b="1" dirty="0">
                <a:latin typeface="Verdana"/>
                <a:cs typeface="Verdana"/>
              </a:rPr>
              <a:t>*a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&lt;8,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6,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0&gt;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0" y="2391134"/>
            <a:ext cx="4714875" cy="13449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8900" y="3759559"/>
            <a:ext cx="5252085" cy="125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Verdana"/>
                <a:cs typeface="Verdana"/>
              </a:rPr>
              <a:t>Figure (7): Vector scalar </a:t>
            </a:r>
            <a:r>
              <a:rPr sz="900" i="1" spc="-10" dirty="0">
                <a:latin typeface="Verdana"/>
                <a:cs typeface="Verdana"/>
              </a:rPr>
              <a:t>operation</a:t>
            </a:r>
            <a:endParaRPr sz="900">
              <a:latin typeface="Verdana"/>
              <a:cs typeface="Verdana"/>
            </a:endParaRPr>
          </a:p>
          <a:p>
            <a:pPr marL="241300" marR="922655">
              <a:lnSpc>
                <a:spcPct val="100000"/>
              </a:lnSpc>
              <a:spcBef>
                <a:spcPts val="845"/>
              </a:spcBef>
            </a:pPr>
            <a:r>
              <a:rPr sz="1000" dirty="0">
                <a:latin typeface="Verdana"/>
                <a:cs typeface="Verdana"/>
              </a:rPr>
              <a:t>In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general,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given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&lt;a1,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a2,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a3&gt;,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real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number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i="1" spc="-50" dirty="0">
                <a:latin typeface="Verdana"/>
                <a:cs typeface="Verdana"/>
              </a:rPr>
              <a:t>t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b="1" dirty="0">
                <a:latin typeface="Verdana"/>
                <a:cs typeface="Verdana"/>
              </a:rPr>
              <a:t>*a</a:t>
            </a:r>
            <a:r>
              <a:rPr sz="1000" b="1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dirty="0">
                <a:latin typeface="Verdana"/>
                <a:cs typeface="Verdana"/>
              </a:rPr>
              <a:t>*a1,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dirty="0">
                <a:latin typeface="Verdana"/>
                <a:cs typeface="Verdana"/>
              </a:rPr>
              <a:t>*a2,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dirty="0">
                <a:latin typeface="Verdana"/>
                <a:cs typeface="Verdana"/>
              </a:rPr>
              <a:t>*a3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&gt;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Vector </a:t>
            </a:r>
            <a:r>
              <a:rPr sz="1200" b="1" spc="-10" dirty="0">
                <a:latin typeface="Arial"/>
                <a:cs typeface="Arial"/>
              </a:rPr>
              <a:t>addition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addition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takes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produces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third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vector.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add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by </a:t>
            </a:r>
            <a:r>
              <a:rPr sz="1000" dirty="0">
                <a:latin typeface="Verdana"/>
                <a:cs typeface="Verdana"/>
              </a:rPr>
              <a:t>adding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their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components.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276999"/>
          </a:xfrm>
        </p:spPr>
        <p:txBody>
          <a:bodyPr/>
          <a:lstStyle/>
          <a:p>
            <a:r>
              <a:rPr lang="en-US" dirty="0"/>
              <a:t>Vector operations	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71650" y="5124809"/>
            <a:ext cx="4686300" cy="190500"/>
          </a:xfrm>
          <a:prstGeom prst="rect">
            <a:avLst/>
          </a:prstGeom>
          <a:ln w="19050">
            <a:solidFill>
              <a:srgbClr val="CB13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added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adding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their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components.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8900" y="5423252"/>
            <a:ext cx="2402840" cy="9779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000" dirty="0">
                <a:latin typeface="Verdana"/>
                <a:cs typeface="Verdana"/>
              </a:rPr>
              <a:t>For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have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vectors: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&lt;1,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2,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b</a:t>
            </a:r>
            <a:r>
              <a:rPr sz="1000" dirty="0">
                <a:latin typeface="Verdana"/>
                <a:cs typeface="Verdana"/>
              </a:rPr>
              <a:t>&lt;4,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3&gt;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&lt;1+4,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2+1,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0+3&gt;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&lt;5,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3&gt;</a:t>
            </a:r>
            <a:endParaRPr sz="1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5296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0" y="1009650"/>
            <a:ext cx="2838450" cy="1504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58900" y="2530475"/>
            <a:ext cx="5392420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Verdana"/>
                <a:cs typeface="Verdana"/>
              </a:rPr>
              <a:t>Figure (8): Vector </a:t>
            </a:r>
            <a:r>
              <a:rPr sz="900" i="1" spc="-10" dirty="0">
                <a:latin typeface="Verdana"/>
                <a:cs typeface="Verdana"/>
              </a:rPr>
              <a:t>addition.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000" dirty="0">
                <a:latin typeface="Verdana"/>
                <a:cs typeface="Verdana"/>
              </a:rPr>
              <a:t>In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general,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addition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calculated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follows: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&lt;a1,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a2,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a3&gt;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&lt;b1,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b2,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b3&gt;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&lt;a1+b1,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a2+b2,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a3+b3&gt;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addition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useful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finding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average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direction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more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In </a:t>
            </a:r>
            <a:r>
              <a:rPr sz="1000" dirty="0">
                <a:latin typeface="Verdana"/>
                <a:cs typeface="Verdana"/>
              </a:rPr>
              <a:t>this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case,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usually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same-</a:t>
            </a:r>
            <a:r>
              <a:rPr sz="1000" dirty="0">
                <a:latin typeface="Verdana"/>
                <a:cs typeface="Verdana"/>
              </a:rPr>
              <a:t>length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vectors.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Here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shows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the </a:t>
            </a:r>
            <a:r>
              <a:rPr sz="1000" dirty="0">
                <a:latin typeface="Verdana"/>
                <a:cs typeface="Verdana"/>
              </a:rPr>
              <a:t>difference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same-</a:t>
            </a:r>
            <a:r>
              <a:rPr sz="1000" dirty="0">
                <a:latin typeface="Verdana"/>
                <a:cs typeface="Verdana"/>
              </a:rPr>
              <a:t>length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different-</a:t>
            </a:r>
            <a:r>
              <a:rPr sz="1000" dirty="0">
                <a:latin typeface="Verdana"/>
                <a:cs typeface="Verdana"/>
              </a:rPr>
              <a:t>length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the </a:t>
            </a:r>
            <a:r>
              <a:rPr sz="1000" dirty="0">
                <a:latin typeface="Verdana"/>
                <a:cs typeface="Verdana"/>
              </a:rPr>
              <a:t>resulting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addition: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0650" y="4295775"/>
            <a:ext cx="2762250" cy="15049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58900" y="5816600"/>
            <a:ext cx="5472430" cy="30226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45085">
              <a:lnSpc>
                <a:spcPts val="1050"/>
              </a:lnSpc>
              <a:spcBef>
                <a:spcPts val="160"/>
              </a:spcBef>
            </a:pPr>
            <a:r>
              <a:rPr sz="900" i="1" dirty="0">
                <a:latin typeface="Verdana"/>
                <a:cs typeface="Verdana"/>
              </a:rPr>
              <a:t>Figure (9): Adding various length vectors (left). Adding same length vectors (right) to get </a:t>
            </a:r>
            <a:r>
              <a:rPr sz="900" i="1" spc="-25" dirty="0">
                <a:latin typeface="Verdana"/>
                <a:cs typeface="Verdana"/>
              </a:rPr>
              <a:t>the </a:t>
            </a:r>
            <a:r>
              <a:rPr sz="900" i="1" dirty="0">
                <a:latin typeface="Verdana"/>
                <a:cs typeface="Verdana"/>
              </a:rPr>
              <a:t>average </a:t>
            </a:r>
            <a:r>
              <a:rPr sz="900" i="1" spc="-10" dirty="0">
                <a:latin typeface="Verdana"/>
                <a:cs typeface="Verdana"/>
              </a:rPr>
              <a:t>direction.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815"/>
              </a:spcBef>
            </a:pPr>
            <a:r>
              <a:rPr sz="1000" dirty="0">
                <a:latin typeface="Verdana"/>
                <a:cs typeface="Verdana"/>
              </a:rPr>
              <a:t>Input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likely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same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length.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order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average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direction, </a:t>
            </a:r>
            <a:r>
              <a:rPr sz="1000" dirty="0">
                <a:latin typeface="Verdana"/>
                <a:cs typeface="Verdana"/>
              </a:rPr>
              <a:t>you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input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mentioned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before,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unit</a:t>
            </a:r>
            <a:r>
              <a:rPr sz="1000" spc="50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length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1.</a:t>
            </a:r>
            <a:endParaRPr sz="1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Vector </a:t>
            </a:r>
            <a:r>
              <a:rPr sz="1200" b="1" spc="-10" dirty="0">
                <a:latin typeface="Arial"/>
                <a:cs typeface="Arial"/>
              </a:rPr>
              <a:t>subtraction</a:t>
            </a:r>
            <a:endParaRPr sz="1200">
              <a:latin typeface="Arial"/>
              <a:cs typeface="Arial"/>
            </a:endParaRPr>
          </a:p>
          <a:p>
            <a:pPr marL="12700" marR="167005">
              <a:lnSpc>
                <a:spcPct val="100000"/>
              </a:lnSpc>
              <a:spcBef>
                <a:spcPts val="335"/>
              </a:spcBef>
            </a:pP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subtraction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takes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produces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third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vector.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subtract</a:t>
            </a:r>
            <a:r>
              <a:rPr sz="1000" spc="-25" dirty="0">
                <a:latin typeface="Verdana"/>
                <a:cs typeface="Verdana"/>
              </a:rPr>
              <a:t> two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subtracting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corresponding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components.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have</a:t>
            </a:r>
            <a:r>
              <a:rPr sz="1000" spc="-25" dirty="0">
                <a:latin typeface="Verdana"/>
                <a:cs typeface="Verdana"/>
              </a:rPr>
              <a:t> two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subtract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from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then: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&lt;1,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2,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b</a:t>
            </a:r>
            <a:r>
              <a:rPr sz="1000" dirty="0">
                <a:latin typeface="Verdana"/>
                <a:cs typeface="Verdana"/>
              </a:rPr>
              <a:t>&lt;4,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4&gt;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spc="-10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-</a:t>
            </a:r>
            <a:r>
              <a:rPr sz="1000" b="1" dirty="0">
                <a:latin typeface="Verdana"/>
                <a:cs typeface="Verdana"/>
              </a:rPr>
              <a:t>b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&lt;1-</a:t>
            </a:r>
            <a:r>
              <a:rPr sz="1000" dirty="0">
                <a:latin typeface="Verdana"/>
                <a:cs typeface="Verdana"/>
              </a:rPr>
              <a:t>4,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2-</a:t>
            </a:r>
            <a:r>
              <a:rPr sz="1000" dirty="0">
                <a:latin typeface="Verdana"/>
                <a:cs typeface="Verdana"/>
              </a:rPr>
              <a:t>1,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0-</a:t>
            </a:r>
            <a:r>
              <a:rPr sz="1000" spc="-25" dirty="0">
                <a:latin typeface="Verdana"/>
                <a:cs typeface="Verdana"/>
              </a:rPr>
              <a:t>4&gt;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spc="-10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-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 </a:t>
            </a:r>
            <a:r>
              <a:rPr sz="1000" spc="-10" dirty="0">
                <a:latin typeface="Verdana"/>
                <a:cs typeface="Verdana"/>
              </a:rPr>
              <a:t>&lt;-</a:t>
            </a:r>
            <a:r>
              <a:rPr sz="1000" dirty="0">
                <a:latin typeface="Verdana"/>
                <a:cs typeface="Verdana"/>
              </a:rPr>
              <a:t>3, 1, </a:t>
            </a:r>
            <a:r>
              <a:rPr sz="1000" spc="-1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4&gt;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If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subtract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from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different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result: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 </a:t>
            </a:r>
            <a:r>
              <a:rPr sz="1000" dirty="0">
                <a:latin typeface="Verdana"/>
                <a:cs typeface="Verdana"/>
              </a:rPr>
              <a:t>= </a:t>
            </a:r>
            <a:r>
              <a:rPr sz="1000" spc="-10" dirty="0">
                <a:latin typeface="Verdana"/>
                <a:cs typeface="Verdana"/>
              </a:rPr>
              <a:t>&lt;4-</a:t>
            </a:r>
            <a:r>
              <a:rPr sz="1000" dirty="0">
                <a:latin typeface="Verdana"/>
                <a:cs typeface="Verdana"/>
              </a:rPr>
              <a:t>1, </a:t>
            </a:r>
            <a:r>
              <a:rPr sz="1000" spc="-10" dirty="0">
                <a:latin typeface="Verdana"/>
                <a:cs typeface="Verdana"/>
              </a:rPr>
              <a:t>1-</a:t>
            </a:r>
            <a:r>
              <a:rPr sz="1000" dirty="0">
                <a:latin typeface="Verdana"/>
                <a:cs typeface="Verdana"/>
              </a:rPr>
              <a:t>2, </a:t>
            </a:r>
            <a:r>
              <a:rPr sz="1000" spc="-10" dirty="0">
                <a:latin typeface="Verdana"/>
                <a:cs typeface="Verdana"/>
              </a:rPr>
              <a:t>4-</a:t>
            </a:r>
            <a:r>
              <a:rPr sz="1000" spc="-25" dirty="0">
                <a:latin typeface="Verdana"/>
                <a:cs typeface="Verdana"/>
              </a:rPr>
              <a:t>0&gt;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&lt;3,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-</a:t>
            </a:r>
            <a:r>
              <a:rPr sz="1000" dirty="0">
                <a:latin typeface="Verdana"/>
                <a:cs typeface="Verdana"/>
              </a:rPr>
              <a:t>1,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4&gt;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 dirty="0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1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00" y="508031"/>
            <a:ext cx="550291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Verdana"/>
              <a:cs typeface="Verdana"/>
            </a:endParaRPr>
          </a:p>
          <a:p>
            <a:pPr marL="12700" marR="241300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Note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-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same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length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-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dirty="0">
                <a:latin typeface="Verdana"/>
                <a:cs typeface="Verdana"/>
              </a:rPr>
              <a:t>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but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goes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the </a:t>
            </a:r>
            <a:r>
              <a:rPr sz="1000" dirty="0">
                <a:latin typeface="Verdana"/>
                <a:cs typeface="Verdana"/>
              </a:rPr>
              <a:t>opposite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direction.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50" y="1352550"/>
            <a:ext cx="3009900" cy="14097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58900" y="2778125"/>
            <a:ext cx="5499100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Verdana"/>
                <a:cs typeface="Verdana"/>
              </a:rPr>
              <a:t>Figure (10): Vector </a:t>
            </a:r>
            <a:r>
              <a:rPr sz="900" i="1" spc="-10" dirty="0">
                <a:latin typeface="Verdana"/>
                <a:cs typeface="Verdana"/>
              </a:rPr>
              <a:t>subtraction.</a:t>
            </a:r>
            <a:endParaRPr sz="900">
              <a:latin typeface="Verdana"/>
              <a:cs typeface="Verdana"/>
            </a:endParaRPr>
          </a:p>
          <a:p>
            <a:pPr marL="12700" marR="156845">
              <a:lnSpc>
                <a:spcPct val="100000"/>
              </a:lnSpc>
              <a:spcBef>
                <a:spcPts val="844"/>
              </a:spcBef>
            </a:pPr>
            <a:r>
              <a:rPr sz="1000" dirty="0">
                <a:latin typeface="Verdana"/>
                <a:cs typeface="Verdana"/>
              </a:rPr>
              <a:t>In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general,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have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dirty="0">
                <a:latin typeface="Verdana"/>
                <a:cs typeface="Verdana"/>
              </a:rPr>
              <a:t>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0" dirty="0">
                <a:latin typeface="Verdana"/>
                <a:cs typeface="Verdana"/>
              </a:rPr>
              <a:t> calculated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follows: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&lt;a1,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a2,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a3&gt;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&lt;b1,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b2,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b3&gt;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 </a:t>
            </a:r>
            <a:r>
              <a:rPr sz="1000" dirty="0">
                <a:latin typeface="Verdana"/>
                <a:cs typeface="Verdana"/>
              </a:rPr>
              <a:t>= </a:t>
            </a:r>
            <a:r>
              <a:rPr sz="1000" spc="-10" dirty="0">
                <a:latin typeface="Verdana"/>
                <a:cs typeface="Verdana"/>
              </a:rPr>
              <a:t>&lt;a1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b1,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a2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b2, </a:t>
            </a:r>
            <a:r>
              <a:rPr sz="1000" spc="-10" dirty="0">
                <a:latin typeface="Verdana"/>
                <a:cs typeface="Verdana"/>
              </a:rPr>
              <a:t>a3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b3&gt;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subtraction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commonly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points.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to </a:t>
            </a:r>
            <a:r>
              <a:rPr sz="1000" dirty="0">
                <a:latin typeface="Verdana"/>
                <a:cs typeface="Verdana"/>
              </a:rPr>
              <a:t>find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goes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from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tip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position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tip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point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of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position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subtraction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</a:t>
            </a:r>
            <a:r>
              <a:rPr sz="1000" b="1" spc="-10" dirty="0">
                <a:latin typeface="Verdana"/>
                <a:cs typeface="Verdana"/>
              </a:rPr>
              <a:t>a-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dirty="0">
                <a:latin typeface="Verdana"/>
                <a:cs typeface="Verdana"/>
              </a:rPr>
              <a:t>)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shown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Figure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(11).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0650" y="4543425"/>
            <a:ext cx="2028825" cy="12287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58900" y="5788025"/>
            <a:ext cx="51371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latin typeface="Verdana"/>
                <a:cs typeface="Verdana"/>
              </a:rPr>
              <a:t>Figure (11): Use vector subtraction to find a vector between two </a:t>
            </a:r>
            <a:r>
              <a:rPr sz="900" i="1" spc="-10" dirty="0">
                <a:latin typeface="Verdana"/>
                <a:cs typeface="Verdana"/>
              </a:rPr>
              <a:t>points.</a:t>
            </a:r>
            <a:endParaRPr sz="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00" dirty="0">
              <a:latin typeface="Verdana"/>
              <a:cs typeface="Verdana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bject 7"/>
          <p:cNvSpPr txBox="1"/>
          <p:nvPr/>
        </p:nvSpPr>
        <p:spPr>
          <a:xfrm>
            <a:off x="1358900" y="6324600"/>
            <a:ext cx="5137150" cy="2221121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Vector </a:t>
            </a:r>
            <a:r>
              <a:rPr sz="1200" b="1" spc="-10" dirty="0">
                <a:latin typeface="Arial"/>
                <a:cs typeface="Arial"/>
              </a:rPr>
              <a:t>properties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sz="1000" dirty="0">
                <a:latin typeface="Verdana"/>
                <a:cs typeface="Verdana"/>
              </a:rPr>
              <a:t>There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eight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properties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dirty="0">
                <a:latin typeface="Verdana"/>
                <a:cs typeface="Verdana"/>
              </a:rPr>
              <a:t>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c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s</a:t>
            </a:r>
            <a:r>
              <a:rPr sz="1000" i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i="1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are </a:t>
            </a:r>
            <a:r>
              <a:rPr sz="1000" dirty="0">
                <a:latin typeface="Verdana"/>
                <a:cs typeface="Verdana"/>
              </a:rPr>
              <a:t>numbers,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then:</a:t>
            </a:r>
            <a:endParaRPr sz="1000" dirty="0">
              <a:latin typeface="Verdana"/>
              <a:cs typeface="Verdana"/>
            </a:endParaRPr>
          </a:p>
          <a:p>
            <a:pPr marL="241300" marR="4032250">
              <a:lnSpc>
                <a:spcPct val="125000"/>
              </a:lnSpc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a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a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i="1" dirty="0">
                <a:latin typeface="Verdana"/>
                <a:cs typeface="Verdana"/>
              </a:rPr>
              <a:t>s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spc="-10" dirty="0">
                <a:latin typeface="Verdana"/>
                <a:cs typeface="Verdana"/>
              </a:rPr>
              <a:t>(</a:t>
            </a:r>
            <a:r>
              <a:rPr sz="1000" b="1" spc="-10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dirty="0">
                <a:latin typeface="Verdana"/>
                <a:cs typeface="Verdana"/>
              </a:rPr>
              <a:t>)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 </a:t>
            </a:r>
            <a:r>
              <a:rPr sz="1000" i="1" dirty="0">
                <a:latin typeface="Verdana"/>
                <a:cs typeface="Verdana"/>
              </a:rPr>
              <a:t>s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s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b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i="1" dirty="0">
                <a:latin typeface="Verdana"/>
                <a:cs typeface="Verdana"/>
              </a:rPr>
              <a:t>s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(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)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s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spc="-10" dirty="0">
                <a:latin typeface="Verdana"/>
                <a:cs typeface="Verdana"/>
              </a:rPr>
              <a:t>(</a:t>
            </a:r>
            <a:r>
              <a:rPr sz="1000" i="1" spc="-10" dirty="0">
                <a:latin typeface="Verdana"/>
                <a:cs typeface="Verdana"/>
              </a:rPr>
              <a:t>t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)</a:t>
            </a:r>
            <a:endParaRPr sz="1000" dirty="0">
              <a:latin typeface="Verdana"/>
              <a:cs typeface="Verdana"/>
            </a:endParaRPr>
          </a:p>
          <a:p>
            <a:pPr marL="241300" marR="3336925">
              <a:lnSpc>
                <a:spcPct val="125000"/>
              </a:lnSpc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</a:t>
            </a:r>
            <a:r>
              <a:rPr sz="1000" b="1" spc="-10" dirty="0">
                <a:latin typeface="Verdana"/>
                <a:cs typeface="Verdana"/>
              </a:rPr>
              <a:t>b</a:t>
            </a:r>
            <a:r>
              <a:rPr sz="1000" b="1" spc="-1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c</a:t>
            </a:r>
            <a:r>
              <a:rPr sz="1000" dirty="0">
                <a:latin typeface="Verdana"/>
                <a:cs typeface="Verdana"/>
              </a:rPr>
              <a:t>)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 </a:t>
            </a:r>
            <a:r>
              <a:rPr sz="1000" spc="-10" dirty="0">
                <a:latin typeface="Verdana"/>
                <a:cs typeface="Verdana"/>
              </a:rPr>
              <a:t>(</a:t>
            </a:r>
            <a:r>
              <a:rPr sz="1000" b="1" spc="-10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b</a:t>
            </a:r>
            <a:r>
              <a:rPr sz="1000" spc="-10" dirty="0">
                <a:latin typeface="Verdana"/>
                <a:cs typeface="Verdana"/>
              </a:rPr>
              <a:t>)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0" dirty="0">
                <a:latin typeface="Verdana"/>
                <a:cs typeface="Verdana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c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(-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)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 </a:t>
            </a:r>
            <a:r>
              <a:rPr sz="1000" spc="-50" dirty="0">
                <a:latin typeface="Verdana"/>
                <a:cs typeface="Verdana"/>
              </a:rPr>
              <a:t>0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(</a:t>
            </a:r>
            <a:r>
              <a:rPr sz="1000" i="1" dirty="0">
                <a:latin typeface="Verdana"/>
                <a:cs typeface="Verdana"/>
              </a:rPr>
              <a:t>s</a:t>
            </a:r>
            <a:r>
              <a:rPr sz="1000" i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i="1" spc="-10" dirty="0">
                <a:latin typeface="Verdana"/>
                <a:cs typeface="Verdana"/>
              </a:rPr>
              <a:t>t</a:t>
            </a:r>
            <a:r>
              <a:rPr sz="1000" spc="-10" dirty="0">
                <a:latin typeface="Verdana"/>
                <a:cs typeface="Verdana"/>
              </a:rPr>
              <a:t>)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 </a:t>
            </a:r>
            <a:r>
              <a:rPr sz="1000" i="1" dirty="0">
                <a:latin typeface="Verdana"/>
                <a:cs typeface="Verdana"/>
              </a:rPr>
              <a:t>s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t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a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1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a</a:t>
            </a:r>
            <a:endParaRPr sz="1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5957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00" y="508031"/>
            <a:ext cx="5502910" cy="2980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Verdana"/>
              <a:cs typeface="Verdana"/>
            </a:endParaRPr>
          </a:p>
          <a:p>
            <a:pPr marL="12700" marR="1686560">
              <a:lnSpc>
                <a:spcPct val="125000"/>
              </a:lnSpc>
              <a:spcBef>
                <a:spcPts val="35"/>
              </a:spcBef>
            </a:pPr>
            <a:r>
              <a:rPr sz="1000" dirty="0" smtClean="0">
                <a:latin typeface="Verdana"/>
                <a:cs typeface="Verdana"/>
              </a:rPr>
              <a:t>The</a:t>
            </a:r>
            <a:r>
              <a:rPr sz="1000" spc="-35" dirty="0" smtClean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dot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product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takes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produces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number.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example,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have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that: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&lt;1,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2,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3&gt;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b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&lt;5,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6,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7&gt;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Then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dot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product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sum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multiplying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components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follows: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5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2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6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spc="-50" dirty="0">
                <a:latin typeface="Verdana"/>
                <a:cs typeface="Verdana"/>
              </a:rPr>
              <a:t>7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38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In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general,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given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b</a:t>
            </a:r>
            <a:r>
              <a:rPr sz="1000" spc="-25" dirty="0">
                <a:latin typeface="Verdana"/>
                <a:cs typeface="Verdana"/>
              </a:rPr>
              <a:t>: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&lt;a1,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a2,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a3&gt;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&lt;b1,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b2,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b3&gt;</a:t>
            </a:r>
            <a:endParaRPr sz="1000" dirty="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a1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b1 + </a:t>
            </a:r>
            <a:r>
              <a:rPr sz="1000" spc="-10" dirty="0">
                <a:latin typeface="Verdana"/>
                <a:cs typeface="Verdana"/>
              </a:rPr>
              <a:t>a2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b2 + </a:t>
            </a:r>
            <a:r>
              <a:rPr sz="1000" spc="-10" dirty="0">
                <a:latin typeface="Verdana"/>
                <a:cs typeface="Verdana"/>
              </a:rPr>
              <a:t>a3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spc="-25" dirty="0">
                <a:latin typeface="Verdana"/>
                <a:cs typeface="Verdana"/>
              </a:rPr>
              <a:t>b3</a:t>
            </a:r>
            <a:endParaRPr sz="1000" dirty="0">
              <a:latin typeface="Verdana"/>
              <a:cs typeface="Verdana"/>
            </a:endParaRPr>
          </a:p>
          <a:p>
            <a:pPr marL="12700" marR="25400" algn="just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We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always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positive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number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dot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product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when</a:t>
            </a:r>
            <a:r>
              <a:rPr sz="1000" spc="-20" dirty="0">
                <a:latin typeface="Verdana"/>
                <a:cs typeface="Verdana"/>
              </a:rPr>
              <a:t> they </a:t>
            </a:r>
            <a:r>
              <a:rPr sz="1000" dirty="0">
                <a:latin typeface="Verdana"/>
                <a:cs typeface="Verdana"/>
              </a:rPr>
              <a:t>go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same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general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direction.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negative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dot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product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means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opposite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general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direction.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50" y="3994641"/>
            <a:ext cx="3583300" cy="152042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33500" y="5568950"/>
            <a:ext cx="5509260" cy="30892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 marR="30480">
              <a:lnSpc>
                <a:spcPts val="1050"/>
              </a:lnSpc>
              <a:spcBef>
                <a:spcPts val="160"/>
              </a:spcBef>
            </a:pPr>
            <a:r>
              <a:rPr sz="900" i="1" dirty="0">
                <a:latin typeface="Verdana"/>
                <a:cs typeface="Verdana"/>
              </a:rPr>
              <a:t>Figure (12): When the two vectors go in the same direction (left), the result is a positive </a:t>
            </a:r>
            <a:r>
              <a:rPr sz="900" i="1" spc="-25" dirty="0">
                <a:latin typeface="Verdana"/>
                <a:cs typeface="Verdana"/>
              </a:rPr>
              <a:t>dot </a:t>
            </a:r>
            <a:r>
              <a:rPr sz="900" i="1" dirty="0">
                <a:latin typeface="Verdana"/>
                <a:cs typeface="Verdana"/>
              </a:rPr>
              <a:t>product. When the two vectors go in the opposite direction (right), the result is a negative </a:t>
            </a:r>
            <a:r>
              <a:rPr sz="900" i="1" spc="-25" dirty="0">
                <a:latin typeface="Verdana"/>
                <a:cs typeface="Verdana"/>
              </a:rPr>
              <a:t>dot </a:t>
            </a:r>
            <a:r>
              <a:rPr sz="900" i="1" spc="-10" dirty="0">
                <a:latin typeface="Verdana"/>
                <a:cs typeface="Verdana"/>
              </a:rPr>
              <a:t>product.</a:t>
            </a:r>
            <a:endParaRPr sz="900">
              <a:latin typeface="Verdana"/>
              <a:cs typeface="Verdana"/>
            </a:endParaRPr>
          </a:p>
          <a:p>
            <a:pPr marL="38100" marR="194310">
              <a:lnSpc>
                <a:spcPct val="100000"/>
              </a:lnSpc>
              <a:spcBef>
                <a:spcPts val="815"/>
              </a:spcBef>
            </a:pPr>
            <a:r>
              <a:rPr sz="1000" dirty="0">
                <a:latin typeface="Verdana"/>
                <a:cs typeface="Verdana"/>
              </a:rPr>
              <a:t>When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calculating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dot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product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vectors,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result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always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between </a:t>
            </a:r>
            <a:r>
              <a:rPr sz="1000" dirty="0">
                <a:latin typeface="Verdana"/>
                <a:cs typeface="Verdana"/>
              </a:rPr>
              <a:t>1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+1.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10" dirty="0">
                <a:latin typeface="Verdana"/>
                <a:cs typeface="Verdana"/>
              </a:rPr>
              <a:t> example:</a:t>
            </a:r>
            <a:endParaRPr sz="1000">
              <a:latin typeface="Verdana"/>
              <a:cs typeface="Verdana"/>
            </a:endParaRPr>
          </a:p>
          <a:p>
            <a:pPr marL="2667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&lt;1,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0&gt;</a:t>
            </a:r>
            <a:endParaRPr sz="1000">
              <a:latin typeface="Verdana"/>
              <a:cs typeface="Verdana"/>
            </a:endParaRPr>
          </a:p>
          <a:p>
            <a:pPr marL="2667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&lt;0.6,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0.8,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0&gt;</a:t>
            </a:r>
            <a:endParaRPr sz="1000">
              <a:latin typeface="Verdana"/>
              <a:cs typeface="Verdana"/>
            </a:endParaRPr>
          </a:p>
          <a:p>
            <a:pPr marL="2667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(1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0.6,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0.8,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0)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0.6</a:t>
            </a:r>
            <a:endParaRPr sz="1000">
              <a:latin typeface="Verdana"/>
              <a:cs typeface="Verdana"/>
            </a:endParaRPr>
          </a:p>
          <a:p>
            <a:pPr marL="38100" marR="13208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In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addition,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dot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product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itself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vector’s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length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to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power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two.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example:</a:t>
            </a:r>
            <a:endParaRPr sz="1000">
              <a:latin typeface="Verdana"/>
              <a:cs typeface="Verdana"/>
            </a:endParaRPr>
          </a:p>
          <a:p>
            <a:pPr marL="2667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&lt;0,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3,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4&gt;</a:t>
            </a:r>
            <a:endParaRPr sz="1000">
              <a:latin typeface="Verdana"/>
              <a:cs typeface="Verdana"/>
            </a:endParaRPr>
          </a:p>
          <a:p>
            <a:pPr marL="2667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0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0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dirty="0">
                <a:latin typeface="Verdana"/>
                <a:cs typeface="Verdana"/>
              </a:rPr>
              <a:t>3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4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0" dirty="0">
                <a:latin typeface="Corbel"/>
                <a:cs typeface="Corbel"/>
              </a:rPr>
              <a:t> </a:t>
            </a:r>
            <a:r>
              <a:rPr sz="1000" spc="-50" dirty="0">
                <a:latin typeface="Verdana"/>
                <a:cs typeface="Verdana"/>
              </a:rPr>
              <a:t>4</a:t>
            </a:r>
            <a:endParaRPr sz="1000">
              <a:latin typeface="Verdana"/>
              <a:cs typeface="Verdana"/>
            </a:endParaRPr>
          </a:p>
          <a:p>
            <a:pPr marL="2667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25</a:t>
            </a:r>
            <a:endParaRPr sz="10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Calculating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square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length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:</a:t>
            </a:r>
            <a:endParaRPr sz="1000">
              <a:latin typeface="Verdana"/>
              <a:cs typeface="Verdana"/>
            </a:endParaRPr>
          </a:p>
          <a:p>
            <a:pPr marL="266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|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√(4</a:t>
            </a:r>
            <a:r>
              <a:rPr sz="900" baseline="32407" dirty="0">
                <a:latin typeface="Verdana"/>
                <a:cs typeface="Verdana"/>
              </a:rPr>
              <a:t>2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</a:t>
            </a:r>
            <a:r>
              <a:rPr sz="900" baseline="32407" dirty="0">
                <a:latin typeface="Verdana"/>
                <a:cs typeface="Verdana"/>
              </a:rPr>
              <a:t>2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</a:t>
            </a:r>
            <a:r>
              <a:rPr sz="900" spc="-37" baseline="32407" dirty="0">
                <a:latin typeface="Verdana"/>
                <a:cs typeface="Verdana"/>
              </a:rPr>
              <a:t>2</a:t>
            </a:r>
            <a:r>
              <a:rPr sz="1000" spc="-25" dirty="0">
                <a:latin typeface="Verdana"/>
                <a:cs typeface="Verdana"/>
              </a:rPr>
              <a:t>)</a:t>
            </a:r>
            <a:endParaRPr sz="1000">
              <a:latin typeface="Verdana"/>
              <a:cs typeface="Verdana"/>
            </a:endParaRPr>
          </a:p>
          <a:p>
            <a:pPr marL="266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|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5</a:t>
            </a:r>
            <a:endParaRPr sz="1000">
              <a:latin typeface="Verdana"/>
              <a:cs typeface="Verdana"/>
            </a:endParaRPr>
          </a:p>
          <a:p>
            <a:pPr marL="266700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latin typeface="Verdana"/>
                <a:cs typeface="Verdana"/>
              </a:rPr>
              <a:t>|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900" b="1" baseline="32407" dirty="0">
                <a:latin typeface="Verdana"/>
                <a:cs typeface="Verdana"/>
              </a:rPr>
              <a:t>2</a:t>
            </a:r>
            <a:r>
              <a:rPr sz="900" b="1" spc="-7" baseline="32407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25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276999"/>
          </a:xfrm>
        </p:spPr>
        <p:txBody>
          <a:bodyPr/>
          <a:lstStyle/>
          <a:p>
            <a:r>
              <a:rPr lang="en-US" dirty="0"/>
              <a:t>Vector dot </a:t>
            </a:r>
            <a:r>
              <a:rPr lang="en-US" dirty="0" smtClean="0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0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00" y="508031"/>
            <a:ext cx="550291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276999"/>
          </a:xfrm>
        </p:spPr>
        <p:txBody>
          <a:bodyPr/>
          <a:lstStyle/>
          <a:p>
            <a:r>
              <a:rPr lang="en-US" dirty="0"/>
              <a:t>Vector dot </a:t>
            </a:r>
            <a:r>
              <a:rPr lang="en-US" dirty="0" smtClean="0"/>
              <a:t>product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68" y="1066800"/>
            <a:ext cx="6286664" cy="1175688"/>
          </a:xfrm>
          <a:prstGeom prst="rect">
            <a:avLst/>
          </a:prstGeom>
        </p:spPr>
      </p:pic>
      <p:sp>
        <p:nvSpPr>
          <p:cNvPr id="8" name="TextBox 7">
            <a:hlinkClick r:id="rId3" action="ppaction://hlinkfile"/>
          </p:cNvPr>
          <p:cNvSpPr txBox="1"/>
          <p:nvPr/>
        </p:nvSpPr>
        <p:spPr>
          <a:xfrm>
            <a:off x="6180990" y="565766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95" y="2514600"/>
            <a:ext cx="6346537" cy="28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4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900" y="508031"/>
            <a:ext cx="550291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276999"/>
          </a:xfrm>
        </p:spPr>
        <p:txBody>
          <a:bodyPr/>
          <a:lstStyle/>
          <a:p>
            <a:r>
              <a:rPr lang="en-US" dirty="0"/>
              <a:t>Vector dot </a:t>
            </a:r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8" name="TextBox 7">
            <a:hlinkClick r:id="rId2" action="ppaction://hlinkfile"/>
          </p:cNvPr>
          <p:cNvSpPr txBox="1"/>
          <p:nvPr/>
        </p:nvSpPr>
        <p:spPr>
          <a:xfrm>
            <a:off x="6180990" y="565766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26" y="4419600"/>
            <a:ext cx="5426671" cy="1643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11" y="1371600"/>
            <a:ext cx="6275778" cy="1311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726" y="2873798"/>
            <a:ext cx="6248563" cy="1164802"/>
          </a:xfrm>
          <a:prstGeom prst="rect">
            <a:avLst/>
          </a:prstGeom>
        </p:spPr>
      </p:pic>
      <p:sp>
        <p:nvSpPr>
          <p:cNvPr id="11" name="object 6"/>
          <p:cNvSpPr txBox="1"/>
          <p:nvPr/>
        </p:nvSpPr>
        <p:spPr>
          <a:xfrm>
            <a:off x="990600" y="7372350"/>
            <a:ext cx="4686300" cy="190500"/>
          </a:xfrm>
          <a:prstGeom prst="rect">
            <a:avLst/>
          </a:prstGeom>
          <a:ln w="19050">
            <a:solidFill>
              <a:srgbClr val="CB13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a</a:t>
            </a:r>
            <a:r>
              <a:rPr sz="1000" i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b</a:t>
            </a:r>
            <a:r>
              <a:rPr sz="1000" i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orthogonal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only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if,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a</a:t>
            </a:r>
            <a:r>
              <a:rPr sz="1000" i="1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 </a:t>
            </a:r>
            <a:r>
              <a:rPr sz="1000" i="1" dirty="0">
                <a:latin typeface="Verdana"/>
                <a:cs typeface="Verdana"/>
              </a:rPr>
              <a:t>b</a:t>
            </a:r>
            <a:r>
              <a:rPr sz="1000" i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0.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990600" y="6594043"/>
            <a:ext cx="4686300" cy="342900"/>
          </a:xfrm>
          <a:prstGeom prst="rect">
            <a:avLst/>
          </a:prstGeom>
          <a:ln w="19050">
            <a:solidFill>
              <a:srgbClr val="CB13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7150" marR="18161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dot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product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two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non-</a:t>
            </a:r>
            <a:r>
              <a:rPr sz="1000" dirty="0">
                <a:latin typeface="Verdana"/>
                <a:cs typeface="Verdana"/>
              </a:rPr>
              <a:t>zero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unit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equals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cosine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the </a:t>
            </a:r>
            <a:r>
              <a:rPr sz="1000" dirty="0">
                <a:latin typeface="Verdana"/>
                <a:cs typeface="Verdana"/>
              </a:rPr>
              <a:t>angle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between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them.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990600" y="7848600"/>
            <a:ext cx="5579110" cy="1279838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35"/>
              </a:spcBef>
            </a:pPr>
            <a:r>
              <a:rPr sz="1000" dirty="0" smtClean="0">
                <a:latin typeface="Verdana"/>
                <a:cs typeface="Verdana"/>
              </a:rPr>
              <a:t>If</a:t>
            </a:r>
            <a:r>
              <a:rPr sz="1000" spc="-15" dirty="0" smtClean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dirty="0">
                <a:latin typeface="Verdana"/>
                <a:cs typeface="Verdana"/>
              </a:rPr>
              <a:t>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c</a:t>
            </a:r>
            <a:r>
              <a:rPr sz="1000" b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are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vectors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s</a:t>
            </a:r>
            <a:r>
              <a:rPr sz="1000" i="1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number,</a:t>
            </a:r>
            <a:r>
              <a:rPr sz="1000" spc="-10" dirty="0">
                <a:latin typeface="Verdana"/>
                <a:cs typeface="Verdana"/>
              </a:rPr>
              <a:t> then:</a:t>
            </a:r>
            <a:endParaRPr sz="1000" dirty="0">
              <a:latin typeface="Verdana"/>
              <a:cs typeface="Verdana"/>
            </a:endParaRPr>
          </a:p>
          <a:p>
            <a:pPr marL="2921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|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|</a:t>
            </a:r>
            <a:r>
              <a:rPr sz="900" spc="-37" baseline="32407" dirty="0">
                <a:latin typeface="Verdana"/>
                <a:cs typeface="Verdana"/>
              </a:rPr>
              <a:t>2</a:t>
            </a:r>
            <a:endParaRPr sz="900" baseline="32407" dirty="0">
              <a:latin typeface="Verdana"/>
              <a:cs typeface="Verdana"/>
            </a:endParaRPr>
          </a:p>
          <a:p>
            <a:pPr marL="292100" marR="3775710">
              <a:lnSpc>
                <a:spcPct val="125000"/>
              </a:lnSpc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</a:t>
            </a:r>
            <a:r>
              <a:rPr sz="1000" b="1" spc="-10" dirty="0">
                <a:latin typeface="Verdana"/>
                <a:cs typeface="Verdana"/>
              </a:rPr>
              <a:t>b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c</a:t>
            </a:r>
            <a:r>
              <a:rPr sz="1000" dirty="0">
                <a:latin typeface="Verdana"/>
                <a:cs typeface="Verdana"/>
              </a:rPr>
              <a:t>)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+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0" dirty="0">
                <a:latin typeface="Verdana"/>
                <a:cs typeface="Verdana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c </a:t>
            </a:r>
            <a:r>
              <a:rPr sz="1000" dirty="0">
                <a:latin typeface="Verdana"/>
                <a:cs typeface="Verdana"/>
              </a:rPr>
              <a:t>0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0</a:t>
            </a:r>
            <a:endParaRPr sz="1000" dirty="0">
              <a:latin typeface="Verdana"/>
              <a:cs typeface="Verdana"/>
            </a:endParaRPr>
          </a:p>
          <a:p>
            <a:pPr marL="292100">
              <a:lnSpc>
                <a:spcPct val="100000"/>
              </a:lnSpc>
              <a:spcBef>
                <a:spcPts val="300"/>
              </a:spcBef>
            </a:pP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spc="-50" dirty="0">
                <a:latin typeface="Verdana"/>
                <a:cs typeface="Verdana"/>
              </a:rPr>
              <a:t>a</a:t>
            </a:r>
            <a:endParaRPr sz="1000" dirty="0">
              <a:latin typeface="Verdana"/>
              <a:cs typeface="Verdana"/>
            </a:endParaRPr>
          </a:p>
          <a:p>
            <a:pPr marL="292100">
              <a:lnSpc>
                <a:spcPct val="100000"/>
              </a:lnSpc>
              <a:spcBef>
                <a:spcPts val="300"/>
              </a:spcBef>
            </a:pPr>
            <a:r>
              <a:rPr sz="1000" spc="-10" dirty="0">
                <a:latin typeface="Verdana"/>
                <a:cs typeface="Verdana"/>
              </a:rPr>
              <a:t>(</a:t>
            </a:r>
            <a:r>
              <a:rPr sz="1000" i="1" spc="-10" dirty="0">
                <a:latin typeface="Verdana"/>
                <a:cs typeface="Verdana"/>
              </a:rPr>
              <a:t>s</a:t>
            </a:r>
            <a:r>
              <a:rPr sz="1000" i="1" spc="-15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)</a:t>
            </a:r>
            <a:r>
              <a:rPr sz="1000" spc="-14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= </a:t>
            </a:r>
            <a:r>
              <a:rPr sz="1000" i="1" dirty="0">
                <a:latin typeface="Verdana"/>
                <a:cs typeface="Verdana"/>
              </a:rPr>
              <a:t>s</a:t>
            </a:r>
            <a:r>
              <a:rPr sz="1000" i="1" spc="-145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spc="-10" dirty="0">
                <a:latin typeface="Verdana"/>
                <a:cs typeface="Verdana"/>
              </a:rPr>
              <a:t>(</a:t>
            </a:r>
            <a:r>
              <a:rPr sz="1000" b="1" spc="-10" dirty="0">
                <a:latin typeface="Verdana"/>
                <a:cs typeface="Verdana"/>
              </a:rPr>
              <a:t>a</a:t>
            </a:r>
            <a:r>
              <a:rPr sz="1000" b="1" spc="-1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b</a:t>
            </a:r>
            <a:r>
              <a:rPr sz="1000" dirty="0">
                <a:latin typeface="Verdana"/>
                <a:cs typeface="Verdana"/>
              </a:rPr>
              <a:t>) = </a:t>
            </a:r>
            <a:r>
              <a:rPr sz="1000" b="1" dirty="0">
                <a:latin typeface="Verdana"/>
                <a:cs typeface="Verdana"/>
              </a:rPr>
              <a:t>a</a:t>
            </a:r>
            <a:r>
              <a:rPr sz="1000" b="1" spc="-13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·</a:t>
            </a:r>
            <a:r>
              <a:rPr sz="1000" b="1" spc="-13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(</a:t>
            </a:r>
            <a:r>
              <a:rPr sz="1000" i="1" spc="-10" dirty="0">
                <a:latin typeface="Verdana"/>
                <a:cs typeface="Verdana"/>
              </a:rPr>
              <a:t>s</a:t>
            </a:r>
            <a:r>
              <a:rPr sz="1000" i="1" spc="-140" dirty="0">
                <a:latin typeface="Verdana"/>
                <a:cs typeface="Verdana"/>
              </a:rPr>
              <a:t> </a:t>
            </a:r>
            <a:r>
              <a:rPr sz="1000" dirty="0">
                <a:latin typeface="Corbel"/>
                <a:cs typeface="Corbel"/>
              </a:rPr>
              <a:t>*</a:t>
            </a:r>
            <a:r>
              <a:rPr sz="1000" spc="15" dirty="0">
                <a:latin typeface="Corbel"/>
                <a:cs typeface="Corbel"/>
              </a:rPr>
              <a:t> </a:t>
            </a:r>
            <a:r>
              <a:rPr sz="1000" b="1" spc="-25" dirty="0">
                <a:latin typeface="Verdana"/>
                <a:cs typeface="Verdana"/>
              </a:rPr>
              <a:t>b</a:t>
            </a:r>
            <a:r>
              <a:rPr sz="1000" spc="-25" dirty="0">
                <a:latin typeface="Verdana"/>
                <a:cs typeface="Verdana"/>
              </a:rPr>
              <a:t>)</a:t>
            </a:r>
            <a:endParaRPr sz="1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0571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</TotalTime>
  <Words>6721</Words>
  <Application>Microsoft Office PowerPoint</Application>
  <PresentationFormat>Custom</PresentationFormat>
  <Paragraphs>875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MS Gothic</vt:lpstr>
      <vt:lpstr>Arial</vt:lpstr>
      <vt:lpstr>Arial Black</vt:lpstr>
      <vt:lpstr>Calibri</vt:lpstr>
      <vt:lpstr>Corbel</vt:lpstr>
      <vt:lpstr>Times New Roman</vt:lpstr>
      <vt:lpstr>Verdana</vt:lpstr>
      <vt:lpstr>Office Theme</vt:lpstr>
      <vt:lpstr>1 Vector Mathematics </vt:lpstr>
      <vt:lpstr>PowerPoint Presentation</vt:lpstr>
      <vt:lpstr>PowerPoint Presentation</vt:lpstr>
      <vt:lpstr>Vector operations </vt:lpstr>
      <vt:lpstr>Vector operations</vt:lpstr>
      <vt:lpstr>PowerPoint Presentation</vt:lpstr>
      <vt:lpstr>Vector dot product</vt:lpstr>
      <vt:lpstr>Vector dot product</vt:lpstr>
      <vt:lpstr>Vector dot product</vt:lpstr>
      <vt:lpstr>Dot product, cosine and angle</vt:lpstr>
      <vt:lpstr>Vector dot product, lengths, and angles</vt:lpstr>
      <vt:lpstr>Vector cross product </vt:lpstr>
      <vt:lpstr>PowerPoint Presentation</vt:lpstr>
      <vt:lpstr>Vector cross product </vt:lpstr>
      <vt:lpstr>Right hand coordinate system</vt:lpstr>
      <vt:lpstr>Vector equation of line </vt:lpstr>
      <vt:lpstr>Vector equation of line </vt:lpstr>
      <vt:lpstr>Midpoint of a line</vt:lpstr>
      <vt:lpstr>PowerPoint Presentation</vt:lpstr>
      <vt:lpstr>PowerPoint Presentation</vt:lpstr>
      <vt:lpstr>PowerPoint Presentation</vt:lpstr>
      <vt:lpstr>PowerPoint Presentation</vt:lpstr>
      <vt:lpstr>Basic Matrix operations</vt:lpstr>
      <vt:lpstr>Basic Matrix operations</vt:lpstr>
      <vt:lpstr>Basic Matrix operations</vt:lpstr>
      <vt:lpstr>Basic Matrix operations – homogeneous coordinates</vt:lpstr>
      <vt:lpstr>Basic Matrix operations – homogeneous coordinates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- all transformations &amp; multiply </vt:lpstr>
      <vt:lpstr>Make your own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jaber100</dc:creator>
  <cp:lastModifiedBy>Dennis Shelden</cp:lastModifiedBy>
  <cp:revision>69</cp:revision>
  <cp:lastPrinted>2023-01-24T17:27:31Z</cp:lastPrinted>
  <dcterms:created xsi:type="dcterms:W3CDTF">2023-01-08T18:50:34Z</dcterms:created>
  <dcterms:modified xsi:type="dcterms:W3CDTF">2023-01-31T17:45:30Z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2023-01-08T00:00:00Z</vt:filetime>
  </property>
  <property fmtid="{D5CDD505-2E9C-101B-9397-08002B2CF9AE}" pid="5" name="Producer">
    <vt:lpwstr>Microsoft® Word 2016</vt:lpwstr>
  </property>
</Properties>
</file>