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73" r:id="rId2"/>
    <p:sldId id="454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52" r:id="rId12"/>
    <p:sldId id="474" r:id="rId13"/>
    <p:sldId id="475" r:id="rId14"/>
    <p:sldId id="476" r:id="rId15"/>
    <p:sldId id="470" r:id="rId16"/>
    <p:sldId id="477" r:id="rId17"/>
    <p:sldId id="472" r:id="rId18"/>
    <p:sldId id="453" r:id="rId19"/>
  </p:sldIdLst>
  <p:sldSz cx="7772400" cy="10058400"/>
  <p:notesSz cx="7315200" cy="96012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Week 06 - Recursion" id="{9C36AA43-3572-4DE2-87D9-524408D4D31D}">
          <p14:sldIdLst>
            <p14:sldId id="473"/>
            <p14:sldId id="454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2"/>
            <p14:sldId id="474"/>
            <p14:sldId id="475"/>
            <p14:sldId id="476"/>
            <p14:sldId id="470"/>
            <p14:sldId id="477"/>
            <p14:sldId id="47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9" autoAdjust="0"/>
    <p:restoredTop sz="94682" autoAdjust="0"/>
  </p:normalViewPr>
  <p:slideViewPr>
    <p:cSldViewPr>
      <p:cViewPr varScale="1">
        <p:scale>
          <a:sx n="70" d="100"/>
          <a:sy n="70" d="100"/>
        </p:scale>
        <p:origin x="132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3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idx="1"/>
          </p:nvPr>
        </p:nvSpPr>
        <p:spPr>
          <a:xfrm>
            <a:off x="902004" y="1821180"/>
            <a:ext cx="5957570" cy="7235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4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81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21180"/>
            <a:ext cx="6023102" cy="72359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80236" y="914399"/>
            <a:ext cx="5944870" cy="82169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Scripts/Class%2006%20-%20Recursion/06.01%20-%20iterative%203%20point%20curve.g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Scripts/Class%2006%20-%20Recursion/06.02%20-%20recursive%203%20point%20curve.gh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cripts/Class%2006%20-%20Recursion/06.02%20-%20recursive%203%20point%20triangle.g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cripts/Class%2006%20-%20Recursion/06.02%20-%20recursive%203%20point%20triangle.g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cripts/Class%2006%20-%20Recursion/06.02%20-%20recursive%203%20point%20triangle.g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Scripts/Class%2006%20-%20Recursion/06.05%20-%20recursive%20Koch%20snowflake.g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Scripts/Class%2006%20-%20Recursion/06.00%20-%20iterative%20&amp;%20recursive%20count.gh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06 – Fractals and Recursion</a:t>
            </a:r>
            <a:endParaRPr lang="en-US" dirty="0"/>
          </a:p>
        </p:txBody>
      </p:sp>
      <p:pic>
        <p:nvPicPr>
          <p:cNvPr id="2050" name="Picture 2" descr="Examples of nested fractals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138863" cy="40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ple Fractal To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5101"/>
            <a:ext cx="2946400" cy="23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4F4F3"/>
              </a:clrFrom>
              <a:clrTo>
                <a:srgbClr val="F4F4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5633127"/>
            <a:ext cx="2592553" cy="25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Subdivision curve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6232" y="914400"/>
            <a:ext cx="5943599" cy="1063799"/>
            <a:chOff x="990601" y="810399"/>
            <a:chExt cx="7392915" cy="13232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9DA3AA"/>
                </a:clrFrom>
                <a:clrTo>
                  <a:srgbClr val="9DA3A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0601" y="810399"/>
              <a:ext cx="1743956" cy="13232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9DA3AA"/>
                </a:clrFrom>
                <a:clrTo>
                  <a:srgbClr val="9DA3A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5010" y="810399"/>
              <a:ext cx="1704664" cy="132320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9DA3AA"/>
                </a:clrFrom>
                <a:clrTo>
                  <a:srgbClr val="9DA3A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1977" y="812353"/>
              <a:ext cx="1758823" cy="13145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9DA3AA"/>
                </a:clrFrom>
                <a:clrTo>
                  <a:srgbClr val="9DA3A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6094" y="810399"/>
              <a:ext cx="1817422" cy="131650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t="23310"/>
          <a:stretch/>
        </p:blipFill>
        <p:spPr>
          <a:xfrm>
            <a:off x="914400" y="2464722"/>
            <a:ext cx="5943600" cy="2881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3342" y="19728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3342" y="546878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770" y="6088818"/>
            <a:ext cx="5908430" cy="320879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66800" y="5045023"/>
            <a:ext cx="3581400" cy="1524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6800" y="8793887"/>
            <a:ext cx="3581400" cy="1524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8" action="ppaction://hlinkfile"/>
          </p:cNvPr>
          <p:cNvSpPr txBox="1"/>
          <p:nvPr/>
        </p:nvSpPr>
        <p:spPr>
          <a:xfrm>
            <a:off x="6394804" y="2087307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hlinkClick r:id="rId9" action="ppaction://hlinkfile"/>
          </p:cNvPr>
          <p:cNvSpPr txBox="1"/>
          <p:nvPr/>
        </p:nvSpPr>
        <p:spPr>
          <a:xfrm>
            <a:off x="6394804" y="5468787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fractals</a:t>
            </a:r>
            <a:endParaRPr lang="en-US" dirty="0"/>
          </a:p>
        </p:txBody>
      </p:sp>
      <p:pic>
        <p:nvPicPr>
          <p:cNvPr id="1026" name="Picture 2" descr="Frac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54426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49530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884" y="4953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Von Koch snowflake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  <a:endParaRPr lang="en-US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6438346" y="53173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990600" y="1359479"/>
            <a:ext cx="2819400" cy="20574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90600" y="6036008"/>
            <a:ext cx="2819400" cy="2057400"/>
            <a:chOff x="4465358" y="3702538"/>
            <a:chExt cx="2819400" cy="2057400"/>
          </a:xfrm>
        </p:grpSpPr>
        <p:sp>
          <p:nvSpPr>
            <p:cNvPr id="10" name="Isosceles Triangle 9"/>
            <p:cNvSpPr/>
            <p:nvPr/>
          </p:nvSpPr>
          <p:spPr>
            <a:xfrm>
              <a:off x="4465358" y="3702538"/>
              <a:ext cx="2819400" cy="2057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65358" y="4769338"/>
              <a:ext cx="1357489" cy="9906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5905498" y="4769338"/>
              <a:ext cx="1357489" cy="9906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196313" y="3740638"/>
              <a:ext cx="1357489" cy="9906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9454" y="3232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9114" y="3232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6630" y="9331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16630" y="36287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251146" y="1360457"/>
            <a:ext cx="3690806" cy="2464832"/>
            <a:chOff x="7100946" y="1896096"/>
            <a:chExt cx="3690806" cy="2464832"/>
          </a:xfrm>
        </p:grpSpPr>
        <p:sp>
          <p:nvSpPr>
            <p:cNvPr id="21" name="Isosceles Triangle 20"/>
            <p:cNvSpPr/>
            <p:nvPr/>
          </p:nvSpPr>
          <p:spPr>
            <a:xfrm>
              <a:off x="7542092" y="1896096"/>
              <a:ext cx="2819400" cy="2057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00946" y="37688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50606" y="37688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71811" y="399159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p01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8305" y="254843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1015" y="254843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p20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1" idx="1"/>
            </p:cNvCxnSpPr>
            <p:nvPr/>
          </p:nvCxnSpPr>
          <p:spPr>
            <a:xfrm>
              <a:off x="8246942" y="2924796"/>
              <a:ext cx="724404" cy="1028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1" idx="3"/>
              <a:endCxn id="21" idx="5"/>
            </p:cNvCxnSpPr>
            <p:nvPr/>
          </p:nvCxnSpPr>
          <p:spPr>
            <a:xfrm flipV="1">
              <a:off x="8951792" y="2924796"/>
              <a:ext cx="704850" cy="1028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1" idx="1"/>
              <a:endCxn id="21" idx="5"/>
            </p:cNvCxnSpPr>
            <p:nvPr/>
          </p:nvCxnSpPr>
          <p:spPr>
            <a:xfrm>
              <a:off x="8246942" y="2924796"/>
              <a:ext cx="1409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Fractal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8"/>
          <a:stretch/>
        </p:blipFill>
        <p:spPr bwMode="auto">
          <a:xfrm>
            <a:off x="4308434" y="5788290"/>
            <a:ext cx="3412945" cy="26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74091" y="435711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(p0, p1, p2)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21765" y="417817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(p0, p01, p20)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1765" y="458065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(p1, p12, p01)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765" y="491033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(p2, p20, p12)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066" y="28529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644267" y="289402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97863" y="17808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921663" y="256873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d</a:t>
            </a:r>
            <a:endParaRPr lang="en-US" sz="2000" b="1" strike="sngStrike" dirty="0"/>
          </a:p>
        </p:txBody>
      </p:sp>
      <p:sp>
        <p:nvSpPr>
          <p:cNvPr id="47" name="TextBox 46"/>
          <p:cNvSpPr txBox="1"/>
          <p:nvPr/>
        </p:nvSpPr>
        <p:spPr>
          <a:xfrm>
            <a:off x="5822277" y="9331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 rot="2443560" flipV="1">
            <a:off x="5004146" y="2718146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>
            <a:spLocks noChangeAspect="1"/>
          </p:cNvSpPr>
          <p:nvPr/>
        </p:nvSpPr>
        <p:spPr>
          <a:xfrm rot="17830909" flipV="1">
            <a:off x="6488444" y="2780106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>
            <a:spLocks noChangeAspect="1"/>
          </p:cNvSpPr>
          <p:nvPr/>
        </p:nvSpPr>
        <p:spPr>
          <a:xfrm rot="9659360" flipV="1">
            <a:off x="5811561" y="1696761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  <a:endParaRPr lang="en-US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6438346" y="53173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990600" y="1359479"/>
            <a:ext cx="2819400" cy="20574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454" y="3232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9114" y="3232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6630" y="9331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16630" y="36287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251146" y="1360457"/>
            <a:ext cx="3690806" cy="2464832"/>
            <a:chOff x="7100946" y="1896096"/>
            <a:chExt cx="3690806" cy="2464832"/>
          </a:xfrm>
        </p:grpSpPr>
        <p:sp>
          <p:nvSpPr>
            <p:cNvPr id="21" name="Isosceles Triangle 20"/>
            <p:cNvSpPr/>
            <p:nvPr/>
          </p:nvSpPr>
          <p:spPr>
            <a:xfrm>
              <a:off x="7542092" y="1896096"/>
              <a:ext cx="2819400" cy="2057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00946" y="37688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50606" y="37688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71811" y="399159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p01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8305" y="254843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1015" y="254843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p20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1" idx="1"/>
            </p:cNvCxnSpPr>
            <p:nvPr/>
          </p:nvCxnSpPr>
          <p:spPr>
            <a:xfrm>
              <a:off x="8246942" y="2924796"/>
              <a:ext cx="724404" cy="1028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1" idx="3"/>
              <a:endCxn id="21" idx="5"/>
            </p:cNvCxnSpPr>
            <p:nvPr/>
          </p:nvCxnSpPr>
          <p:spPr>
            <a:xfrm flipV="1">
              <a:off x="8951792" y="2924796"/>
              <a:ext cx="704850" cy="1028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1" idx="1"/>
              <a:endCxn id="21" idx="5"/>
            </p:cNvCxnSpPr>
            <p:nvPr/>
          </p:nvCxnSpPr>
          <p:spPr>
            <a:xfrm>
              <a:off x="8246942" y="2924796"/>
              <a:ext cx="1409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274091" y="41868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(p0, p1, p2)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21765" y="400789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(p0, p01, p20)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1765" y="441037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(p1, p12, p01)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765" y="474005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(p2, p20, p12)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066" y="28529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644267" y="289402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97863" y="17808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921663" y="256873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d</a:t>
            </a:r>
            <a:endParaRPr lang="en-US" sz="2000" b="1" strike="sngStrike" dirty="0"/>
          </a:p>
        </p:txBody>
      </p:sp>
      <p:sp>
        <p:nvSpPr>
          <p:cNvPr id="47" name="TextBox 46"/>
          <p:cNvSpPr txBox="1"/>
          <p:nvPr/>
        </p:nvSpPr>
        <p:spPr>
          <a:xfrm>
            <a:off x="5822277" y="9331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 rot="2443560" flipV="1">
            <a:off x="5004146" y="2718146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>
            <a:spLocks noChangeAspect="1"/>
          </p:cNvSpPr>
          <p:nvPr/>
        </p:nvSpPr>
        <p:spPr>
          <a:xfrm rot="17830909" flipV="1">
            <a:off x="6488444" y="2780106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>
            <a:spLocks noChangeAspect="1"/>
          </p:cNvSpPr>
          <p:nvPr/>
        </p:nvSpPr>
        <p:spPr>
          <a:xfrm rot="9659360" flipV="1">
            <a:off x="5811561" y="1696761"/>
            <a:ext cx="653080" cy="653080"/>
          </a:xfrm>
          <a:prstGeom prst="arc">
            <a:avLst>
              <a:gd name="adj1" fmla="val 16200000"/>
              <a:gd name="adj2" fmla="val 780181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885" y="5147665"/>
            <a:ext cx="7102230" cy="4934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454" y="6838462"/>
            <a:ext cx="6384746" cy="1004004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1" y="6325821"/>
            <a:ext cx="6873629" cy="30357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4" y="8534399"/>
            <a:ext cx="6384746" cy="580511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  <a:endParaRPr lang="en-US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6438346" y="53173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771" y="810399"/>
            <a:ext cx="6512029" cy="4524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140" y="2362200"/>
            <a:ext cx="5002260" cy="1524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r="2379"/>
          <a:stretch/>
        </p:blipFill>
        <p:spPr>
          <a:xfrm>
            <a:off x="412829" y="5791200"/>
            <a:ext cx="6025517" cy="401078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1981200"/>
            <a:ext cx="457200" cy="1524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43400" y="5791200"/>
            <a:ext cx="609600" cy="148046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4140" y="7239000"/>
            <a:ext cx="6069060" cy="1524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" y="6019800"/>
            <a:ext cx="838200" cy="1524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400" y="6733947"/>
            <a:ext cx="990600" cy="1524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 Curve</a:t>
            </a:r>
            <a:endParaRPr lang="en-US" dirty="0"/>
          </a:p>
        </p:txBody>
      </p:sp>
      <p:pic>
        <p:nvPicPr>
          <p:cNvPr id="3" name="Picture 2" descr="Fracta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2"/>
          <a:stretch/>
        </p:blipFill>
        <p:spPr bwMode="auto">
          <a:xfrm>
            <a:off x="4495800" y="2012225"/>
            <a:ext cx="26232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fractalfoundation.org/wp-content/uploads/2010/05/kochprog4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8"/>
          <a:stretch/>
        </p:blipFill>
        <p:spPr bwMode="auto">
          <a:xfrm>
            <a:off x="1143000" y="990600"/>
            <a:ext cx="3124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105400" y="806491"/>
            <a:ext cx="1676400" cy="12233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56438" y="4267200"/>
            <a:ext cx="28956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508" y="40869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a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5438" y="4267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1892" y="4267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6438" y="5791200"/>
            <a:ext cx="28956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5438" y="571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1892" y="571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4239" y="5498997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 3, </a:t>
            </a:r>
          </a:p>
          <a:p>
            <a:r>
              <a:rPr lang="en-US" dirty="0" smtClean="0"/>
              <a:t>plus the mid point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4638" y="575582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09594" y="575582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5984" y="58221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10791" y="58221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  <a:r>
              <a:rPr lang="en-US" dirty="0" smtClean="0"/>
              <a:t>/3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731154" y="575582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58720" y="58320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pMid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56438" y="7419201"/>
            <a:ext cx="28956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5438" y="7343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1892" y="7343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31154" y="738382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26852" y="75263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pMid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769254" y="6450371"/>
            <a:ext cx="0" cy="9549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31154" y="640954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10791" y="680960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/>
              <a:t>/3) * </a:t>
            </a:r>
            <a:r>
              <a:rPr lang="en-US" dirty="0" err="1" smtClean="0"/>
              <a:t>sqrt</a:t>
            </a:r>
            <a:r>
              <a:rPr lang="en-US" dirty="0" smtClean="0"/>
              <a:t>(3)/2</a:t>
            </a:r>
            <a:endParaRPr lang="en-US" dirty="0"/>
          </a:p>
        </p:txBody>
      </p:sp>
      <p:cxnSp>
        <p:nvCxnSpPr>
          <p:cNvPr id="35" name="Straight Connector 34"/>
          <p:cNvCxnSpPr>
            <a:stCxn id="39" idx="6"/>
          </p:cNvCxnSpPr>
          <p:nvPr/>
        </p:nvCxnSpPr>
        <p:spPr>
          <a:xfrm flipV="1">
            <a:off x="5285794" y="9215362"/>
            <a:ext cx="966244" cy="272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75438" y="91391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91892" y="91391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94638" y="91799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09594" y="91799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15984" y="92463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10791" y="92463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  <a:r>
              <a:rPr lang="en-US" dirty="0" smtClean="0"/>
              <a:t>/3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235333" y="8271765"/>
            <a:ext cx="1026105" cy="943597"/>
            <a:chOff x="1945695" y="8701164"/>
            <a:chExt cx="1052937" cy="94829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945695" y="8701164"/>
              <a:ext cx="525357" cy="943603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2473275" y="8705856"/>
              <a:ext cx="525357" cy="943603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>
            <a:endCxn id="38" idx="2"/>
          </p:cNvCxnSpPr>
          <p:nvPr/>
        </p:nvCxnSpPr>
        <p:spPr>
          <a:xfrm>
            <a:off x="3356438" y="9210693"/>
            <a:ext cx="838200" cy="7396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4239" y="710477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normal </a:t>
            </a:r>
            <a:br>
              <a:rPr lang="en-US" dirty="0" smtClean="0"/>
            </a:br>
            <a:r>
              <a:rPr lang="en-US" dirty="0" smtClean="0"/>
              <a:t>vector and offset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04239" y="888752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with the 4 </a:t>
            </a:r>
            <a:br>
              <a:rPr lang="en-US" dirty="0" smtClean="0"/>
            </a:br>
            <a:r>
              <a:rPr lang="en-US" dirty="0" smtClean="0"/>
              <a:t>new segments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24400" y="80361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pMidOffset</a:t>
            </a:r>
            <a:endParaRPr lang="en-US" dirty="0"/>
          </a:p>
        </p:txBody>
      </p:sp>
      <p:sp>
        <p:nvSpPr>
          <p:cNvPr id="60" name="TextBox 59">
            <a:hlinkClick r:id="rId4" action="ppaction://hlinkfile"/>
          </p:cNvPr>
          <p:cNvSpPr txBox="1"/>
          <p:nvPr/>
        </p:nvSpPr>
        <p:spPr>
          <a:xfrm>
            <a:off x="6438346" y="53173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6531599" cy="767462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57620" y="2286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 3, </a:t>
            </a:r>
          </a:p>
          <a:p>
            <a:r>
              <a:rPr lang="en-US" dirty="0" smtClean="0"/>
              <a:t>plus the mid point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7620" y="350520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normal </a:t>
            </a:r>
            <a:br>
              <a:rPr lang="en-US" dirty="0" smtClean="0"/>
            </a:br>
            <a:r>
              <a:rPr lang="en-US" dirty="0" smtClean="0"/>
              <a:t>vector and offset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25559" y="51054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with the 4 </a:t>
            </a:r>
            <a:br>
              <a:rPr lang="en-US" dirty="0" smtClean="0"/>
            </a:br>
            <a:r>
              <a:rPr lang="en-US" dirty="0" smtClean="0"/>
              <a:t>new segments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43000" y="2438400"/>
            <a:ext cx="3657600" cy="12192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43000" y="3733801"/>
            <a:ext cx="3657600" cy="12192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43000" y="5078492"/>
            <a:ext cx="5936940" cy="223670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0599" y="2728657"/>
            <a:ext cx="5595835" cy="6832719"/>
            <a:chOff x="848702" y="2133085"/>
            <a:chExt cx="6048375" cy="7428292"/>
          </a:xfrm>
        </p:grpSpPr>
        <p:pic>
          <p:nvPicPr>
            <p:cNvPr id="6" name="Picture 2" descr="Examples of nested fractals. | Download Scientific Diagra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50" r="67727"/>
            <a:stretch/>
          </p:blipFill>
          <p:spPr bwMode="auto">
            <a:xfrm>
              <a:off x="3733800" y="2133085"/>
              <a:ext cx="2743200" cy="2674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3015" t="12416" r="11643" b="12416"/>
            <a:stretch/>
          </p:blipFill>
          <p:spPr>
            <a:xfrm>
              <a:off x="1066800" y="2133085"/>
              <a:ext cx="2667000" cy="27154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490" y="5133118"/>
              <a:ext cx="3943350" cy="10477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44617" b="43540"/>
            <a:stretch/>
          </p:blipFill>
          <p:spPr>
            <a:xfrm>
              <a:off x="848702" y="8723177"/>
              <a:ext cx="6048375" cy="838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-163" t="7382" r="47440" b="50000"/>
            <a:stretch/>
          </p:blipFill>
          <p:spPr>
            <a:xfrm>
              <a:off x="1524000" y="6248400"/>
              <a:ext cx="5067300" cy="260744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80655" y="974331"/>
            <a:ext cx="6256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 examples to produce 2 of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Sierpinski</a:t>
            </a:r>
            <a:r>
              <a:rPr lang="en-US" dirty="0" smtClean="0"/>
              <a:t> </a:t>
            </a:r>
            <a:r>
              <a:rPr lang="en-US" dirty="0" smtClean="0"/>
              <a:t>carpet - based on subdivision of a square </a:t>
            </a:r>
            <a:br>
              <a:rPr lang="en-US" dirty="0" smtClean="0"/>
            </a:br>
            <a:r>
              <a:rPr lang="en-US" dirty="0" smtClean="0"/>
              <a:t>instea</a:t>
            </a:r>
            <a:r>
              <a:rPr lang="en-US" dirty="0" smtClean="0"/>
              <a:t>d of a triangle;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Square </a:t>
            </a:r>
            <a:r>
              <a:rPr lang="en-US" dirty="0" err="1" smtClean="0"/>
              <a:t>Kock</a:t>
            </a:r>
            <a:r>
              <a:rPr lang="en-US" dirty="0" smtClean="0"/>
              <a:t> </a:t>
            </a:r>
            <a:r>
              <a:rPr lang="en-US" dirty="0" smtClean="0"/>
              <a:t>Curve – based on subdivision of a line into </a:t>
            </a:r>
            <a:br>
              <a:rPr lang="en-US" dirty="0" smtClean="0"/>
            </a:br>
            <a:r>
              <a:rPr lang="en-US" dirty="0" smtClean="0"/>
              <a:t>5 segments instead of 4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fractal of your own </a:t>
            </a:r>
            <a:r>
              <a:rPr lang="en-US" dirty="0" smtClean="0"/>
              <a:t>choosing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X`</a:t>
            </a:r>
            <a:endParaRPr lang="en-US" dirty="0"/>
          </a:p>
        </p:txBody>
      </p:sp>
      <p:pic>
        <p:nvPicPr>
          <p:cNvPr id="2050" name="Picture 2" descr="Examples of nested fractals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71899"/>
            <a:ext cx="6138863" cy="40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ple Fractal To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2946400" cy="23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4F4F3"/>
              </a:clrFrom>
              <a:clrTo>
                <a:srgbClr val="F4F4F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5085826"/>
            <a:ext cx="2592553" cy="25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6629400"/>
            <a:ext cx="5138106" cy="2892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38100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33414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>
            <a:hlinkClick r:id="rId5" action="ppaction://hlinkfile"/>
          </p:cNvPr>
          <p:cNvSpPr txBox="1"/>
          <p:nvPr/>
        </p:nvSpPr>
        <p:spPr>
          <a:xfrm>
            <a:off x="6394804" y="555171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0; output = “0”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3; output =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1; output = “01”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3; output = “”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2; output =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2; output = “012”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3; output = “”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2; output = “”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154" y="8038233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1; output =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3; output = “0123”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3; output = “”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2; output = “”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154" y="8038233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1; output = “”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7154" y="8432965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0; output = “0”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3; output = “0123”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3; output = “”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2; output = “”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154" y="8038233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1; output = “10”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7154" y="8432965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level = 0; output = “0”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3; output = “0123”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3; output = “”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2; output = “210”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154" y="8038233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level = 1; output = “10”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7154" y="8432965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level = 0; output = “0”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287" y="1288150"/>
            <a:ext cx="6117931" cy="195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641" y="4724400"/>
            <a:ext cx="6248400" cy="240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287" y="917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287" y="425582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“recursion”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154" y="3535272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3; output = “0123”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154" y="7315200"/>
            <a:ext cx="5052646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level = 3; output = “3210”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7154" y="7668901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level = 2; output = “210”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7154" y="8038233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level = 1; output = “10”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7154" y="8432965"/>
            <a:ext cx="50526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level = 0; output = “0”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531</Words>
  <Application>Microsoft Office PowerPoint</Application>
  <PresentationFormat>Custom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Office Theme</vt:lpstr>
      <vt:lpstr>Week 06 – Fractals and Recursion</vt:lpstr>
      <vt:lpstr>Iteration vs. recursion</vt:lpstr>
      <vt:lpstr>Iteration vs. recursion</vt:lpstr>
      <vt:lpstr>Iteration vs. recursion</vt:lpstr>
      <vt:lpstr>Iteration vs. recursion</vt:lpstr>
      <vt:lpstr>Iteration vs. recursion</vt:lpstr>
      <vt:lpstr>Iteration vs. recursion</vt:lpstr>
      <vt:lpstr>Iteration vs. recursion</vt:lpstr>
      <vt:lpstr>Iteration vs. recursion</vt:lpstr>
      <vt:lpstr>Subdivision curve</vt:lpstr>
      <vt:lpstr>Classic fractals</vt:lpstr>
      <vt:lpstr>Sierpinski gasket</vt:lpstr>
      <vt:lpstr>Sierpinski gasket</vt:lpstr>
      <vt:lpstr>Sierpinski gasket</vt:lpstr>
      <vt:lpstr>Koch Curve</vt:lpstr>
      <vt:lpstr>Koch Curve</vt:lpstr>
      <vt:lpstr>Homework</vt:lpstr>
      <vt:lpstr>X`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jaber100</dc:creator>
  <cp:lastModifiedBy>Dennis Shelden</cp:lastModifiedBy>
  <cp:revision>87</cp:revision>
  <cp:lastPrinted>2023-01-24T17:27:31Z</cp:lastPrinted>
  <dcterms:created xsi:type="dcterms:W3CDTF">2023-01-08T18:50:34Z</dcterms:created>
  <dcterms:modified xsi:type="dcterms:W3CDTF">2023-02-20T17:07:28Z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2023-01-08T00:00:00Z</vt:filetime>
  </property>
  <property fmtid="{D5CDD505-2E9C-101B-9397-08002B2CF9AE}" pid="5" name="Producer">
    <vt:lpwstr>Microsoft® Word 2016</vt:lpwstr>
  </property>
</Properties>
</file>