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19" r:id="rId2"/>
    <p:sldId id="520" r:id="rId3"/>
    <p:sldId id="521" r:id="rId4"/>
    <p:sldId id="523" r:id="rId5"/>
    <p:sldId id="524" r:id="rId6"/>
    <p:sldId id="525" r:id="rId7"/>
    <p:sldId id="335" r:id="rId8"/>
    <p:sldId id="336" r:id="rId9"/>
    <p:sldId id="337" r:id="rId10"/>
    <p:sldId id="338" r:id="rId11"/>
    <p:sldId id="339" r:id="rId12"/>
    <p:sldId id="526" r:id="rId13"/>
    <p:sldId id="527" r:id="rId14"/>
    <p:sldId id="529" r:id="rId15"/>
    <p:sldId id="528" r:id="rId16"/>
  </p:sldIdLst>
  <p:sldSz cx="7772400" cy="10058400"/>
  <p:notesSz cx="7315200" cy="9601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9" autoAdjust="0"/>
    <p:restoredTop sz="94682" autoAdjust="0"/>
  </p:normalViewPr>
  <p:slideViewPr>
    <p:cSldViewPr>
      <p:cViewPr varScale="1">
        <p:scale>
          <a:sx n="103" d="100"/>
          <a:sy n="103" d="100"/>
        </p:scale>
        <p:origin x="5826" y="1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143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2" name="Holder 3"/>
          <p:cNvSpPr>
            <a:spLocks noGrp="1"/>
          </p:cNvSpPr>
          <p:nvPr>
            <p:ph idx="1"/>
          </p:nvPr>
        </p:nvSpPr>
        <p:spPr>
          <a:xfrm>
            <a:off x="902004" y="1821180"/>
            <a:ext cx="5957570" cy="7235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3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4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15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older 2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815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821180"/>
            <a:ext cx="6023102" cy="7235952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14399"/>
            <a:ext cx="5957570" cy="60960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90800" y="9249114"/>
            <a:ext cx="2487168" cy="50292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902004" y="9249114"/>
            <a:ext cx="1002996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36995" y="9249114"/>
            <a:ext cx="322579" cy="182245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80236" y="914399"/>
            <a:ext cx="5944870" cy="8216900"/>
          </a:xfrm>
          <a:prstGeom prst="rect">
            <a:avLst/>
          </a:prstGeom>
          <a:noFill/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Scripts/Class%2005%20-%20Curves/5_03_01%20Curve%20closest%20point.g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hyperlink" Target="Scripts/Class%2005%20-%20Curves/5_03_01%20Curve%20closest%20point.gh" TargetMode="Externa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Scripts/Class%2007%20-%20Meshes/07_1_01%20Basic%20Delaunay%20Triangulation.g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7%20-%20Meshes/07_1_03%20Convex%20Hull.gh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Scripts/Class%2007%20-%20Meshes/07_1_01%20Basic%20Delaunay%20Triangulation.gh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Scripts/Class%2005%20-%20Curves/5_03_01%20Curve%20closest%20point.g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hyperlink" Target="Scripts/Class%2007%20-%20Meshes/07_0_04%20Mesh%20from%20closed%20Pline.gh" TargetMode="External"/><Relationship Id="rId2" Type="http://schemas.openxmlformats.org/officeDocument/2006/relationships/hyperlink" Target="https://developer.rhino3d.com/api/RhinoCommon/html/T_Rhino_Geometry_Mesh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7%20-%20Meshes/07_0_03%20Mesh%20from%20BREP.g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Scripts/Class%2007%20-%20Meshes/07_0_07%20Mesh%20delete%20random%20faces.gh" TargetMode="External"/><Relationship Id="rId5" Type="http://schemas.openxmlformats.org/officeDocument/2006/relationships/hyperlink" Target="Scripts/Class%2007%20-%20Meshes/07_0_05%20Mesh%20random%20vertex%20move.gh" TargetMode="Externa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3_3_3: Meshes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876183"/>
            <a:ext cx="581850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 defTabSz="463550">
              <a:spcBef>
                <a:spcPts val="50"/>
              </a:spcBef>
            </a:pPr>
            <a:endParaRPr lang="en-US" sz="1200" dirty="0" smtClean="0">
              <a:latin typeface="Arial"/>
              <a:cs typeface="Arial"/>
            </a:endParaRPr>
          </a:p>
          <a:p>
            <a:pPr marL="171450" lvl="4" indent="-171450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12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200" dirty="0">
              <a:latin typeface="Arial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2004" y="990600"/>
            <a:ext cx="60321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 general mesh is conceptually a collection of triangles – or possibly more general polygons (</a:t>
            </a:r>
            <a:r>
              <a:rPr lang="en-US" sz="1600" dirty="0" err="1" smtClean="0"/>
              <a:t>ie</a:t>
            </a:r>
            <a:r>
              <a:rPr lang="en-US" sz="1600" dirty="0" smtClean="0"/>
              <a:t> quads). Precisely we can define:</a:t>
            </a:r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collection of vertices V0 - … </a:t>
            </a:r>
            <a:r>
              <a:rPr lang="en-US" sz="1600" dirty="0" err="1" smtClean="0"/>
              <a:t>Vn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 collection of faces that reference the indices of these vertices:</a:t>
            </a:r>
            <a:br>
              <a:rPr lang="en-US" sz="1600" dirty="0" smtClean="0"/>
            </a:br>
            <a:r>
              <a:rPr lang="en-US" sz="1600" dirty="0" smtClean="0"/>
              <a:t>F0 -&gt; (V0, V1, V2)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Possible additional information on each of the faces, or the vertices of the faces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 smtClean="0"/>
              <a:t>Any topological surface, collection of surfaces, or closed “BREP”  can be meshed with triangles or more general polygons.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endParaRPr lang="en-US" sz="1600" dirty="0"/>
          </a:p>
        </p:txBody>
      </p:sp>
      <p:sp>
        <p:nvSpPr>
          <p:cNvPr id="19" name="Freeform 18"/>
          <p:cNvSpPr/>
          <p:nvPr/>
        </p:nvSpPr>
        <p:spPr>
          <a:xfrm>
            <a:off x="1752600" y="4800600"/>
            <a:ext cx="3486912" cy="2743200"/>
          </a:xfrm>
          <a:custGeom>
            <a:avLst/>
            <a:gdLst>
              <a:gd name="connsiteX0" fmla="*/ 0 w 3486912"/>
              <a:gd name="connsiteY0" fmla="*/ 804672 h 2743200"/>
              <a:gd name="connsiteX1" fmla="*/ 1414272 w 3486912"/>
              <a:gd name="connsiteY1" fmla="*/ 0 h 2743200"/>
              <a:gd name="connsiteX2" fmla="*/ 3486912 w 3486912"/>
              <a:gd name="connsiteY2" fmla="*/ 816864 h 2743200"/>
              <a:gd name="connsiteX3" fmla="*/ 2913888 w 3486912"/>
              <a:gd name="connsiteY3" fmla="*/ 2743200 h 2743200"/>
              <a:gd name="connsiteX4" fmla="*/ 1548384 w 3486912"/>
              <a:gd name="connsiteY4" fmla="*/ 1353312 h 2743200"/>
              <a:gd name="connsiteX5" fmla="*/ 0 w 3486912"/>
              <a:gd name="connsiteY5" fmla="*/ 804672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912" h="2743200">
                <a:moveTo>
                  <a:pt x="0" y="804672"/>
                </a:moveTo>
                <a:lnTo>
                  <a:pt x="1414272" y="0"/>
                </a:lnTo>
                <a:lnTo>
                  <a:pt x="3486912" y="816864"/>
                </a:lnTo>
                <a:lnTo>
                  <a:pt x="2913888" y="2743200"/>
                </a:lnTo>
                <a:lnTo>
                  <a:pt x="1548384" y="1353312"/>
                </a:lnTo>
                <a:lnTo>
                  <a:pt x="0" y="80467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9" idx="1"/>
            <a:endCxn id="19" idx="4"/>
          </p:cNvCxnSpPr>
          <p:nvPr/>
        </p:nvCxnSpPr>
        <p:spPr>
          <a:xfrm>
            <a:off x="3166872" y="4800600"/>
            <a:ext cx="134112" cy="13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9" idx="4"/>
          </p:cNvCxnSpPr>
          <p:nvPr/>
        </p:nvCxnSpPr>
        <p:spPr>
          <a:xfrm flipH="1">
            <a:off x="3300984" y="5617464"/>
            <a:ext cx="1938528" cy="53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1734" y="53249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96056" y="53249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64947" y="62617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322248" y="55243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975432" y="45237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75432" y="61942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4289" y="74023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97555" y="5374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3284" y="2509381"/>
            <a:ext cx="3810635" cy="1358265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64795" marR="2099945">
              <a:lnSpc>
                <a:spcPts val="1030"/>
              </a:lnSpc>
              <a:spcBef>
                <a:spcPts val="185"/>
              </a:spcBef>
            </a:pPr>
            <a:r>
              <a:rPr sz="900" dirty="0">
                <a:solidFill>
                  <a:srgbClr val="3333FF"/>
                </a:solidFill>
                <a:latin typeface="Arial"/>
                <a:cs typeface="Arial"/>
              </a:rPr>
              <a:t>int</a:t>
            </a:r>
            <a:r>
              <a:rPr sz="900" spc="-1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index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rand.Next(count); faceIndices.Add(index);</a:t>
            </a:r>
            <a:endParaRPr sz="900" dirty="0">
              <a:latin typeface="Arial"/>
              <a:cs typeface="Arial"/>
            </a:endParaRPr>
          </a:p>
          <a:p>
            <a:pPr marL="73025">
              <a:lnSpc>
                <a:spcPts val="1019"/>
              </a:lnSpc>
            </a:pPr>
            <a:r>
              <a:rPr sz="9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 dirty="0">
              <a:latin typeface="Arial"/>
              <a:cs typeface="Arial"/>
            </a:endParaRPr>
          </a:p>
          <a:p>
            <a:pPr marL="73025">
              <a:lnSpc>
                <a:spcPts val="1055"/>
              </a:lnSpc>
            </a:pPr>
            <a:r>
              <a:rPr sz="900" dirty="0">
                <a:solidFill>
                  <a:srgbClr val="00AF50"/>
                </a:solidFill>
                <a:latin typeface="Arial"/>
                <a:cs typeface="Arial"/>
              </a:rPr>
              <a:t>//delete</a:t>
            </a:r>
            <a:r>
              <a:rPr sz="9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00AF50"/>
                </a:solidFill>
                <a:latin typeface="Arial"/>
                <a:cs typeface="Arial"/>
              </a:rPr>
              <a:t>duplicate</a:t>
            </a:r>
            <a:r>
              <a:rPr sz="900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AF50"/>
                </a:solidFill>
                <a:latin typeface="Arial"/>
                <a:cs typeface="Arial"/>
              </a:rPr>
              <a:t>indexes</a:t>
            </a:r>
            <a:endParaRPr sz="900" dirty="0">
              <a:latin typeface="Arial"/>
              <a:cs typeface="Arial"/>
            </a:endParaRPr>
          </a:p>
          <a:p>
            <a:pPr marL="73025">
              <a:lnSpc>
                <a:spcPts val="1055"/>
              </a:lnSpc>
            </a:pPr>
            <a:r>
              <a:rPr sz="900" dirty="0">
                <a:latin typeface="Arial"/>
                <a:cs typeface="Arial"/>
              </a:rPr>
              <a:t>List&lt;</a:t>
            </a:r>
            <a:r>
              <a:rPr sz="900" dirty="0">
                <a:solidFill>
                  <a:srgbClr val="3333FF"/>
                </a:solidFill>
                <a:latin typeface="Arial"/>
                <a:cs typeface="Arial"/>
              </a:rPr>
              <a:t>int</a:t>
            </a:r>
            <a:r>
              <a:rPr sz="900" dirty="0">
                <a:latin typeface="Arial"/>
                <a:cs typeface="Arial"/>
              </a:rPr>
              <a:t>&gt;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distinctIndices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faceIndices.Distinct().ToList();</a:t>
            </a:r>
            <a:endParaRPr sz="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00" dirty="0">
              <a:latin typeface="Arial"/>
              <a:cs typeface="Arial"/>
            </a:endParaRPr>
          </a:p>
          <a:p>
            <a:pPr marL="73025" marR="1607185">
              <a:lnSpc>
                <a:spcPts val="1030"/>
              </a:lnSpc>
            </a:pPr>
            <a:r>
              <a:rPr sz="900" dirty="0">
                <a:solidFill>
                  <a:srgbClr val="00AF50"/>
                </a:solidFill>
                <a:latin typeface="Arial"/>
                <a:cs typeface="Arial"/>
              </a:rPr>
              <a:t>//delete</a:t>
            </a:r>
            <a:r>
              <a:rPr sz="9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00AF50"/>
                </a:solidFill>
                <a:latin typeface="Arial"/>
                <a:cs typeface="Arial"/>
              </a:rPr>
              <a:t>faces </a:t>
            </a:r>
            <a:r>
              <a:rPr sz="900" spc="-10" dirty="0">
                <a:latin typeface="Arial"/>
                <a:cs typeface="Arial"/>
              </a:rPr>
              <a:t>mesh.Faces.DeleteFaces(distinctIndices);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0821" y="2506333"/>
            <a:ext cx="2140585" cy="1364615"/>
          </a:xfrm>
          <a:custGeom>
            <a:avLst/>
            <a:gdLst/>
            <a:ahLst/>
            <a:cxnLst/>
            <a:rect l="l" t="t" r="r" b="b"/>
            <a:pathLst>
              <a:path w="2140584" h="1364614">
                <a:moveTo>
                  <a:pt x="2133854" y="1358138"/>
                </a:moveTo>
                <a:lnTo>
                  <a:pt x="6096" y="1358138"/>
                </a:lnTo>
                <a:lnTo>
                  <a:pt x="6096" y="24396"/>
                </a:lnTo>
                <a:lnTo>
                  <a:pt x="0" y="24396"/>
                </a:lnTo>
                <a:lnTo>
                  <a:pt x="0" y="1358138"/>
                </a:lnTo>
                <a:lnTo>
                  <a:pt x="0" y="1364234"/>
                </a:lnTo>
                <a:lnTo>
                  <a:pt x="6096" y="1364234"/>
                </a:lnTo>
                <a:lnTo>
                  <a:pt x="2133854" y="1364234"/>
                </a:lnTo>
                <a:lnTo>
                  <a:pt x="2133854" y="1358138"/>
                </a:lnTo>
                <a:close/>
              </a:path>
              <a:path w="2140584" h="1364614">
                <a:moveTo>
                  <a:pt x="2133854" y="0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4384"/>
                </a:lnTo>
                <a:lnTo>
                  <a:pt x="6096" y="24384"/>
                </a:lnTo>
                <a:lnTo>
                  <a:pt x="6096" y="6096"/>
                </a:lnTo>
                <a:lnTo>
                  <a:pt x="2133854" y="6096"/>
                </a:lnTo>
                <a:lnTo>
                  <a:pt x="2133854" y="0"/>
                </a:lnTo>
                <a:close/>
              </a:path>
              <a:path w="2140584" h="1364614">
                <a:moveTo>
                  <a:pt x="2140077" y="24396"/>
                </a:moveTo>
                <a:lnTo>
                  <a:pt x="2133981" y="24396"/>
                </a:lnTo>
                <a:lnTo>
                  <a:pt x="2133981" y="1358138"/>
                </a:lnTo>
                <a:lnTo>
                  <a:pt x="2133981" y="1364234"/>
                </a:lnTo>
                <a:lnTo>
                  <a:pt x="2140077" y="1364234"/>
                </a:lnTo>
                <a:lnTo>
                  <a:pt x="2140077" y="1358138"/>
                </a:lnTo>
                <a:lnTo>
                  <a:pt x="2140077" y="24396"/>
                </a:lnTo>
                <a:close/>
              </a:path>
              <a:path w="2140584" h="1364614">
                <a:moveTo>
                  <a:pt x="2140077" y="0"/>
                </a:moveTo>
                <a:lnTo>
                  <a:pt x="2133981" y="0"/>
                </a:lnTo>
                <a:lnTo>
                  <a:pt x="2133981" y="6096"/>
                </a:lnTo>
                <a:lnTo>
                  <a:pt x="2133981" y="24384"/>
                </a:lnTo>
                <a:lnTo>
                  <a:pt x="2140077" y="24384"/>
                </a:lnTo>
                <a:lnTo>
                  <a:pt x="2140077" y="6096"/>
                </a:lnTo>
                <a:lnTo>
                  <a:pt x="2140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4316985"/>
            <a:ext cx="5895975" cy="51562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Meshes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keep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track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connectivity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navigate </a:t>
            </a:r>
            <a:r>
              <a:rPr sz="1100" dirty="0">
                <a:latin typeface="Arial"/>
                <a:cs typeface="Arial"/>
              </a:rPr>
              <a:t>related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edges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done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topology.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extract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outline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topology.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87679"/>
              </p:ext>
            </p:extLst>
          </p:nvPr>
        </p:nvGraphicFramePr>
        <p:xfrm>
          <a:off x="980236" y="4953000"/>
          <a:ext cx="5944870" cy="220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topology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example: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extract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outline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mesh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4220">
                <a:tc>
                  <a:txBody>
                    <a:bodyPr/>
                    <a:lstStyle/>
                    <a:p>
                      <a:pPr marL="73025" marR="250825">
                        <a:lnSpc>
                          <a:spcPts val="1030"/>
                        </a:lnSpc>
                        <a:spcBef>
                          <a:spcPts val="19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Get the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mesh's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topology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Rhino.Geometry.Collections.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MeshTopologyEdgeList</a:t>
                      </a:r>
                      <a:r>
                        <a:rPr sz="900" b="1" spc="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meshEdges</a:t>
                      </a:r>
                      <a:r>
                        <a:rPr sz="900" spc="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mesh.TopologyEdges;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List&lt;Line&gt;();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56769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Find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edges that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have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only a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meshEdges.Count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i++)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1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2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numOfFaces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meshEdges.GetConnectedFaces(i).Length;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((numOfFaces</a:t>
                      </a:r>
                      <a:r>
                        <a:rPr sz="9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1))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327025" marR="1649730" indent="1270">
                        <a:lnSpc>
                          <a:spcPts val="1030"/>
                        </a:lnSpc>
                        <a:spcBef>
                          <a:spcPts val="5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line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meshEdges.EdgeLine(i); lines.Add(line);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994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8803" y="5194210"/>
            <a:ext cx="1910757" cy="1804643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mesh geometry and </a:t>
            </a:r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13" name="object 6"/>
          <p:cNvSpPr txBox="1"/>
          <p:nvPr/>
        </p:nvSpPr>
        <p:spPr>
          <a:xfrm>
            <a:off x="902004" y="874761"/>
            <a:ext cx="583565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manage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Faces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deletes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about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half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faces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given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mesh.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15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24887"/>
              </p:ext>
            </p:extLst>
          </p:nvPr>
        </p:nvGraphicFramePr>
        <p:xfrm>
          <a:off x="980236" y="1349233"/>
          <a:ext cx="5944870" cy="116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4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faces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randomly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280">
                <a:tc>
                  <a:txBody>
                    <a:bodyPr/>
                    <a:lstStyle/>
                    <a:p>
                      <a:pPr marL="73025" marR="1774189">
                        <a:lnSpc>
                          <a:spcPts val="1030"/>
                        </a:lnSpc>
                        <a:spcBef>
                          <a:spcPts val="19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faceIndices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&gt;();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mesh.Faces.Count;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generator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rand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Random();</a:t>
                      </a:r>
                      <a:endParaRPr sz="9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850" dirty="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count - 1;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+=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2){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5808" y="2096379"/>
            <a:ext cx="1938593" cy="819907"/>
          </a:xfrm>
          <a:prstGeom prst="rect">
            <a:avLst/>
          </a:prstGeom>
        </p:spPr>
      </p:pic>
      <p:sp>
        <p:nvSpPr>
          <p:cNvPr id="17" name="TextBox 16">
            <a:hlinkClick r:id="rId4" action="ppaction://hlinkfile"/>
          </p:cNvPr>
          <p:cNvSpPr txBox="1"/>
          <p:nvPr/>
        </p:nvSpPr>
        <p:spPr>
          <a:xfrm>
            <a:off x="6308026" y="1559381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hlinkClick r:id="rId4" action="ppaction://hlinkfile"/>
          </p:cNvPr>
          <p:cNvSpPr txBox="1"/>
          <p:nvPr/>
        </p:nvSpPr>
        <p:spPr>
          <a:xfrm>
            <a:off x="6308026" y="5220032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075054"/>
              </p:ext>
            </p:extLst>
          </p:nvPr>
        </p:nvGraphicFramePr>
        <p:xfrm>
          <a:off x="980236" y="4434333"/>
          <a:ext cx="5944870" cy="184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every other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face,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split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disjoint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28575">
                      <a:solidFill>
                        <a:srgbClr val="D9D9D9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045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9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faceIndeces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List&lt;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&gt;();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127254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//Loop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through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faces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delete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every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mesh.Faces.Count 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+=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2)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64795">
                        <a:lnSpc>
                          <a:spcPts val="985"/>
                        </a:lnSpc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faceIndeces.Add(i);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 marR="1708785">
                        <a:lnSpc>
                          <a:spcPts val="1040"/>
                        </a:lnSpc>
                        <a:spcBef>
                          <a:spcPts val="4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//delete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faces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mesh.Faces.DeleteFaces(faceIndeces);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98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//Split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disjoint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meshArray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mesh.SplitDisjointPieces();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4306" y="4975623"/>
            <a:ext cx="1935444" cy="108417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Mesh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methods</a:t>
            </a:r>
            <a:endParaRPr lang="en-US" dirty="0"/>
          </a:p>
        </p:txBody>
      </p:sp>
      <p:sp>
        <p:nvSpPr>
          <p:cNvPr id="9" name="object 6"/>
          <p:cNvSpPr txBox="1"/>
          <p:nvPr/>
        </p:nvSpPr>
        <p:spPr>
          <a:xfrm>
            <a:off x="902004" y="914400"/>
            <a:ext cx="5849620" cy="346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50"/>
              </a:spcBef>
            </a:pPr>
            <a:r>
              <a:rPr sz="1100" dirty="0" smtClean="0">
                <a:latin typeface="Arial"/>
                <a:cs typeface="Arial"/>
              </a:rPr>
              <a:t>Once</a:t>
            </a:r>
            <a:r>
              <a:rPr sz="1100" spc="-30" dirty="0" smtClean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edit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extract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object.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extracts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naked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edges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some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mesh.</a:t>
            </a:r>
            <a:endParaRPr sz="1100" dirty="0">
              <a:latin typeface="Arial"/>
              <a:cs typeface="Arial"/>
            </a:endParaRPr>
          </a:p>
        </p:txBody>
      </p:sp>
      <p:graphicFrame>
        <p:nvGraphicFramePr>
          <p:cNvPr id="11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47864"/>
              </p:ext>
            </p:extLst>
          </p:nvPr>
        </p:nvGraphicFramePr>
        <p:xfrm>
          <a:off x="980236" y="1548893"/>
          <a:ext cx="5944870" cy="288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Extract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outline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mesh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410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//Declare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array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polylines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Polyline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]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naked_edges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};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1705610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polyline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nakedEdges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mesh.GetNakedEdges();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given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 inside 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closed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mesh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3345">
                <a:tc>
                  <a:txBody>
                    <a:bodyPr/>
                    <a:lstStyle/>
                    <a:p>
                      <a:pPr marL="73025">
                        <a:lnSpc>
                          <a:spcPts val="1055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Point3d</a:t>
                      </a:r>
                      <a:r>
                        <a:rPr sz="9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73025" marR="1764664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//Test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point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inside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mesh.IsPointInside(pt,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tolerance,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5155" y="1790499"/>
            <a:ext cx="1944595" cy="847757"/>
          </a:xfrm>
          <a:prstGeom prst="rect">
            <a:avLst/>
          </a:prstGeom>
        </p:spPr>
      </p:pic>
      <p:pic>
        <p:nvPicPr>
          <p:cNvPr id="13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1061" y="3094863"/>
            <a:ext cx="1457797" cy="1275623"/>
          </a:xfrm>
          <a:prstGeom prst="rect">
            <a:avLst/>
          </a:prstGeom>
        </p:spPr>
      </p:pic>
      <p:sp>
        <p:nvSpPr>
          <p:cNvPr id="14" name="TextBox 13">
            <a:hlinkClick r:id="rId5" action="ppaction://hlinkfile"/>
          </p:cNvPr>
          <p:cNvSpPr txBox="1"/>
          <p:nvPr/>
        </p:nvSpPr>
        <p:spPr>
          <a:xfrm>
            <a:off x="6308026" y="1790499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hlinkClick r:id="rId5" action="ppaction://hlinkfile"/>
          </p:cNvPr>
          <p:cNvSpPr txBox="1"/>
          <p:nvPr/>
        </p:nvSpPr>
        <p:spPr>
          <a:xfrm>
            <a:off x="6308026" y="3198994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hlinkClick r:id="rId5" action="ppaction://hlinkfile"/>
          </p:cNvPr>
          <p:cNvSpPr txBox="1"/>
          <p:nvPr/>
        </p:nvSpPr>
        <p:spPr>
          <a:xfrm>
            <a:off x="6308026" y="4720856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76" y="2438400"/>
            <a:ext cx="4764024" cy="47640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600" y="1306359"/>
            <a:ext cx="594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A Delaunay Triangulation in a plan is a mesh such that</a:t>
            </a:r>
            <a:br>
              <a:rPr lang="en-US" sz="1800" dirty="0" smtClean="0"/>
            </a:br>
            <a:r>
              <a:rPr lang="en-US" sz="1800" dirty="0" smtClean="0"/>
              <a:t>no vertex is contained in the circle circumscribed by the 2 points of any given triangle.</a:t>
            </a:r>
          </a:p>
        </p:txBody>
      </p:sp>
    </p:spTree>
    <p:extLst>
      <p:ext uri="{BB962C8B-B14F-4D97-AF65-F5344CB8AC3E}">
        <p14:creationId xmlns:p14="http://schemas.microsoft.com/office/powerpoint/2010/main" val="342162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Delaunay Triangulation</a:t>
            </a:r>
            <a:endParaRPr lang="en-US" dirty="0"/>
          </a:p>
        </p:txBody>
      </p:sp>
      <p:sp>
        <p:nvSpPr>
          <p:cNvPr id="19" name="TextBox 18">
            <a:hlinkClick r:id="rId2" action="ppaction://hlinkfile"/>
          </p:cNvPr>
          <p:cNvSpPr txBox="1"/>
          <p:nvPr/>
        </p:nvSpPr>
        <p:spPr>
          <a:xfrm>
            <a:off x="6308026" y="969338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819543"/>
            <a:ext cx="2902051" cy="2535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rcRect l="534" r="1"/>
          <a:stretch/>
        </p:blipFill>
        <p:spPr>
          <a:xfrm>
            <a:off x="3962400" y="1357531"/>
            <a:ext cx="3339674" cy="19978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336" y="4114800"/>
            <a:ext cx="6052615" cy="30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930731"/>
            <a:ext cx="5181600" cy="4811485"/>
          </a:xfrm>
          <a:prstGeom prst="rect">
            <a:avLst/>
          </a:prstGeom>
        </p:spPr>
      </p:pic>
      <p:sp>
        <p:nvSpPr>
          <p:cNvPr id="4" name="TextBox 3">
            <a:hlinkClick r:id="rId3" action="ppaction://hlinkfile"/>
          </p:cNvPr>
          <p:cNvSpPr txBox="1"/>
          <p:nvPr/>
        </p:nvSpPr>
        <p:spPr>
          <a:xfrm>
            <a:off x="6477000" y="930731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Vornoi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D4D0C8"/>
              </a:clrFrom>
              <a:clrTo>
                <a:srgbClr val="D4D0C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7671" y="942515"/>
            <a:ext cx="3064409" cy="2411249"/>
          </a:xfrm>
          <a:prstGeom prst="rect">
            <a:avLst/>
          </a:prstGeom>
        </p:spPr>
      </p:pic>
      <p:sp>
        <p:nvSpPr>
          <p:cNvPr id="19" name="TextBox 18">
            <a:hlinkClick r:id="rId3" action="ppaction://hlinkfile"/>
          </p:cNvPr>
          <p:cNvSpPr txBox="1"/>
          <p:nvPr/>
        </p:nvSpPr>
        <p:spPr>
          <a:xfrm>
            <a:off x="6477000" y="930731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942515"/>
            <a:ext cx="2514600" cy="24959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clrChange>
              <a:clrFrom>
                <a:srgbClr val="9DA3AA"/>
              </a:clrFrom>
              <a:clrTo>
                <a:srgbClr val="9DA3A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4114800"/>
            <a:ext cx="5192622" cy="518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6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2547324" cy="4544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44" y="1106425"/>
            <a:ext cx="2439355" cy="4379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501" y="5469951"/>
            <a:ext cx="2808588" cy="45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8145"/>
          <a:stretch/>
        </p:blipFill>
        <p:spPr>
          <a:xfrm>
            <a:off x="1219200" y="1532224"/>
            <a:ext cx="2547324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1517"/>
          <a:stretch/>
        </p:blipFill>
        <p:spPr>
          <a:xfrm>
            <a:off x="4419600" y="914400"/>
            <a:ext cx="2808588" cy="2683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7495" t="86883" r="-1392" b="1288"/>
          <a:stretch/>
        </p:blipFill>
        <p:spPr>
          <a:xfrm>
            <a:off x="1462092" y="2903823"/>
            <a:ext cx="1817988" cy="549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51" y="3446008"/>
            <a:ext cx="5776249" cy="1138432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2946832" y="4825257"/>
            <a:ext cx="3486912" cy="2743200"/>
          </a:xfrm>
          <a:custGeom>
            <a:avLst/>
            <a:gdLst>
              <a:gd name="connsiteX0" fmla="*/ 0 w 3486912"/>
              <a:gd name="connsiteY0" fmla="*/ 804672 h 2743200"/>
              <a:gd name="connsiteX1" fmla="*/ 1414272 w 3486912"/>
              <a:gd name="connsiteY1" fmla="*/ 0 h 2743200"/>
              <a:gd name="connsiteX2" fmla="*/ 3486912 w 3486912"/>
              <a:gd name="connsiteY2" fmla="*/ 816864 h 2743200"/>
              <a:gd name="connsiteX3" fmla="*/ 2913888 w 3486912"/>
              <a:gd name="connsiteY3" fmla="*/ 2743200 h 2743200"/>
              <a:gd name="connsiteX4" fmla="*/ 1548384 w 3486912"/>
              <a:gd name="connsiteY4" fmla="*/ 1353312 h 2743200"/>
              <a:gd name="connsiteX5" fmla="*/ 0 w 3486912"/>
              <a:gd name="connsiteY5" fmla="*/ 804672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912" h="2743200">
                <a:moveTo>
                  <a:pt x="0" y="804672"/>
                </a:moveTo>
                <a:lnTo>
                  <a:pt x="1414272" y="0"/>
                </a:lnTo>
                <a:lnTo>
                  <a:pt x="3486912" y="816864"/>
                </a:lnTo>
                <a:lnTo>
                  <a:pt x="2913888" y="2743200"/>
                </a:lnTo>
                <a:lnTo>
                  <a:pt x="1548384" y="1353312"/>
                </a:lnTo>
                <a:lnTo>
                  <a:pt x="0" y="80467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  <a:endCxn id="8" idx="4"/>
          </p:cNvCxnSpPr>
          <p:nvPr/>
        </p:nvCxnSpPr>
        <p:spPr>
          <a:xfrm>
            <a:off x="4361104" y="4825257"/>
            <a:ext cx="134112" cy="13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8" idx="4"/>
          </p:cNvCxnSpPr>
          <p:nvPr/>
        </p:nvCxnSpPr>
        <p:spPr>
          <a:xfrm flipH="1">
            <a:off x="4495216" y="5642121"/>
            <a:ext cx="1938528" cy="53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5966" y="53496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90288" y="53496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59179" y="628637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18" name="Trapezoid 17"/>
          <p:cNvSpPr/>
          <p:nvPr/>
        </p:nvSpPr>
        <p:spPr>
          <a:xfrm>
            <a:off x="4419600" y="8024233"/>
            <a:ext cx="1706296" cy="762000"/>
          </a:xfrm>
          <a:prstGeom prst="trapezoid">
            <a:avLst>
              <a:gd name="adj" fmla="val 49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169664" y="9144000"/>
            <a:ext cx="219151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169664" y="7543800"/>
            <a:ext cx="0" cy="1600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2"/>
          </p:cNvCxnSpPr>
          <p:nvPr/>
        </p:nvCxnSpPr>
        <p:spPr>
          <a:xfrm>
            <a:off x="4812792" y="8024233"/>
            <a:ext cx="459956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8" idx="2"/>
          </p:cNvCxnSpPr>
          <p:nvPr/>
        </p:nvCxnSpPr>
        <p:spPr>
          <a:xfrm flipH="1">
            <a:off x="5272748" y="8024233"/>
            <a:ext cx="497116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29621" y="82765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45763" y="804658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05051" y="84111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516480" y="55489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169664" y="454838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169664" y="62189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858521" y="742701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391787" y="53987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V4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64694" y="6870636"/>
            <a:ext cx="33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800" dirty="0" smtClean="0">
                <a:latin typeface="Arial"/>
                <a:cs typeface="Arial"/>
              </a:rPr>
              <a:t>Euler’s formula: V−E+F=2(1−g)</a:t>
            </a:r>
          </a:p>
        </p:txBody>
      </p:sp>
    </p:spTree>
    <p:extLst>
      <p:ext uri="{BB962C8B-B14F-4D97-AF65-F5344CB8AC3E}">
        <p14:creationId xmlns:p14="http://schemas.microsoft.com/office/powerpoint/2010/main" val="144391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73497" y="1474157"/>
            <a:ext cx="3486912" cy="2743200"/>
          </a:xfrm>
          <a:custGeom>
            <a:avLst/>
            <a:gdLst>
              <a:gd name="connsiteX0" fmla="*/ 0 w 3486912"/>
              <a:gd name="connsiteY0" fmla="*/ 804672 h 2743200"/>
              <a:gd name="connsiteX1" fmla="*/ 1414272 w 3486912"/>
              <a:gd name="connsiteY1" fmla="*/ 0 h 2743200"/>
              <a:gd name="connsiteX2" fmla="*/ 3486912 w 3486912"/>
              <a:gd name="connsiteY2" fmla="*/ 816864 h 2743200"/>
              <a:gd name="connsiteX3" fmla="*/ 2913888 w 3486912"/>
              <a:gd name="connsiteY3" fmla="*/ 2743200 h 2743200"/>
              <a:gd name="connsiteX4" fmla="*/ 1548384 w 3486912"/>
              <a:gd name="connsiteY4" fmla="*/ 1353312 h 2743200"/>
              <a:gd name="connsiteX5" fmla="*/ 0 w 3486912"/>
              <a:gd name="connsiteY5" fmla="*/ 804672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912" h="2743200">
                <a:moveTo>
                  <a:pt x="0" y="804672"/>
                </a:moveTo>
                <a:lnTo>
                  <a:pt x="1414272" y="0"/>
                </a:lnTo>
                <a:lnTo>
                  <a:pt x="3486912" y="816864"/>
                </a:lnTo>
                <a:lnTo>
                  <a:pt x="2913888" y="2743200"/>
                </a:lnTo>
                <a:lnTo>
                  <a:pt x="1548384" y="1353312"/>
                </a:lnTo>
                <a:lnTo>
                  <a:pt x="0" y="80467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  <a:endCxn id="8" idx="4"/>
          </p:cNvCxnSpPr>
          <p:nvPr/>
        </p:nvCxnSpPr>
        <p:spPr>
          <a:xfrm>
            <a:off x="3287769" y="1474157"/>
            <a:ext cx="134112" cy="13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8" idx="4"/>
          </p:cNvCxnSpPr>
          <p:nvPr/>
        </p:nvCxnSpPr>
        <p:spPr>
          <a:xfrm flipH="1">
            <a:off x="3421881" y="2291021"/>
            <a:ext cx="1938528" cy="53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2631" y="19985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16953" y="19985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844" y="293527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3145" y="21978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54372" y="11609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6329" y="2867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2514" y="41980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8452" y="20476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5718" y="3839714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F0: V0, V2, V1</a:t>
            </a:r>
          </a:p>
          <a:p>
            <a:r>
              <a:rPr lang="en-US" dirty="0" smtClean="0"/>
              <a:t>F1: V1, V2, V4</a:t>
            </a:r>
          </a:p>
          <a:p>
            <a:r>
              <a:rPr lang="en-US" dirty="0" smtClean="0"/>
              <a:t>F2: V2, V3, V4</a:t>
            </a:r>
            <a:endParaRPr lang="en-US" dirty="0"/>
          </a:p>
        </p:txBody>
      </p:sp>
      <p:sp>
        <p:nvSpPr>
          <p:cNvPr id="11" name="Arc 10"/>
          <p:cNvSpPr/>
          <p:nvPr/>
        </p:nvSpPr>
        <p:spPr>
          <a:xfrm flipH="1">
            <a:off x="2556748" y="1843489"/>
            <a:ext cx="758699" cy="692432"/>
          </a:xfrm>
          <a:prstGeom prst="arc">
            <a:avLst>
              <a:gd name="adj1" fmla="val 3538782"/>
              <a:gd name="adj2" fmla="val 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H="1">
            <a:off x="3472883" y="1843489"/>
            <a:ext cx="758699" cy="692432"/>
          </a:xfrm>
          <a:prstGeom prst="arc">
            <a:avLst>
              <a:gd name="adj1" fmla="val 3538782"/>
              <a:gd name="adj2" fmla="val 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flipH="1">
            <a:off x="4151497" y="2744285"/>
            <a:ext cx="758699" cy="692432"/>
          </a:xfrm>
          <a:prstGeom prst="arc">
            <a:avLst>
              <a:gd name="adj1" fmla="val 3538782"/>
              <a:gd name="adj2" fmla="val 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48765" y="5380570"/>
            <a:ext cx="3166251" cy="32675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800" dirty="0" smtClean="0">
                <a:latin typeface="Arial"/>
                <a:cs typeface="Arial"/>
              </a:rPr>
              <a:t>Euler’s formula:</a:t>
            </a:r>
          </a:p>
          <a:p>
            <a:pPr>
              <a:spcBef>
                <a:spcPts val="50"/>
              </a:spcBef>
            </a:pPr>
            <a:r>
              <a:rPr lang="en-US" sz="1800" dirty="0" smtClean="0">
                <a:latin typeface="Arial"/>
                <a:cs typeface="Arial"/>
              </a:rPr>
              <a:t>V−E+F=1 // for planar graphs</a:t>
            </a:r>
          </a:p>
          <a:p>
            <a:pPr>
              <a:spcBef>
                <a:spcPts val="50"/>
              </a:spcBef>
            </a:pPr>
            <a:endParaRPr lang="en-US" sz="1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800" dirty="0" smtClean="0">
                <a:latin typeface="Arial"/>
                <a:cs typeface="Arial"/>
              </a:rPr>
              <a:t>V−E+F=2(1−g)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800" dirty="0" smtClean="0">
                <a:latin typeface="Arial"/>
                <a:cs typeface="Arial"/>
              </a:rPr>
              <a:t>V = Vertices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dirty="0" smtClean="0">
                <a:latin typeface="Arial"/>
                <a:cs typeface="Arial"/>
              </a:rPr>
              <a:t>E = Edges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sz="1800" dirty="0" smtClean="0">
                <a:latin typeface="Arial"/>
                <a:cs typeface="Arial"/>
              </a:rPr>
              <a:t>F = Faces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dirty="0" smtClean="0">
                <a:latin typeface="Arial"/>
                <a:cs typeface="Arial"/>
              </a:rPr>
              <a:t>G = Genus (# holes)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US" dirty="0" smtClean="0">
                <a:latin typeface="Arial"/>
                <a:cs typeface="Arial"/>
              </a:rPr>
              <a:t>5 – 7 + 3 = 1</a:t>
            </a:r>
          </a:p>
        </p:txBody>
      </p:sp>
    </p:spTree>
    <p:extLst>
      <p:ext uri="{BB962C8B-B14F-4D97-AF65-F5344CB8AC3E}">
        <p14:creationId xmlns:p14="http://schemas.microsoft.com/office/powerpoint/2010/main" val="250137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73497" y="1474157"/>
            <a:ext cx="3486912" cy="2743200"/>
          </a:xfrm>
          <a:custGeom>
            <a:avLst/>
            <a:gdLst>
              <a:gd name="connsiteX0" fmla="*/ 0 w 3486912"/>
              <a:gd name="connsiteY0" fmla="*/ 804672 h 2743200"/>
              <a:gd name="connsiteX1" fmla="*/ 1414272 w 3486912"/>
              <a:gd name="connsiteY1" fmla="*/ 0 h 2743200"/>
              <a:gd name="connsiteX2" fmla="*/ 3486912 w 3486912"/>
              <a:gd name="connsiteY2" fmla="*/ 816864 h 2743200"/>
              <a:gd name="connsiteX3" fmla="*/ 2913888 w 3486912"/>
              <a:gd name="connsiteY3" fmla="*/ 2743200 h 2743200"/>
              <a:gd name="connsiteX4" fmla="*/ 1548384 w 3486912"/>
              <a:gd name="connsiteY4" fmla="*/ 1353312 h 2743200"/>
              <a:gd name="connsiteX5" fmla="*/ 0 w 3486912"/>
              <a:gd name="connsiteY5" fmla="*/ 804672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86912" h="2743200">
                <a:moveTo>
                  <a:pt x="0" y="804672"/>
                </a:moveTo>
                <a:lnTo>
                  <a:pt x="1414272" y="0"/>
                </a:lnTo>
                <a:lnTo>
                  <a:pt x="3486912" y="816864"/>
                </a:lnTo>
                <a:lnTo>
                  <a:pt x="2913888" y="2743200"/>
                </a:lnTo>
                <a:lnTo>
                  <a:pt x="1548384" y="1353312"/>
                </a:lnTo>
                <a:lnTo>
                  <a:pt x="0" y="804672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1"/>
            <a:endCxn id="8" idx="4"/>
          </p:cNvCxnSpPr>
          <p:nvPr/>
        </p:nvCxnSpPr>
        <p:spPr>
          <a:xfrm>
            <a:off x="3287769" y="1474157"/>
            <a:ext cx="134112" cy="135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8" idx="4"/>
          </p:cNvCxnSpPr>
          <p:nvPr/>
        </p:nvCxnSpPr>
        <p:spPr>
          <a:xfrm flipH="1">
            <a:off x="3421881" y="2291021"/>
            <a:ext cx="1938528" cy="536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32631" y="19985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16953" y="199854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85844" y="293527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443145" y="21978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66705" y="116816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96329" y="2867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52514" y="41980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18452" y="20476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75193" y="4652131"/>
            <a:ext cx="2945163" cy="2129669"/>
            <a:chOff x="4169664" y="7543800"/>
            <a:chExt cx="2212949" cy="1600200"/>
          </a:xfrm>
        </p:grpSpPr>
        <p:sp>
          <p:nvSpPr>
            <p:cNvPr id="18" name="Trapezoid 17"/>
            <p:cNvSpPr/>
            <p:nvPr/>
          </p:nvSpPr>
          <p:spPr>
            <a:xfrm>
              <a:off x="4419600" y="8024233"/>
              <a:ext cx="1706296" cy="762000"/>
            </a:xfrm>
            <a:prstGeom prst="trapezoid">
              <a:avLst>
                <a:gd name="adj" fmla="val 49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4169664" y="9144000"/>
              <a:ext cx="219151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169664" y="7543800"/>
              <a:ext cx="0" cy="160020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18" idx="2"/>
            </p:cNvCxnSpPr>
            <p:nvPr/>
          </p:nvCxnSpPr>
          <p:spPr>
            <a:xfrm>
              <a:off x="4812792" y="8024233"/>
              <a:ext cx="459956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18" idx="2"/>
            </p:cNvCxnSpPr>
            <p:nvPr/>
          </p:nvCxnSpPr>
          <p:spPr>
            <a:xfrm flipH="1">
              <a:off x="5272748" y="8024233"/>
              <a:ext cx="497116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29621" y="8276531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F0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45763" y="8046587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F1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05051" y="8411119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F2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69664" y="8784745"/>
              <a:ext cx="318222" cy="231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vt0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05543" y="7816353"/>
              <a:ext cx="318222" cy="231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vt1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17028" y="8792534"/>
              <a:ext cx="318222" cy="231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vt2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95968" y="7699655"/>
              <a:ext cx="318222" cy="231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vt4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64391" y="8792533"/>
              <a:ext cx="318222" cy="2312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vt3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512829" y="5520035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F0: V0, V2, V1</a:t>
            </a:r>
          </a:p>
          <a:p>
            <a:r>
              <a:rPr lang="en-US" dirty="0" smtClean="0"/>
              <a:t>F1: V1, V2, V4</a:t>
            </a:r>
          </a:p>
          <a:p>
            <a:r>
              <a:rPr lang="en-US" dirty="0" smtClean="0"/>
              <a:t>F2: V2, V3, V4</a:t>
            </a:r>
            <a:endParaRPr lang="en-US" dirty="0"/>
          </a:p>
        </p:txBody>
      </p:sp>
      <p:cxnSp>
        <p:nvCxnSpPr>
          <p:cNvPr id="5" name="Straight Arrow Connector 4"/>
          <p:cNvCxnSpPr>
            <a:stCxn id="8" idx="0"/>
          </p:cNvCxnSpPr>
          <p:nvPr/>
        </p:nvCxnSpPr>
        <p:spPr>
          <a:xfrm flipH="1" flipV="1">
            <a:off x="1718321" y="1752600"/>
            <a:ext cx="155176" cy="5262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468793" y="144500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3132593" y="941627"/>
            <a:ext cx="155176" cy="52622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83065" y="63403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vn1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364877" y="1813347"/>
            <a:ext cx="186972" cy="4633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568560" y="162868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vn4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431150" y="2382194"/>
            <a:ext cx="11795" cy="44904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64077" y="2333075"/>
            <a:ext cx="67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vn2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832504" y="3768315"/>
            <a:ext cx="186972" cy="46335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36187" y="358364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vn3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974"/>
            <a:ext cx="2362200" cy="17965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838974"/>
            <a:ext cx="3306097" cy="9898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857375"/>
            <a:ext cx="3325147" cy="906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048000"/>
            <a:ext cx="3679393" cy="487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3038857"/>
            <a:ext cx="3396342" cy="557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05658"/>
              </p:ext>
            </p:extLst>
          </p:nvPr>
        </p:nvGraphicFramePr>
        <p:xfrm>
          <a:off x="952804" y="1922017"/>
          <a:ext cx="5935979" cy="1056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090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geometry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lists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Vertices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MeshVertexList</a:t>
                      </a:r>
                      <a:r>
                        <a:rPr sz="9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includes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vertex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locations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Point3f.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Normals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MeshVertexNormalList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includes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normals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Vector3f.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Faces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MeshFaceList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includes 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normals 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MeshFace.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FaceNormals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“MeshFaceNormalList”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includes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list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normals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Vector3f.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2004" y="2964179"/>
            <a:ext cx="561721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95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Create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mesh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objects: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60"/>
              </a:lnSpc>
              <a:spcBef>
                <a:spcPts val="70"/>
              </a:spcBef>
            </a:pP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scratch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specifying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locations,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compute</a:t>
            </a:r>
            <a:r>
              <a:rPr sz="1100" spc="-25" dirty="0">
                <a:latin typeface="Arial"/>
                <a:cs typeface="Arial"/>
              </a:rPr>
              <a:t> the </a:t>
            </a:r>
            <a:r>
              <a:rPr sz="1100" dirty="0">
                <a:latin typeface="Arial"/>
                <a:cs typeface="Arial"/>
              </a:rPr>
              <a:t>normal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examples.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61476"/>
              </p:ext>
            </p:extLst>
          </p:nvPr>
        </p:nvGraphicFramePr>
        <p:xfrm>
          <a:off x="914704" y="3600196"/>
          <a:ext cx="5944870" cy="514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5710">
                <a:tc>
                  <a:txBody>
                    <a:bodyPr/>
                    <a:lstStyle/>
                    <a:p>
                      <a:pPr marL="63500">
                        <a:lnSpc>
                          <a:spcPts val="1055"/>
                        </a:lnSpc>
                        <a:spcBef>
                          <a:spcPts val="49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simple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rectangular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face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Rhino.Geometry.Mesh();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21170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//Add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vertices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mesh.Vertices.Add(0.0,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//0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mesh.Vertices.Add(5.0,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//1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mesh.Vertices.Add(5.0,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//2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6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mesh.Vertices.Add(0.0,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//3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37998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//Add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mesh.Faces.AddFace(0,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3);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27647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//Compute</a:t>
                      </a:r>
                      <a:r>
                        <a:rPr sz="900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normals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mesh.Normals.ComputeNormals();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3500" marR="220027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//Generate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additional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mesh.Compact();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155">
                <a:tc>
                  <a:txBody>
                    <a:bodyPr/>
                    <a:lstStyle/>
                    <a:p>
                      <a:pPr marL="63500">
                        <a:lnSpc>
                          <a:spcPts val="1055"/>
                        </a:lnSpc>
                        <a:spcBef>
                          <a:spcPts val="49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simple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triangular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has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faces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Rhino.Geometry.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Rhino.Geometry.Mesh();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21170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//Add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vertices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mesh.Vertices.Add(0.0,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0.0);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//0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mesh.Vertices.Add(5.0,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//1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mesh.Vertices.Add(5.0,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//2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6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mesh.Vertices.Add(0.0,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5.0,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2.0);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//3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50634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//Add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faces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mesh.Faces.AddFace(0,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2);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19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mesh.Faces.AddFace(0,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2,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3);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275840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//Compute</a:t>
                      </a:r>
                      <a:r>
                        <a:rPr sz="900" spc="-5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normals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mesh.Normals.ComputeNormals();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00" marR="2200275">
                        <a:lnSpc>
                          <a:spcPts val="103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//Generate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additional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mesh.Compact();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2467" y="4147785"/>
            <a:ext cx="1643930" cy="9651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5123" y="7089547"/>
            <a:ext cx="1636830" cy="1174368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3_3_3: </a:t>
            </a:r>
            <a:r>
              <a:rPr lang="en-US" dirty="0" smtClean="0"/>
              <a:t>Meshes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7450138" y="9248775"/>
            <a:ext cx="322262" cy="18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79</a:t>
            </a:r>
          </a:p>
        </p:txBody>
      </p:sp>
      <p:sp>
        <p:nvSpPr>
          <p:cNvPr id="10" name="object 3"/>
          <p:cNvSpPr txBox="1"/>
          <p:nvPr/>
        </p:nvSpPr>
        <p:spPr>
          <a:xfrm>
            <a:off x="902004" y="876183"/>
            <a:ext cx="5818505" cy="8243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Arial"/>
              <a:cs typeface="Arial"/>
            </a:endParaRPr>
          </a:p>
          <a:p>
            <a:pPr marL="12700" marR="5080">
              <a:lnSpc>
                <a:spcPct val="95700"/>
              </a:lnSpc>
            </a:pPr>
            <a:r>
              <a:rPr sz="1100" dirty="0">
                <a:latin typeface="Arial"/>
                <a:cs typeface="Arial"/>
              </a:rPr>
              <a:t>Meshes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represent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defined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data </a:t>
            </a:r>
            <a:r>
              <a:rPr sz="1100" dirty="0">
                <a:latin typeface="Arial"/>
                <a:cs typeface="Arial"/>
              </a:rPr>
              <a:t>structure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basically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includes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locations,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describe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connections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normal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faces.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More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specifically,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following.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TextBox 11">
            <a:hlinkClick r:id="rId4" action="ppaction://hlinkfile"/>
          </p:cNvPr>
          <p:cNvSpPr txBox="1"/>
          <p:nvPr/>
        </p:nvSpPr>
        <p:spPr>
          <a:xfrm>
            <a:off x="6308026" y="362524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hlinkClick r:id="rId4" action="ppaction://hlinkfile"/>
          </p:cNvPr>
          <p:cNvSpPr txBox="1"/>
          <p:nvPr/>
        </p:nvSpPr>
        <p:spPr>
          <a:xfrm>
            <a:off x="6308026" y="6319076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38748"/>
            <a:ext cx="580072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Here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couple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brep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closed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polyline.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58294"/>
              </p:ext>
            </p:extLst>
          </p:nvPr>
        </p:nvGraphicFramePr>
        <p:xfrm>
          <a:off x="914704" y="6553200"/>
          <a:ext cx="5944870" cy="2578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065">
                <a:tc>
                  <a:txBody>
                    <a:bodyPr/>
                    <a:lstStyle/>
                    <a:p>
                      <a:pPr marL="63500">
                        <a:lnSpc>
                          <a:spcPts val="1055"/>
                        </a:lnSpc>
                        <a:spcBef>
                          <a:spcPts val="49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//Set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parameters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default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mp 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MeshingParameters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.Default;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meshes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brep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newMesh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.CreateFromBrep(brep,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mp);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669">
                <a:tc>
                  <a:txBody>
                    <a:bodyPr/>
                    <a:lstStyle/>
                    <a:p>
                      <a:pPr marL="63500">
                        <a:lnSpc>
                          <a:spcPts val="1065"/>
                        </a:lnSpc>
                        <a:spcBef>
                          <a:spcPts val="49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polyline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06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9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newMesh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.CreateFromClosedPolyline(pline);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771758"/>
            <a:ext cx="5931641" cy="41693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3163" y="6664276"/>
            <a:ext cx="1560098" cy="13114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21068" y="8187328"/>
            <a:ext cx="1651412" cy="84110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meshes</a:t>
            </a:r>
            <a:endParaRPr lang="en-US" dirty="0"/>
          </a:p>
        </p:txBody>
      </p:sp>
      <p:sp>
        <p:nvSpPr>
          <p:cNvPr id="10" name="object 5"/>
          <p:cNvSpPr txBox="1"/>
          <p:nvPr/>
        </p:nvSpPr>
        <p:spPr>
          <a:xfrm>
            <a:off x="902004" y="1297286"/>
            <a:ext cx="5878830" cy="35369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19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includes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CreateFrom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static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various </a:t>
            </a:r>
            <a:r>
              <a:rPr sz="1100" dirty="0">
                <a:latin typeface="Arial"/>
                <a:cs typeface="Arial"/>
              </a:rPr>
              <a:t>other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geometry.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Here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description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appears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RhinoCommon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help.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TextBox 11">
            <a:hlinkClick r:id="rId6" action="ppaction://hlinkfile"/>
          </p:cNvPr>
          <p:cNvSpPr txBox="1"/>
          <p:nvPr/>
        </p:nvSpPr>
        <p:spPr>
          <a:xfrm>
            <a:off x="6308026" y="6576813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hlinkClick r:id="rId7" action="ppaction://hlinkfile"/>
          </p:cNvPr>
          <p:cNvSpPr txBox="1"/>
          <p:nvPr/>
        </p:nvSpPr>
        <p:spPr>
          <a:xfrm>
            <a:off x="6308026" y="8153400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14137"/>
            <a:ext cx="5946140" cy="115760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6000"/>
              </a:lnSpc>
              <a:spcBef>
                <a:spcPts val="155"/>
              </a:spcBef>
            </a:pP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get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copy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coordinates,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 </a:t>
            </a:r>
            <a:r>
              <a:rPr sz="1100" dirty="0">
                <a:latin typeface="Arial"/>
                <a:cs typeface="Arial"/>
              </a:rPr>
              <a:t>reassign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also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Set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methods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inside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MeshVertexList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class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locations.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 marR="184150" algn="just">
              <a:lnSpc>
                <a:spcPts val="1260"/>
              </a:lnSpc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following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shows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how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randomly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Z</a:t>
            </a:r>
            <a:r>
              <a:rPr sz="1100" b="1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coordinate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25" dirty="0">
                <a:latin typeface="Arial"/>
                <a:cs typeface="Arial"/>
              </a:rPr>
              <a:t> two </a:t>
            </a:r>
            <a:r>
              <a:rPr sz="1100" dirty="0">
                <a:latin typeface="Arial"/>
                <a:cs typeface="Arial"/>
              </a:rPr>
              <a:t>different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approaches.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Point3f</a:t>
            </a:r>
            <a:r>
              <a:rPr sz="1100" b="1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Point3d</a:t>
            </a:r>
            <a:r>
              <a:rPr sz="1100" b="1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because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locations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stored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single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precision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floating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point.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93638"/>
              </p:ext>
            </p:extLst>
          </p:nvPr>
        </p:nvGraphicFramePr>
        <p:xfrm>
          <a:off x="980236" y="2792010"/>
          <a:ext cx="5944870" cy="3279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location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vertices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assigning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value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Vertices’</a:t>
                      </a:r>
                      <a:r>
                        <a:rPr sz="900" b="1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list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3980">
                <a:tc>
                  <a:txBody>
                    <a:bodyPr/>
                    <a:lstStyle/>
                    <a:p>
                      <a:pPr marL="73025" marR="2185670">
                        <a:lnSpc>
                          <a:spcPts val="103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//Change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vertex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location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2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0;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1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rand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Random();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foreach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(Point3f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mesh.Vertices)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 marR="1984375">
                        <a:lnSpc>
                          <a:spcPct val="96000"/>
                        </a:lnSpc>
                        <a:spcBef>
                          <a:spcPts val="2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Point3f</a:t>
                      </a:r>
                      <a:r>
                        <a:rPr sz="9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newLoc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loc;</a:t>
                      </a:r>
                      <a:r>
                        <a:rPr sz="9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newLoc.Z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rand.Next(10)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3;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mesh.Vertices[index]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newLoc;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index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1;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location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vertices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00" b="1" i="1" spc="-10" dirty="0">
                          <a:latin typeface="Arial"/>
                          <a:cs typeface="Arial"/>
                        </a:rPr>
                        <a:t>SetVertix</a:t>
                      </a:r>
                      <a:r>
                        <a:rPr sz="900" b="1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method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075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//Create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instance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random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generator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rand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Random();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mesh.Vertices.Count</a:t>
                      </a:r>
                      <a:r>
                        <a:rPr sz="9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1;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i++){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4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//Get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vertex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 marR="206184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Point3f</a:t>
                      </a:r>
                      <a:r>
                        <a:rPr sz="9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 =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mesh.Vertices[i];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loc.Z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rand.Next(10)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3;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990"/>
                        </a:lnSpc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//Assign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mesh.Vertices.SetVertex(i,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loc);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5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02004" y="6218089"/>
            <a:ext cx="45059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deletes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vertex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all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surrounding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faces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7336"/>
              </p:ext>
            </p:extLst>
          </p:nvPr>
        </p:nvGraphicFramePr>
        <p:xfrm>
          <a:off x="980236" y="6531017"/>
          <a:ext cx="5944870" cy="1342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945">
                <a:tc gridSpan="2"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faces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randomly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445">
                <a:tc>
                  <a:txBody>
                    <a:bodyPr/>
                    <a:lstStyle/>
                    <a:p>
                      <a:pPr marL="73025" marR="2245995">
                        <a:lnSpc>
                          <a:spcPts val="1030"/>
                        </a:lnSpc>
                        <a:spcBef>
                          <a:spcPts val="180"/>
                        </a:spcBef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900" spc="-1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input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index 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32;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 marR="662940">
                        <a:lnSpc>
                          <a:spcPts val="1030"/>
                        </a:lnSpc>
                        <a:spcBef>
                          <a:spcPts val="20"/>
                        </a:spcBef>
                      </a:pP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//Remove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mesh</a:t>
                      </a:r>
                      <a:r>
                        <a:rPr sz="900" spc="-4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vertex</a:t>
                      </a:r>
                      <a:r>
                        <a:rPr sz="900" spc="-2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(make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sure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index</a:t>
                      </a:r>
                      <a:r>
                        <a:rPr sz="900" spc="-4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falls</a:t>
                      </a:r>
                      <a:r>
                        <a:rPr sz="900" spc="-3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900" spc="-35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00AF50"/>
                          </a:solidFill>
                          <a:latin typeface="Arial"/>
                          <a:cs typeface="Arial"/>
                        </a:rPr>
                        <a:t>range) </a:t>
                      </a:r>
                      <a:r>
                        <a:rPr sz="9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900" spc="-1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(index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mesh.Vertices.Count)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98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{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200660">
                        <a:lnSpc>
                          <a:spcPts val="104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mesh.Vertices.Remove(index,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);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3025">
                        <a:lnSpc>
                          <a:spcPts val="1060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}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0788" y="3042284"/>
            <a:ext cx="1934765" cy="125840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6161" y="4845617"/>
            <a:ext cx="1919528" cy="10838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4935" y="6781800"/>
            <a:ext cx="1907991" cy="1072684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990600" y="533400"/>
            <a:ext cx="5943600" cy="276999"/>
          </a:xfrm>
        </p:spPr>
        <p:txBody>
          <a:bodyPr/>
          <a:lstStyle/>
          <a:p>
            <a:r>
              <a:rPr lang="en-US" dirty="0"/>
              <a:t>Navigate mesh geometry and topology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4" name="object 4"/>
          <p:cNvSpPr txBox="1"/>
          <p:nvPr/>
        </p:nvSpPr>
        <p:spPr>
          <a:xfrm>
            <a:off x="902004" y="967742"/>
            <a:ext cx="5968365" cy="5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260"/>
              </a:lnSpc>
              <a:spcBef>
                <a:spcPts val="70"/>
              </a:spcBef>
            </a:pPr>
            <a:r>
              <a:rPr sz="1100" dirty="0" smtClean="0">
                <a:latin typeface="Arial"/>
                <a:cs typeface="Arial"/>
              </a:rPr>
              <a:t>You</a:t>
            </a:r>
            <a:r>
              <a:rPr sz="1100" spc="-25" dirty="0" smtClean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navigate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mesh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data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using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Vertices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Faces</a:t>
            </a:r>
            <a:r>
              <a:rPr sz="1100" b="1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properties.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vertices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faces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stored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collection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added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functionality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manage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efficiently.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100" b="1" i="1" dirty="0">
                <a:latin typeface="Arial"/>
                <a:cs typeface="Arial"/>
              </a:rPr>
              <a:t>Vertices</a:t>
            </a:r>
            <a:r>
              <a:rPr sz="1100" b="1" i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list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example,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b="1" i="1" dirty="0">
                <a:latin typeface="Arial"/>
                <a:cs typeface="Arial"/>
              </a:rPr>
              <a:t>MeshVertexList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need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locations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TextBox 15">
            <a:hlinkClick r:id="rId5" action="ppaction://hlinkfile"/>
          </p:cNvPr>
          <p:cNvSpPr txBox="1"/>
          <p:nvPr/>
        </p:nvSpPr>
        <p:spPr>
          <a:xfrm>
            <a:off x="6340375" y="3042284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hlinkClick r:id="rId5" action="ppaction://hlinkfile"/>
          </p:cNvPr>
          <p:cNvSpPr txBox="1"/>
          <p:nvPr/>
        </p:nvSpPr>
        <p:spPr>
          <a:xfrm>
            <a:off x="6340375" y="4631259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hlinkClick r:id="rId6" action="ppaction://hlinkfile"/>
          </p:cNvPr>
          <p:cNvSpPr txBox="1"/>
          <p:nvPr/>
        </p:nvSpPr>
        <p:spPr>
          <a:xfrm>
            <a:off x="6308026" y="6783998"/>
            <a:ext cx="517625" cy="3064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B0F0"/>
            </a:solidFill>
          </a:ln>
          <a:effectLst/>
        </p:spPr>
        <p:txBody>
          <a:bodyPr wrap="none" tIns="0" bIns="0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  <a:latin typeface="Arial Black" panose="020B0A04020102020204" pitchFamily="34" charset="0"/>
              </a:rPr>
              <a:t>&gt;&gt;</a:t>
            </a:r>
            <a:endParaRPr lang="en-US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</TotalTime>
  <Words>1444</Words>
  <Application>Microsoft Office PowerPoint</Application>
  <PresentationFormat>Custom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Office Theme</vt:lpstr>
      <vt:lpstr>3_3_3: Meshes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3_3_3: Meshes</vt:lpstr>
      <vt:lpstr>Creating meshes</vt:lpstr>
      <vt:lpstr>Navigate mesh geometry and topology:</vt:lpstr>
      <vt:lpstr>Navigate mesh geometry and topology</vt:lpstr>
      <vt:lpstr>Mesh methods</vt:lpstr>
      <vt:lpstr>Delaunay Triangulation</vt:lpstr>
      <vt:lpstr>Delaunay Triangulation</vt:lpstr>
      <vt:lpstr>Convex Hull</vt:lpstr>
      <vt:lpstr>Vornoi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jaber100</dc:creator>
  <cp:lastModifiedBy>Dennis Shelden</cp:lastModifiedBy>
  <cp:revision>96</cp:revision>
  <cp:lastPrinted>2023-01-24T17:27:31Z</cp:lastPrinted>
  <dcterms:created xsi:type="dcterms:W3CDTF">2023-01-08T18:50:34Z</dcterms:created>
  <dcterms:modified xsi:type="dcterms:W3CDTF">2023-02-28T17:50:03Z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2023-01-08T00:00:00Z</vt:filetime>
  </property>
  <property fmtid="{D5CDD505-2E9C-101B-9397-08002B2CF9AE}" pid="5" name="Producer">
    <vt:lpwstr>Microsoft® Word 2016</vt:lpwstr>
  </property>
</Properties>
</file>