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CC72F-7C33-46F0-BFE1-13B31410EAF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BBD2E-3DC9-462A-9E69-34A02626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2C7DF-E2EC-464C-AEA3-DEBE9815F9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36DD-D10F-4F7C-8275-C23BD8725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D5A9C-94A2-45EC-9F14-426A6EB2F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6CCB5-A83B-42C4-A276-CD13D30B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539-879A-4351-8E48-AF6D7379710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410A-9434-408F-AA8B-F325166B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CFB91-542F-49F4-B15E-FFD693B9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DC20-9D65-43A8-827A-983B78D1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2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4D81-DFDE-4ECE-8F81-66A5A305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055AD-F68D-4790-B929-EC8072C0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4F3A-80BB-4B59-B832-AB944DCF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539-879A-4351-8E48-AF6D7379710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F3EF9-8BBA-41A1-8428-AFF20772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AC8F-2501-4216-9E29-D57A2FA5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DC20-9D65-43A8-827A-983B78D1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9AD69-81D8-4D00-BAC9-319A9E041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D2271-B142-4244-B449-9E48C8B8C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3A1F9-37A2-41A4-B148-6402A7DD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539-879A-4351-8E48-AF6D7379710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EFE23-7166-42B8-A27F-4212BC9C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D7A83-874D-4DDD-9BB9-352B2C56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DC20-9D65-43A8-827A-983B78D1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8A99-C195-4D35-BE7C-9956F250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DCFC-B300-4781-8A61-B4AB9410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717F-F7D1-44E4-B379-DF91DFCF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539-879A-4351-8E48-AF6D7379710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B644F-A164-499B-97B9-2A2AEDDD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DECF-E26F-45A7-8699-DC392490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DC20-9D65-43A8-827A-983B78D1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48A9-CE9B-4AAE-BC6C-BD268D2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2B5-7EC5-4D08-9368-9A6785EE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837B-26AC-4E0A-867F-C142D3E8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539-879A-4351-8E48-AF6D7379710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B02C-29D5-449B-9C48-BE05C956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EDE2-83EB-49E6-AE9E-D28E047D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DC20-9D65-43A8-827A-983B78D1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9B5D-1508-405D-BEC6-5B91CD9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F17D-9E36-4F59-BA83-3BD79F565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1E36E-9285-48AF-BDA7-41296DA81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4AA75-EC14-47C0-A861-8ADDAE3E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539-879A-4351-8E48-AF6D7379710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A193B-C1AD-4C5E-9A57-5CDF2B53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7E3E9-7815-4614-AC26-9D1FDB38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DC20-9D65-43A8-827A-983B78D1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DC9E-7396-49E9-BC53-B5051B4D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A3093-22E9-4786-BCA8-36512CF73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200B2-2005-4993-8CDC-2E9158A22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31F00-F669-4DF2-ABB0-822254784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DFA75-DA78-4D18-A96A-967928710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E0B89-6A4F-4092-BBF0-64C7E62B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539-879A-4351-8E48-AF6D7379710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D5462-F38A-4DDE-8AE9-0883EC26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7CB56-9D6B-417B-A133-4FE6D687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DC20-9D65-43A8-827A-983B78D1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19F6-1A10-4A6B-81CF-60BFB406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99CBA-B1D6-4465-A01F-0DEEFAB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539-879A-4351-8E48-AF6D7379710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D5F63-22F2-4C24-9A82-1A7AD0ED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EBB81-ABC3-499E-A046-F822D3FD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DC20-9D65-43A8-827A-983B78D1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3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37C5-E7B1-4294-898F-6D6D8557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539-879A-4351-8E48-AF6D7379710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FDC12-3815-496C-AE96-4F70341F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540D1-E5A8-4A16-9238-EACE4BBE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DC20-9D65-43A8-827A-983B78D1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3845-BF3D-4A9F-A912-5707C6B1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CD48-46F9-4A3D-81E6-BCE2B30F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E91EB-5473-4CCB-BE7D-3C0CF2ED0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7DE8C-5A05-4F55-8CF1-632F8BB2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539-879A-4351-8E48-AF6D7379710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3E1B9-E0BA-46D4-9E46-A14F38D8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BC753-277A-42C8-8D2D-784CE85D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DC20-9D65-43A8-827A-983B78D1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BE8C-CC81-4AB6-AB49-3C35581B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43E0D-9535-483D-82DF-D2C58A728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5E0F-E500-412B-8109-B39F8E1C0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E7EAB-CC0F-4B2D-88CE-293C182D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539-879A-4351-8E48-AF6D7379710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4ACD1-3F83-4487-9F13-25D82E34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4374F-02E7-461D-AA76-03BC4DFD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DC20-9D65-43A8-827A-983B78D1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6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A3CF4-218F-4FB2-A19F-CC7FE92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8D9AC-DC03-4A03-9F8B-0A5579966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862D-60BA-4C5D-835F-52F1B09C7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2539-879A-4351-8E48-AF6D7379710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B123-AD26-4B6B-8A93-0269E88A8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3770-0AFB-4545-870A-E5EA10749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DC20-9D65-43A8-827A-983B78D1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8EC8-22E5-410D-8998-0FC2436DF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90E98-AAEC-4580-AD76-5D308C480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0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7FA4DBE-1611-4DC0-9560-4917F26A7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2CE1BCB-15F3-47F2-B223-DDF7BAE8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Model Evaluation (10-Fold CV)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693FD0-5201-42F6-B2AF-6FB51281ED3D}"/>
              </a:ext>
            </a:extLst>
          </p:cNvPr>
          <p:cNvGraphicFramePr>
            <a:graphicFrameLocks noGrp="1"/>
          </p:cNvGraphicFramePr>
          <p:nvPr/>
        </p:nvGraphicFramePr>
        <p:xfrm>
          <a:off x="1493000" y="1777294"/>
          <a:ext cx="9205999" cy="4994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750">
                  <a:extLst>
                    <a:ext uri="{9D8B030D-6E8A-4147-A177-3AD203B41FA5}">
                      <a16:colId xmlns:a16="http://schemas.microsoft.com/office/drawing/2014/main" val="3030416200"/>
                    </a:ext>
                  </a:extLst>
                </a:gridCol>
                <a:gridCol w="1150750">
                  <a:extLst>
                    <a:ext uri="{9D8B030D-6E8A-4147-A177-3AD203B41FA5}">
                      <a16:colId xmlns:a16="http://schemas.microsoft.com/office/drawing/2014/main" val="3602866609"/>
                    </a:ext>
                  </a:extLst>
                </a:gridCol>
                <a:gridCol w="1150750">
                  <a:extLst>
                    <a:ext uri="{9D8B030D-6E8A-4147-A177-3AD203B41FA5}">
                      <a16:colId xmlns:a16="http://schemas.microsoft.com/office/drawing/2014/main" val="1835635092"/>
                    </a:ext>
                  </a:extLst>
                </a:gridCol>
                <a:gridCol w="1150750">
                  <a:extLst>
                    <a:ext uri="{9D8B030D-6E8A-4147-A177-3AD203B41FA5}">
                      <a16:colId xmlns:a16="http://schemas.microsoft.com/office/drawing/2014/main" val="3212465471"/>
                    </a:ext>
                  </a:extLst>
                </a:gridCol>
                <a:gridCol w="955514">
                  <a:extLst>
                    <a:ext uri="{9D8B030D-6E8A-4147-A177-3AD203B41FA5}">
                      <a16:colId xmlns:a16="http://schemas.microsoft.com/office/drawing/2014/main" val="1961949801"/>
                    </a:ext>
                  </a:extLst>
                </a:gridCol>
                <a:gridCol w="1345985">
                  <a:extLst>
                    <a:ext uri="{9D8B030D-6E8A-4147-A177-3AD203B41FA5}">
                      <a16:colId xmlns:a16="http://schemas.microsoft.com/office/drawing/2014/main" val="3110351957"/>
                    </a:ext>
                  </a:extLst>
                </a:gridCol>
                <a:gridCol w="1150750">
                  <a:extLst>
                    <a:ext uri="{9D8B030D-6E8A-4147-A177-3AD203B41FA5}">
                      <a16:colId xmlns:a16="http://schemas.microsoft.com/office/drawing/2014/main" val="917527785"/>
                    </a:ext>
                  </a:extLst>
                </a:gridCol>
                <a:gridCol w="1150750">
                  <a:extLst>
                    <a:ext uri="{9D8B030D-6E8A-4147-A177-3AD203B41FA5}">
                      <a16:colId xmlns:a16="http://schemas.microsoft.com/office/drawing/2014/main" val="1666134626"/>
                    </a:ext>
                  </a:extLst>
                </a:gridCol>
              </a:tblGrid>
              <a:tr h="4625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Classifier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Accuracy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Balanced Accuracy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Precision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Average Precision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Recall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F1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AUC</a:t>
                      </a:r>
                    </a:p>
                  </a:txBody>
                  <a:tcPr marL="87797" marR="87797" marT="43898" marB="43898" anchor="ctr"/>
                </a:tc>
                <a:extLst>
                  <a:ext uri="{0D108BD9-81ED-4DB2-BD59-A6C34878D82A}">
                    <a16:rowId xmlns:a16="http://schemas.microsoft.com/office/drawing/2014/main" val="2709433283"/>
                  </a:ext>
                </a:extLst>
              </a:tr>
              <a:tr h="36542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Logistic Regression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0.6513 (+/- 0.0142)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0.6535 (+/- 0.0161)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0.5561 (+/- 0.0143)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0.5894 (+/- 0.0274)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0.6649 (+/- 0.0312)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0.6056 (+/- 0.0198)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0.7031 (+/- 0.0228)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3727545"/>
                  </a:ext>
                </a:extLst>
              </a:tr>
              <a:tr h="36542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K-Nearest Neighbors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0.6371 (+/- 0.0154)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0.6038 (+/- 0.0156)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0.5645 (+/- 0.0256)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0.5364 (+/- 0.0205)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0.4329 (+/- 0.0209)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0.4899 (+/- 0.0212)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0.6621 (+/- 0.0155)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3143530"/>
                  </a:ext>
                </a:extLst>
              </a:tr>
              <a:tr h="36542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Decision Tree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0.6709 (+/- 0.0144)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0.6506 (+/- 0.0153)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0.6006 (+/- 0.0231)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0.6060 (+/- 0.0274)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0.5463 (+/- 0.0382)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0.5719 (+/- 0.0229)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0.7194 (+/- 0.0205)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3861080"/>
                  </a:ext>
                </a:extLst>
              </a:tr>
              <a:tr h="27774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Random Forest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0.6911 (+/- 0.0163)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0.6688 (+/- 0.0166)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0.6331 (+/- 0.0248)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0.6502 (+/- 0.0255)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0.5542 (+/- 0.0243)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0.5909 (+/- 0.0216)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0.7490 (+/- 0.0195)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372678"/>
                  </a:ext>
                </a:extLst>
              </a:tr>
              <a:tr h="38823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Gradient Boosted Trees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0.6735 (+/- 0.0160)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0.6443 (+/- 0.0163)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0.6184 (+/- 0.0266)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0.6144 (+/- 0.0244)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0.4942 (+/- 0.0227)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0.5493 (+/- 0.0219)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0.7213 (+/- 0.0215)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2604625"/>
                  </a:ext>
                </a:extLst>
              </a:tr>
              <a:tr h="36542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Adaboost</a:t>
                      </a:r>
                      <a:endParaRPr lang="en-US" sz="900" b="1" dirty="0"/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0.6630 (+/- 0.0071)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0.6430 (+/- 0.0081)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0.5891 (+/- 0.0107)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0.6082 (+/- 0.0158)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0.5399 (+/- 0.0241)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0.5633 (+/- 0.0134)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0.7086 (+/- 0.0111)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1941172"/>
                  </a:ext>
                </a:extLst>
              </a:tr>
              <a:tr h="50423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XGBoost</a:t>
                      </a:r>
                      <a:endParaRPr lang="en-US" sz="900" b="1" dirty="0"/>
                    </a:p>
                  </a:txBody>
                  <a:tcPr marL="87797" marR="87797" marT="43898" marB="4389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0.6976 (+/- 0.0114)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0.6786 (+/- 0.0117)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0.6367 (+/- 0.0173)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0.6605 (+/- 0.0238)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0.5806 (+/- 0.0209)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0.6073 (+/- 0.0154)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0.7566 (+/- 0.0187)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21400"/>
                  </a:ext>
                </a:extLst>
              </a:tr>
              <a:tr h="28375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LightGBM</a:t>
                      </a:r>
                      <a:endParaRPr lang="en-US" sz="900" b="1" dirty="0"/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0.6782 (+/- 0.0174)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0.6479 (+/- 0.0178)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0.6284 (+/- 0.0299)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0.6300 (+/- 0.0256)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0.4922 (+/- 0.0264)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0.5520 (+/- 0.0245)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0.7299 (+/- 0.0215)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327126"/>
                  </a:ext>
                </a:extLst>
              </a:tr>
              <a:tr h="230153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CatBoost</a:t>
                      </a:r>
                      <a:endParaRPr lang="en-US" sz="900" b="1" dirty="0"/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0.6958 (+/- 0.0155)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0.6755 (+/- 0.0159)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0.6362 (+/- 0.0228)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0.6594 (+/- 0.0264)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0.5714 (+/- 0.0250)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0.6020 (+/- 0.0206)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0.7554 (+/- 0.0202)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81633"/>
                  </a:ext>
                </a:extLst>
              </a:tr>
              <a:tr h="38823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Linear SVC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0.6511 (+/- 0.0139)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0.6537 (+/- 0.0157)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0.5557 (+/- 0.0140)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0.5893 (+/- 0.0277)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0.6669 (+/- 0.0308)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0.6062 (+/- 0.0193)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0.7030 (+/- 0.0228)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765217"/>
                  </a:ext>
                </a:extLst>
              </a:tr>
              <a:tr h="38823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SVC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0.5007 (+/- 0.0517)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0.5464 (+/- 0.0196)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0.4349 (+/- 0.0237)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0.5251 (+/- 0.0307)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0.7814 (+/- 0.1791)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0.5561 (+/- 0.0380)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0.6064 (+/- 0.0302)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0486108"/>
                  </a:ext>
                </a:extLst>
              </a:tr>
              <a:tr h="60922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Feed Forward Neural Network (MLP)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0.5977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</a:t>
                      </a:r>
                    </a:p>
                  </a:txBody>
                  <a:tcPr marL="87797" marR="87797" marT="43898" marB="43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</a:t>
                      </a:r>
                    </a:p>
                  </a:txBody>
                  <a:tcPr marL="87797" marR="87797" marT="43898" marB="43898" anchor="ctr"/>
                </a:tc>
                <a:extLst>
                  <a:ext uri="{0D108BD9-81ED-4DB2-BD59-A6C34878D82A}">
                    <a16:rowId xmlns:a16="http://schemas.microsoft.com/office/drawing/2014/main" val="1974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2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Widescreen</PresentationFormat>
  <Paragraphs>107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</vt:lpstr>
      <vt:lpstr>Model Evaluation (10-Fold CV)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</dc:title>
  <dc:creator>Dennis Tseng</dc:creator>
  <cp:lastModifiedBy>Dennis Tseng</cp:lastModifiedBy>
  <cp:revision>1</cp:revision>
  <dcterms:created xsi:type="dcterms:W3CDTF">2022-02-10T23:26:54Z</dcterms:created>
  <dcterms:modified xsi:type="dcterms:W3CDTF">2022-02-10T23:26:54Z</dcterms:modified>
</cp:coreProperties>
</file>