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rial Black"/>
      <p:regular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GillSans-regular.fntdata"/><Relationship Id="rId27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Gill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9bf49f7eb_0_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b9bf49f7eb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b9bf49f7eb_0_5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9bf49f7eb_0_5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b9bf49f7eb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b9bf49f7eb_0_5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9bf49f7eb_0_6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b9bf49f7eb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b9bf49f7eb_0_6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9bf49f7eb_0_5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b9bf49f7eb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b9bf49f7eb_0_5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9bf49f7eb_0_6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b9bf49f7eb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b9bf49f7eb_0_6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9bf49f7eb_0_6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b9bf49f7eb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b9bf49f7eb_0_6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9bf49f7eb_0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b9bf49f7eb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b9bf49f7eb_0_6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9bf49f7eb_0_6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b9bf49f7eb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b9bf49f7eb_0_6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9bf49f7eb_0_6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b9bf49f7eb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b9bf49f7eb_0_6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9bf49f7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b9bf49f7eb_0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9bf49f7eb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b9bf49f7eb_0_6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9bf49f7eb_0_4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b9bf49f7eb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b9bf49f7eb_0_4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9bf49f7eb_0_5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b9bf49f7eb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b9bf49f7eb_0_5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9bf49f7eb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b9bf49f7eb_0_5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9bf49f7e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b9bf49f7eb_0_5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9bf49f7eb_0_5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b9bf49f7e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b9bf49f7eb_0_5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9bf49f7eb_0_5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b9bf49f7eb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b9bf49f7eb_0_5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4000" cy="26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" y="0"/>
            <a:ext cx="9143999" cy="116282"/>
          </a:xfrm>
          <a:prstGeom prst="rect">
            <a:avLst/>
          </a:prstGeom>
          <a:solidFill>
            <a:srgbClr val="3017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-rule.ai" id="21" name="Google Shape;21;p2"/>
          <p:cNvPicPr preferRelativeResize="0"/>
          <p:nvPr/>
        </p:nvPicPr>
        <p:blipFill rotWithShape="1">
          <a:blip r:embed="rId2">
            <a:alphaModFix/>
          </a:blip>
          <a:srcRect b="36625" l="0" r="0" t="59752"/>
          <a:stretch/>
        </p:blipFill>
        <p:spPr>
          <a:xfrm>
            <a:off x="1" y="4887618"/>
            <a:ext cx="9143997" cy="25588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773028" y="417786"/>
            <a:ext cx="7608972" cy="23346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  <a:defRPr b="0" sz="48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773028" y="2935454"/>
            <a:ext cx="6999372" cy="112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C3BFBF"/>
                </a:solidFill>
              </a:defRPr>
            </a:lvl1pPr>
            <a:lvl2pPr lvl="1" algn="ctr">
              <a:spcBef>
                <a:spcPts val="380"/>
              </a:spcBef>
              <a:spcAft>
                <a:spcPts val="0"/>
              </a:spcAft>
              <a:buSzPts val="1900"/>
              <a:buNone/>
              <a:defRPr>
                <a:solidFill>
                  <a:srgbClr val="8D8C8C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D8C8C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D8C8C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D8C8C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D8C8C"/>
              </a:buClr>
              <a:buSzPts val="1600"/>
              <a:buNone/>
              <a:defRPr>
                <a:solidFill>
                  <a:srgbClr val="8D8C8C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D8C8C"/>
              </a:buClr>
              <a:buSzPts val="1600"/>
              <a:buNone/>
              <a:defRPr>
                <a:solidFill>
                  <a:srgbClr val="8D8C8C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D8C8C"/>
              </a:buClr>
              <a:buSzPts val="1600"/>
              <a:buNone/>
              <a:defRPr>
                <a:solidFill>
                  <a:srgbClr val="8D8C8C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D8C8C"/>
              </a:buClr>
              <a:buSzPts val="1600"/>
              <a:buNone/>
              <a:defRPr>
                <a:solidFill>
                  <a:srgbClr val="8D8C8C"/>
                </a:solidFill>
              </a:defRPr>
            </a:lvl9pPr>
          </a:lstStyle>
          <a:p/>
        </p:txBody>
      </p:sp>
      <p:pic>
        <p:nvPicPr>
          <p:cNvPr descr="horiz_mcc-eng_white.eps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2137" y="4239030"/>
            <a:ext cx="307340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 txBox="1"/>
          <p:nvPr>
            <p:ph idx="2" type="body"/>
          </p:nvPr>
        </p:nvSpPr>
        <p:spPr>
          <a:xfrm>
            <a:off x="773027" y="4015433"/>
            <a:ext cx="3502640" cy="5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SzPts val="1300"/>
              <a:buNone/>
              <a:defRPr b="0" sz="1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540932" y="1024466"/>
            <a:ext cx="6126480" cy="26331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75" lIns="365750" spcFirstLastPara="1" rIns="3657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405091" y="4536930"/>
            <a:ext cx="5938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5740406" y="4758863"/>
            <a:ext cx="325849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4445001" y="4759656"/>
            <a:ext cx="338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1540932" y="1024466"/>
            <a:ext cx="6126480" cy="2633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82875" lIns="365750" spcFirstLastPara="1" rIns="3657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405091" y="4536930"/>
            <a:ext cx="5938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5740406" y="4758863"/>
            <a:ext cx="325849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4445001" y="4759656"/>
            <a:ext cx="338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9144000" cy="26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0" y="0"/>
            <a:ext cx="9143999" cy="46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249632"/>
            <a:ext cx="7992533" cy="429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4445001" y="4759656"/>
            <a:ext cx="338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5740406" y="4758863"/>
            <a:ext cx="325849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8405091" y="4536930"/>
            <a:ext cx="5938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/>
          <p:nvPr/>
        </p:nvSpPr>
        <p:spPr>
          <a:xfrm>
            <a:off x="0" y="0"/>
            <a:ext cx="9143999" cy="116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2">
            <a:alphaModFix/>
          </a:blip>
          <a:srcRect b="9886" l="18015" r="11174" t="74963"/>
          <a:stretch/>
        </p:blipFill>
        <p:spPr>
          <a:xfrm>
            <a:off x="0" y="4342486"/>
            <a:ext cx="9143999" cy="30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Content">
  <p:cSld name="Title and Two Columns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10216"/>
            <a:ext cx="8397766" cy="821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1" y="1134533"/>
            <a:ext cx="3992179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>
                <a:solidFill>
                  <a:srgbClr val="444444"/>
                </a:solidFill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>
                <a:solidFill>
                  <a:srgbClr val="444444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rgbClr val="44444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▪"/>
              <a:defRPr>
                <a:solidFill>
                  <a:srgbClr val="44444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rgbClr val="44444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4445001" y="4759656"/>
            <a:ext cx="338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4694622" y="1134533"/>
            <a:ext cx="3992179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>
                <a:solidFill>
                  <a:srgbClr val="444444"/>
                </a:solidFill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>
                <a:solidFill>
                  <a:srgbClr val="444444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rgbClr val="44444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▪"/>
              <a:defRPr>
                <a:solidFill>
                  <a:srgbClr val="44444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rgbClr val="44444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405091" y="4536930"/>
            <a:ext cx="5938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5740406" y="4758863"/>
            <a:ext cx="325849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1" y="4817532"/>
            <a:ext cx="9144000" cy="3259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 Slide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Page 1">
  <p:cSld name="Separator Pag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Page 2">
  <p:cSld name="Separator Pag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0"/>
            <a:ext cx="9144000" cy="39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28600" y="228599"/>
            <a:ext cx="8686800" cy="4389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1031394" y="1109132"/>
            <a:ext cx="7088909" cy="246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3715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sz="40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8405091" y="4536930"/>
            <a:ext cx="5938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5740406" y="4758863"/>
            <a:ext cx="325849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4445001" y="4759656"/>
            <a:ext cx="338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3">
  <p:cSld name="Master 3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 cap="none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5" name="Google Shape;155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1" name="Google Shape;161;p2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2" name="Google Shape;162;p2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2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4" name="Google Shape;164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5" name="Google Shape;175;p28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6" name="Google Shape;176;p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2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3136197" y="-304560"/>
            <a:ext cx="18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3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4445001" y="4759656"/>
            <a:ext cx="338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8405091" y="4536930"/>
            <a:ext cx="5938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740406" y="4758863"/>
            <a:ext cx="325849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57200" y="1075270"/>
            <a:ext cx="8397766" cy="352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>
                <a:solidFill>
                  <a:schemeClr val="dk1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▪"/>
              <a:defRPr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>
            <a:off x="0" y="294885"/>
            <a:ext cx="8703733" cy="670315"/>
          </a:xfrm>
          <a:custGeom>
            <a:rect b="b" l="l" r="r" t="t"/>
            <a:pathLst>
              <a:path extrusionOk="0" h="602584" w="8703733">
                <a:moveTo>
                  <a:pt x="0" y="0"/>
                </a:moveTo>
                <a:lnTo>
                  <a:pt x="8252883" y="0"/>
                </a:lnTo>
                <a:lnTo>
                  <a:pt x="8703733" y="602584"/>
                </a:lnTo>
                <a:lnTo>
                  <a:pt x="0" y="6025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457200" y="320287"/>
            <a:ext cx="8397766" cy="602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210216"/>
            <a:ext cx="8397766" cy="821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168400"/>
            <a:ext cx="8397766" cy="334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>
                <a:solidFill>
                  <a:schemeClr val="dk1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▪"/>
              <a:defRPr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8405091" y="4536930"/>
            <a:ext cx="5938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5740406" y="4758863"/>
            <a:ext cx="325849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4445001" y="4759656"/>
            <a:ext cx="338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 Content">
  <p:cSld name="Feature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43933" y="152399"/>
            <a:ext cx="8856134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4445001" y="4759656"/>
            <a:ext cx="338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5740406" y="4758863"/>
            <a:ext cx="325849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405091" y="4536930"/>
            <a:ext cx="5938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tems with Optional Caption">
  <p:cSld name="Two Items with Optional 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4445001" y="4759656"/>
            <a:ext cx="338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214816" y="4016687"/>
            <a:ext cx="6752895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 sz="1400">
                <a:solidFill>
                  <a:srgbClr val="6E6868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9E919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9E919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9E919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9E919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85380" y="717679"/>
            <a:ext cx="411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4643817" y="717679"/>
            <a:ext cx="411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405091" y="4536930"/>
            <a:ext cx="5938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5740406" y="4758863"/>
            <a:ext cx="325849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tem Grid">
  <p:cSld name="Three Item Grid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4445001" y="4759656"/>
            <a:ext cx="338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53992" y="465138"/>
            <a:ext cx="2636343" cy="3997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6045197" y="465137"/>
            <a:ext cx="2637216" cy="3997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3251200" y="465138"/>
            <a:ext cx="2641600" cy="3997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8405091" y="4536930"/>
            <a:ext cx="5938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5740406" y="4758863"/>
            <a:ext cx="325849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" showMasterSp="0">
  <p:cSld name="Ending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1"/>
            <a:ext cx="9143999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/>
          <p:nvPr>
            <p:ph type="ctrTitle"/>
          </p:nvPr>
        </p:nvSpPr>
        <p:spPr>
          <a:xfrm>
            <a:off x="1079579" y="693682"/>
            <a:ext cx="6999372" cy="2807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horiz_mcc-eng_purple.eps"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35300" y="4273552"/>
            <a:ext cx="30734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457199" y="249632"/>
            <a:ext cx="7958667" cy="429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405091" y="4536930"/>
            <a:ext cx="5938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5740406" y="4758863"/>
            <a:ext cx="325849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4445001" y="4759656"/>
            <a:ext cx="338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0"/>
            <a:ext cx="9144000" cy="319193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10216"/>
            <a:ext cx="8397766" cy="821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94086"/>
            <a:ext cx="8397766" cy="321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6E686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6E6868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E686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9E919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9E919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9E919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9E919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4445001" y="4759656"/>
            <a:ext cx="338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48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48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48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48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48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48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48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48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48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405091" y="4536930"/>
            <a:ext cx="5938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9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5740406" y="4758863"/>
            <a:ext cx="325849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horiz_eng_purple_RGB.eps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7069" y="4823239"/>
            <a:ext cx="1676546" cy="1618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ctrTitle"/>
          </p:nvPr>
        </p:nvSpPr>
        <p:spPr>
          <a:xfrm>
            <a:off x="773028" y="417786"/>
            <a:ext cx="7608972" cy="23346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/>
              <a:t>Floor Survey: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/>
              <a:t>Project Presentation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2" type="body"/>
          </p:nvPr>
        </p:nvSpPr>
        <p:spPr>
          <a:xfrm>
            <a:off x="773025" y="4015425"/>
            <a:ext cx="4098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500"/>
              <a:t>Dennis Zhao</a:t>
            </a:r>
            <a:endParaRPr sz="1500"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i="1" lang="en-US" sz="1500"/>
              <a:t>MS in Analytics Class of 202</a:t>
            </a:r>
            <a:r>
              <a:rPr i="1" lang="en-US" sz="15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i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4445001" y="4759656"/>
            <a:ext cx="3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41"/>
          <p:cNvSpPr txBox="1"/>
          <p:nvPr/>
        </p:nvSpPr>
        <p:spPr>
          <a:xfrm>
            <a:off x="366804" y="333667"/>
            <a:ext cx="8659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Text Analysis - Word Cloud Visualization:</a:t>
            </a:r>
            <a:endParaRPr sz="24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87" name="Google Shape;28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625" y="1189872"/>
            <a:ext cx="6019700" cy="329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/>
        </p:nvSpPr>
        <p:spPr>
          <a:xfrm>
            <a:off x="366804" y="333667"/>
            <a:ext cx="8659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K-Means Clustering Analysis on Members</a:t>
            </a:r>
            <a:endParaRPr sz="24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25" y="1526200"/>
            <a:ext cx="4086776" cy="32384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2"/>
          <p:cNvSpPr txBox="1"/>
          <p:nvPr/>
        </p:nvSpPr>
        <p:spPr>
          <a:xfrm>
            <a:off x="1605325" y="1089800"/>
            <a:ext cx="120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Select K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5574925" y="1068950"/>
            <a:ext cx="242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Visualize Clusters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97" name="Google Shape;29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001" y="1561550"/>
            <a:ext cx="4590598" cy="315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/>
        </p:nvSpPr>
        <p:spPr>
          <a:xfrm>
            <a:off x="366804" y="333667"/>
            <a:ext cx="8659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K-Means Clustering Takeaway:</a:t>
            </a:r>
            <a:endParaRPr sz="24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4" name="Google Shape;304;p43"/>
          <p:cNvSpPr txBox="1"/>
          <p:nvPr/>
        </p:nvSpPr>
        <p:spPr>
          <a:xfrm>
            <a:off x="505450" y="1154500"/>
            <a:ext cx="86598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Gill Sans"/>
                <a:ea typeface="Gill Sans"/>
                <a:cs typeface="Gill Sans"/>
                <a:sym typeface="Gill Sans"/>
              </a:rPr>
              <a:t>Key Findings:</a:t>
            </a:r>
            <a:endParaRPr b="1"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  We can divide the museum’s members into five clusters: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Cluster 1: Middle-class, middle-age people, lives in IL, at least 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associate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degree, visit very 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often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Cluster 2: 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Middle-class, young people, lives in IL, have high school or less education, average visit frequency.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Cluster 3: Between lower and middle-class, middle-age people, may not live in IL, at least associate degree,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               visit not very often.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Cluster 4: High income class, middle-age people, lives in IL, at least bachelor degree, average visit frequency.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Cluster 5: Between lower and middle-class, 20s-30s people, live in Chicago, at least associate degree,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               average visit frequency.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idx="12" type="sldNum"/>
          </p:nvPr>
        </p:nvSpPr>
        <p:spPr>
          <a:xfrm>
            <a:off x="4445001" y="4759656"/>
            <a:ext cx="3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44"/>
          <p:cNvSpPr txBox="1"/>
          <p:nvPr/>
        </p:nvSpPr>
        <p:spPr>
          <a:xfrm>
            <a:off x="366804" y="12501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Basic feature engineering and rebalance data in training dataset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Font typeface="Gill Sans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Benchmark modeling training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Font typeface="Gill Sans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Analyze results and further feature engineering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Font typeface="Gill Sans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Model selection and tuning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cross validation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regularization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Nonlinear models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Font typeface="Gill Sans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Model selection and interpretation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2" name="Google Shape;312;p44"/>
          <p:cNvSpPr txBox="1"/>
          <p:nvPr/>
        </p:nvSpPr>
        <p:spPr>
          <a:xfrm>
            <a:off x="366804" y="333667"/>
            <a:ext cx="8659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Step </a:t>
            </a:r>
            <a:r>
              <a:rPr lang="en-US"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r>
              <a:rPr i="0" lang="en-US" sz="3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: </a:t>
            </a:r>
            <a:r>
              <a:rPr lang="en-US"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Predictive</a:t>
            </a:r>
            <a:r>
              <a:rPr lang="en-US"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 Analysis </a:t>
            </a:r>
            <a:endParaRPr i="1" sz="32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4445001" y="4759656"/>
            <a:ext cx="3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45"/>
          <p:cNvSpPr txBox="1"/>
          <p:nvPr/>
        </p:nvSpPr>
        <p:spPr>
          <a:xfrm>
            <a:off x="366804" y="10215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Basic feature engineering and rebalance data in training dataset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Create new feature and possible interaction term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Used SMOTE to raise the percentage of minority class in training data from 15% to 30%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Font typeface="Gill Sans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Benchmark modeling training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Train a full model with all the predictor using logistic regression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Analyze the result of full model and performance further feature engineering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Pick Evaluation Metric for models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Font typeface="Gill Sans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Model Selection with K-fold 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Cross Validation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Simpler model with less insignificant predictors in the full model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Stepwise regression on full model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Logistic regression with Lasso and Ridge regularization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0" name="Google Shape;320;p45"/>
          <p:cNvSpPr txBox="1"/>
          <p:nvPr/>
        </p:nvSpPr>
        <p:spPr>
          <a:xfrm>
            <a:off x="366804" y="333667"/>
            <a:ext cx="8659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Step </a:t>
            </a:r>
            <a:r>
              <a:rPr lang="en-US"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r>
              <a:rPr i="0" lang="en-US" sz="3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: </a:t>
            </a:r>
            <a:r>
              <a:rPr lang="en-US"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Predictive Analysis </a:t>
            </a:r>
            <a:endParaRPr i="1" sz="32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idx="12" type="sldNum"/>
          </p:nvPr>
        </p:nvSpPr>
        <p:spPr>
          <a:xfrm>
            <a:off x="4445001" y="4759656"/>
            <a:ext cx="3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46"/>
          <p:cNvSpPr txBox="1"/>
          <p:nvPr/>
        </p:nvSpPr>
        <p:spPr>
          <a:xfrm>
            <a:off x="366800" y="901475"/>
            <a:ext cx="90036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Key Findings: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It is reasonable for the museum to expect around 20%-25% of its total visitor population to be members.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Use recall as the metric can be misleading sometimes, especially when the museum have a realistic expectation on marketing cost. I suggest to use F-1 score and recall together here.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No big difference between the F-1 score between different logistic models. Logistic model with lasso regularization shows the best recall.  However, all models suffer from overfitting.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Predictors of the best model is education, pro_social, pro_education, pro_engineering, pro_financial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pro_health, whether live at Chicago, eth_black, 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Under 18 , 18-29, and 65+.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After analyzing the coefficients of the best model, we found being young people, elders, black people, professionals in social and education, and Chicago residents are more likely to be a member than Average people. Engineering, financial and health professionals, teenager, are less likely to be a member. Education level has a 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surprisingly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weak influence on the membership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46"/>
          <p:cNvSpPr txBox="1"/>
          <p:nvPr/>
        </p:nvSpPr>
        <p:spPr>
          <a:xfrm>
            <a:off x="366804" y="333667"/>
            <a:ext cx="8659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Predictive Analysis Takeaway:</a:t>
            </a:r>
            <a:endParaRPr i="1" sz="32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idx="12" type="sldNum"/>
          </p:nvPr>
        </p:nvSpPr>
        <p:spPr>
          <a:xfrm>
            <a:off x="4445001" y="4759656"/>
            <a:ext cx="3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5" name="Google Shape;3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351" y="1025075"/>
            <a:ext cx="1980425" cy="407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7"/>
          <p:cNvSpPr txBox="1"/>
          <p:nvPr/>
        </p:nvSpPr>
        <p:spPr>
          <a:xfrm>
            <a:off x="366804" y="333667"/>
            <a:ext cx="8659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Predictive Analysis Result:</a:t>
            </a:r>
            <a:endParaRPr i="1" sz="32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37" name="Google Shape;33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75" y="1070767"/>
            <a:ext cx="19050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7"/>
          <p:cNvSpPr txBox="1"/>
          <p:nvPr/>
        </p:nvSpPr>
        <p:spPr>
          <a:xfrm>
            <a:off x="399075" y="2448450"/>
            <a:ext cx="27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 = 109/(16+109) = 0.872</a:t>
            </a:r>
            <a:endParaRPr/>
          </a:p>
        </p:txBody>
      </p:sp>
      <p:sp>
        <p:nvSpPr>
          <p:cNvPr id="339" name="Google Shape;339;p47"/>
          <p:cNvSpPr txBox="1"/>
          <p:nvPr/>
        </p:nvSpPr>
        <p:spPr>
          <a:xfrm>
            <a:off x="399075" y="2829450"/>
            <a:ext cx="33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Precision</a:t>
            </a:r>
            <a:r>
              <a:rPr lang="en-US"/>
              <a:t> = 109/(218+109) = 0.333 </a:t>
            </a:r>
            <a:endParaRPr/>
          </a:p>
        </p:txBody>
      </p:sp>
      <p:sp>
        <p:nvSpPr>
          <p:cNvPr id="340" name="Google Shape;340;p47"/>
          <p:cNvSpPr txBox="1"/>
          <p:nvPr/>
        </p:nvSpPr>
        <p:spPr>
          <a:xfrm>
            <a:off x="399075" y="3286650"/>
            <a:ext cx="33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F-1 Score</a:t>
            </a:r>
            <a:r>
              <a:rPr lang="en-US"/>
              <a:t> = 2*(Recall*Precision)/ (Precision+Recall)  = 0.4823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idx="12" type="sldNum"/>
          </p:nvPr>
        </p:nvSpPr>
        <p:spPr>
          <a:xfrm>
            <a:off x="4445001" y="4759656"/>
            <a:ext cx="3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48"/>
          <p:cNvSpPr txBox="1"/>
          <p:nvPr/>
        </p:nvSpPr>
        <p:spPr>
          <a:xfrm>
            <a:off x="366800" y="901475"/>
            <a:ext cx="90036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SVM: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Use significant predictors in the full model as features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Better Performance with less overfitting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Hard to explain the result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Random Fores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t: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Use all features in the full model as features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Better Performance but also suffer from overfitting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Feature Importance plot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8" name="Google Shape;348;p48"/>
          <p:cNvSpPr txBox="1"/>
          <p:nvPr/>
        </p:nvSpPr>
        <p:spPr>
          <a:xfrm>
            <a:off x="214404" y="333667"/>
            <a:ext cx="8659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Further Exploration on Models</a:t>
            </a:r>
            <a:r>
              <a:rPr lang="en-US"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:</a:t>
            </a:r>
            <a:endParaRPr i="1" sz="32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49" name="Google Shape;3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622" y="2232800"/>
            <a:ext cx="2595199" cy="263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500" y="1029286"/>
            <a:ext cx="4084076" cy="111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idx="12" type="sldNum"/>
          </p:nvPr>
        </p:nvSpPr>
        <p:spPr>
          <a:xfrm>
            <a:off x="4445001" y="4759656"/>
            <a:ext cx="3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49"/>
          <p:cNvSpPr txBox="1"/>
          <p:nvPr/>
        </p:nvSpPr>
        <p:spPr>
          <a:xfrm>
            <a:off x="366800" y="901475"/>
            <a:ext cx="87771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From 2013-2014 survey to 2018-2019 survey, the demographics of visitors changed most in gender and Age. After the reopening, there was a significant increase in the teenager visiting group as well as a significant decrease in elders. Much less white people visit the museum after the reopening. Different professionals also showed different tendencies to visit.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The word cloud can be directly used in marketing to stimulate people’s interests in science.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Museum’s members can be segmented into five subgroups.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It is reasonable to estimate about 20-25% of the museum’s total visitors are members.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Logistic regression are very interpretable in predicting 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customers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with member potential. Certain variables will favor or decrease a person’s chance to buy the membership. However, models which can catch non-linear relationship are more robust. On the other hand, those models are harder to interpret. There is a trade-off here.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214404" y="333667"/>
            <a:ext cx="8659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Concluding thoughts:</a:t>
            </a:r>
            <a:endParaRPr i="1" sz="32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ctrTitle"/>
          </p:nvPr>
        </p:nvSpPr>
        <p:spPr>
          <a:xfrm>
            <a:off x="1079579" y="847768"/>
            <a:ext cx="6999372" cy="2807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1F6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401F68"/>
                </a:solidFill>
              </a:rPr>
              <a:t>Thank You!</a:t>
            </a:r>
            <a:endParaRPr sz="24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350" y="57849"/>
            <a:ext cx="4647376" cy="1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/>
        </p:nvSpPr>
        <p:spPr>
          <a:xfrm>
            <a:off x="1531200" y="1394775"/>
            <a:ext cx="69543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 Black"/>
                <a:ea typeface="Arial Black"/>
                <a:cs typeface="Arial Black"/>
                <a:sym typeface="Arial Black"/>
              </a:rPr>
              <a:t>Introduction: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 sz="1500"/>
              <a:t> 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Client: The education team at the Museum of Science &amp; Industry at Chicago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  Project Time Period: Oct, 2020 - Dec 2020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  Dataset: Visitor surveys at 2013-2014, 2018-2019, and 2020 after reopening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  Objective: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             1. Help the client understand their visitors survey results better so that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                 the client can better educate its visitors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             2. Identify any significant demographic change of the visitors during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                 three different survey periods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             3. Train a machine learning model to help the client identify potential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                 customers who are more likely to become members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>
            <p:ph type="ctrTitle"/>
          </p:nvPr>
        </p:nvSpPr>
        <p:spPr>
          <a:xfrm>
            <a:off x="1079579" y="847768"/>
            <a:ext cx="6999300" cy="28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1F6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401F68"/>
                </a:solidFill>
              </a:rPr>
              <a:t>Q &amp; A</a:t>
            </a:r>
            <a:endParaRPr sz="24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4445001" y="4759656"/>
            <a:ext cx="338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34"/>
          <p:cNvSpPr txBox="1"/>
          <p:nvPr>
            <p:ph type="title"/>
          </p:nvPr>
        </p:nvSpPr>
        <p:spPr>
          <a:xfrm>
            <a:off x="457200" y="548887"/>
            <a:ext cx="8397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Road Map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159050" y="942450"/>
            <a:ext cx="96033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•"/>
            </a:pPr>
            <a:r>
              <a:rPr lang="en-US" sz="15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Data cleaning and processing </a:t>
            </a:r>
            <a:endParaRPr sz="15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Descriptive Analytics:</a:t>
            </a: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095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Where do survey respondents live?</a:t>
            </a: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095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•"/>
            </a:pPr>
            <a:r>
              <a:rPr lang="en-US" sz="15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What do survey respondents learn at the Museum?</a:t>
            </a:r>
            <a:endParaRPr sz="15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095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•"/>
            </a:pPr>
            <a:r>
              <a:rPr lang="en-US" sz="15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How have demographics changed among survey respondents over time?</a:t>
            </a:r>
            <a:endParaRPr sz="15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095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Predictive Analytics:</a:t>
            </a: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095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Which factors predict more frequent museum visits among survey respondents?</a:t>
            </a: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095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•"/>
            </a:pPr>
            <a:r>
              <a:rPr lang="en-US" sz="15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Which factors predict whether a survey respondent obtains membership at the museum?</a:t>
            </a:r>
            <a:endParaRPr sz="15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095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well can weather conditions predict daily attendance numbers at the museum?</a:t>
            </a: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Concluding thoughts</a:t>
            </a: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4445001" y="4759656"/>
            <a:ext cx="3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35"/>
          <p:cNvSpPr txBox="1"/>
          <p:nvPr/>
        </p:nvSpPr>
        <p:spPr>
          <a:xfrm>
            <a:off x="366804" y="12501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Merged 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separate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survey data</a:t>
            </a: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Retrieved weather data from external API (Visual Crossing)</a:t>
            </a:r>
            <a:r>
              <a:rPr lang="en-US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appended to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the </a:t>
            </a:r>
            <a:r>
              <a:rPr lang="en-US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merged dataset</a:t>
            </a: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Removed unrelated column as well as column with more than 90% null values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Deal with skewness and outlier(in income column)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Font typeface="Gill Sans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Check correlation matrix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Normalization</a:t>
            </a:r>
            <a:br>
              <a:rPr lang="en-US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366804" y="333667"/>
            <a:ext cx="8659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Step 1: </a:t>
            </a:r>
            <a:r>
              <a:rPr lang="en-US"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ETL and Data Cleaning</a:t>
            </a:r>
            <a:endParaRPr i="1" sz="32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4445001" y="4759656"/>
            <a:ext cx="3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36"/>
          <p:cNvSpPr txBox="1"/>
          <p:nvPr/>
        </p:nvSpPr>
        <p:spPr>
          <a:xfrm>
            <a:off x="366804" y="12501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Perform statistical inference to identify any significant demographic change across time period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chi-square test 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Visualize any significant demographic change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ggplot2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Perform K-means clustering to help the client learn more about its member customers.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pick best K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interpret results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500"/>
              <a:buChar char="•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Text Analysis to help the client determine how to attract more audience to their science sessions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-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build a word-cloud based on the response to a question on survey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366804" y="333667"/>
            <a:ext cx="8659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Step </a:t>
            </a:r>
            <a:r>
              <a:rPr lang="en-US"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r>
              <a:rPr i="0" lang="en-US" sz="3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: </a:t>
            </a:r>
            <a:r>
              <a:rPr lang="en-US"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Descriptive Analysis </a:t>
            </a:r>
            <a:endParaRPr i="1" sz="32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/>
          <p:cNvSpPr txBox="1"/>
          <p:nvPr/>
        </p:nvSpPr>
        <p:spPr>
          <a:xfrm>
            <a:off x="2187075" y="272250"/>
            <a:ext cx="6437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 Black"/>
                <a:ea typeface="Arial Black"/>
                <a:cs typeface="Arial Black"/>
                <a:sym typeface="Arial Black"/>
              </a:rPr>
              <a:t>Demographic Change Analysis </a:t>
            </a:r>
            <a:endParaRPr sz="19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 Black"/>
                <a:ea typeface="Arial Black"/>
                <a:cs typeface="Arial Black"/>
                <a:sym typeface="Arial Black"/>
              </a:rPr>
              <a:t>         ------ Age, Gender, Education, Profession, Race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1550075" y="1111350"/>
            <a:ext cx="81864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Gill Sans"/>
                <a:ea typeface="Gill Sans"/>
                <a:cs typeface="Gill Sans"/>
                <a:sym typeface="Gill Sans"/>
              </a:rPr>
              <a:t>Key </a:t>
            </a:r>
            <a:r>
              <a:rPr b="1" lang="en-US" sz="1500">
                <a:latin typeface="Gill Sans"/>
                <a:ea typeface="Gill Sans"/>
                <a:cs typeface="Gill Sans"/>
                <a:sym typeface="Gill Sans"/>
              </a:rPr>
              <a:t>Findings:</a:t>
            </a:r>
            <a:endParaRPr b="1"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The overall profession distribution has not changed </a:t>
            </a: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significantly 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between any two surve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ys.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The race demographic changed </a:t>
            </a: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significantly 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from the 2018-2019 survey to the 2020 survey.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The age group distribution has changed s</a:t>
            </a: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ignificantly 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between any given two surveys.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The education level changed significantly from prior surveys to 2020.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The gender distribution has </a:t>
            </a: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changed significantly from 2013-2014 survey to latter surveys.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5" name="Google Shape;245;p37"/>
          <p:cNvSpPr txBox="1"/>
          <p:nvPr/>
        </p:nvSpPr>
        <p:spPr>
          <a:xfrm>
            <a:off x="1851175" y="2816525"/>
            <a:ext cx="13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2013-2014</a:t>
            </a:r>
            <a:endParaRPr/>
          </a:p>
        </p:txBody>
      </p:sp>
      <p:sp>
        <p:nvSpPr>
          <p:cNvPr id="246" name="Google Shape;246;p37"/>
          <p:cNvSpPr txBox="1"/>
          <p:nvPr/>
        </p:nvSpPr>
        <p:spPr>
          <a:xfrm>
            <a:off x="4283825" y="2816525"/>
            <a:ext cx="13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2018-2019</a:t>
            </a:r>
            <a:endParaRPr/>
          </a:p>
        </p:txBody>
      </p:sp>
      <p:sp>
        <p:nvSpPr>
          <p:cNvPr id="247" name="Google Shape;247;p37"/>
          <p:cNvSpPr txBox="1"/>
          <p:nvPr/>
        </p:nvSpPr>
        <p:spPr>
          <a:xfrm>
            <a:off x="7103225" y="2816525"/>
            <a:ext cx="13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2020</a:t>
            </a:r>
            <a:endParaRPr/>
          </a:p>
        </p:txBody>
      </p:sp>
      <p:cxnSp>
        <p:nvCxnSpPr>
          <p:cNvPr id="248" name="Google Shape;248;p37"/>
          <p:cNvCxnSpPr/>
          <p:nvPr/>
        </p:nvCxnSpPr>
        <p:spPr>
          <a:xfrm>
            <a:off x="3450300" y="2977525"/>
            <a:ext cx="5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7"/>
          <p:cNvCxnSpPr/>
          <p:nvPr/>
        </p:nvCxnSpPr>
        <p:spPr>
          <a:xfrm>
            <a:off x="5845925" y="2977525"/>
            <a:ext cx="5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7"/>
          <p:cNvSpPr txBox="1"/>
          <p:nvPr/>
        </p:nvSpPr>
        <p:spPr>
          <a:xfrm>
            <a:off x="2207000" y="3140525"/>
            <a:ext cx="2229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</a:rPr>
              <a:t>Significant Increase</a:t>
            </a:r>
            <a:r>
              <a:rPr lang="en-US"/>
              <a:t>: female visitors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</a:rPr>
              <a:t>Significant </a:t>
            </a:r>
            <a:r>
              <a:rPr b="1" lang="en-US">
                <a:solidFill>
                  <a:srgbClr val="CC0000"/>
                </a:solidFill>
              </a:rPr>
              <a:t>Decrease</a:t>
            </a:r>
            <a:r>
              <a:rPr lang="en-US"/>
              <a:t>: teenager and elder visitors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251" name="Google Shape;251;p37"/>
          <p:cNvSpPr txBox="1"/>
          <p:nvPr/>
        </p:nvSpPr>
        <p:spPr>
          <a:xfrm>
            <a:off x="5500850" y="3064325"/>
            <a:ext cx="3123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</a:rPr>
              <a:t>Significant Increase</a:t>
            </a:r>
            <a:r>
              <a:rPr b="1" lang="en-US"/>
              <a:t>:</a:t>
            </a:r>
            <a:r>
              <a:rPr lang="en-US"/>
              <a:t> Education and Health professionals, Black, Hispanic visitors, under-18 visitors, less than high school visitors,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CC0000"/>
                </a:solidFill>
              </a:rPr>
              <a:t>Significant Decrease</a:t>
            </a:r>
            <a:r>
              <a:rPr b="1" lang="en-US">
                <a:solidFill>
                  <a:schemeClr val="dk1"/>
                </a:solidFill>
              </a:rPr>
              <a:t>: </a:t>
            </a:r>
            <a:r>
              <a:rPr lang="en-US">
                <a:solidFill>
                  <a:schemeClr val="dk1"/>
                </a:solidFill>
              </a:rPr>
              <a:t>Arts. farming, production professionals, white visitors, elder visitors,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/>
          <p:nvPr/>
        </p:nvSpPr>
        <p:spPr>
          <a:xfrm>
            <a:off x="2187075" y="272250"/>
            <a:ext cx="643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 Black"/>
                <a:ea typeface="Arial Black"/>
                <a:cs typeface="Arial Black"/>
                <a:sym typeface="Arial Black"/>
              </a:rPr>
              <a:t>Demographic Change Analysis Visualizations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325" y="945500"/>
            <a:ext cx="3619599" cy="367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7925" y="701600"/>
            <a:ext cx="3909951" cy="39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idx="12" type="sldNum"/>
          </p:nvPr>
        </p:nvSpPr>
        <p:spPr>
          <a:xfrm>
            <a:off x="4445001" y="4759656"/>
            <a:ext cx="3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39"/>
          <p:cNvSpPr txBox="1"/>
          <p:nvPr/>
        </p:nvSpPr>
        <p:spPr>
          <a:xfrm>
            <a:off x="366804" y="333667"/>
            <a:ext cx="8659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Demographic Change Analysis Visualizations</a:t>
            </a:r>
            <a:endParaRPr sz="24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68" name="Google Shape;2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00" y="1294025"/>
            <a:ext cx="2706526" cy="348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9"/>
          <p:cNvSpPr txBox="1"/>
          <p:nvPr/>
        </p:nvSpPr>
        <p:spPr>
          <a:xfrm>
            <a:off x="164725" y="983400"/>
            <a:ext cx="28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 Square Test Residual Plot</a:t>
            </a:r>
            <a:endParaRPr/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4225" y="1522625"/>
            <a:ext cx="4174475" cy="328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1650" y="1451775"/>
            <a:ext cx="2359949" cy="340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4445001" y="4759656"/>
            <a:ext cx="33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40"/>
          <p:cNvSpPr txBox="1"/>
          <p:nvPr/>
        </p:nvSpPr>
        <p:spPr>
          <a:xfrm>
            <a:off x="366804" y="333667"/>
            <a:ext cx="8659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Text Analysis - Word Cloud Visualization:</a:t>
            </a:r>
            <a:endParaRPr sz="24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625500" y="1219175"/>
            <a:ext cx="84540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The R packages used: text mining(tm), textstem, and wordcloud2.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Converted all words into lowercase. 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Tokenize all the words and performed lemmatization (Convert a word from variant to original form).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Removed stopwords, punctuation, numbers.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Build a word-frequency table.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AutoNum type="arabicPeriod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Plot a word-cloud visualization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xecutive">
  <a:themeElements>
    <a:clrScheme name="Custom 6">
      <a:dk1>
        <a:srgbClr val="342F2E"/>
      </a:dk1>
      <a:lt1>
        <a:srgbClr val="FFFFFF"/>
      </a:lt1>
      <a:dk2>
        <a:srgbClr val="4E2A84"/>
      </a:dk2>
      <a:lt2>
        <a:srgbClr val="D8D6D6"/>
      </a:lt2>
      <a:accent1>
        <a:srgbClr val="401F68"/>
      </a:accent1>
      <a:accent2>
        <a:srgbClr val="007FA4"/>
      </a:accent2>
      <a:accent3>
        <a:srgbClr val="0D2D6C"/>
      </a:accent3>
      <a:accent4>
        <a:srgbClr val="D9C826"/>
      </a:accent4>
      <a:accent5>
        <a:srgbClr val="CA7C1B"/>
      </a:accent5>
      <a:accent6>
        <a:srgbClr val="D85820"/>
      </a:accent6>
      <a:hlink>
        <a:srgbClr val="5091CD"/>
      </a:hlink>
      <a:folHlink>
        <a:srgbClr val="BBB8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