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BBE8-4313-442F-AFEA-0BA5E0189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AAA4E-126D-45C6-9E26-09902A2D0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F2974-1E68-4E87-934F-4AAA66AB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1A613-7BDA-4855-80FC-7DB67748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9891-568C-44C5-A1E2-B24F281D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CD7A-9105-4DE9-AE38-E9598C99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B0198-5A55-47A7-91D6-DD6B00E04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B896-0EA3-48E4-BD60-0BD1CEAB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21031-9CEA-4EC4-8313-774278F9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A1A5B-D53A-4F1A-9C1D-1A20A99A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59C39-580A-4FA8-B1D3-176B968D8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A993-3539-49BC-9AEA-611D29650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89DD-DFEB-4439-A629-E80B0F44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7A2C-2AFB-4547-B4F8-85AD3FDC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358A-C10C-4CF5-B26E-EF2DA2E2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3379-E66C-404F-A8C4-C00B0CAF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D7E6-180D-4AD9-A96F-ACAECB191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15E1-5D2A-462A-A258-D5CD3219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A225-98CB-4140-B801-B96C09F8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D1800-9BB3-466F-A848-573F9193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2A39-409B-4E14-BC3F-09908B85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BA1A-4CBF-45F3-AC15-C4850FE55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E89A4-2FB2-4689-9EA2-52B7E7F9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4AD9-16BE-476A-B445-07E43809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CCE5-0F94-4468-9B8E-736A02F2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9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CD8C-D10A-494A-839A-147F5505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D520B-2280-4D35-844C-D3488D80B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C3229-8963-44C3-B093-DF9BDDD7E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5FA7B-CBEB-4ED2-89D8-46E98E25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ECCD7-AD00-4C13-AC9C-F0283066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C5AF3-C304-4B8C-9D15-DD1BC32D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4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4597-881C-41C3-B382-CBB8FD6C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0F02B-6D3D-446E-A545-45061EA9E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AC4F9-5FA4-4E45-B7C2-247DCFF53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5C049-7EBC-4EBA-A70B-A255EBB9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83EB9-0406-4970-B6B8-56A4A5B55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D66C0-8D3D-49ED-B2D6-FF0608A7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D6F2A-50E8-4316-A1ED-8B173352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0875C-D7A5-4E2B-8AD4-7B7A9F2E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7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C34D-C218-48B9-83C9-3573020D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7E396-81DB-4BC1-9AB6-B2F0B45D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C7B8A-ABD2-4031-9368-261B49D6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9A375-B3D7-4AE6-896D-BEBD06F8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0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70CED-38C4-4D6E-9908-81594671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A1CC5-110D-42F4-A8A4-11D569AA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FA66E-A1C8-4660-AE32-D1213BE9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F769-BE07-43CE-A988-84A24576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FA5C-AE06-4110-B5AC-01C87B75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5E11B-AC62-42E8-ACA2-FFA23EDB9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AA30E-7DC2-4C12-9A10-D5C6DD02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B0635-EC5F-4CD0-93D7-1501BFB6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E617-C0BA-431E-A978-0C21BC13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5CB1-9A54-4C1C-931A-DE1662AC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AE733-3CB9-4EF6-A2D8-E177D5CD9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60061-2C84-4696-AB9B-F321C7092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C2AA7-A66E-4985-ADC3-08C74783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F3A6-371B-484F-AA08-EE827C6B564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C17F4-E693-4A23-A14F-0EC6B2E6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DACAA-B1FD-43E5-9049-037E008A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8FC90-798E-4B61-A68E-428F88EE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17411-35CF-4FA4-BF01-8C40FC9F2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4329-75A0-4E57-ABB1-5ACC806C3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BF3A6-371B-484F-AA08-EE827C6B564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79BA-2B2C-41C5-A8A4-B549C314C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A510-ACDE-4E3D-A7E6-5EC7657A0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B2931-CDD4-40D5-B42A-E3B288ED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2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D03F6C-3148-43BC-AE97-9E3FC457FC02}"/>
              </a:ext>
            </a:extLst>
          </p:cNvPr>
          <p:cNvGrpSpPr/>
          <p:nvPr/>
        </p:nvGrpSpPr>
        <p:grpSpPr>
          <a:xfrm>
            <a:off x="19136" y="-244586"/>
            <a:ext cx="11253375" cy="6588292"/>
            <a:chOff x="19136" y="-244586"/>
            <a:chExt cx="11253375" cy="6588292"/>
          </a:xfrm>
        </p:grpSpPr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D5B540A3-F8C7-46B6-B95C-818147637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36" y="-244586"/>
              <a:ext cx="3307578" cy="3307578"/>
            </a:xfrm>
            <a:prstGeom prst="rect">
              <a:avLst/>
            </a:prstGeom>
          </p:spPr>
        </p:pic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CD8F611-3727-4EDF-BD62-FF64DB2B238D}"/>
                </a:ext>
              </a:extLst>
            </p:cNvPr>
            <p:cNvGrpSpPr/>
            <p:nvPr/>
          </p:nvGrpSpPr>
          <p:grpSpPr>
            <a:xfrm>
              <a:off x="538180" y="285210"/>
              <a:ext cx="10734331" cy="6058496"/>
              <a:chOff x="538180" y="285210"/>
              <a:chExt cx="10734331" cy="6058496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F3D20CE-C40E-4E9E-8372-F150D69D03FC}"/>
                  </a:ext>
                </a:extLst>
              </p:cNvPr>
              <p:cNvCxnSpPr/>
              <p:nvPr/>
            </p:nvCxnSpPr>
            <p:spPr>
              <a:xfrm>
                <a:off x="736008" y="3545416"/>
                <a:ext cx="1333500" cy="0"/>
              </a:xfrm>
              <a:prstGeom prst="straightConnector1">
                <a:avLst/>
              </a:prstGeom>
              <a:ln w="28575">
                <a:solidFill>
                  <a:srgbClr val="00569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ounded Rectangle 4">
                <a:extLst>
                  <a:ext uri="{FF2B5EF4-FFF2-40B4-BE49-F238E27FC236}">
                    <a16:creationId xmlns:a16="http://schemas.microsoft.com/office/drawing/2014/main" id="{BB0ECDF3-2494-4D1C-915A-CEEB251E5AE5}"/>
                  </a:ext>
                </a:extLst>
              </p:cNvPr>
              <p:cNvSpPr/>
              <p:nvPr/>
            </p:nvSpPr>
            <p:spPr>
              <a:xfrm>
                <a:off x="538180" y="2876550"/>
                <a:ext cx="1656000" cy="1524000"/>
              </a:xfrm>
              <a:prstGeom prst="rect">
                <a:avLst/>
              </a:prstGeom>
              <a:solidFill>
                <a:srgbClr val="00569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Cabin" panose="020B0803050202020004" pitchFamily="34" charset="0"/>
                  </a:rPr>
                  <a:t>Authoring</a:t>
                </a:r>
              </a:p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Cabin" panose="020B0803050202020004" pitchFamily="34" charset="0"/>
                  </a:rPr>
                  <a:t>(VS Code)</a:t>
                </a:r>
              </a:p>
            </p:txBody>
          </p:sp>
          <p:sp>
            <p:nvSpPr>
              <p:cNvPr id="47" name="Rounded Rectangle 5">
                <a:extLst>
                  <a:ext uri="{FF2B5EF4-FFF2-40B4-BE49-F238E27FC236}">
                    <a16:creationId xmlns:a16="http://schemas.microsoft.com/office/drawing/2014/main" id="{B2976EFB-3AFB-4191-B04A-68CDFC8B77A5}"/>
                  </a:ext>
                </a:extLst>
              </p:cNvPr>
              <p:cNvSpPr/>
              <p:nvPr/>
            </p:nvSpPr>
            <p:spPr>
              <a:xfrm>
                <a:off x="3407243" y="2876550"/>
                <a:ext cx="1656000" cy="1524000"/>
              </a:xfrm>
              <a:prstGeom prst="rect">
                <a:avLst/>
              </a:prstGeom>
              <a:solidFill>
                <a:srgbClr val="0056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Cabin" panose="020B0803050202020004" pitchFamily="34" charset="0"/>
                  </a:rPr>
                  <a:t>Local </a:t>
                </a:r>
                <a:r>
                  <a:rPr lang="en-GB" dirty="0" err="1">
                    <a:solidFill>
                      <a:schemeClr val="bg1"/>
                    </a:solidFill>
                    <a:latin typeface="Cabin" panose="020B0803050202020004" pitchFamily="34" charset="0"/>
                  </a:rPr>
                  <a:t>Ethereum</a:t>
                </a:r>
                <a:endParaRPr lang="en-GB" dirty="0">
                  <a:solidFill>
                    <a:schemeClr val="bg1"/>
                  </a:solidFill>
                  <a:latin typeface="Cabin" panose="020B0803050202020004" pitchFamily="34" charset="0"/>
                </a:endParaRPr>
              </a:p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Cabin" panose="020B0803050202020004" pitchFamily="34" charset="0"/>
                  </a:rPr>
                  <a:t>Node</a:t>
                </a:r>
              </a:p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Cabin" panose="020B0803050202020004" pitchFamily="34" charset="0"/>
                  </a:rPr>
                  <a:t>(</a:t>
                </a:r>
                <a:r>
                  <a:rPr lang="en-GB" dirty="0" err="1">
                    <a:solidFill>
                      <a:schemeClr val="bg1"/>
                    </a:solidFill>
                    <a:latin typeface="Cabin" panose="020B0803050202020004" pitchFamily="34" charset="0"/>
                  </a:rPr>
                  <a:t>testrpc</a:t>
                </a:r>
                <a:r>
                  <a:rPr lang="en-GB" dirty="0">
                    <a:solidFill>
                      <a:schemeClr val="bg1"/>
                    </a:solidFill>
                    <a:latin typeface="Cabin" panose="020B0803050202020004" pitchFamily="34" charset="0"/>
                  </a:rPr>
                  <a:t>)</a:t>
                </a:r>
              </a:p>
            </p:txBody>
          </p:sp>
          <p:sp>
            <p:nvSpPr>
              <p:cNvPr id="48" name="TextBox 8">
                <a:extLst>
                  <a:ext uri="{FF2B5EF4-FFF2-40B4-BE49-F238E27FC236}">
                    <a16:creationId xmlns:a16="http://schemas.microsoft.com/office/drawing/2014/main" id="{3F8493FD-4B21-4851-9264-B882362FD779}"/>
                  </a:ext>
                </a:extLst>
              </p:cNvPr>
              <p:cNvSpPr txBox="1"/>
              <p:nvPr/>
            </p:nvSpPr>
            <p:spPr>
              <a:xfrm>
                <a:off x="2361820" y="3269216"/>
                <a:ext cx="901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>
                    <a:solidFill>
                      <a:schemeClr val="tx2"/>
                    </a:solidFill>
                    <a:latin typeface="Cabin" panose="020B0803050202020004" pitchFamily="34" charset="0"/>
                  </a:rPr>
                  <a:t>Truffle</a:t>
                </a:r>
              </a:p>
            </p:txBody>
          </p:sp>
          <p:sp>
            <p:nvSpPr>
              <p:cNvPr id="49" name="TextBox 9">
                <a:extLst>
                  <a:ext uri="{FF2B5EF4-FFF2-40B4-BE49-F238E27FC236}">
                    <a16:creationId xmlns:a16="http://schemas.microsoft.com/office/drawing/2014/main" id="{CD155934-B844-424A-A195-D5303A07FD90}"/>
                  </a:ext>
                </a:extLst>
              </p:cNvPr>
              <p:cNvSpPr txBox="1"/>
              <p:nvPr/>
            </p:nvSpPr>
            <p:spPr>
              <a:xfrm>
                <a:off x="2322222" y="3692943"/>
                <a:ext cx="1041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>
                    <a:solidFill>
                      <a:schemeClr val="tx2"/>
                    </a:solidFill>
                    <a:latin typeface="Cabin" panose="020B0803050202020004" pitchFamily="34" charset="0"/>
                  </a:rPr>
                  <a:t>Compile</a:t>
                </a:r>
              </a:p>
              <a:p>
                <a:r>
                  <a:rPr lang="en-GB" dirty="0">
                    <a:solidFill>
                      <a:schemeClr val="tx2"/>
                    </a:solidFill>
                    <a:latin typeface="Cabin" panose="020B0803050202020004" pitchFamily="34" charset="0"/>
                  </a:rPr>
                  <a:t>Deploy</a:t>
                </a:r>
              </a:p>
            </p:txBody>
          </p:sp>
          <p:sp>
            <p:nvSpPr>
              <p:cNvPr id="50" name="Rounded Rectangle 10">
                <a:extLst>
                  <a:ext uri="{FF2B5EF4-FFF2-40B4-BE49-F238E27FC236}">
                    <a16:creationId xmlns:a16="http://schemas.microsoft.com/office/drawing/2014/main" id="{099CCB74-BBEF-4ADD-900E-7202417C9522}"/>
                  </a:ext>
                </a:extLst>
              </p:cNvPr>
              <p:cNvSpPr/>
              <p:nvPr/>
            </p:nvSpPr>
            <p:spPr>
              <a:xfrm>
                <a:off x="6269674" y="4791607"/>
                <a:ext cx="1332000" cy="152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>
                    <a:solidFill>
                      <a:schemeClr val="tx2"/>
                    </a:solidFill>
                    <a:latin typeface="Cabin" panose="020B0803050202020004" pitchFamily="34" charset="0"/>
                  </a:rPr>
                  <a:t>Azure </a:t>
                </a:r>
                <a:r>
                  <a:rPr lang="en-GB" dirty="0" err="1">
                    <a:solidFill>
                      <a:schemeClr val="tx2"/>
                    </a:solidFill>
                    <a:latin typeface="Cabin" panose="020B0803050202020004" pitchFamily="34" charset="0"/>
                  </a:rPr>
                  <a:t>Ethereum</a:t>
                </a:r>
                <a:r>
                  <a:rPr lang="en-GB" dirty="0">
                    <a:solidFill>
                      <a:schemeClr val="tx2"/>
                    </a:solidFill>
                    <a:latin typeface="Cabin" panose="020B0803050202020004" pitchFamily="34" charset="0"/>
                  </a:rPr>
                  <a:t> Consortium</a:t>
                </a:r>
              </a:p>
              <a:p>
                <a:pPr algn="ctr"/>
                <a:r>
                  <a:rPr lang="en-GB" dirty="0">
                    <a:solidFill>
                      <a:schemeClr val="tx2"/>
                    </a:solidFill>
                    <a:latin typeface="Cabin" panose="020B0803050202020004" pitchFamily="34" charset="0"/>
                  </a:rPr>
                  <a:t>Transaction Node</a:t>
                </a:r>
              </a:p>
            </p:txBody>
          </p:sp>
          <p:cxnSp>
            <p:nvCxnSpPr>
              <p:cNvPr id="51" name="Elbow Connector 15">
                <a:extLst>
                  <a:ext uri="{FF2B5EF4-FFF2-40B4-BE49-F238E27FC236}">
                    <a16:creationId xmlns:a16="http://schemas.microsoft.com/office/drawing/2014/main" id="{7D100FC7-0810-4363-952D-BDA909117380}"/>
                  </a:ext>
                </a:extLst>
              </p:cNvPr>
              <p:cNvCxnSpPr/>
              <p:nvPr/>
            </p:nvCxnSpPr>
            <p:spPr>
              <a:xfrm rot="16200000" flipH="1">
                <a:off x="3241399" y="2525331"/>
                <a:ext cx="1153056" cy="4903494"/>
              </a:xfrm>
              <a:prstGeom prst="bentConnector2">
                <a:avLst/>
              </a:prstGeom>
              <a:ln w="28575">
                <a:solidFill>
                  <a:srgbClr val="00569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17">
                <a:extLst>
                  <a:ext uri="{FF2B5EF4-FFF2-40B4-BE49-F238E27FC236}">
                    <a16:creationId xmlns:a16="http://schemas.microsoft.com/office/drawing/2014/main" id="{E15FBDBB-59D4-4922-9C07-E0577B195A1E}"/>
                  </a:ext>
                </a:extLst>
              </p:cNvPr>
              <p:cNvSpPr txBox="1"/>
              <p:nvPr/>
            </p:nvSpPr>
            <p:spPr>
              <a:xfrm>
                <a:off x="3511802" y="5179496"/>
                <a:ext cx="901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>
                    <a:solidFill>
                      <a:schemeClr val="tx2"/>
                    </a:solidFill>
                    <a:latin typeface="Cabin" panose="020B0803050202020004" pitchFamily="34" charset="0"/>
                  </a:rPr>
                  <a:t>Truffle</a:t>
                </a:r>
              </a:p>
            </p:txBody>
          </p:sp>
          <p:sp>
            <p:nvSpPr>
              <p:cNvPr id="53" name="TextBox 19">
                <a:extLst>
                  <a:ext uri="{FF2B5EF4-FFF2-40B4-BE49-F238E27FC236}">
                    <a16:creationId xmlns:a16="http://schemas.microsoft.com/office/drawing/2014/main" id="{6DFAAAC8-57DC-4E28-B4EB-444765BF1FF8}"/>
                  </a:ext>
                </a:extLst>
              </p:cNvPr>
              <p:cNvSpPr txBox="1"/>
              <p:nvPr/>
            </p:nvSpPr>
            <p:spPr>
              <a:xfrm>
                <a:off x="3480052" y="5564227"/>
                <a:ext cx="1041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>
                    <a:solidFill>
                      <a:schemeClr val="tx2"/>
                    </a:solidFill>
                    <a:latin typeface="Cabin" panose="020B0803050202020004" pitchFamily="34" charset="0"/>
                  </a:rPr>
                  <a:t>Compile</a:t>
                </a:r>
              </a:p>
              <a:p>
                <a:r>
                  <a:rPr lang="en-GB" dirty="0">
                    <a:solidFill>
                      <a:schemeClr val="tx2"/>
                    </a:solidFill>
                    <a:latin typeface="Cabin" panose="020B0803050202020004" pitchFamily="34" charset="0"/>
                  </a:rPr>
                  <a:t>Deploy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859A79C-E945-41DE-8FBA-0EDE01A1A4D7}"/>
                  </a:ext>
                </a:extLst>
              </p:cNvPr>
              <p:cNvCxnSpPr/>
              <p:nvPr/>
            </p:nvCxnSpPr>
            <p:spPr>
              <a:xfrm flipV="1">
                <a:off x="7601674" y="2328438"/>
                <a:ext cx="1291423" cy="322516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B0F2DA3-BF4A-4072-84E5-B79D22103E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01674" y="5456980"/>
                <a:ext cx="784346" cy="966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B8F8198-36DC-49E1-B7F0-40CB45B37B73}"/>
                  </a:ext>
                </a:extLst>
              </p:cNvPr>
              <p:cNvCxnSpPr/>
              <p:nvPr/>
            </p:nvCxnSpPr>
            <p:spPr>
              <a:xfrm flipV="1">
                <a:off x="7601674" y="3598808"/>
                <a:ext cx="1898178" cy="19547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87D9B33-8161-40CD-A5B9-B0B1B7E6DE03}"/>
                  </a:ext>
                </a:extLst>
              </p:cNvPr>
              <p:cNvGrpSpPr/>
              <p:nvPr/>
            </p:nvGrpSpPr>
            <p:grpSpPr>
              <a:xfrm>
                <a:off x="8667269" y="1012219"/>
                <a:ext cx="1542047" cy="1542047"/>
                <a:chOff x="9295796" y="789969"/>
                <a:chExt cx="1542047" cy="1542047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EEE3E634-C0A7-4D7A-B595-675FCB7DC900}"/>
                    </a:ext>
                  </a:extLst>
                </p:cNvPr>
                <p:cNvGrpSpPr/>
                <p:nvPr/>
              </p:nvGrpSpPr>
              <p:grpSpPr>
                <a:xfrm>
                  <a:off x="9295796" y="789969"/>
                  <a:ext cx="1542047" cy="1542047"/>
                  <a:chOff x="9020676" y="906779"/>
                  <a:chExt cx="1542047" cy="1542047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A784CF62-D5CC-48A2-A020-064DB66E4E81}"/>
                      </a:ext>
                    </a:extLst>
                  </p:cNvPr>
                  <p:cNvSpPr/>
                  <p:nvPr/>
                </p:nvSpPr>
                <p:spPr>
                  <a:xfrm>
                    <a:off x="9020676" y="906779"/>
                    <a:ext cx="1542047" cy="154204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>
                      <a:solidFill>
                        <a:schemeClr val="tx2"/>
                      </a:solidFill>
                      <a:latin typeface="Cabin" panose="020B0803050202020004" pitchFamily="34" charset="0"/>
                    </a:endParaRPr>
                  </a:p>
                </p:txBody>
              </p:sp>
              <p:sp>
                <p:nvSpPr>
                  <p:cNvPr id="62" name="Rectangle: Rounded Corners 61">
                    <a:extLst>
                      <a:ext uri="{FF2B5EF4-FFF2-40B4-BE49-F238E27FC236}">
                        <a16:creationId xmlns:a16="http://schemas.microsoft.com/office/drawing/2014/main" id="{19284ADB-E990-4540-AD5E-8D98F0541041}"/>
                      </a:ext>
                    </a:extLst>
                  </p:cNvPr>
                  <p:cNvSpPr/>
                  <p:nvPr/>
                </p:nvSpPr>
                <p:spPr>
                  <a:xfrm>
                    <a:off x="9220200" y="1479746"/>
                    <a:ext cx="403860" cy="403860"/>
                  </a:xfrm>
                  <a:prstGeom prst="roundRect">
                    <a:avLst>
                      <a:gd name="adj" fmla="val 5788"/>
                    </a:avLst>
                  </a:prstGeom>
                  <a:solidFill>
                    <a:schemeClr val="tx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 dirty="0">
                      <a:solidFill>
                        <a:schemeClr val="tx2"/>
                      </a:solidFill>
                      <a:latin typeface="Cabin" panose="020B0803050202020004" pitchFamily="34" charset="0"/>
                    </a:endParaRPr>
                  </a:p>
                </p:txBody>
              </p:sp>
              <p:sp>
                <p:nvSpPr>
                  <p:cNvPr id="63" name="Rectangle: Rounded Corners 62">
                    <a:extLst>
                      <a:ext uri="{FF2B5EF4-FFF2-40B4-BE49-F238E27FC236}">
                        <a16:creationId xmlns:a16="http://schemas.microsoft.com/office/drawing/2014/main" id="{5BBD054D-E8BF-45D2-BAB6-DBFF13B07FD9}"/>
                      </a:ext>
                    </a:extLst>
                  </p:cNvPr>
                  <p:cNvSpPr/>
                  <p:nvPr/>
                </p:nvSpPr>
                <p:spPr>
                  <a:xfrm>
                    <a:off x="9791700" y="1798320"/>
                    <a:ext cx="403860" cy="403860"/>
                  </a:xfrm>
                  <a:prstGeom prst="roundRect">
                    <a:avLst>
                      <a:gd name="adj" fmla="val 5788"/>
                    </a:avLst>
                  </a:prstGeom>
                  <a:solidFill>
                    <a:schemeClr val="tx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 dirty="0">
                      <a:solidFill>
                        <a:schemeClr val="tx2"/>
                      </a:solidFill>
                      <a:latin typeface="Cabin" panose="020B0803050202020004" pitchFamily="34" charset="0"/>
                    </a:endParaRPr>
                  </a:p>
                </p:txBody>
              </p:sp>
              <p:sp>
                <p:nvSpPr>
                  <p:cNvPr id="64" name="Rectangle: Rounded Corners 63">
                    <a:extLst>
                      <a:ext uri="{FF2B5EF4-FFF2-40B4-BE49-F238E27FC236}">
                        <a16:creationId xmlns:a16="http://schemas.microsoft.com/office/drawing/2014/main" id="{BCE971AE-015F-4E41-B058-1FFC65E6B86D}"/>
                      </a:ext>
                    </a:extLst>
                  </p:cNvPr>
                  <p:cNvSpPr/>
                  <p:nvPr/>
                </p:nvSpPr>
                <p:spPr>
                  <a:xfrm>
                    <a:off x="9791700" y="1158240"/>
                    <a:ext cx="403860" cy="403860"/>
                  </a:xfrm>
                  <a:prstGeom prst="roundRect">
                    <a:avLst>
                      <a:gd name="adj" fmla="val 5788"/>
                    </a:avLst>
                  </a:prstGeom>
                  <a:solidFill>
                    <a:schemeClr val="tx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>
                      <a:solidFill>
                        <a:schemeClr val="tx2"/>
                      </a:solidFill>
                      <a:latin typeface="Cabin" panose="020B0803050202020004" pitchFamily="34" charset="0"/>
                    </a:endParaRPr>
                  </a:p>
                </p:txBody>
              </p:sp>
            </p:grpSp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FDFFB890-557E-4C81-87AE-E7FD4796B1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013" t="14536" r="16284" b="17032"/>
                <a:stretch/>
              </p:blipFill>
              <p:spPr>
                <a:xfrm>
                  <a:off x="10061808" y="1046947"/>
                  <a:ext cx="403860" cy="3854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3F8EBB8F-A7B6-46ED-A360-13C6837C1C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013" t="14536" r="16284" b="17032"/>
                <a:stretch/>
              </p:blipFill>
              <p:spPr>
                <a:xfrm>
                  <a:off x="10066819" y="1679959"/>
                  <a:ext cx="403860" cy="3854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BA5A8C8-F802-440A-A1CA-24F51F0F5592}"/>
                  </a:ext>
                </a:extLst>
              </p:cNvPr>
              <p:cNvGrpSpPr/>
              <p:nvPr/>
            </p:nvGrpSpPr>
            <p:grpSpPr>
              <a:xfrm>
                <a:off x="9499852" y="2827784"/>
                <a:ext cx="1542047" cy="1542047"/>
                <a:chOff x="10128379" y="2605534"/>
                <a:chExt cx="1542047" cy="1542047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C9D74088-FD0B-4FE8-B121-B78DD2472E4C}"/>
                    </a:ext>
                  </a:extLst>
                </p:cNvPr>
                <p:cNvGrpSpPr/>
                <p:nvPr/>
              </p:nvGrpSpPr>
              <p:grpSpPr>
                <a:xfrm>
                  <a:off x="10128379" y="2605534"/>
                  <a:ext cx="1542047" cy="1542047"/>
                  <a:chOff x="9020676" y="906779"/>
                  <a:chExt cx="1542047" cy="1542047"/>
                </a:xfrm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18A26A4F-CFB1-47F9-BB19-11B36F5C76B8}"/>
                      </a:ext>
                    </a:extLst>
                  </p:cNvPr>
                  <p:cNvSpPr/>
                  <p:nvPr/>
                </p:nvSpPr>
                <p:spPr>
                  <a:xfrm>
                    <a:off x="9020676" y="906779"/>
                    <a:ext cx="1542047" cy="154204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>
                      <a:solidFill>
                        <a:schemeClr val="tx2"/>
                      </a:solidFill>
                      <a:latin typeface="Cabin" panose="020B0803050202020004" pitchFamily="34" charset="0"/>
                    </a:endParaRPr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DCC47806-2878-4C57-9FA6-AA55E99DF81B}"/>
                      </a:ext>
                    </a:extLst>
                  </p:cNvPr>
                  <p:cNvSpPr/>
                  <p:nvPr/>
                </p:nvSpPr>
                <p:spPr>
                  <a:xfrm>
                    <a:off x="9220200" y="1476976"/>
                    <a:ext cx="403860" cy="403860"/>
                  </a:xfrm>
                  <a:prstGeom prst="roundRect">
                    <a:avLst>
                      <a:gd name="adj" fmla="val 5788"/>
                    </a:avLst>
                  </a:prstGeom>
                  <a:solidFill>
                    <a:schemeClr val="tx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 dirty="0">
                      <a:solidFill>
                        <a:schemeClr val="tx2"/>
                      </a:solidFill>
                      <a:latin typeface="Cabin" panose="020B0803050202020004" pitchFamily="34" charset="0"/>
                    </a:endParaRPr>
                  </a:p>
                </p:txBody>
              </p:sp>
              <p:sp>
                <p:nvSpPr>
                  <p:cNvPr id="72" name="Rectangle: Rounded Corners 71">
                    <a:extLst>
                      <a:ext uri="{FF2B5EF4-FFF2-40B4-BE49-F238E27FC236}">
                        <a16:creationId xmlns:a16="http://schemas.microsoft.com/office/drawing/2014/main" id="{47454857-CF50-44AB-B44B-4F1F2875D0D9}"/>
                      </a:ext>
                    </a:extLst>
                  </p:cNvPr>
                  <p:cNvSpPr/>
                  <p:nvPr/>
                </p:nvSpPr>
                <p:spPr>
                  <a:xfrm>
                    <a:off x="9791700" y="1798320"/>
                    <a:ext cx="403860" cy="403860"/>
                  </a:xfrm>
                  <a:prstGeom prst="roundRect">
                    <a:avLst>
                      <a:gd name="adj" fmla="val 5788"/>
                    </a:avLst>
                  </a:prstGeom>
                  <a:solidFill>
                    <a:schemeClr val="tx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 dirty="0">
                      <a:solidFill>
                        <a:schemeClr val="tx2"/>
                      </a:solidFill>
                      <a:latin typeface="Cabin" panose="020B0803050202020004" pitchFamily="34" charset="0"/>
                    </a:endParaRPr>
                  </a:p>
                </p:txBody>
              </p:sp>
              <p:sp>
                <p:nvSpPr>
                  <p:cNvPr id="73" name="Rectangle: Rounded Corners 72">
                    <a:extLst>
                      <a:ext uri="{FF2B5EF4-FFF2-40B4-BE49-F238E27FC236}">
                        <a16:creationId xmlns:a16="http://schemas.microsoft.com/office/drawing/2014/main" id="{B8B48EE0-CA1F-4AFF-B371-4A46F07D3CAB}"/>
                      </a:ext>
                    </a:extLst>
                  </p:cNvPr>
                  <p:cNvSpPr/>
                  <p:nvPr/>
                </p:nvSpPr>
                <p:spPr>
                  <a:xfrm>
                    <a:off x="9791700" y="1158240"/>
                    <a:ext cx="403860" cy="403860"/>
                  </a:xfrm>
                  <a:prstGeom prst="roundRect">
                    <a:avLst>
                      <a:gd name="adj" fmla="val 5788"/>
                    </a:avLst>
                  </a:prstGeom>
                  <a:solidFill>
                    <a:schemeClr val="tx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 dirty="0">
                      <a:solidFill>
                        <a:schemeClr val="tx2"/>
                      </a:solidFill>
                      <a:latin typeface="Cabin" panose="020B0803050202020004" pitchFamily="34" charset="0"/>
                    </a:endParaRPr>
                  </a:p>
                </p:txBody>
              </p:sp>
            </p:grpSp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C2669C87-75F8-4097-8F1D-23FF9CCC65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013" t="14536" r="16284" b="17032"/>
                <a:stretch/>
              </p:blipFill>
              <p:spPr>
                <a:xfrm>
                  <a:off x="10311961" y="3194096"/>
                  <a:ext cx="403860" cy="3854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813543AF-7637-439A-A5D9-298871FE48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013" t="14536" r="16284" b="17032"/>
                <a:stretch/>
              </p:blipFill>
              <p:spPr>
                <a:xfrm>
                  <a:off x="10906687" y="2866209"/>
                  <a:ext cx="403860" cy="3854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E643AF58-247E-4642-AE6B-7B489C3348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013" t="14536" r="16284" b="17032"/>
                <a:stretch/>
              </p:blipFill>
              <p:spPr>
                <a:xfrm>
                  <a:off x="10906687" y="3507837"/>
                  <a:ext cx="403860" cy="3854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9C3E99C-E98A-48C7-AFDA-6946FCDE2D0A}"/>
                  </a:ext>
                </a:extLst>
              </p:cNvPr>
              <p:cNvGrpSpPr/>
              <p:nvPr/>
            </p:nvGrpSpPr>
            <p:grpSpPr>
              <a:xfrm>
                <a:off x="8408180" y="4801659"/>
                <a:ext cx="1542047" cy="1542047"/>
                <a:chOff x="9307825" y="4441754"/>
                <a:chExt cx="1542047" cy="1542047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DDA127B-C8F8-46B6-8D1B-02035BA8A23A}"/>
                    </a:ext>
                  </a:extLst>
                </p:cNvPr>
                <p:cNvGrpSpPr/>
                <p:nvPr/>
              </p:nvGrpSpPr>
              <p:grpSpPr>
                <a:xfrm>
                  <a:off x="9307825" y="4441754"/>
                  <a:ext cx="1542047" cy="1542047"/>
                  <a:chOff x="9020676" y="906779"/>
                  <a:chExt cx="1542047" cy="1542047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903369DB-1130-4630-B864-67A25DA652D6}"/>
                      </a:ext>
                    </a:extLst>
                  </p:cNvPr>
                  <p:cNvSpPr/>
                  <p:nvPr/>
                </p:nvSpPr>
                <p:spPr>
                  <a:xfrm>
                    <a:off x="9020676" y="906779"/>
                    <a:ext cx="1542047" cy="154204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>
                      <a:solidFill>
                        <a:schemeClr val="tx2"/>
                      </a:solidFill>
                      <a:latin typeface="Cabin" panose="020B0803050202020004" pitchFamily="34" charset="0"/>
                    </a:endParaRPr>
                  </a:p>
                </p:txBody>
              </p:sp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9E878336-17F2-44EB-9A25-BBBAE5DA77A3}"/>
                      </a:ext>
                    </a:extLst>
                  </p:cNvPr>
                  <p:cNvSpPr/>
                  <p:nvPr/>
                </p:nvSpPr>
                <p:spPr>
                  <a:xfrm>
                    <a:off x="9220200" y="1475872"/>
                    <a:ext cx="403860" cy="403860"/>
                  </a:xfrm>
                  <a:prstGeom prst="roundRect">
                    <a:avLst>
                      <a:gd name="adj" fmla="val 5788"/>
                    </a:avLst>
                  </a:prstGeom>
                  <a:solidFill>
                    <a:schemeClr val="tx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>
                      <a:solidFill>
                        <a:schemeClr val="tx2"/>
                      </a:solidFill>
                      <a:latin typeface="Cabin" panose="020B0803050202020004" pitchFamily="34" charset="0"/>
                    </a:endParaRPr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8931F3A8-3CCD-49E4-A501-03D4C6F13DC4}"/>
                      </a:ext>
                    </a:extLst>
                  </p:cNvPr>
                  <p:cNvSpPr/>
                  <p:nvPr/>
                </p:nvSpPr>
                <p:spPr>
                  <a:xfrm>
                    <a:off x="9791700" y="1158240"/>
                    <a:ext cx="403860" cy="403860"/>
                  </a:xfrm>
                  <a:prstGeom prst="roundRect">
                    <a:avLst>
                      <a:gd name="adj" fmla="val 5788"/>
                    </a:avLst>
                  </a:prstGeom>
                  <a:solidFill>
                    <a:schemeClr val="tx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>
                      <a:solidFill>
                        <a:schemeClr val="tx2"/>
                      </a:solidFill>
                      <a:latin typeface="Cabin" panose="020B0803050202020004" pitchFamily="34" charset="0"/>
                    </a:endParaRPr>
                  </a:p>
                </p:txBody>
              </p:sp>
            </p:grpSp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62D62D62-BB8A-44E6-AD0E-E9004E9A50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013" t="14536" r="16284" b="17032"/>
                <a:stretch/>
              </p:blipFill>
              <p:spPr>
                <a:xfrm>
                  <a:off x="9507349" y="5020061"/>
                  <a:ext cx="403860" cy="3854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A159E74A-B08D-44D4-B46A-2A4AF319EE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013" t="14536" r="16284" b="17032"/>
                <a:stretch/>
              </p:blipFill>
              <p:spPr>
                <a:xfrm>
                  <a:off x="10078848" y="4698910"/>
                  <a:ext cx="403860" cy="3854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E8DF0BDF-8B75-4EC4-B0D3-3967301870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13" t="14536" r="16284" b="17032"/>
              <a:stretch/>
            </p:blipFill>
            <p:spPr>
              <a:xfrm>
                <a:off x="8866793" y="1583667"/>
                <a:ext cx="403860" cy="3854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67CA4152-DCA1-4FED-9DFC-757D23328B4C}"/>
                  </a:ext>
                </a:extLst>
              </p:cNvPr>
              <p:cNvSpPr/>
              <p:nvPr/>
            </p:nvSpPr>
            <p:spPr>
              <a:xfrm>
                <a:off x="9166171" y="5694547"/>
                <a:ext cx="403860" cy="403860"/>
              </a:xfrm>
              <a:prstGeom prst="roundRect">
                <a:avLst>
                  <a:gd name="adj" fmla="val 5788"/>
                </a:avLst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solidFill>
                    <a:schemeClr val="tx2"/>
                  </a:solidFill>
                  <a:latin typeface="Cabin" panose="020B0803050202020004" pitchFamily="34" charset="0"/>
                </a:endParaRPr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8A61C10A-3D00-4FF0-AFB4-AB41902B58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13" t="14536" r="16284" b="17032"/>
              <a:stretch/>
            </p:blipFill>
            <p:spPr>
              <a:xfrm>
                <a:off x="9179203" y="5708441"/>
                <a:ext cx="403860" cy="3854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86" name="TextBox 19">
                <a:extLst>
                  <a:ext uri="{FF2B5EF4-FFF2-40B4-BE49-F238E27FC236}">
                    <a16:creationId xmlns:a16="http://schemas.microsoft.com/office/drawing/2014/main" id="{F6393729-9502-422A-9201-CB9541783370}"/>
                  </a:ext>
                </a:extLst>
              </p:cNvPr>
              <p:cNvSpPr txBox="1"/>
              <p:nvPr/>
            </p:nvSpPr>
            <p:spPr>
              <a:xfrm>
                <a:off x="6027472" y="2293992"/>
                <a:ext cx="1959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>
                    <a:solidFill>
                      <a:srgbClr val="FF0000"/>
                    </a:solidFill>
                  </a:rPr>
                  <a:t>Đ</a:t>
                </a:r>
                <a:r>
                  <a:rPr lang="en-GB" dirty="0">
                    <a:solidFill>
                      <a:schemeClr val="tx2"/>
                    </a:solidFill>
                    <a:latin typeface="Cabin" panose="020B0803050202020004" pitchFamily="34" charset="0"/>
                  </a:rPr>
                  <a:t>app running on Azure App Services</a:t>
                </a: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5ABDBC65-E509-4B0F-9C4E-7CE1F7815F41}"/>
                  </a:ext>
                </a:extLst>
              </p:cNvPr>
              <p:cNvCxnSpPr>
                <a:cxnSpLocks/>
                <a:endCxn id="50" idx="0"/>
              </p:cNvCxnSpPr>
              <p:nvPr/>
            </p:nvCxnSpPr>
            <p:spPr>
              <a:xfrm>
                <a:off x="6913885" y="2940323"/>
                <a:ext cx="21789" cy="1851284"/>
              </a:xfrm>
              <a:prstGeom prst="straightConnector1">
                <a:avLst/>
              </a:prstGeom>
              <a:ln w="28575">
                <a:solidFill>
                  <a:srgbClr val="00569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19">
                <a:extLst>
                  <a:ext uri="{FF2B5EF4-FFF2-40B4-BE49-F238E27FC236}">
                    <a16:creationId xmlns:a16="http://schemas.microsoft.com/office/drawing/2014/main" id="{69213CA1-5252-4C17-AE2D-BA0250E814A4}"/>
                  </a:ext>
                </a:extLst>
              </p:cNvPr>
              <p:cNvSpPr txBox="1"/>
              <p:nvPr/>
            </p:nvSpPr>
            <p:spPr>
              <a:xfrm rot="5400000">
                <a:off x="6614498" y="3819139"/>
                <a:ext cx="104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>
                    <a:solidFill>
                      <a:schemeClr val="tx2"/>
                    </a:solidFill>
                    <a:latin typeface="Cabin" panose="020B0803050202020004" pitchFamily="34" charset="0"/>
                  </a:rPr>
                  <a:t>Web3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9D059FD-695F-4D74-89EC-FAE4126B062F}"/>
                  </a:ext>
                </a:extLst>
              </p:cNvPr>
              <p:cNvSpPr/>
              <p:nvPr/>
            </p:nvSpPr>
            <p:spPr>
              <a:xfrm>
                <a:off x="9950227" y="4643349"/>
                <a:ext cx="132228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tx2"/>
                    </a:solidFill>
                    <a:latin typeface="Cabin" panose="020B0803050202020004" pitchFamily="34" charset="0"/>
                  </a:rPr>
                  <a:t>Azure </a:t>
                </a:r>
                <a:r>
                  <a:rPr lang="en-GB" dirty="0" err="1">
                    <a:solidFill>
                      <a:schemeClr val="tx2"/>
                    </a:solidFill>
                    <a:latin typeface="Cabin" panose="020B0803050202020004" pitchFamily="34" charset="0"/>
                  </a:rPr>
                  <a:t>Ethereum</a:t>
                </a:r>
                <a:r>
                  <a:rPr lang="en-GB" dirty="0">
                    <a:solidFill>
                      <a:schemeClr val="tx2"/>
                    </a:solidFill>
                    <a:latin typeface="Cabin" panose="020B0803050202020004" pitchFamily="34" charset="0"/>
                  </a:rPr>
                  <a:t> Consortium</a:t>
                </a:r>
              </a:p>
              <a:p>
                <a:pPr algn="ctr"/>
                <a:r>
                  <a:rPr lang="en-GB" dirty="0">
                    <a:solidFill>
                      <a:schemeClr val="tx2"/>
                    </a:solidFill>
                    <a:latin typeface="Cabin" panose="020B0803050202020004" pitchFamily="34" charset="0"/>
                  </a:rPr>
                  <a:t>Mining Nodes</a:t>
                </a:r>
              </a:p>
            </p:txBody>
          </p:sp>
          <p:pic>
            <p:nvPicPr>
              <p:cNvPr id="97" name="Graphic 96">
                <a:extLst>
                  <a:ext uri="{FF2B5EF4-FFF2-40B4-BE49-F238E27FC236}">
                    <a16:creationId xmlns:a16="http://schemas.microsoft.com/office/drawing/2014/main" id="{EF39AD31-4F4D-4A97-960B-C25F8CE16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18790" y="285210"/>
                <a:ext cx="3559966" cy="2759500"/>
              </a:xfrm>
              <a:prstGeom prst="rect">
                <a:avLst/>
              </a:prstGeom>
            </p:spPr>
          </p:pic>
          <p:sp>
            <p:nvSpPr>
              <p:cNvPr id="99" name="TextBox 17">
                <a:extLst>
                  <a:ext uri="{FF2B5EF4-FFF2-40B4-BE49-F238E27FC236}">
                    <a16:creationId xmlns:a16="http://schemas.microsoft.com/office/drawing/2014/main" id="{340FA0FF-DBD5-4F9C-8CAB-B2E9A5B799A8}"/>
                  </a:ext>
                </a:extLst>
              </p:cNvPr>
              <p:cNvSpPr txBox="1"/>
              <p:nvPr/>
            </p:nvSpPr>
            <p:spPr>
              <a:xfrm>
                <a:off x="1330651" y="1764025"/>
                <a:ext cx="901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>
                    <a:solidFill>
                      <a:schemeClr val="tx2"/>
                    </a:solidFill>
                    <a:latin typeface="Cabin" panose="020B0803050202020004" pitchFamily="34" charset="0"/>
                  </a:rPr>
                  <a:t>Users</a:t>
                </a:r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A27F8FBB-5B33-491F-8602-62E27FBA4852}"/>
                  </a:ext>
                </a:extLst>
              </p:cNvPr>
              <p:cNvCxnSpPr>
                <a:cxnSpLocks/>
                <a:stCxn id="46" idx="3"/>
                <a:endCxn id="47" idx="1"/>
              </p:cNvCxnSpPr>
              <p:nvPr/>
            </p:nvCxnSpPr>
            <p:spPr>
              <a:xfrm>
                <a:off x="2194180" y="3638550"/>
                <a:ext cx="1213063" cy="0"/>
              </a:xfrm>
              <a:prstGeom prst="straightConnector1">
                <a:avLst/>
              </a:prstGeom>
              <a:ln w="28575">
                <a:solidFill>
                  <a:srgbClr val="00569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Image result for metamask icon">
                <a:extLst>
                  <a:ext uri="{FF2B5EF4-FFF2-40B4-BE49-F238E27FC236}">
                    <a16:creationId xmlns:a16="http://schemas.microsoft.com/office/drawing/2014/main" id="{DB691A4A-A831-452E-8A7B-B35F8CF5B7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5295" y="459689"/>
                <a:ext cx="552530" cy="552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icon.png">
                <a:extLst>
                  <a:ext uri="{FF2B5EF4-FFF2-40B4-BE49-F238E27FC236}">
                    <a16:creationId xmlns:a16="http://schemas.microsoft.com/office/drawing/2014/main" id="{6E70A198-71E5-4A84-AB73-80F0630BF0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6907" y="1606695"/>
                <a:ext cx="761363" cy="761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TextBox 19">
                <a:extLst>
                  <a:ext uri="{FF2B5EF4-FFF2-40B4-BE49-F238E27FC236}">
                    <a16:creationId xmlns:a16="http://schemas.microsoft.com/office/drawing/2014/main" id="{64BE950C-C4A0-47B6-B7B7-19137389BC0C}"/>
                  </a:ext>
                </a:extLst>
              </p:cNvPr>
              <p:cNvSpPr txBox="1"/>
              <p:nvPr/>
            </p:nvSpPr>
            <p:spPr>
              <a:xfrm>
                <a:off x="3889353" y="2328438"/>
                <a:ext cx="104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>
                    <a:solidFill>
                      <a:schemeClr val="tx2"/>
                    </a:solidFill>
                    <a:latin typeface="Cabin" panose="020B0803050202020004" pitchFamily="34" charset="0"/>
                  </a:rPr>
                  <a:t>Mist</a:t>
                </a:r>
              </a:p>
            </p:txBody>
          </p:sp>
          <p:sp>
            <p:nvSpPr>
              <p:cNvPr id="110" name="TextBox 19">
                <a:extLst>
                  <a:ext uri="{FF2B5EF4-FFF2-40B4-BE49-F238E27FC236}">
                    <a16:creationId xmlns:a16="http://schemas.microsoft.com/office/drawing/2014/main" id="{CA12302F-0F54-4243-8524-2C8391F318AF}"/>
                  </a:ext>
                </a:extLst>
              </p:cNvPr>
              <p:cNvSpPr txBox="1"/>
              <p:nvPr/>
            </p:nvSpPr>
            <p:spPr>
              <a:xfrm>
                <a:off x="3611273" y="1006333"/>
                <a:ext cx="1167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err="1">
                    <a:solidFill>
                      <a:schemeClr val="tx2"/>
                    </a:solidFill>
                    <a:latin typeface="Cabin" panose="020B0803050202020004" pitchFamily="34" charset="0"/>
                  </a:rPr>
                  <a:t>Metamask</a:t>
                </a:r>
                <a:endParaRPr lang="en-GB" dirty="0">
                  <a:solidFill>
                    <a:schemeClr val="tx2"/>
                  </a:solidFill>
                  <a:latin typeface="Cabin" panose="020B0803050202020004" pitchFamily="34" charset="0"/>
                </a:endParaRP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58F06E7-249A-4245-A8EB-91B5C78F9F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6989" y="1461913"/>
                <a:ext cx="4002685" cy="0"/>
              </a:xfrm>
              <a:prstGeom prst="straightConnector1">
                <a:avLst/>
              </a:prstGeom>
              <a:ln w="28575">
                <a:solidFill>
                  <a:srgbClr val="00569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1234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Cabin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Zielke</dc:creator>
  <cp:lastModifiedBy>Dennis Zielke</cp:lastModifiedBy>
  <cp:revision>8</cp:revision>
  <dcterms:created xsi:type="dcterms:W3CDTF">2017-06-29T07:51:05Z</dcterms:created>
  <dcterms:modified xsi:type="dcterms:W3CDTF">2017-07-19T00:56:52Z</dcterms:modified>
</cp:coreProperties>
</file>