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370A041-C81D-4370-83BB-9B73B063773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5840" cy="400788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Later point:</a:t>
            </a:r>
            <a:br/>
            <a:r>
              <a:rPr b="0" lang="en-US" sz="2000" spc="-1" strike="noStrike">
                <a:latin typeface="Arial"/>
              </a:rPr>
              <a:t>”Suitable for summarization”, i.e. their expected input/output lengths are more towards the example that we’ve shown.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UniHei_Logo_4C_small"/>
          <p:cNvPicPr/>
          <p:nvPr/>
        </p:nvPicPr>
        <p:blipFill>
          <a:blip r:embed="rId2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51280" y="409320"/>
            <a:ext cx="692784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1" lang="de-DE" sz="32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Outline</a:t>
            </a:r>
            <a:endParaRPr b="0" lang="en-US" sz="3200" spc="-1" strike="noStrike">
              <a:latin typeface="TradeGothic LT"/>
            </a:endParaRPr>
          </a:p>
        </p:txBody>
      </p:sp>
      <p:pic>
        <p:nvPicPr>
          <p:cNvPr id="40" name="Picture 11" descr="UniHei_Logo_4C_small"/>
          <p:cNvPicPr/>
          <p:nvPr/>
        </p:nvPicPr>
        <p:blipFill>
          <a:blip r:embed="rId2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 descr="UniHei_Logo_4C_small"/>
          <p:cNvPicPr/>
          <p:nvPr/>
        </p:nvPicPr>
        <p:blipFill>
          <a:blip r:embed="rId2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" descr="UniHei_Logo_4C_small"/>
          <p:cNvPicPr/>
          <p:nvPr/>
        </p:nvPicPr>
        <p:blipFill>
          <a:blip r:embed="rId2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1" descr="UniHei_Logo_4C_small"/>
          <p:cNvPicPr/>
          <p:nvPr/>
        </p:nvPicPr>
        <p:blipFill>
          <a:blip r:embed="rId2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umiller@informatik.uni-heidelberg.de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huggingface.co/datasets/dennlinger/klexikon" TargetMode="External"/><Relationship Id="rId2" Type="http://schemas.openxmlformats.org/officeDocument/2006/relationships/hyperlink" Target="https://github.com/dennlinger/klexikon" TargetMode="External"/><Relationship Id="rId3" Type="http://schemas.openxmlformats.org/officeDocument/2006/relationships/hyperlink" Target="mailto:aumiller@informatik.uni-heidelberg.de" TargetMode="External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pbs.twimg.com/media/EKaM6e-XUAATeWx" TargetMode="External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2000" y="401400"/>
            <a:ext cx="310536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251280" y="1119600"/>
            <a:ext cx="8709840" cy="23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699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1" lang="de-DE" sz="32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UniHD at TSAR-2022 Shared Task:</a:t>
            </a:r>
            <a:br/>
            <a:r>
              <a:rPr b="1" lang="de-DE" sz="32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Is Compute All We Need for Lexical Simplification?</a:t>
            </a:r>
            <a:br/>
            <a:r>
              <a:rPr b="1" lang="de-DE" sz="7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  </a:t>
            </a:r>
            <a:endParaRPr b="0" lang="en-US" sz="700" spc="-1" strike="noStrike">
              <a:latin typeface="TradeGothic LT"/>
            </a:endParaRPr>
          </a:p>
          <a:p>
            <a:pPr>
              <a:lnSpc>
                <a:spcPts val="2163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Dennis Aumiller</a:t>
            </a:r>
            <a:r>
              <a:rPr b="0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and Michael Gertz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Heidelberg University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TradeGothic LT"/>
                <a:ea typeface="DejaVu Sans"/>
              </a:rPr>
              <a:t>Institute of Computer Science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TradeGothic LT"/>
                <a:ea typeface="DejaVu Sans"/>
              </a:rPr>
              <a:t>Database Systems Research Group</a:t>
            </a:r>
            <a:br/>
            <a:r>
              <a:rPr b="0" lang="de-DE" sz="1600" spc="-1" strike="noStrike" u="sng">
                <a:solidFill>
                  <a:srgbClr val="0000ff"/>
                </a:solidFill>
                <a:uFillTx/>
                <a:latin typeface="TradeGothic LT"/>
                <a:ea typeface="DejaVu Sans"/>
                <a:hlinkClick r:id="rId1"/>
              </a:rPr>
              <a:t>aumiller@informatik.uni-heidelberg.de</a:t>
            </a:r>
            <a:endParaRPr b="0" lang="en-US" sz="1600" spc="-1" strike="noStrike">
              <a:latin typeface="TradeGothic 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08400" y="4987080"/>
            <a:ext cx="7055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93639061-4127-4C42-8C68-7393C991D27B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Corpus Alignment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Basic idea:</a:t>
            </a: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Klexikon articles are (summarized) simplifications of the Wikipedia article on the same topic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Find Wikipedia article for each Klexikon entry (alignment)!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Hypothesis:</a:t>
            </a: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Aligned articles represent a suitable dataset for training a joint summarization/simplification objective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2108160" y="3638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56" name="CustomShape 5"/>
          <p:cNvSpPr/>
          <p:nvPr/>
        </p:nvSpPr>
        <p:spPr>
          <a:xfrm>
            <a:off x="6439680" y="3710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 (Eagle)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6439680" y="446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ABBA</a:t>
            </a:r>
            <a:endParaRPr b="0" lang="en-US" sz="1800" spc="-1" strike="noStrike">
              <a:latin typeface="TradeGothic LT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2108160" y="439416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5827680" y="3638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60" name="CustomShape 7"/>
          <p:cNvSpPr/>
          <p:nvPr/>
        </p:nvSpPr>
        <p:spPr>
          <a:xfrm>
            <a:off x="2767680" y="3710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 (Eagle)</a:t>
            </a:r>
            <a:endParaRPr b="0" lang="en-US" sz="1800" spc="-1" strike="noStrike">
              <a:latin typeface="TradeGothic LT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4"/>
          <a:stretch/>
        </p:blipFill>
        <p:spPr>
          <a:xfrm>
            <a:off x="5827680" y="4394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62" name="CustomShape 8"/>
          <p:cNvSpPr/>
          <p:nvPr/>
        </p:nvSpPr>
        <p:spPr>
          <a:xfrm>
            <a:off x="2695680" y="446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ABBA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63" name="Line 9"/>
          <p:cNvSpPr/>
          <p:nvPr/>
        </p:nvSpPr>
        <p:spPr>
          <a:xfrm>
            <a:off x="4369680" y="3893040"/>
            <a:ext cx="13716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0"/>
          <p:cNvSpPr/>
          <p:nvPr/>
        </p:nvSpPr>
        <p:spPr>
          <a:xfrm>
            <a:off x="3566160" y="4644000"/>
            <a:ext cx="2175120" cy="504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1"/>
          <p:cNvSpPr/>
          <p:nvPr/>
        </p:nvSpPr>
        <p:spPr>
          <a:xfrm rot="5393400">
            <a:off x="6260760" y="5040720"/>
            <a:ext cx="50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...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66" name="CustomShape 12"/>
          <p:cNvSpPr/>
          <p:nvPr/>
        </p:nvSpPr>
        <p:spPr>
          <a:xfrm rot="5393400">
            <a:off x="2445120" y="5040720"/>
            <a:ext cx="50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...</a:t>
            </a:r>
            <a:endParaRPr b="0" lang="en-US" sz="18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2EC8EC20-2BB3-4F43-B667-A5D9A60DAD6D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Corpus Alignment: Disambiguation       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Not always that easy: Only 90% match directly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adeGothic LT"/>
                <a:ea typeface="DejaVu Sans"/>
              </a:rPr>
              <a:t>Requires manual resolution of conflicts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100160" y="2414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72" name="CustomShape 5"/>
          <p:cNvSpPr/>
          <p:nvPr/>
        </p:nvSpPr>
        <p:spPr>
          <a:xfrm>
            <a:off x="5431680" y="248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Adler?</a:t>
            </a:r>
            <a:endParaRPr b="0" lang="en-US" sz="1800" spc="-1" strike="noStrike">
              <a:latin typeface="TradeGothic LT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4819680" y="2414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74" name="CustomShape 6"/>
          <p:cNvSpPr/>
          <p:nvPr/>
        </p:nvSpPr>
        <p:spPr>
          <a:xfrm>
            <a:off x="1759680" y="248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 (Eagle)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75" name="Line 7"/>
          <p:cNvSpPr/>
          <p:nvPr/>
        </p:nvSpPr>
        <p:spPr>
          <a:xfrm>
            <a:off x="3361680" y="2669040"/>
            <a:ext cx="13716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8"/>
          <p:cNvSpPr/>
          <p:nvPr/>
        </p:nvSpPr>
        <p:spPr>
          <a:xfrm>
            <a:off x="7591680" y="246888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9"/>
          <p:cNvSpPr/>
          <p:nvPr/>
        </p:nvSpPr>
        <p:spPr>
          <a:xfrm>
            <a:off x="7591680" y="3134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E5A5B566-B066-450C-B34D-740629753656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Corpus Alignment: Disambiguation       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Not always that easy: Only 90% match directly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adeGothic LT"/>
                <a:ea typeface="DejaVu Sans"/>
              </a:rPr>
              <a:t>Requires manual resolution of conflicts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100160" y="2414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5431680" y="248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Adler?</a:t>
            </a:r>
            <a:endParaRPr b="0" lang="en-US" sz="1800" spc="-1" strike="noStrike">
              <a:latin typeface="TradeGothic LT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4819680" y="2414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85" name="CustomShape 6"/>
          <p:cNvSpPr/>
          <p:nvPr/>
        </p:nvSpPr>
        <p:spPr>
          <a:xfrm>
            <a:off x="1759680" y="248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 (Eagle)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86" name="Line 7"/>
          <p:cNvSpPr/>
          <p:nvPr/>
        </p:nvSpPr>
        <p:spPr>
          <a:xfrm>
            <a:off x="3361680" y="2669040"/>
            <a:ext cx="13716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8"/>
          <p:cNvSpPr/>
          <p:nvPr/>
        </p:nvSpPr>
        <p:spPr>
          <a:xfrm>
            <a:off x="7591680" y="1838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Animal?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7591680" y="246888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0"/>
          <p:cNvSpPr/>
          <p:nvPr/>
        </p:nvSpPr>
        <p:spPr>
          <a:xfrm>
            <a:off x="7591680" y="3134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11"/>
          <p:cNvSpPr/>
          <p:nvPr/>
        </p:nvSpPr>
        <p:spPr>
          <a:xfrm flipV="1">
            <a:off x="6309360" y="2103120"/>
            <a:ext cx="1282320" cy="4572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C29C51ED-F6AF-4BCF-8AA5-946C2F126E71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Corpus Alignment: Disambiguation       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Not always that easy: Only 90% match directly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adeGothic LT"/>
                <a:ea typeface="DejaVu Sans"/>
              </a:rPr>
              <a:t>Requires manual resolution of conflicts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100160" y="2414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96" name="CustomShape 5"/>
          <p:cNvSpPr/>
          <p:nvPr/>
        </p:nvSpPr>
        <p:spPr>
          <a:xfrm>
            <a:off x="5431680" y="248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Adler?</a:t>
            </a:r>
            <a:endParaRPr b="0" lang="en-US" sz="1800" spc="-1" strike="noStrike">
              <a:latin typeface="TradeGothic LT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4819680" y="241416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1759680" y="248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Adler (Eagle)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99" name="Line 7"/>
          <p:cNvSpPr/>
          <p:nvPr/>
        </p:nvSpPr>
        <p:spPr>
          <a:xfrm>
            <a:off x="3361680" y="2669040"/>
            <a:ext cx="13716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8"/>
          <p:cNvSpPr/>
          <p:nvPr/>
        </p:nvSpPr>
        <p:spPr>
          <a:xfrm>
            <a:off x="7591680" y="1838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Animal?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7591680" y="246888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Family name?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7591680" y="3134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11"/>
          <p:cNvSpPr/>
          <p:nvPr/>
        </p:nvSpPr>
        <p:spPr>
          <a:xfrm flipV="1">
            <a:off x="6309360" y="2103120"/>
            <a:ext cx="1282320" cy="4572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2"/>
          <p:cNvSpPr/>
          <p:nvPr/>
        </p:nvSpPr>
        <p:spPr>
          <a:xfrm flipV="1">
            <a:off x="6304680" y="2651760"/>
            <a:ext cx="1287000" cy="216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3"/>
          <p:cNvSpPr/>
          <p:nvPr/>
        </p:nvSpPr>
        <p:spPr>
          <a:xfrm rot="5393400">
            <a:off x="7845120" y="3636720"/>
            <a:ext cx="50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Bonus Result: Multilingual Transfer</a:t>
            </a:r>
            <a:endParaRPr b="0" lang="en-US" sz="36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1D692058-7F49-4FD7-B38C-57244361159A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Bonus Results: beyond English   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What if: Minor modifications on prompts and get results in other langugaes?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SotA results in Spanish and Portuguese 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A9224725-FAE2-4BE9-BDE8-3E4CCF4FE4EA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Length Distributions</a:t>
            </a:r>
            <a:endParaRPr b="0" lang="en-US" sz="3850" spc="-1" strike="noStrike">
              <a:latin typeface="TradeGothic LT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91440" y="1723680"/>
            <a:ext cx="9896400" cy="223956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>
            <a:off x="401760" y="3957840"/>
            <a:ext cx="301644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adeGothic LT"/>
                <a:ea typeface="DejaVu Sans"/>
              </a:rPr>
              <a:t>Wikipedia article length (number of sentences)</a:t>
            </a:r>
            <a:endParaRPr b="0" lang="en-US" sz="1600" spc="-1" strike="noStrike">
              <a:latin typeface="TradeGothic LT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821760" y="4030200"/>
            <a:ext cx="301644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Klexikon article length (number of sentences)</a:t>
            </a:r>
            <a:endParaRPr b="0" lang="en-US" sz="1600" spc="-1" strike="noStrike">
              <a:latin typeface="TradeGothic LT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7529760" y="4030560"/>
            <a:ext cx="234468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adeGothic LT"/>
                <a:ea typeface="DejaVu Sans"/>
              </a:rPr>
              <a:t>Compression ratio</a:t>
            </a:r>
            <a:endParaRPr b="0" lang="en-US" sz="1600" spc="-1" strike="noStrike">
              <a:latin typeface="TradeGothic L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(                )</a:t>
            </a:r>
            <a:endParaRPr b="0" lang="en-US" sz="1800" spc="-1" strike="noStrike">
              <a:latin typeface="TradeGothic LT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8" name="Formula 7"/>
              <p:cNvSpPr txBox="1"/>
              <p:nvPr/>
            </p:nvSpPr>
            <p:spPr>
              <a:xfrm>
                <a:off x="7677000" y="4369320"/>
                <a:ext cx="1126080" cy="220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type m:val="lin"/>
                      </m:fPr>
                      <m:num>
                        <m:sSub>
                          <m:e>
                            <m:r>
                              <m:t xml:space="preserve">len</m:t>
                            </m:r>
                          </m:e>
                          <m:sub>
                            <m:r>
                              <m:t xml:space="preserve">wiki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len</m:t>
                            </m:r>
                          </m:e>
                          <m:sub>
                            <m:r>
                              <m:t xml:space="preserve">klexikon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319" name="CustomShape 8"/>
          <p:cNvSpPr/>
          <p:nvPr/>
        </p:nvSpPr>
        <p:spPr>
          <a:xfrm>
            <a:off x="274320" y="4682880"/>
            <a:ext cx="9783000" cy="7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adeGothic LT"/>
                <a:ea typeface="DejaVu Sans"/>
              </a:rPr>
              <a:t>Distribution of the dataset including median (red line), mean (dotted black) and standard deviation (thin black line) for both Wikipedia and Klexikon.</a:t>
            </a:r>
            <a:endParaRPr b="0" lang="en-US" sz="16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6C257AE4-2A15-432B-BFA1-3BE4C3C82E0E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Suitability for Summarization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04000" y="1326600"/>
            <a:ext cx="9070920" cy="37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How do we know the dataset is appropriate?</a:t>
            </a:r>
            <a:endParaRPr b="0" lang="en-US" sz="32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Test against (extractive) baselines!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adeGothic LT"/>
                <a:ea typeface="DejaVu Sans"/>
              </a:rPr>
              <a:t>Compared methods: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DejaVu Sans"/>
              </a:rPr>
              <a:t>Lead-3 (first three sentences)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DejaVu Sans"/>
              </a:rPr>
              <a:t>Lead-k (opening paragraph in Wikipedia)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DejaVu Sans"/>
              </a:rPr>
              <a:t>Full article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DejaVu Sans"/>
              </a:rPr>
              <a:t>Luhn’s Algorithm (Luhn, 1958)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Noto Sans CJK SC"/>
              </a:rPr>
              <a:t>LexRank (Erkan and Radev, 2004) 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Noto Sans CJK SC"/>
              </a:rPr>
              <a:t>(with sentence-transformers embeddings)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Noto Sans CJK SC"/>
              </a:rPr>
              <a:t>Extractive Oracle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adeGothic LT"/>
                <a:ea typeface="Noto Sans CJK SC"/>
              </a:rPr>
              <a:t>Evaluation with ROUGE</a:t>
            </a:r>
            <a:endParaRPr b="0" lang="en-US" sz="32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64D4E159-0453-4DBE-AA98-BC89F46FD822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Suitability for Summarization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504000" y="1326600"/>
            <a:ext cx="9070920" cy="37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How do we know the dataset is appropriate?</a:t>
            </a:r>
            <a:endParaRPr b="0" lang="en-US" sz="32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Test against (extractive) baselines!</a:t>
            </a:r>
            <a:endParaRPr b="0" lang="en-US" sz="28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Compared methods:</a:t>
            </a:r>
            <a:endParaRPr b="0" lang="en-US" sz="32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Lead-3 (first three sentences)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Lead-k (opening paragraph in Wikipedia)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Full article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Luhn’s Algorithm (Luhn, 1958)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LexRank (Erkan and Radev, 2004)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(with sentence-transformers embeddings)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Extractive Oracle</a:t>
            </a:r>
            <a:endParaRPr b="0" lang="en-US" sz="28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Evaluation with ROUGE</a:t>
            </a:r>
            <a:endParaRPr b="0" lang="en-US" sz="3200" spc="-1" strike="noStrike">
              <a:latin typeface="TradeGothic LT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5511240" y="4209840"/>
            <a:ext cx="41803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229C45FA-C912-4523-BBA0-415F4B3A693D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Suitability for Summarization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504000" y="1326600"/>
            <a:ext cx="9070920" cy="37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How do we know the dataset is appropriate?</a:t>
            </a:r>
            <a:endParaRPr b="0" lang="en-US" sz="32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Test against (extractive) baselines!</a:t>
            </a:r>
            <a:endParaRPr b="0" lang="en-US" sz="28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Compared methods:</a:t>
            </a:r>
            <a:endParaRPr b="0" lang="en-US" sz="32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Lead-3 (first three sentences)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Lead-k (opening paragraph in Wikipedia)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Full article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Luhn’s Algorithm (Luhn, 1958)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LexRank (Erkan and Radev, 2004)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(with sentence-transformers embeddings)</a:t>
            </a:r>
            <a:endParaRPr b="0" lang="en-US" sz="28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Extractive Oracle</a:t>
            </a:r>
            <a:endParaRPr b="0" lang="en-US" sz="28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Noto Sans CJK SC"/>
              </a:rPr>
              <a:t>Evaluation with ROUGE</a:t>
            </a:r>
            <a:endParaRPr b="0" lang="en-US" sz="3200" spc="-1" strike="noStrike">
              <a:latin typeface="TradeGothic LT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5029200" y="1798920"/>
            <a:ext cx="5028120" cy="2382480"/>
          </a:xfrm>
          <a:prstGeom prst="rect">
            <a:avLst/>
          </a:prstGeom>
          <a:ln>
            <a:noFill/>
          </a:ln>
        </p:spPr>
      </p:pic>
      <p:sp>
        <p:nvSpPr>
          <p:cNvPr id="334" name="CustomShape 5"/>
          <p:cNvSpPr/>
          <p:nvPr/>
        </p:nvSpPr>
        <p:spPr>
          <a:xfrm>
            <a:off x="5511240" y="4209840"/>
            <a:ext cx="41803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Table 3: ROUGE F1 scores of baselines.</a:t>
            </a:r>
            <a:endParaRPr b="0" lang="en-US" sz="18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2000" y="5323680"/>
            <a:ext cx="638172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24120" y="5354640"/>
            <a:ext cx="2600280" cy="1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6CB423CD-884A-4E29-94CB-6BF38FDB2414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51280" y="1542600"/>
            <a:ext cx="957240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Reading a Simplified Article</a:t>
            </a:r>
            <a:endParaRPr b="0" lang="en-US" sz="2200" spc="-1" strike="noStrike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Constructing the Klexikon Dataset</a:t>
            </a:r>
            <a:endParaRPr b="0" lang="en-US" sz="2200" spc="-1" strike="noStrike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Exploratory Analysis</a:t>
            </a:r>
            <a:endParaRPr b="0" lang="en-US" sz="2200" spc="-1" strike="noStrike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r>
              <a:rPr b="1" lang="de-DE" sz="2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Future Work</a:t>
            </a:r>
            <a:endParaRPr b="0" lang="en-US" sz="22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3DBAB3DC-BD21-4981-90FC-04DD7CA5DC09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19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Suitability for Simplification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504000" y="1326600"/>
            <a:ext cx="9005400" cy="32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Use modified Flesch score for German (Amstad, 1978)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Average sentence length in tokens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Average word length in characters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adeGothic LT"/>
                <a:ea typeface="DejaVu Sans"/>
              </a:rPr>
              <a:t>Relative usage of the top 1000 lemmas of each corpus (Wikipedia/Klexikon) in relation to the total number of lemmas 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DejaVu Sans"/>
              </a:rPr>
              <a:t>Restrict to nouns, adjectives, verbs or adverbs</a:t>
            </a:r>
            <a:endParaRPr b="0" lang="en-US" sz="2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adeGothic LT"/>
                <a:ea typeface="DejaVu Sans"/>
              </a:rPr>
              <a:t>Less biased against longer texts</a:t>
            </a:r>
            <a:endParaRPr b="0" lang="en-US" sz="28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A2F717E8-2378-48DE-954B-5763C715CC6F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Suitability for Simplification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Use modified Flesch score for German (Amstad, 1978)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Average sentence length in tokens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Average word length in characters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Relative usage of the top 1000 lemmas of each corpus (Wikipedia/Klexikon) in relation to the total number of lemmas </a:t>
            </a:r>
            <a:endParaRPr b="0" lang="en-US" sz="3200" spc="-1" strike="noStrike">
              <a:latin typeface="TradeGothic LT"/>
            </a:endParaRPr>
          </a:p>
          <a:p>
            <a:pPr lvl="3" marL="864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Restrict to nouns, adjectives, verbs or adverbs</a:t>
            </a:r>
            <a:endParaRPr b="0" lang="en-US" sz="2800" spc="-1" strike="noStrike">
              <a:latin typeface="TradeGothic LT"/>
            </a:endParaRPr>
          </a:p>
          <a:p>
            <a:pPr lvl="3" marL="864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Less biased against longer texts</a:t>
            </a:r>
            <a:endParaRPr b="0" lang="en-US" sz="28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847FCDA3-D2A2-44B0-B07A-23040431F6CE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21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Suitability for Simplification</a:t>
            </a:r>
            <a:endParaRPr b="0" lang="en-US" sz="3850" spc="-1" strike="noStrike">
              <a:latin typeface="TradeGothic LT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626120" y="1463040"/>
            <a:ext cx="7242480" cy="1879920"/>
          </a:xfrm>
          <a:prstGeom prst="rect">
            <a:avLst/>
          </a:prstGeom>
          <a:ln>
            <a:noFill/>
          </a:ln>
        </p:spPr>
      </p:pic>
      <p:sp>
        <p:nvSpPr>
          <p:cNvPr id="347" name="CustomShape 4"/>
          <p:cNvSpPr/>
          <p:nvPr/>
        </p:nvSpPr>
        <p:spPr>
          <a:xfrm>
            <a:off x="2341440" y="3363840"/>
            <a:ext cx="658260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Table 4: Indicators of simplified texts across all metrics.</a:t>
            </a:r>
            <a:endParaRPr b="0" lang="en-US" sz="18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Open Challenges and Future Work</a:t>
            </a:r>
            <a:endParaRPr b="0" lang="en-US" sz="36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4B41BA21-3CB9-4546-972C-660D8110E7EB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21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Open Challenges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No “sophisticated” system that performs both simplification and summarization exists yet</a:t>
            </a:r>
            <a:endParaRPr b="0" lang="en-US" sz="3200" spc="-1" strike="noStrike">
              <a:latin typeface="TradeGothic LT"/>
            </a:endParaRPr>
          </a:p>
          <a:p>
            <a:pPr lvl="3" marL="864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How to integrate simplification as part of summarizers?</a:t>
            </a:r>
            <a:endParaRPr b="0" lang="en-US" sz="2800" spc="-1" strike="noStrike">
              <a:latin typeface="TradeGothic LT"/>
            </a:endParaRPr>
          </a:p>
          <a:p>
            <a:pPr lvl="3" marL="864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Abstractive systems are limited by length</a:t>
            </a:r>
            <a:endParaRPr b="0" lang="en-US" sz="28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How to align documents on a fine-grained context (sentence/paragraph-level) without manual annotation?</a:t>
            </a:r>
            <a:endParaRPr b="0" lang="en-US" sz="3200" spc="-1" strike="noStrike">
              <a:latin typeface="TradeGothic LT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radeGothic LT"/>
                <a:ea typeface="DejaVu Sans"/>
              </a:rPr>
              <a:t>Existing solutions assume linear alignments and English</a:t>
            </a:r>
            <a:endParaRPr b="0" lang="en-US" sz="28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71AD2817-E0EA-4230-A417-5D61FABB88EE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24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Future Work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Provide additional sentence-level alignments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Hybrid retrieval systems to cut down texts to suitable lengths for abstractive systems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Experiment with regularization to incorporate simplification into neural networks</a:t>
            </a:r>
            <a:endParaRPr b="0" lang="en-US" sz="32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D5EEDBC8-300B-45D7-B578-66E746C64DB2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Resources</a:t>
            </a:r>
            <a:endParaRPr b="0" lang="en-US" sz="3850" spc="-1" strike="noStrike">
              <a:latin typeface="TradeGothic LT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126720" y="1157400"/>
            <a:ext cx="9757440" cy="419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Thank you for your attention!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adeGothic LT"/>
                <a:ea typeface="DejaVu Sans"/>
              </a:rPr>
              <a:t>Check out the dataset on Huggingface: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TradeGothic LT"/>
                <a:ea typeface="DejaVu Sans"/>
                <a:hlinkClick r:id="rId1"/>
              </a:rPr>
              <a:t>https://huggingface.co/datasets/dennlinger/klexikon</a:t>
            </a:r>
            <a:endParaRPr b="0" lang="en-US" sz="2400" spc="-1" strike="noStrike">
              <a:latin typeface="TradeGothic L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TradeGothic L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adeGothic LT"/>
                <a:ea typeface="DejaVu Sans"/>
              </a:rPr>
              <a:t>The experimental code is also on Github:</a:t>
            </a:r>
            <a:r>
              <a:rPr b="0" lang="en-US" sz="2400" spc="-1" strike="noStrike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TradeGothic LT"/>
                <a:ea typeface="DejaVu Sans"/>
                <a:hlinkClick r:id="rId2"/>
              </a:rPr>
              <a:t>https://github.com/dennlinger/klexikon</a:t>
            </a:r>
            <a:endParaRPr b="0" lang="en-US" sz="2400" spc="-1" strike="noStrike">
              <a:latin typeface="TradeGothic LT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endParaRPr b="0" lang="en-US" sz="3200" spc="-1" strike="noStrike">
              <a:latin typeface="TradeGothic LT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Any questions?</a:t>
            </a:r>
            <a:endParaRPr b="0" lang="en-US" sz="3600" spc="-1" strike="noStrike">
              <a:latin typeface="TradeGothic LT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adeGothic LT"/>
                <a:ea typeface="DejaVu Sans"/>
              </a:rPr>
              <a:t>@d_aumiller   ...or send a mail to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TradeGothic LT"/>
                <a:ea typeface="DejaVu Sans"/>
                <a:hlinkClick r:id="rId3"/>
              </a:rPr>
              <a:t>aumiller@informatik.uni-heidelberg.de</a:t>
            </a:r>
            <a:endParaRPr b="0" lang="en-US" sz="2400" spc="-1" strike="noStrike">
              <a:latin typeface="TradeGothic LT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4"/>
          <a:stretch/>
        </p:blipFill>
        <p:spPr>
          <a:xfrm>
            <a:off x="2194560" y="4023360"/>
            <a:ext cx="571680" cy="4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Current Simplification Pipelines</a:t>
            </a:r>
            <a:endParaRPr b="0" lang="en-US" sz="36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18F3E8E0-A8EA-4187-AC08-E052828A998A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b="0" lang="en-US" sz="3850" spc="-1" strike="noStrike">
              <a:latin typeface="TradeGothic LT Bold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TradeGothic LT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TradeGothic LT"/>
              </a:rPr>
              <a:t>Substitute</a:t>
            </a:r>
            <a:endParaRPr b="0" lang="en-US" sz="1800" spc="-1" strike="noStrike">
              <a:latin typeface="TradeGothic LT"/>
            </a:endParaRPr>
          </a:p>
          <a:p>
            <a:pPr algn="ctr"/>
            <a:r>
              <a:rPr b="0" lang="en-US" sz="1800" spc="-1" strike="noStrike">
                <a:latin typeface="TradeGothic LT"/>
              </a:rPr>
              <a:t>Generation*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TradeGothic LT"/>
              </a:rPr>
              <a:t>Stemming*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15" name="TextShape 7"/>
          <p:cNvSpPr txBox="1"/>
          <p:nvPr/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TradeGothic LT"/>
              </a:rPr>
              <a:t>Source: Qiang et al., 2020: LSBert: A Simple Framework for Lexical Simplification</a:t>
            </a:r>
            <a:endParaRPr b="0" lang="en-US" sz="1000" spc="-1" strike="noStrike">
              <a:latin typeface="TradeGothic LT"/>
            </a:endParaRPr>
          </a:p>
        </p:txBody>
      </p:sp>
      <p:sp>
        <p:nvSpPr>
          <p:cNvPr id="216" name="CustomShape 8"/>
          <p:cNvSpPr/>
          <p:nvPr/>
        </p:nvSpPr>
        <p:spPr>
          <a:xfrm>
            <a:off x="7423200" y="2926080"/>
            <a:ext cx="1920240" cy="822960"/>
          </a:xfrm>
          <a:prstGeom prst="rect">
            <a:avLst/>
          </a:prstGeom>
          <a:noFill/>
          <a:ln w="5472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TradeGothic LT"/>
              </a:rPr>
              <a:t>Inflection*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TradeGothic LT"/>
              </a:rPr>
              <a:t>Statistical</a:t>
            </a:r>
            <a:endParaRPr b="0" lang="en-US" sz="1800" spc="-1" strike="noStrike">
              <a:latin typeface="TradeGothic LT"/>
            </a:endParaRPr>
          </a:p>
          <a:p>
            <a:pPr algn="ctr"/>
            <a:r>
              <a:rPr b="0" lang="en-US" sz="1800" spc="-1" strike="noStrike">
                <a:latin typeface="TradeGothic LT"/>
              </a:rPr>
              <a:t>Features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TradeGothic LT"/>
              </a:rPr>
              <a:t>Complex Word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19" name="CustomShape 11"/>
          <p:cNvSpPr/>
          <p:nvPr/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TradeGothic LT"/>
              </a:rPr>
              <a:t>Paraphrase</a:t>
            </a:r>
            <a:endParaRPr b="0" lang="en-US" sz="1800" spc="-1" strike="noStrike">
              <a:latin typeface="TradeGothic LT"/>
            </a:endParaRPr>
          </a:p>
          <a:p>
            <a:pPr algn="ctr"/>
            <a:r>
              <a:rPr b="0" lang="en-US" sz="1800" spc="-1" strike="noStrike">
                <a:latin typeface="TradeGothic LT"/>
              </a:rPr>
              <a:t>Database*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20" name="TextShape 12"/>
          <p:cNvSpPr txBox="1"/>
          <p:nvPr/>
        </p:nvSpPr>
        <p:spPr>
          <a:xfrm>
            <a:off x="162000" y="4670280"/>
            <a:ext cx="322128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radeGothic LT"/>
              </a:rPr>
              <a:t>*: requires external knowledge</a:t>
            </a:r>
            <a:endParaRPr b="0" lang="en-US" sz="1800" spc="-1" strike="noStrike">
              <a:latin typeface="TradeGothic LT"/>
            </a:endParaRPr>
          </a:p>
        </p:txBody>
      </p:sp>
      <p:sp>
        <p:nvSpPr>
          <p:cNvPr id="221" name="Line 13"/>
          <p:cNvSpPr/>
          <p:nvPr/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4"/>
          <p:cNvSpPr/>
          <p:nvPr/>
        </p:nvSpPr>
        <p:spPr>
          <a:xfrm>
            <a:off x="4415040" y="3643200"/>
            <a:ext cx="545040" cy="102024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5"/>
          <p:cNvSpPr/>
          <p:nvPr/>
        </p:nvSpPr>
        <p:spPr>
          <a:xfrm>
            <a:off x="4401360" y="3355200"/>
            <a:ext cx="542160" cy="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6"/>
          <p:cNvSpPr/>
          <p:nvPr/>
        </p:nvSpPr>
        <p:spPr>
          <a:xfrm>
            <a:off x="1975680" y="3319200"/>
            <a:ext cx="542160" cy="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17"/>
          <p:cNvSpPr/>
          <p:nvPr/>
        </p:nvSpPr>
        <p:spPr>
          <a:xfrm>
            <a:off x="6907680" y="3355200"/>
            <a:ext cx="542160" cy="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8"/>
          <p:cNvSpPr/>
          <p:nvPr/>
        </p:nvSpPr>
        <p:spPr>
          <a:xfrm flipV="1">
            <a:off x="6885360" y="3681360"/>
            <a:ext cx="542160" cy="100584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9"/>
          <p:cNvSpPr/>
          <p:nvPr/>
        </p:nvSpPr>
        <p:spPr>
          <a:xfrm>
            <a:off x="6885360" y="2011680"/>
            <a:ext cx="545040" cy="100152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20"/>
          <p:cNvSpPr/>
          <p:nvPr/>
        </p:nvSpPr>
        <p:spPr>
          <a:xfrm>
            <a:off x="9342000" y="3355200"/>
            <a:ext cx="370080" cy="0"/>
          </a:xfrm>
          <a:prstGeom prst="line">
            <a:avLst/>
          </a:prstGeom>
          <a:ln w="54720">
            <a:solidFill>
              <a:srgbClr val="d62e4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020E7447-C9A5-49F3-BC3E-658D9229B508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Wishful Thinking  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What if: a </a:t>
            </a:r>
            <a:r>
              <a:rPr b="1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simple pipeline</a:t>
            </a: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, that could do all of that</a:t>
            </a: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(but better)?</a:t>
            </a:r>
            <a:endParaRPr b="0" lang="en-US" sz="3200" spc="-1" strike="noStrike">
              <a:latin typeface="TradeGothic LT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3200" spc="-1" strike="noStrike">
              <a:latin typeface="TradeGothic LT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3010320" y="2295720"/>
            <a:ext cx="4304880" cy="2733480"/>
          </a:xfrm>
          <a:prstGeom prst="rect">
            <a:avLst/>
          </a:prstGeom>
          <a:ln w="54720">
            <a:noFill/>
          </a:ln>
        </p:spPr>
      </p:pic>
      <p:sp>
        <p:nvSpPr>
          <p:cNvPr id="234" name="TextShape 5"/>
          <p:cNvSpPr txBox="1"/>
          <p:nvPr/>
        </p:nvSpPr>
        <p:spPr>
          <a:xfrm>
            <a:off x="3566160" y="5037480"/>
            <a:ext cx="34740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TradeGothic LT"/>
              </a:rPr>
              <a:t>Source: </a:t>
            </a:r>
            <a:r>
              <a:rPr b="0" lang="en-US" sz="1000" spc="-1" strike="noStrike">
                <a:latin typeface="TradeGothic LT"/>
                <a:hlinkClick r:id="rId2"/>
              </a:rPr>
              <a:t>https://pbs.twimg.com/media/EKaM6e-XUAATeWx</a:t>
            </a:r>
            <a:endParaRPr b="0" lang="en-US" sz="1000" spc="-1" strike="noStrike">
              <a:latin typeface="TradeGothic LT"/>
            </a:endParaRPr>
          </a:p>
          <a:p>
            <a:endParaRPr b="0" lang="en-US" sz="10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D721EFB5-0E3B-4D04-92EF-29FCFC23B067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Contributions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Consider very large LMs as zero-shot recommenders for (contextualized) Lexical Simplification with prompting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Improve prediction diversity and coverage by sampling from multiple system prompts</a:t>
            </a:r>
            <a:endParaRPr b="0" lang="en-US" sz="32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The Magical World of Prompt Design</a:t>
            </a:r>
            <a:endParaRPr b="0" lang="en-US" sz="360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F21DBBF2-1AF1-48D9-9F33-AFDC5143306A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70" spc="-1" strike="noStrike">
                <a:solidFill>
                  <a:srgbClr val="000000"/>
                </a:solidFill>
                <a:latin typeface="TradeGothic LT"/>
                <a:ea typeface="DejaVu Sans"/>
              </a:rPr>
              <a:t>Started in 2014 as a resource specifically for children (age 6-13)</a:t>
            </a:r>
            <a:endParaRPr b="0" lang="en-US" sz="307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70" spc="-1" strike="noStrike">
                <a:solidFill>
                  <a:srgbClr val="000000"/>
                </a:solidFill>
                <a:latin typeface="TradeGothic LT"/>
                <a:ea typeface="DejaVu Sans"/>
              </a:rPr>
              <a:t>Each article is internally reviewed before release</a:t>
            </a:r>
            <a:endParaRPr b="0" lang="en-US" sz="307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70" spc="-1" strike="noStrike">
                <a:solidFill>
                  <a:srgbClr val="000000"/>
                </a:solidFill>
                <a:latin typeface="TradeGothic LT"/>
                <a:ea typeface="DejaVu Sans"/>
              </a:rPr>
              <a:t>Almost 3,300 articles on diverse topic</a:t>
            </a:r>
            <a:endParaRPr b="0" lang="en-US" sz="3070" spc="-1" strike="noStrike">
              <a:latin typeface="TradeGothic LT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70" spc="-1" strike="noStrike">
                <a:solidFill>
                  <a:srgbClr val="000000"/>
                </a:solidFill>
                <a:latin typeface="TradeGothic LT"/>
                <a:ea typeface="DejaVu Sans"/>
              </a:rPr>
              <a:t>Crawled during April 2021</a:t>
            </a:r>
            <a:endParaRPr b="0" lang="en-US" sz="3070" spc="-1" strike="noStrike">
              <a:latin typeface="TradeGothic L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b="0" lang="en-US" sz="800" spc="-1" strike="noStrike">
              <a:latin typeface="TradeGothic L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863280"/>
                <a:tab algn="l" pos="1726920"/>
                <a:tab algn="l" pos="2590560"/>
                <a:tab algn="l" pos="3454200"/>
                <a:tab algn="l" pos="4317840"/>
                <a:tab algn="l" pos="5181480"/>
                <a:tab algn="l" pos="6045120"/>
                <a:tab algn="l" pos="6908760"/>
                <a:tab algn="l" pos="7772400"/>
                <a:tab algn="l" pos="8635680"/>
                <a:tab algn="l" pos="9499320"/>
                <a:tab algn="l" pos="10362960"/>
              </a:tabLst>
            </a:pPr>
            <a:fld id="{EAE689EE-CB4D-41B2-B8BC-8F5951931924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b="0" lang="en-US" sz="800" spc="-1" strike="noStrike">
              <a:latin typeface="TradeGothic LT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850" spc="-1" strike="noStrike">
                <a:solidFill>
                  <a:srgbClr val="000000"/>
                </a:solidFill>
                <a:latin typeface="TradeGothic LT Bold"/>
                <a:ea typeface="DejaVu Sans"/>
              </a:rPr>
              <a:t>Corpus Alignment</a:t>
            </a:r>
            <a:endParaRPr b="0" lang="en-US" sz="3850" spc="-1" strike="noStrike">
              <a:latin typeface="TradeGothic LT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Basic idea:</a:t>
            </a: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Klexikon articles are (summarized) simplifications of the Wikipedia article on the same topic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Find Wikipedia article for each Klexikon entry (alignment)!</a:t>
            </a:r>
            <a:endParaRPr b="0" lang="en-US" sz="3200" spc="-1" strike="noStrike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Hypothesis:</a:t>
            </a:r>
            <a:r>
              <a:rPr b="0" lang="en-US" sz="3200" spc="-1" strike="noStrike">
                <a:solidFill>
                  <a:srgbClr val="000000"/>
                </a:solidFill>
                <a:latin typeface="TradeGothic LT"/>
                <a:ea typeface="DejaVu Sans"/>
              </a:rPr>
              <a:t> Aligned articles represent a suitable dataset for training a joint summarization/simplification objective</a:t>
            </a: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TradeGothic LT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6439680" y="3710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6"/>
          <p:cNvSpPr/>
          <p:nvPr/>
        </p:nvSpPr>
        <p:spPr>
          <a:xfrm>
            <a:off x="6439680" y="4466160"/>
            <a:ext cx="18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"/>
          <p:cNvSpPr/>
          <p:nvPr/>
        </p:nvSpPr>
        <p:spPr>
          <a:xfrm rot="5393400">
            <a:off x="2445120" y="5040720"/>
            <a:ext cx="50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2011-07-18T11:07:28Z</dcterms:created>
  <dc:creator>bernhard</dc:creator>
  <dc:description/>
  <dc:language>en-US</dc:language>
  <cp:lastModifiedBy/>
  <dcterms:modified xsi:type="dcterms:W3CDTF">2022-11-14T15:38:19Z</dcterms:modified>
  <cp:revision>72</cp:revision>
  <dc:subject/>
  <dc:title>Uni HD Beispielpräsentation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