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2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3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4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8"/>
  </p:notesMasterIdLst>
  <p:sldIdLst>
    <p:sldId id="256" r:id="rId5"/>
    <p:sldId id="259" r:id="rId6"/>
    <p:sldId id="301" r:id="rId7"/>
    <p:sldId id="302" r:id="rId8"/>
    <p:sldId id="303" r:id="rId9"/>
    <p:sldId id="304" r:id="rId10"/>
    <p:sldId id="305" r:id="rId11"/>
    <p:sldId id="306" r:id="rId12"/>
    <p:sldId id="260" r:id="rId13"/>
    <p:sldId id="308" r:id="rId14"/>
    <p:sldId id="261" r:id="rId15"/>
    <p:sldId id="262" r:id="rId16"/>
    <p:sldId id="263" r:id="rId17"/>
    <p:sldId id="310" r:id="rId18"/>
    <p:sldId id="284" r:id="rId19"/>
    <p:sldId id="312" r:id="rId20"/>
    <p:sldId id="283" r:id="rId21"/>
    <p:sldId id="314" r:id="rId22"/>
    <p:sldId id="315" r:id="rId23"/>
    <p:sldId id="316" r:id="rId24"/>
    <p:sldId id="293" r:id="rId25"/>
    <p:sldId id="294" r:id="rId26"/>
    <p:sldId id="292" r:id="rId27"/>
    <p:sldId id="285" r:id="rId28"/>
    <p:sldId id="287" r:id="rId29"/>
    <p:sldId id="295" r:id="rId30"/>
    <p:sldId id="318" r:id="rId31"/>
    <p:sldId id="296" r:id="rId32"/>
    <p:sldId id="320" r:id="rId33"/>
    <p:sldId id="321" r:id="rId34"/>
    <p:sldId id="297" r:id="rId35"/>
    <p:sldId id="286" r:id="rId36"/>
    <p:sldId id="288" r:id="rId37"/>
    <p:sldId id="323" r:id="rId38"/>
    <p:sldId id="324" r:id="rId39"/>
    <p:sldId id="298" r:id="rId40"/>
    <p:sldId id="326" r:id="rId41"/>
    <p:sldId id="289" r:id="rId42"/>
    <p:sldId id="290" r:id="rId43"/>
    <p:sldId id="282" r:id="rId44"/>
    <p:sldId id="291" r:id="rId45"/>
    <p:sldId id="299" r:id="rId46"/>
    <p:sldId id="257" r:id="rId47"/>
  </p:sldIdLst>
  <p:sldSz cx="10080625" cy="5670550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826"/>
    <a:srgbClr val="5A0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370A041-C81D-4370-83BB-9B73B063773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Later point:</a:t>
            </a:r>
            <a:br/>
            <a:r>
              <a:rPr lang="en-US" sz="2000" b="0" strike="noStrike" spc="-1">
                <a:latin typeface="Arial"/>
              </a:rPr>
              <a:t>”Suitable for summarization”, i.e. their expected input/output lengths are more towards the example that we’ve shown.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70A041-C81D-4370-83BB-9B73B0637730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94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70A041-C81D-4370-83BB-9B73B0637730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94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70A041-C81D-4370-83BB-9B73B0637730}" type="slidenum">
              <a:rPr lang="en-US" sz="1400" b="0" strike="noStrike" spc="-1" smtClean="0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94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51280" y="409320"/>
            <a:ext cx="6927840" cy="7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9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3200" b="1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Outline</a:t>
            </a:r>
            <a:endParaRPr lang="en-US" sz="3200" b="0" strike="noStrike" spc="-1">
              <a:latin typeface="TradeGothic LT"/>
            </a:endParaRPr>
          </a:p>
        </p:txBody>
      </p:sp>
      <p:pic>
        <p:nvPicPr>
          <p:cNvPr id="40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umiller@informatik.uni-heidelberg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content.manning.com/neural-network-architectures/" TargetMode="External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37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10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slideLayout" Target="../slideLayouts/slideLayout37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1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3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40.xml"/><Relationship Id="rId7" Type="http://schemas.openxmlformats.org/officeDocument/2006/relationships/slideLayout" Target="../slideLayouts/slideLayout37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10" Type="http://schemas.openxmlformats.org/officeDocument/2006/relationships/image" Target="../media/image4.PNG"/><Relationship Id="rId4" Type="http://schemas.openxmlformats.org/officeDocument/2006/relationships/tags" Target="../tags/tag147.xml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15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15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slideLayout" Target="../slideLayouts/slideLayout37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26" Type="http://schemas.openxmlformats.org/officeDocument/2006/relationships/tags" Target="../tags/tag202.xml"/><Relationship Id="rId3" Type="http://schemas.openxmlformats.org/officeDocument/2006/relationships/tags" Target="../tags/tag179.xml"/><Relationship Id="rId21" Type="http://schemas.openxmlformats.org/officeDocument/2006/relationships/tags" Target="../tags/tag197.xml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tags" Target="../tags/tag201.xml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0" Type="http://schemas.openxmlformats.org/officeDocument/2006/relationships/tags" Target="../tags/tag196.xml"/><Relationship Id="rId29" Type="http://schemas.openxmlformats.org/officeDocument/2006/relationships/tags" Target="../tags/tag205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tags" Target="../tags/tag200.xml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23" Type="http://schemas.openxmlformats.org/officeDocument/2006/relationships/tags" Target="../tags/tag199.xml"/><Relationship Id="rId28" Type="http://schemas.openxmlformats.org/officeDocument/2006/relationships/tags" Target="../tags/tag204.xml"/><Relationship Id="rId10" Type="http://schemas.openxmlformats.org/officeDocument/2006/relationships/tags" Target="../tags/tag186.xml"/><Relationship Id="rId19" Type="http://schemas.openxmlformats.org/officeDocument/2006/relationships/tags" Target="../tags/tag195.xml"/><Relationship Id="rId31" Type="http://schemas.openxmlformats.org/officeDocument/2006/relationships/notesSlide" Target="../notesSlides/notesSlide3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Relationship Id="rId22" Type="http://schemas.openxmlformats.org/officeDocument/2006/relationships/tags" Target="../tags/tag198.xml"/><Relationship Id="rId27" Type="http://schemas.openxmlformats.org/officeDocument/2006/relationships/tags" Target="../tags/tag203.xml"/><Relationship Id="rId30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3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26" Type="http://schemas.openxmlformats.org/officeDocument/2006/relationships/tags" Target="../tags/tag231.xml"/><Relationship Id="rId21" Type="http://schemas.openxmlformats.org/officeDocument/2006/relationships/tags" Target="../tags/tag226.xml"/><Relationship Id="rId34" Type="http://schemas.openxmlformats.org/officeDocument/2006/relationships/tags" Target="../tags/tag239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5" Type="http://schemas.openxmlformats.org/officeDocument/2006/relationships/tags" Target="../tags/tag230.xml"/><Relationship Id="rId33" Type="http://schemas.openxmlformats.org/officeDocument/2006/relationships/tags" Target="../tags/tag238.xml"/><Relationship Id="rId38" Type="http://schemas.openxmlformats.org/officeDocument/2006/relationships/notesSlide" Target="../notesSlides/notesSlide4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20" Type="http://schemas.openxmlformats.org/officeDocument/2006/relationships/tags" Target="../tags/tag225.xml"/><Relationship Id="rId29" Type="http://schemas.openxmlformats.org/officeDocument/2006/relationships/tags" Target="../tags/tag234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24" Type="http://schemas.openxmlformats.org/officeDocument/2006/relationships/tags" Target="../tags/tag229.xml"/><Relationship Id="rId32" Type="http://schemas.openxmlformats.org/officeDocument/2006/relationships/tags" Target="../tags/tag237.xml"/><Relationship Id="rId37" Type="http://schemas.openxmlformats.org/officeDocument/2006/relationships/slideLayout" Target="../slideLayouts/slideLayout37.xml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23" Type="http://schemas.openxmlformats.org/officeDocument/2006/relationships/tags" Target="../tags/tag228.xml"/><Relationship Id="rId28" Type="http://schemas.openxmlformats.org/officeDocument/2006/relationships/tags" Target="../tags/tag233.xml"/><Relationship Id="rId36" Type="http://schemas.openxmlformats.org/officeDocument/2006/relationships/tags" Target="../tags/tag241.xml"/><Relationship Id="rId10" Type="http://schemas.openxmlformats.org/officeDocument/2006/relationships/tags" Target="../tags/tag215.xml"/><Relationship Id="rId19" Type="http://schemas.openxmlformats.org/officeDocument/2006/relationships/tags" Target="../tags/tag224.xml"/><Relationship Id="rId31" Type="http://schemas.openxmlformats.org/officeDocument/2006/relationships/tags" Target="../tags/tag236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Relationship Id="rId22" Type="http://schemas.openxmlformats.org/officeDocument/2006/relationships/tags" Target="../tags/tag227.xml"/><Relationship Id="rId27" Type="http://schemas.openxmlformats.org/officeDocument/2006/relationships/tags" Target="../tags/tag232.xml"/><Relationship Id="rId30" Type="http://schemas.openxmlformats.org/officeDocument/2006/relationships/tags" Target="../tags/tag235.xml"/><Relationship Id="rId35" Type="http://schemas.openxmlformats.org/officeDocument/2006/relationships/tags" Target="../tags/tag240.xml"/><Relationship Id="rId8" Type="http://schemas.openxmlformats.org/officeDocument/2006/relationships/tags" Target="../tags/tag213.xml"/><Relationship Id="rId3" Type="http://schemas.openxmlformats.org/officeDocument/2006/relationships/tags" Target="../tags/tag20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2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7" Type="http://schemas.openxmlformats.org/officeDocument/2006/relationships/image" Target="../media/image10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250.xml"/><Relationship Id="rId4" Type="http://schemas.openxmlformats.org/officeDocument/2006/relationships/tags" Target="../tags/tag24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10" Type="http://schemas.openxmlformats.org/officeDocument/2006/relationships/image" Target="../media/image11.PNG"/><Relationship Id="rId4" Type="http://schemas.openxmlformats.org/officeDocument/2006/relationships/tags" Target="../tags/tag254.xml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60.xml"/><Relationship Id="rId7" Type="http://schemas.openxmlformats.org/officeDocument/2006/relationships/slideLayout" Target="../slideLayouts/slideLayout37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image" Target="../media/image12.PNG"/><Relationship Id="rId5" Type="http://schemas.openxmlformats.org/officeDocument/2006/relationships/tags" Target="../tags/tag268.xml"/><Relationship Id="rId10" Type="http://schemas.openxmlformats.org/officeDocument/2006/relationships/image" Target="../media/image13.PNG"/><Relationship Id="rId4" Type="http://schemas.openxmlformats.org/officeDocument/2006/relationships/tags" Target="../tags/tag267.xml"/><Relationship Id="rId9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3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github.com/dennlinger/TSAR-2022-Shared-Tas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umiller@informatik.uni-heidelberg.d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2" Type="http://schemas.openxmlformats.org/officeDocument/2006/relationships/tags" Target="../tags/tag42.xml"/><Relationship Id="rId16" Type="http://schemas.openxmlformats.org/officeDocument/2006/relationships/slideLayout" Target="../slideLayouts/slideLayout37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slideLayout" Target="../slideLayouts/slideLayout3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3" Type="http://schemas.openxmlformats.org/officeDocument/2006/relationships/tags" Target="../tags/tag77.xml"/><Relationship Id="rId21" Type="http://schemas.openxmlformats.org/officeDocument/2006/relationships/slideLayout" Target="../slideLayouts/slideLayout3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2000" y="401400"/>
            <a:ext cx="310536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251280" y="1119600"/>
            <a:ext cx="8709840" cy="23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3699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32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UniHD at TSAR-2022 Shared Task:</a:t>
            </a:r>
            <a:br>
              <a:rPr dirty="0"/>
            </a:br>
            <a:r>
              <a:rPr lang="de-DE" sz="32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Is Compute All We Need for Lexical Simplification?</a:t>
            </a:r>
            <a:br>
              <a:rPr dirty="0"/>
            </a:br>
            <a:r>
              <a:rPr lang="de-DE" sz="7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  </a:t>
            </a:r>
            <a:endParaRPr lang="en-US" sz="700" b="0" strike="noStrike" spc="-1" dirty="0">
              <a:latin typeface="TradeGothic LT"/>
            </a:endParaRPr>
          </a:p>
          <a:p>
            <a:pPr>
              <a:lnSpc>
                <a:spcPts val="2163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Dennis Aumiller</a:t>
            </a:r>
            <a:r>
              <a:rPr lang="de-DE" sz="2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and Michael Gertz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Heidelberg University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Institute of Computer Science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Database Systems Research Group</a:t>
            </a:r>
            <a:br>
              <a:rPr dirty="0"/>
            </a:br>
            <a:r>
              <a:rPr lang="de-DE" sz="16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aumiller@informatik.uni-heidelberg.de</a:t>
            </a:r>
            <a:endParaRPr lang="en-US" sz="1600" b="0" strike="noStrike" spc="-1" dirty="0">
              <a:solidFill>
                <a:srgbClr val="C61826"/>
              </a:solidFill>
              <a:latin typeface="TradeGothic 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08400" y="4987080"/>
            <a:ext cx="705564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31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Wishful Thinking  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573393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simple pipeline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, that could do all of that (but better)?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domain-specific resources required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tedious adaptation to new domains/languages</a:t>
            </a:r>
            <a:endParaRPr lang="en-US" sz="3200" b="0" strike="noStrike" spc="-1" dirty="0">
              <a:latin typeface="TradeGothic LT"/>
            </a:endParaRPr>
          </a:p>
        </p:txBody>
      </p:sp>
      <p:sp>
        <p:nvSpPr>
          <p:cNvPr id="3" name="TextShape 5">
            <a:extLst>
              <a:ext uri="{FF2B5EF4-FFF2-40B4-BE49-F238E27FC236}">
                <a16:creationId xmlns:a16="http://schemas.microsoft.com/office/drawing/2014/main" id="{5F7966F0-52AE-B7F3-338A-1F299A24A2E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49680" y="4143764"/>
            <a:ext cx="3474000" cy="3166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>
                <a:solidFill>
                  <a:srgbClr val="C61826"/>
                </a:solidFill>
                <a:latin typeface="TradeGothic 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https://freecontent.manning.com/neural-network-architectures/</a:t>
            </a:r>
            <a:endParaRPr lang="en-US" sz="1000" b="0" strike="noStrike" spc="-1" dirty="0">
              <a:solidFill>
                <a:srgbClr val="C61826"/>
              </a:solidFill>
              <a:latin typeface="TradeGothic LT"/>
            </a:endParaRPr>
          </a:p>
          <a:p>
            <a:endParaRPr lang="en-US" sz="1000" b="0" strike="noStrike" spc="-1" dirty="0">
              <a:latin typeface="TradeGothic LT"/>
            </a:endParaRPr>
          </a:p>
          <a:p>
            <a:endParaRPr lang="en-US" sz="1000" b="0" strike="noStrike" spc="-1" dirty="0">
              <a:latin typeface="TradeGothic LT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7D870FB-AC04-1B0B-6901-49387499D5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18" y="1506985"/>
            <a:ext cx="3122501" cy="26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Contributions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very large LMs as zero-shot recommenders for fe</a:t>
            </a: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w-shot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(contextualized) Lexical Simplification</a:t>
            </a:r>
            <a:endParaRPr lang="en-US" sz="320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Improve prediction diversity and coverage by sampling from multiple system prompts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The Magical World of Prompt Design</a:t>
            </a:r>
            <a:endParaRPr lang="en-US" sz="3600" b="0" strike="noStrike" spc="-1">
              <a:latin typeface="TradeGothic 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6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Task Setup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3196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Shared task trial data: only 10 labeled samples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Require great zero-shot performance 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Post-filtering as quality control</a:t>
            </a:r>
            <a:endParaRPr lang="en-US" sz="3070" b="0" strike="noStrike" spc="-1" dirty="0">
              <a:latin typeface="TradeGothic 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Task Setup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3196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Shared task trial data: only 10 labeled samples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Require great zero-shot performance 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Post-filtering as quality control</a:t>
            </a:r>
            <a:endParaRPr lang="en-US" sz="3070" b="0" strike="noStrike" spc="-1" dirty="0">
              <a:latin typeface="TradeGothic LT"/>
            </a:endParaRP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B9868063-0BE8-86ED-A4A8-F8AED073A45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04000" y="36329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E7D8DBBF-8918-9F67-1DE3-90AB5AEB64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52000" y="36275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4B6571D8-18C4-5041-4B44-90EC741E631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14400" y="36311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Filtering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680FA7C3-ABC8-B758-EA0F-99275DD5484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68640" y="404839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227B5E1-83A1-1702-85E2-0B31D772DE2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424240" y="403698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ADBA96A-3935-F20F-C589-DBD3654B0FB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336540" y="4045936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6693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7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Model Considerations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319680" cy="3658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Large enough to exhibit emergent behavior 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&gt;60B parameters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Provide reasonable API or inference endpoints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Explicitly trained on (at least) one shared task lang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“parameters per language” in train data</a:t>
            </a:r>
          </a:p>
          <a:p>
            <a:pPr marL="56628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 "/>
            </a:pPr>
            <a:r>
              <a:rPr lang="en-US" sz="3070" b="0" strike="noStrike" spc="-1" dirty="0">
                <a:latin typeface="TradeGothic LT"/>
              </a:rPr>
              <a:t>                 </a:t>
            </a:r>
            <a:r>
              <a:rPr lang="en-US" sz="3070" b="0" i="1" strike="noStrike" spc="-1" dirty="0">
                <a:latin typeface="TradeGothic LT"/>
              </a:rPr>
              <a:t>                </a:t>
            </a:r>
            <a:r>
              <a:rPr lang="en-US" sz="3070" b="0" strike="noStrike" spc="-1" dirty="0">
                <a:latin typeface="TradeGothic LT"/>
              </a:rPr>
              <a:t> </a:t>
            </a:r>
          </a:p>
        </p:txBody>
      </p:sp>
      <p:sp>
        <p:nvSpPr>
          <p:cNvPr id="2" name="TextShape 7">
            <a:extLst>
              <a:ext uri="{FF2B5EF4-FFF2-40B4-BE49-F238E27FC236}">
                <a16:creationId xmlns:a16="http://schemas.microsoft.com/office/drawing/2014/main" id="{9306B92A-292D-9219-3B36-E460E82C479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85920" y="5161765"/>
            <a:ext cx="4937760" cy="282705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Wei et al., 2022: Emergent Abilities of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96661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Model Considerations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319680" cy="3658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Large enough to exhibit emergent behavior 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&gt;60B parameters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Provide reasonable API or inference endpoints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Explicitly trained on (at least) one shared task lang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“parameters per language” in train data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3070" strike="noStrike" kern="1200" cap="none" spc="-1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Went with GPT-3 (</a:t>
            </a:r>
            <a:r>
              <a:rPr kumimoji="0" lang="en-US" sz="3070" i="1" strike="noStrike" kern="1200" cap="none" spc="-1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text-davinci-002</a:t>
            </a:r>
            <a:r>
              <a:rPr kumimoji="0" lang="en-US" sz="3070" strike="noStrike" kern="1200" cap="none" spc="-1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)</a:t>
            </a:r>
            <a:endParaRPr lang="en-US" sz="3070" b="0" strike="noStrike" spc="-1" dirty="0">
              <a:latin typeface="TradeGothic LT"/>
            </a:endParaRPr>
          </a:p>
        </p:txBody>
      </p:sp>
      <p:sp>
        <p:nvSpPr>
          <p:cNvPr id="2" name="TextShape 7">
            <a:extLst>
              <a:ext uri="{FF2B5EF4-FFF2-40B4-BE49-F238E27FC236}">
                <a16:creationId xmlns:a16="http://schemas.microsoft.com/office/drawing/2014/main" id="{9306B92A-292D-9219-3B36-E460E82C479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85920" y="5161765"/>
            <a:ext cx="4937760" cy="282705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Wei et al., 2022: Emergent Abilities of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7097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203389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8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FFC66-92DB-C4AA-9A2A-02C17F8472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988262"/>
            <a:ext cx="4109491" cy="3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1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8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FFC66-92DB-C4AA-9A2A-02C17F8472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988262"/>
            <a:ext cx="4109491" cy="389525"/>
          </a:xfrm>
          <a:prstGeom prst="rect">
            <a:avLst/>
          </a:prstGeom>
        </p:spPr>
      </p:pic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B675F94-CCEB-7AF6-B9A4-40929C9BFE2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60" y="3988262"/>
            <a:ext cx="4109491" cy="12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4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18F3E8E0-A8EA-4187-AC08-E052828A998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215" name="TextShape 7"/>
          <p:cNvSpPr txBox="1"/>
          <p:nvPr>
            <p:custDataLst>
              <p:tags r:id="rId5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218" name="CustomShape 10"/>
          <p:cNvSpPr/>
          <p:nvPr>
            <p:custDataLst>
              <p:tags r:id="rId6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20" name="TextShape 12"/>
          <p:cNvSpPr txBox="1"/>
          <p:nvPr>
            <p:custDataLst>
              <p:tags r:id="rId7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FFC66-92DB-C4AA-9A2A-02C17F8472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988262"/>
            <a:ext cx="4109491" cy="389525"/>
          </a:xfrm>
          <a:prstGeom prst="rect">
            <a:avLst/>
          </a:prstGeom>
        </p:spPr>
      </p:pic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B675F94-CCEB-7AF6-B9A4-40929C9BFE2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60" y="3988262"/>
            <a:ext cx="4109491" cy="12259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CF2FC3-F5E3-6E27-9A49-4ED4C1430D7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04000" y="4159045"/>
            <a:ext cx="144929" cy="184905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124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Ensuring Structured Outputs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“Exam question trick”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Adding explicit cues improves consistency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Still no guarantee for consistency!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EAAA909-8DE7-71DA-C67D-998F8093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66" y="3085029"/>
            <a:ext cx="4232787" cy="216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B2B91-D502-8CEE-6D0D-2F0E2A4343B8}"/>
              </a:ext>
            </a:extLst>
          </p:cNvPr>
          <p:cNvSpPr/>
          <p:nvPr/>
        </p:nvSpPr>
        <p:spPr>
          <a:xfrm>
            <a:off x="2923066" y="3085029"/>
            <a:ext cx="513308" cy="336597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68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10</a:t>
            </a: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Incorporating Context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4203087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latin typeface="TradeGothic LT"/>
              </a:rPr>
              <a:t>Downside: More context -&gt; higher inference cost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52AEB51-1E83-97BC-CD2F-DC9CA51A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10" y="1164358"/>
            <a:ext cx="5375787" cy="28435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26B9D1-BE4B-2E38-5ED2-3F105E19F921}"/>
              </a:ext>
            </a:extLst>
          </p:cNvPr>
          <p:cNvSpPr/>
          <p:nvPr/>
        </p:nvSpPr>
        <p:spPr>
          <a:xfrm>
            <a:off x="2462981" y="1171440"/>
            <a:ext cx="5309419" cy="362392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39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Filtering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Merge different output formats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Filter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identity predictions &amp; repetitions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Remove verbose substitutes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8A759C-DAC5-6C43-05A7-C3F4F7F0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2" y="3180349"/>
            <a:ext cx="4028335" cy="20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13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Official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Particularly impressive @1 &amp; @3 performance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@10 performance drops of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8FD1E0F6-DE7F-4B69-C308-111E49D0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972213"/>
            <a:ext cx="9018639" cy="19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40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 of Predictions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44548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599"/>
            <a:ext cx="9070920" cy="3820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Filtering removes “too many” candidates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Candidate sets can be homogenous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Order of candidates suboptimal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56628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Char char=" "/>
            </a:pPr>
            <a:r>
              <a:rPr lang="en-US" sz="3070" b="1" spc="-1">
                <a:solidFill>
                  <a:srgbClr val="000000"/>
                </a:solidFill>
                <a:latin typeface="TradeGothic LT"/>
                <a:ea typeface="DejaVu Sans"/>
              </a:rPr>
              <a:t>      </a:t>
            </a:r>
            <a:r>
              <a:rPr lang="en-US" sz="3070" spc="-1">
                <a:solidFill>
                  <a:srgbClr val="000000"/>
                </a:solidFill>
                <a:latin typeface="TradeGothic LT"/>
                <a:ea typeface="DejaVu Sans"/>
              </a:rPr>
              <a:t>                                        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56628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 "/>
            </a:pPr>
            <a:r>
              <a:rPr lang="en-US" sz="3070" spc="-1">
                <a:solidFill>
                  <a:srgbClr val="000000"/>
                </a:solidFill>
                <a:latin typeface="TradeGothic LT"/>
                <a:ea typeface="DejaVu Sans"/>
              </a:rPr>
              <a:t>                    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56628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 "/>
            </a:pPr>
            <a:r>
              <a:rPr lang="en-US" sz="3070" spc="-1">
                <a:solidFill>
                  <a:srgbClr val="000000"/>
                </a:solidFill>
                <a:latin typeface="TradeGothic LT"/>
                <a:ea typeface="DejaVu Sans"/>
              </a:rPr>
              <a:t>                            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06835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599"/>
            <a:ext cx="9070920" cy="3820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Filtering removes “too many” candidates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Candidate sets can be homogenous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Order of candidates suboptimal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109080">
              <a:spcBef>
                <a:spcPts val="1417"/>
              </a:spcBef>
              <a:buClr>
                <a:srgbClr val="000000"/>
              </a:buClr>
              <a:buSzPct val="45000"/>
              <a:defRPr/>
            </a:pPr>
            <a:r>
              <a:rPr kumimoji="0" lang="en-US" sz="3000" b="1" strike="noStrike" kern="1200" cap="none" spc="-1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Idea: </a:t>
            </a:r>
            <a:r>
              <a:rPr kumimoji="0" lang="en-US" sz="3000" strike="noStrike" kern="1200" cap="none" spc="-1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Query with multiple (different) prompts!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3000" strike="noStrike" kern="1200" cap="none" spc="-1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Add few-shot examples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3000" strike="noStrike" kern="1200" cap="none" spc="-1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With/Without context sentence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16261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Merging Predictions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Assign scores to each prompt-specific result set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Aggregate &amp; re-rank based on total score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Cut down to </a:t>
            </a:r>
            <a:r>
              <a:rPr lang="en-US" sz="3070" i="1" spc="-1" dirty="0">
                <a:solidFill>
                  <a:srgbClr val="000000"/>
                </a:solidFill>
                <a:latin typeface="TradeGothic LT"/>
                <a:ea typeface="DejaVu Sans"/>
              </a:rPr>
              <a:t>k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 predictions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B219863C-DC2C-F35C-6C59-8D86236A0B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64439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83EE4F08-7387-A26D-018E-691257FCB0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64439" y="419192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4" name="CustomShape 10">
            <a:extLst>
              <a:ext uri="{FF2B5EF4-FFF2-40B4-BE49-F238E27FC236}">
                <a16:creationId xmlns:a16="http://schemas.microsoft.com/office/drawing/2014/main" id="{086E0F80-8D1B-7BF5-5A51-16060F4F884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64439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7A6C58A7-8E89-B274-D6CD-58FDD450CC8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222620" y="418980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6" name="CustomShape 10">
            <a:extLst>
              <a:ext uri="{FF2B5EF4-FFF2-40B4-BE49-F238E27FC236}">
                <a16:creationId xmlns:a16="http://schemas.microsoft.com/office/drawing/2014/main" id="{250A2FB4-B46C-267B-8BE7-84362D4FB0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22620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DE546111-A295-8FAB-AF9C-8638FD4D5D2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22620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CBAC6-1C3E-9D25-4BEC-1CDF55D09D3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44793" y="3696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1C228-6199-4A21-4608-0512BE26B5C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51533" y="420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EFFAF-4482-8A53-EB77-7B6BB9385AC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44793" y="471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A616F-7240-2270-CEC0-A22540FFC61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90684" y="4189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38773-0352-4DD8-3450-772E87EA9C9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890684" y="3692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EA10-D582-E314-4A28-0B2FE3E24DF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90684" y="4717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44A2-B570-B3EC-A309-727624F7536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136932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1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FB2AD-5492-806B-2074-C42C20DB376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295113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2</a:t>
            </a:r>
            <a:endParaRPr lang="en-DE" dirty="0">
              <a:latin typeface="TradeGothic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29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Merging Predictions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Assign scores to each prompt-specific result set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Aggregate &amp; re-rank based on total score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Cut down to </a:t>
            </a:r>
            <a:r>
              <a:rPr lang="en-US" sz="3070" i="1" spc="-1" dirty="0">
                <a:solidFill>
                  <a:srgbClr val="000000"/>
                </a:solidFill>
                <a:latin typeface="TradeGothic LT"/>
                <a:ea typeface="DejaVu Sans"/>
              </a:rPr>
              <a:t>k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 predictions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B219863C-DC2C-F35C-6C59-8D86236A0B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64439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83EE4F08-7387-A26D-018E-691257FCB0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64439" y="419192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4" name="CustomShape 10">
            <a:extLst>
              <a:ext uri="{FF2B5EF4-FFF2-40B4-BE49-F238E27FC236}">
                <a16:creationId xmlns:a16="http://schemas.microsoft.com/office/drawing/2014/main" id="{086E0F80-8D1B-7BF5-5A51-16060F4F884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64439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7A6C58A7-8E89-B274-D6CD-58FDD450CC8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222620" y="418980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6" name="CustomShape 10">
            <a:extLst>
              <a:ext uri="{FF2B5EF4-FFF2-40B4-BE49-F238E27FC236}">
                <a16:creationId xmlns:a16="http://schemas.microsoft.com/office/drawing/2014/main" id="{250A2FB4-B46C-267B-8BE7-84362D4FB0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22620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DE546111-A295-8FAB-AF9C-8638FD4D5D2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22620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CBAC6-1C3E-9D25-4BEC-1CDF55D09D3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44793" y="3696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1C228-6199-4A21-4608-0512BE26B5C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51533" y="420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EFFAF-4482-8A53-EB77-7B6BB9385AC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44793" y="471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A616F-7240-2270-CEC0-A22540FFC61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90684" y="4189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38773-0352-4DD8-3450-772E87EA9C9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890684" y="3692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EA10-D582-E314-4A28-0B2FE3E24DF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90684" y="4717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44A2-B570-B3EC-A309-727624F7536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136932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1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FB2AD-5492-806B-2074-C42C20DB376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295113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2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26457A-90C0-0585-ED02-6D833DE5825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692933" y="4094994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stomShape 10">
            <a:extLst>
              <a:ext uri="{FF2B5EF4-FFF2-40B4-BE49-F238E27FC236}">
                <a16:creationId xmlns:a16="http://schemas.microsoft.com/office/drawing/2014/main" id="{3421B769-5561-195B-9644-4C48660FD2B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009079" y="357528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3909A-F1ED-75CF-D1D4-6E8FA864143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689433" y="3590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9" name="CustomShape 10">
            <a:extLst>
              <a:ext uri="{FF2B5EF4-FFF2-40B4-BE49-F238E27FC236}">
                <a16:creationId xmlns:a16="http://schemas.microsoft.com/office/drawing/2014/main" id="{F59AA53E-45B2-F638-8FB8-B6668BEBDED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037720" y="4634171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9D3A29-AB4E-E677-C958-BA5B9551043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705784" y="4634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1" name="CustomShape 10">
            <a:extLst>
              <a:ext uri="{FF2B5EF4-FFF2-40B4-BE49-F238E27FC236}">
                <a16:creationId xmlns:a16="http://schemas.microsoft.com/office/drawing/2014/main" id="{46F1FC38-9273-7191-231C-1CBE6F9C4EF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09079" y="304130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851AD-24CE-56CB-F0E2-81F589D2204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677143" y="305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23" name="CustomShape 10">
            <a:extLst>
              <a:ext uri="{FF2B5EF4-FFF2-40B4-BE49-F238E27FC236}">
                <a16:creationId xmlns:a16="http://schemas.microsoft.com/office/drawing/2014/main" id="{C799016E-A450-5DA8-59CA-057741AA38C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035262" y="5154587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1AE29-32F3-79BA-4928-08E9BFF63A9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703326" y="5169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25" name="CustomShape 10">
            <a:extLst>
              <a:ext uri="{FF2B5EF4-FFF2-40B4-BE49-F238E27FC236}">
                <a16:creationId xmlns:a16="http://schemas.microsoft.com/office/drawing/2014/main" id="{84A7C025-2A6D-2BD0-17D6-FA1F9EFA366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016232" y="411296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A909D-9291-726B-45D5-0F2AB2DB36F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703326" y="412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0264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2</a:t>
            </a: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6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218" name="CustomShape 10"/>
          <p:cNvSpPr/>
          <p:nvPr>
            <p:custDataLst>
              <p:tags r:id="rId7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20" name="TextShape 12"/>
          <p:cNvSpPr txBox="1"/>
          <p:nvPr>
            <p:custDataLst>
              <p:tags r:id="rId8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91637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Merging Predictions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Assign scores to each prompt-specific result set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Aggregate &amp; re-rank based on total score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Cut down to </a:t>
            </a:r>
            <a:r>
              <a:rPr lang="en-US" sz="3070" i="1" spc="-1" dirty="0">
                <a:solidFill>
                  <a:srgbClr val="000000"/>
                </a:solidFill>
                <a:latin typeface="TradeGothic LT"/>
                <a:ea typeface="DejaVu Sans"/>
              </a:rPr>
              <a:t>k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 predictions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B219863C-DC2C-F35C-6C59-8D86236A0B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64439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83EE4F08-7387-A26D-018E-691257FCB0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64439" y="419192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4" name="CustomShape 10">
            <a:extLst>
              <a:ext uri="{FF2B5EF4-FFF2-40B4-BE49-F238E27FC236}">
                <a16:creationId xmlns:a16="http://schemas.microsoft.com/office/drawing/2014/main" id="{086E0F80-8D1B-7BF5-5A51-16060F4F884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64439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7A6C58A7-8E89-B274-D6CD-58FDD450CC8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222620" y="418980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6" name="CustomShape 10">
            <a:extLst>
              <a:ext uri="{FF2B5EF4-FFF2-40B4-BE49-F238E27FC236}">
                <a16:creationId xmlns:a16="http://schemas.microsoft.com/office/drawing/2014/main" id="{250A2FB4-B46C-267B-8BE7-84362D4FB0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22620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DE546111-A295-8FAB-AF9C-8638FD4D5D2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22620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CBAC6-1C3E-9D25-4BEC-1CDF55D09D3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44793" y="3696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1C228-6199-4A21-4608-0512BE26B5C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51533" y="420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EFFAF-4482-8A53-EB77-7B6BB9385AC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44793" y="471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A616F-7240-2270-CEC0-A22540FFC61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90684" y="4189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38773-0352-4DD8-3450-772E87EA9C9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890684" y="3692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EA10-D582-E314-4A28-0B2FE3E24DF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90684" y="4717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44A2-B570-B3EC-A309-727624F7536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136932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1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FB2AD-5492-806B-2074-C42C20DB376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295113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2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26457A-90C0-0585-ED02-6D833DE5825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692933" y="4094994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stomShape 10">
            <a:extLst>
              <a:ext uri="{FF2B5EF4-FFF2-40B4-BE49-F238E27FC236}">
                <a16:creationId xmlns:a16="http://schemas.microsoft.com/office/drawing/2014/main" id="{3421B769-5561-195B-9644-4C48660FD2B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009079" y="357528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3909A-F1ED-75CF-D1D4-6E8FA864143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689433" y="3590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9" name="CustomShape 10">
            <a:extLst>
              <a:ext uri="{FF2B5EF4-FFF2-40B4-BE49-F238E27FC236}">
                <a16:creationId xmlns:a16="http://schemas.microsoft.com/office/drawing/2014/main" id="{F59AA53E-45B2-F638-8FB8-B6668BEBDED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037720" y="4634171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9D3A29-AB4E-E677-C958-BA5B9551043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705784" y="4634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1" name="CustomShape 10">
            <a:extLst>
              <a:ext uri="{FF2B5EF4-FFF2-40B4-BE49-F238E27FC236}">
                <a16:creationId xmlns:a16="http://schemas.microsoft.com/office/drawing/2014/main" id="{46F1FC38-9273-7191-231C-1CBE6F9C4EF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09079" y="304130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851AD-24CE-56CB-F0E2-81F589D2204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677143" y="305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23" name="CustomShape 10">
            <a:extLst>
              <a:ext uri="{FF2B5EF4-FFF2-40B4-BE49-F238E27FC236}">
                <a16:creationId xmlns:a16="http://schemas.microsoft.com/office/drawing/2014/main" id="{C799016E-A450-5DA8-59CA-057741AA38C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035262" y="5154587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1AE29-32F3-79BA-4928-08E9BFF63A9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703326" y="5169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25" name="CustomShape 10">
            <a:extLst>
              <a:ext uri="{FF2B5EF4-FFF2-40B4-BE49-F238E27FC236}">
                <a16:creationId xmlns:a16="http://schemas.microsoft.com/office/drawing/2014/main" id="{84A7C025-2A6D-2BD0-17D6-FA1F9EFA366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016232" y="411296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A909D-9291-726B-45D5-0F2AB2DB36F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703326" y="412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6ADE48E-29D3-CF97-09F2-C061BEFEF334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498516" y="4091325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1" name="CustomShape 10">
            <a:extLst>
              <a:ext uri="{FF2B5EF4-FFF2-40B4-BE49-F238E27FC236}">
                <a16:creationId xmlns:a16="http://schemas.microsoft.com/office/drawing/2014/main" id="{6F928A24-09B3-005D-10A6-00843679B7C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649531" y="4149266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ACE7B-1CAB-586C-321C-39A9F972EEB1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8329885" y="4164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29" name="CustomShape 10">
            <a:extLst>
              <a:ext uri="{FF2B5EF4-FFF2-40B4-BE49-F238E27FC236}">
                <a16:creationId xmlns:a16="http://schemas.microsoft.com/office/drawing/2014/main" id="{277E8F63-322E-4286-490D-D8C6DAC36254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649531" y="3615286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5840F0-D46A-9F76-8365-A94BD61C4F9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8317595" y="3626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33" name="CustomShape 10">
            <a:extLst>
              <a:ext uri="{FF2B5EF4-FFF2-40B4-BE49-F238E27FC236}">
                <a16:creationId xmlns:a16="http://schemas.microsoft.com/office/drawing/2014/main" id="{D24F8822-8F99-31B8-4EDD-D87128FB23D4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656684" y="4686955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C0F6-CFA4-9F3B-7E46-7F378ECA52BF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8343778" y="4699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373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Updated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Slight improvements @1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Drastically improved @10 performance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3EB45CE4-BCC5-F2E1-4481-AB9B07F8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835275"/>
            <a:ext cx="8804788" cy="21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4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adeGothic LT Bold"/>
                <a:ea typeface="DejaVu Sans"/>
              </a:rPr>
              <a:t>Bonus: Multilingual Extension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221059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Language Transfer with LLMs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What if we “ask nicely”?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3761317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spc="-1" dirty="0">
                <a:latin typeface="TradeGothic LT"/>
              </a:rPr>
              <a:t>18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Language Transfer with LLMs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What if we “ask nicely”?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3E09F57D-77B4-6FD5-1B3A-2BD1290F155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2118292"/>
            <a:ext cx="4359751" cy="24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0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18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Language Transfer with LLMs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What if we “ask nicely”?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3E09F57D-77B4-6FD5-1B3A-2BD1290F155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2118292"/>
            <a:ext cx="4359751" cy="2416911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DEFA44A-FF9F-51B7-E180-41F38F6C78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10" y="2137684"/>
            <a:ext cx="4919970" cy="24169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A920C-8E50-979E-11FB-D6C3A4857C90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580671" y="2768906"/>
            <a:ext cx="368710" cy="0"/>
          </a:xfrm>
          <a:prstGeom prst="line">
            <a:avLst/>
          </a:prstGeom>
          <a:ln w="19050">
            <a:solidFill>
              <a:srgbClr val="C61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19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-71186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Spanish and Portuguese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D66E7F-D8E4-B2CB-EB51-E2332625A0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1" y="1141202"/>
            <a:ext cx="8045246" cy="2025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6E53A-95EF-CDC6-5C69-CAE3C595D7D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53888" y="13529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Spanish:</a:t>
            </a:r>
            <a:endParaRPr lang="en-DE" b="1" dirty="0">
              <a:latin typeface="TradeGothic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25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19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-71186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Spanish and Portuguese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3887881-1055-90CA-8496-EC86226A6D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3273084"/>
            <a:ext cx="8062909" cy="194047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D66E7F-D8E4-B2CB-EB51-E2332625A0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1" y="1141202"/>
            <a:ext cx="8045246" cy="2025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6E53A-95EF-CDC6-5C69-CAE3C595D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53888" y="13529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Spanish:</a:t>
            </a:r>
            <a:endParaRPr lang="en-DE" b="1" dirty="0">
              <a:latin typeface="TradeGothic LT" panose="0200050302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66356-F329-BE95-5C59-9E878DD3AD5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0" y="343878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Portuguese:</a:t>
            </a:r>
            <a:endParaRPr lang="en-DE" b="1" dirty="0">
              <a:latin typeface="TradeGothic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1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adeGothic LT Bold"/>
                <a:ea typeface="DejaVu Sans"/>
              </a:rPr>
              <a:t>Take Away and Limitations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501985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Is Compute All </a:t>
            </a: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We Need?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Maybe?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Great performance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Expensive inference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Hard to steer generation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Useful for silver labels?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423847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218" name="CustomShape 10"/>
          <p:cNvSpPr/>
          <p:nvPr>
            <p:custDataLst>
              <p:tags r:id="rId8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20" name="TextShape 12"/>
          <p:cNvSpPr txBox="1"/>
          <p:nvPr>
            <p:custDataLst>
              <p:tags r:id="rId9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02493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0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Thank you for your attention!</a:t>
            </a:r>
            <a:endParaRPr lang="en-US" sz="3850" b="0" strike="noStrike" spc="-1">
              <a:latin typeface="TradeGothic LT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Code:</a:t>
            </a:r>
            <a:r>
              <a:rPr lang="en-US" sz="2400" b="0" strike="noStrike" spc="-1" dirty="0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r>
              <a:rPr lang="en-US" sz="24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https://github.com/dennlinger/TSAR-2022-Shared-Task</a:t>
            </a:r>
            <a:endParaRPr lang="en-US" sz="2400" b="0" u="sng" strike="noStrike" spc="-1" dirty="0">
              <a:solidFill>
                <a:srgbClr val="C61826"/>
              </a:solidFill>
              <a:uFillTx/>
              <a:latin typeface="TradeGothic L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5A0F14"/>
              </a:solidFill>
              <a:latin typeface="TradeGothic LT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endParaRPr lang="en-US" sz="3200" b="0" strike="noStrike" spc="-1" dirty="0">
              <a:latin typeface="TradeGothic LT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Any questions?</a:t>
            </a:r>
            <a:endParaRPr lang="en-US" sz="3600" b="0" strike="noStrike" spc="-1" dirty="0">
              <a:latin typeface="TradeGothic LT"/>
            </a:endParaRPr>
          </a:p>
        </p:txBody>
      </p:sp>
      <p:pic>
        <p:nvPicPr>
          <p:cNvPr id="363" name="Picture 362"/>
          <p:cNvPicPr/>
          <p:nvPr/>
        </p:nvPicPr>
        <p:blipFill>
          <a:blip r:embed="rId3"/>
          <a:stretch/>
        </p:blipFill>
        <p:spPr>
          <a:xfrm>
            <a:off x="504000" y="4561560"/>
            <a:ext cx="571680" cy="4154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29714-297D-433E-019B-BCA479651A66}"/>
              </a:ext>
            </a:extLst>
          </p:cNvPr>
          <p:cNvSpPr txBox="1"/>
          <p:nvPr/>
        </p:nvSpPr>
        <p:spPr>
          <a:xfrm>
            <a:off x="957693" y="4584614"/>
            <a:ext cx="150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@d_aumiller 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6EE04-0D57-1903-C4E0-0074F3A06CDD}"/>
              </a:ext>
            </a:extLst>
          </p:cNvPr>
          <p:cNvSpPr txBox="1"/>
          <p:nvPr/>
        </p:nvSpPr>
        <p:spPr>
          <a:xfrm>
            <a:off x="2463872" y="4561560"/>
            <a:ext cx="504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aumiller@informatik.uni-heidelberg.de</a:t>
            </a:r>
            <a:endParaRPr lang="en-US" sz="1800" b="0" strike="noStrike" spc="-1" dirty="0">
              <a:solidFill>
                <a:srgbClr val="C61826"/>
              </a:solidFill>
              <a:latin typeface="TradeGothic 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41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Alternative Models: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Smaller models struggle with coherence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1C0D4B-28AA-B4E4-0388-AED34E0D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6" y="2509766"/>
            <a:ext cx="6466064" cy="10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42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All </a:t>
            </a:r>
            <a:r>
              <a:rPr lang="en-US" sz="3850" b="1" spc="-1" dirty="0" err="1">
                <a:solidFill>
                  <a:srgbClr val="000000"/>
                </a:solidFill>
                <a:latin typeface="TradeGothic LT Bold"/>
                <a:ea typeface="DejaVu Sans"/>
              </a:rPr>
              <a:t>Promts</a:t>
            </a: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: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TODO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039658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52000" y="5323680"/>
            <a:ext cx="638172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224120" y="5354640"/>
            <a:ext cx="2600280" cy="12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6CB423CD-884A-4E29-94CB-6BF38FDB2414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43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51280" y="1542600"/>
            <a:ext cx="9572400" cy="35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Reading a Simplified Article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Constructing the Klexikon Dataset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Exploratory Analysis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Future Work</a:t>
            </a:r>
            <a:endParaRPr lang="en-US" sz="2200" b="0" strike="noStrike" spc="-1">
              <a:latin typeface="TradeGothic 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2</a:t>
            </a: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1F21048A-F896-27C9-F8F8-A3EDF8EEC11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>
            <p:custDataLst>
              <p:tags r:id="rId9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20" name="TextShape 12"/>
          <p:cNvSpPr txBox="1"/>
          <p:nvPr>
            <p:custDataLst>
              <p:tags r:id="rId10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0579EEB4-234D-D247-6BE1-4DC22A6FF81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5556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1F21048A-F896-27C9-F8F8-A3EDF8EEC11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>
            <p:custDataLst>
              <p:tags r:id="rId9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C721EA8B-8DB8-9EF8-D169-F6B7C1D691C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957200" y="166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Paraphrase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Database*</a:t>
            </a:r>
          </a:p>
        </p:txBody>
      </p:sp>
      <p:sp>
        <p:nvSpPr>
          <p:cNvPr id="220" name="TextShape 12"/>
          <p:cNvSpPr txBox="1"/>
          <p:nvPr>
            <p:custDataLst>
              <p:tags r:id="rId11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5848111B-49E2-C5F1-9F35-53C03CB56EB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V="1">
            <a:off x="4415040" y="2011680"/>
            <a:ext cx="5421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0579EEB4-234D-D247-6BE1-4DC22A6FF81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82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2</a:t>
            </a: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4BBCB1B4-9A18-9A52-47CA-1B91B7BB551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423200" y="29260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Inflection*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1F21048A-F896-27C9-F8F8-A3EDF8EEC11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>
            <p:custDataLst>
              <p:tags r:id="rId10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C721EA8B-8DB8-9EF8-D169-F6B7C1D691C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957200" y="166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Paraphrase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Database*</a:t>
            </a:r>
          </a:p>
        </p:txBody>
      </p:sp>
      <p:sp>
        <p:nvSpPr>
          <p:cNvPr id="220" name="TextShape 12"/>
          <p:cNvSpPr txBox="1"/>
          <p:nvPr>
            <p:custDataLst>
              <p:tags r:id="rId12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5848111B-49E2-C5F1-9F35-53C03CB56EB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V="1">
            <a:off x="4415040" y="2011680"/>
            <a:ext cx="5421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0579EEB4-234D-D247-6BE1-4DC22A6FF81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6DF8C979-915D-7416-51EE-F2338BB51EB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891840" y="3340450"/>
            <a:ext cx="523440" cy="2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73093241-04E0-11FC-C039-DFA43D1BCEF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6877440" y="3681370"/>
            <a:ext cx="530640" cy="98891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7513B78B-B993-D37B-BCBB-E36A3B83953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877440" y="2007346"/>
            <a:ext cx="5277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7507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2</a:t>
            </a: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4BBCB1B4-9A18-9A52-47CA-1B91B7BB551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423200" y="29260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Inflection*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1F21048A-F896-27C9-F8F8-A3EDF8EEC11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>
            <p:custDataLst>
              <p:tags r:id="rId10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C721EA8B-8DB8-9EF8-D169-F6B7C1D691C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957200" y="166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Paraphrase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Database*</a:t>
            </a:r>
          </a:p>
        </p:txBody>
      </p:sp>
      <p:sp>
        <p:nvSpPr>
          <p:cNvPr id="220" name="TextShape 12"/>
          <p:cNvSpPr txBox="1"/>
          <p:nvPr>
            <p:custDataLst>
              <p:tags r:id="rId12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5848111B-49E2-C5F1-9F35-53C03CB56EB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V="1">
            <a:off x="4415040" y="2011680"/>
            <a:ext cx="5421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0579EEB4-234D-D247-6BE1-4DC22A6FF81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6DF8C979-915D-7416-51EE-F2338BB51EB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891840" y="3340450"/>
            <a:ext cx="523440" cy="2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73093241-04E0-11FC-C039-DFA43D1BCEF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6877440" y="3681370"/>
            <a:ext cx="530640" cy="98891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7513B78B-B993-D37B-BCBB-E36A3B83953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877440" y="2007346"/>
            <a:ext cx="5277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30BAFAC5-938A-4611-9129-FBDAD608B20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342000" y="3340452"/>
            <a:ext cx="37008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972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3</a:t>
            </a:r>
          </a:p>
        </p:txBody>
      </p:sp>
      <p:sp>
        <p:nvSpPr>
          <p:cNvPr id="231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Wishful Thinking  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573393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simple pipeline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, that could do all of that (but better)?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domain-specific resources required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tedious adaptation to new domains/languages</a:t>
            </a:r>
            <a:endParaRPr lang="en-US" sz="3200" b="0" strike="noStrike" spc="-1" dirty="0">
              <a:latin typeface="TradeGothic 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7883</TotalTime>
  <Words>1763</Words>
  <Application>Microsoft Office PowerPoint</Application>
  <PresentationFormat>Custom</PresentationFormat>
  <Paragraphs>349</Paragraphs>
  <Slides>43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StarSymbol</vt:lpstr>
      <vt:lpstr>Symbol</vt:lpstr>
      <vt:lpstr>Times New Roman</vt:lpstr>
      <vt:lpstr>TradeGothic LT</vt:lpstr>
      <vt:lpstr>TradeGothic LT Bold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subject/>
  <dc:creator>bernhard</dc:creator>
  <dc:description/>
  <cp:lastModifiedBy>Dennis Aumiller</cp:lastModifiedBy>
  <cp:revision>135</cp:revision>
  <dcterms:created xsi:type="dcterms:W3CDTF">2011-07-18T11:07:28Z</dcterms:created>
  <dcterms:modified xsi:type="dcterms:W3CDTF">2022-11-16T13:25:25Z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