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0"/>
  </p:notesMasterIdLst>
  <p:sldIdLst>
    <p:sldId id="256" r:id="rId5"/>
    <p:sldId id="259" r:id="rId6"/>
    <p:sldId id="260" r:id="rId7"/>
    <p:sldId id="261" r:id="rId8"/>
    <p:sldId id="262" r:id="rId9"/>
    <p:sldId id="263" r:id="rId10"/>
    <p:sldId id="284" r:id="rId11"/>
    <p:sldId id="283" r:id="rId12"/>
    <p:sldId id="293" r:id="rId13"/>
    <p:sldId id="294" r:id="rId14"/>
    <p:sldId id="292" r:id="rId15"/>
    <p:sldId id="285" r:id="rId16"/>
    <p:sldId id="287" r:id="rId17"/>
    <p:sldId id="295" r:id="rId18"/>
    <p:sldId id="296" r:id="rId19"/>
    <p:sldId id="297" r:id="rId20"/>
    <p:sldId id="286" r:id="rId21"/>
    <p:sldId id="288" r:id="rId22"/>
    <p:sldId id="298" r:id="rId23"/>
    <p:sldId id="289" r:id="rId24"/>
    <p:sldId id="290" r:id="rId25"/>
    <p:sldId id="282" r:id="rId26"/>
    <p:sldId id="291" r:id="rId27"/>
    <p:sldId id="299" r:id="rId28"/>
    <p:sldId id="257" r:id="rId29"/>
  </p:sldIdLst>
  <p:sldSz cx="10080625" cy="5670550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826"/>
    <a:srgbClr val="5A0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370A041-C81D-4370-83BB-9B73B063773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Later point:</a:t>
            </a:r>
            <a:br/>
            <a:r>
              <a:rPr lang="en-US" sz="2000" b="0" strike="noStrike" spc="-1">
                <a:latin typeface="Arial"/>
              </a:rPr>
              <a:t>”Suitable for summarization”, i.e. their expected input/output lengths are more towards the example that we’ve shown.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70A041-C81D-4370-83BB-9B73B0637730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94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36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51280" y="409320"/>
            <a:ext cx="6927840" cy="7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9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3200" b="1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Outline</a:t>
            </a:r>
            <a:endParaRPr lang="en-US" sz="3200" b="0" strike="noStrike" spc="-1">
              <a:latin typeface="TradeGothic LT"/>
            </a:endParaRPr>
          </a:p>
        </p:txBody>
      </p:sp>
      <p:pic>
        <p:nvPicPr>
          <p:cNvPr id="40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72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36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72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umiller@informatik.uni-heidelberg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github.com/dennlinger/TSAR-2022-Shared-Tas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umiller@informatik.uni-heidelberg.d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eecontent.manning.com/neural-network-architectures/" TargetMode="Externa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2000" y="401400"/>
            <a:ext cx="310536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251280" y="1119600"/>
            <a:ext cx="8709840" cy="231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3699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32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UniHD at TSAR-2022 Shared Task:</a:t>
            </a:r>
            <a:br>
              <a:rPr dirty="0"/>
            </a:br>
            <a:r>
              <a:rPr lang="de-DE" sz="32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Is Compute All We Need for Lexical Simplification?</a:t>
            </a:r>
            <a:br>
              <a:rPr dirty="0"/>
            </a:br>
            <a:r>
              <a:rPr lang="de-DE" sz="7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  </a:t>
            </a:r>
            <a:endParaRPr lang="en-US" sz="700" b="0" strike="noStrike" spc="-1" dirty="0">
              <a:latin typeface="TradeGothic LT"/>
            </a:endParaRPr>
          </a:p>
          <a:p>
            <a:pPr>
              <a:lnSpc>
                <a:spcPts val="2163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Dennis Aumiller</a:t>
            </a:r>
            <a:r>
              <a:rPr lang="de-DE" sz="2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and Michael Gertz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Heidelberg University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Institute of Computer Science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Database Systems Research Group</a:t>
            </a:r>
            <a:br>
              <a:rPr dirty="0"/>
            </a:br>
            <a:r>
              <a:rPr lang="de-DE" sz="16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aumiller@informatik.uni-heidelberg.de</a:t>
            </a:r>
            <a:endParaRPr lang="en-US" sz="1600" b="0" strike="noStrike" spc="-1" dirty="0">
              <a:solidFill>
                <a:srgbClr val="C61826"/>
              </a:solidFill>
              <a:latin typeface="TradeGothic 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508400" y="4987080"/>
            <a:ext cx="705564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Incorporating Context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4203087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latin typeface="TradeGothic LT"/>
              </a:rPr>
              <a:t>Downside: More context -&gt; higher inference cost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52AEB51-1E83-97BC-CD2F-DC9CA51A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10" y="1164358"/>
            <a:ext cx="5375787" cy="28435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26B9D1-BE4B-2E38-5ED2-3F105E19F921}"/>
              </a:ext>
            </a:extLst>
          </p:cNvPr>
          <p:cNvSpPr/>
          <p:nvPr/>
        </p:nvSpPr>
        <p:spPr>
          <a:xfrm>
            <a:off x="2462981" y="1171440"/>
            <a:ext cx="5309419" cy="362392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39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Filtering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Merge different output formats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Filter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identity predictions &amp; repetitions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Remove verbose substitutes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8A759C-DAC5-6C43-05A7-C3F4F7F0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92" y="3180349"/>
            <a:ext cx="4028335" cy="20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1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Official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Particularly impressive @1 &amp; @3 performance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@10 performance drops of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, table&#10;&#10;Description automatically generated">
            <a:extLst>
              <a:ext uri="{FF2B5EF4-FFF2-40B4-BE49-F238E27FC236}">
                <a16:creationId xmlns:a16="http://schemas.microsoft.com/office/drawing/2014/main" id="{8FD1E0F6-DE7F-4B69-C308-111E49D0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972213"/>
            <a:ext cx="9018639" cy="19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4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Improving Coverage of Predictions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44548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14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Improving Coverage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599"/>
            <a:ext cx="9070920" cy="3820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Filtering removes “too many” candidates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Candidate sets can be homogenous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Order of candidates suboptimal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109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070" b="1" spc="-1" dirty="0">
                <a:solidFill>
                  <a:srgbClr val="000000"/>
                </a:solidFill>
                <a:latin typeface="TradeGothic LT"/>
                <a:ea typeface="DejaVu Sans"/>
              </a:rPr>
              <a:t>Idea: </a:t>
            </a: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Query with multiple (different) prompts!</a:t>
            </a: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Add few-shot examples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With/Without context sentence</a:t>
            </a:r>
          </a:p>
        </p:txBody>
      </p:sp>
    </p:spTree>
    <p:extLst>
      <p:ext uri="{BB962C8B-B14F-4D97-AF65-F5344CB8AC3E}">
        <p14:creationId xmlns:p14="http://schemas.microsoft.com/office/powerpoint/2010/main" val="41068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Merging Predictions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Assign scores to each prompt-specific result set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Aggregate &amp; re-rank based on total score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Cut down to </a:t>
            </a:r>
            <a:r>
              <a:rPr lang="en-US" sz="3070" i="1" spc="-1" dirty="0">
                <a:solidFill>
                  <a:srgbClr val="000000"/>
                </a:solidFill>
                <a:latin typeface="TradeGothic LT"/>
                <a:ea typeface="DejaVu Sans"/>
              </a:rPr>
              <a:t>k</a:t>
            </a: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 predictions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B219863C-DC2C-F35C-6C59-8D86236A0BE0}"/>
              </a:ext>
            </a:extLst>
          </p:cNvPr>
          <p:cNvSpPr/>
          <p:nvPr/>
        </p:nvSpPr>
        <p:spPr>
          <a:xfrm>
            <a:off x="1064439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83EE4F08-7387-A26D-018E-691257FCB0D1}"/>
              </a:ext>
            </a:extLst>
          </p:cNvPr>
          <p:cNvSpPr/>
          <p:nvPr/>
        </p:nvSpPr>
        <p:spPr>
          <a:xfrm>
            <a:off x="1064439" y="419192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4" name="CustomShape 10">
            <a:extLst>
              <a:ext uri="{FF2B5EF4-FFF2-40B4-BE49-F238E27FC236}">
                <a16:creationId xmlns:a16="http://schemas.microsoft.com/office/drawing/2014/main" id="{086E0F80-8D1B-7BF5-5A51-16060F4F884C}"/>
              </a:ext>
            </a:extLst>
          </p:cNvPr>
          <p:cNvSpPr/>
          <p:nvPr/>
        </p:nvSpPr>
        <p:spPr>
          <a:xfrm>
            <a:off x="1064439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5" name="CustomShape 10">
            <a:extLst>
              <a:ext uri="{FF2B5EF4-FFF2-40B4-BE49-F238E27FC236}">
                <a16:creationId xmlns:a16="http://schemas.microsoft.com/office/drawing/2014/main" id="{7A6C58A7-8E89-B274-D6CD-58FDD450CC87}"/>
              </a:ext>
            </a:extLst>
          </p:cNvPr>
          <p:cNvSpPr/>
          <p:nvPr/>
        </p:nvSpPr>
        <p:spPr>
          <a:xfrm>
            <a:off x="3222620" y="418980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6" name="CustomShape 10">
            <a:extLst>
              <a:ext uri="{FF2B5EF4-FFF2-40B4-BE49-F238E27FC236}">
                <a16:creationId xmlns:a16="http://schemas.microsoft.com/office/drawing/2014/main" id="{250A2FB4-B46C-267B-8BE7-84362D4FB05F}"/>
              </a:ext>
            </a:extLst>
          </p:cNvPr>
          <p:cNvSpPr/>
          <p:nvPr/>
        </p:nvSpPr>
        <p:spPr>
          <a:xfrm>
            <a:off x="3222620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DE546111-A295-8FAB-AF9C-8638FD4D5D2B}"/>
              </a:ext>
            </a:extLst>
          </p:cNvPr>
          <p:cNvSpPr/>
          <p:nvPr/>
        </p:nvSpPr>
        <p:spPr>
          <a:xfrm>
            <a:off x="3222620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CBAC6-1C3E-9D25-4BEC-1CDF55D09D35}"/>
              </a:ext>
            </a:extLst>
          </p:cNvPr>
          <p:cNvSpPr txBox="1"/>
          <p:nvPr/>
        </p:nvSpPr>
        <p:spPr>
          <a:xfrm>
            <a:off x="744793" y="3696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1C228-6199-4A21-4608-0512BE26B5CE}"/>
              </a:ext>
            </a:extLst>
          </p:cNvPr>
          <p:cNvSpPr txBox="1"/>
          <p:nvPr/>
        </p:nvSpPr>
        <p:spPr>
          <a:xfrm>
            <a:off x="751533" y="420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EFFAF-4482-8A53-EB77-7B6BB9385AC4}"/>
              </a:ext>
            </a:extLst>
          </p:cNvPr>
          <p:cNvSpPr txBox="1"/>
          <p:nvPr/>
        </p:nvSpPr>
        <p:spPr>
          <a:xfrm>
            <a:off x="744793" y="4718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A616F-7240-2270-CEC0-A22540FFC617}"/>
              </a:ext>
            </a:extLst>
          </p:cNvPr>
          <p:cNvSpPr txBox="1"/>
          <p:nvPr/>
        </p:nvSpPr>
        <p:spPr>
          <a:xfrm>
            <a:off x="2890684" y="4189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38773-0352-4DD8-3450-772E87EA9C9D}"/>
              </a:ext>
            </a:extLst>
          </p:cNvPr>
          <p:cNvSpPr txBox="1"/>
          <p:nvPr/>
        </p:nvSpPr>
        <p:spPr>
          <a:xfrm>
            <a:off x="2890684" y="3692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EA10-D582-E314-4A28-0B2FE3E24DF6}"/>
              </a:ext>
            </a:extLst>
          </p:cNvPr>
          <p:cNvSpPr txBox="1"/>
          <p:nvPr/>
        </p:nvSpPr>
        <p:spPr>
          <a:xfrm>
            <a:off x="2890684" y="4717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A44A2-B570-B3EC-A309-727624F75360}"/>
              </a:ext>
            </a:extLst>
          </p:cNvPr>
          <p:cNvSpPr txBox="1"/>
          <p:nvPr/>
        </p:nvSpPr>
        <p:spPr>
          <a:xfrm>
            <a:off x="1136932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1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FB2AD-5492-806B-2074-C42C20DB3767}"/>
              </a:ext>
            </a:extLst>
          </p:cNvPr>
          <p:cNvSpPr txBox="1"/>
          <p:nvPr/>
        </p:nvSpPr>
        <p:spPr>
          <a:xfrm>
            <a:off x="3295113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2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5B946ED-095F-FAB2-C928-2B52F614113B}"/>
              </a:ext>
            </a:extLst>
          </p:cNvPr>
          <p:cNvSpPr/>
          <p:nvPr/>
        </p:nvSpPr>
        <p:spPr>
          <a:xfrm>
            <a:off x="4692933" y="4094994"/>
            <a:ext cx="770749" cy="587778"/>
          </a:xfrm>
          <a:prstGeom prst="rightArrow">
            <a:avLst/>
          </a:prstGeom>
          <a:solidFill>
            <a:srgbClr val="C61826"/>
          </a:solidFill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CustomShape 10">
            <a:extLst>
              <a:ext uri="{FF2B5EF4-FFF2-40B4-BE49-F238E27FC236}">
                <a16:creationId xmlns:a16="http://schemas.microsoft.com/office/drawing/2014/main" id="{3A8C7F4C-05E9-DCCC-5267-7C1854CDC2B1}"/>
              </a:ext>
            </a:extLst>
          </p:cNvPr>
          <p:cNvSpPr/>
          <p:nvPr/>
        </p:nvSpPr>
        <p:spPr>
          <a:xfrm>
            <a:off x="6009079" y="357528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2B8AD-AABC-52EA-C6C1-91C25EEC5280}"/>
              </a:ext>
            </a:extLst>
          </p:cNvPr>
          <p:cNvSpPr txBox="1"/>
          <p:nvPr/>
        </p:nvSpPr>
        <p:spPr>
          <a:xfrm>
            <a:off x="5689433" y="3590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21" name="CustomShape 10">
            <a:extLst>
              <a:ext uri="{FF2B5EF4-FFF2-40B4-BE49-F238E27FC236}">
                <a16:creationId xmlns:a16="http://schemas.microsoft.com/office/drawing/2014/main" id="{8DED572E-7FCF-1B6A-7126-3221146B86DD}"/>
              </a:ext>
            </a:extLst>
          </p:cNvPr>
          <p:cNvSpPr/>
          <p:nvPr/>
        </p:nvSpPr>
        <p:spPr>
          <a:xfrm>
            <a:off x="6037720" y="4634171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6C968-BDD8-CC5F-15DE-4AD896ADCA25}"/>
              </a:ext>
            </a:extLst>
          </p:cNvPr>
          <p:cNvSpPr txBox="1"/>
          <p:nvPr/>
        </p:nvSpPr>
        <p:spPr>
          <a:xfrm>
            <a:off x="5705784" y="4634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23" name="CustomShape 10">
            <a:extLst>
              <a:ext uri="{FF2B5EF4-FFF2-40B4-BE49-F238E27FC236}">
                <a16:creationId xmlns:a16="http://schemas.microsoft.com/office/drawing/2014/main" id="{DCDC664B-F42C-D302-F070-C0ACC33F5410}"/>
              </a:ext>
            </a:extLst>
          </p:cNvPr>
          <p:cNvSpPr/>
          <p:nvPr/>
        </p:nvSpPr>
        <p:spPr>
          <a:xfrm>
            <a:off x="6009079" y="304130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6972-D829-48BF-9E3C-0DBC14A483BE}"/>
              </a:ext>
            </a:extLst>
          </p:cNvPr>
          <p:cNvSpPr txBox="1"/>
          <p:nvPr/>
        </p:nvSpPr>
        <p:spPr>
          <a:xfrm>
            <a:off x="5677143" y="3052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DE" dirty="0"/>
          </a:p>
        </p:txBody>
      </p:sp>
      <p:sp>
        <p:nvSpPr>
          <p:cNvPr id="25" name="CustomShape 10">
            <a:extLst>
              <a:ext uri="{FF2B5EF4-FFF2-40B4-BE49-F238E27FC236}">
                <a16:creationId xmlns:a16="http://schemas.microsoft.com/office/drawing/2014/main" id="{AA071497-FD90-0A34-CC46-4187C2292F09}"/>
              </a:ext>
            </a:extLst>
          </p:cNvPr>
          <p:cNvSpPr/>
          <p:nvPr/>
        </p:nvSpPr>
        <p:spPr>
          <a:xfrm>
            <a:off x="6035262" y="5154587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30524A-D667-2A55-6C77-93AC0CCB183A}"/>
              </a:ext>
            </a:extLst>
          </p:cNvPr>
          <p:cNvSpPr txBox="1"/>
          <p:nvPr/>
        </p:nvSpPr>
        <p:spPr>
          <a:xfrm>
            <a:off x="5703326" y="5169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27" name="CustomShape 10">
            <a:extLst>
              <a:ext uri="{FF2B5EF4-FFF2-40B4-BE49-F238E27FC236}">
                <a16:creationId xmlns:a16="http://schemas.microsoft.com/office/drawing/2014/main" id="{4CCD5E5C-F79E-BA42-943A-598BA15E7F0A}"/>
              </a:ext>
            </a:extLst>
          </p:cNvPr>
          <p:cNvSpPr/>
          <p:nvPr/>
        </p:nvSpPr>
        <p:spPr>
          <a:xfrm>
            <a:off x="6016232" y="411296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AED76-B14F-E617-DA50-DFEECCA20684}"/>
              </a:ext>
            </a:extLst>
          </p:cNvPr>
          <p:cNvSpPr txBox="1"/>
          <p:nvPr/>
        </p:nvSpPr>
        <p:spPr>
          <a:xfrm>
            <a:off x="5703326" y="412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055BCD6-00C5-7FD6-1BA6-51F833461CAF}"/>
              </a:ext>
            </a:extLst>
          </p:cNvPr>
          <p:cNvSpPr/>
          <p:nvPr/>
        </p:nvSpPr>
        <p:spPr>
          <a:xfrm>
            <a:off x="7498516" y="4091325"/>
            <a:ext cx="770749" cy="587778"/>
          </a:xfrm>
          <a:prstGeom prst="rightArrow">
            <a:avLst/>
          </a:prstGeom>
          <a:solidFill>
            <a:srgbClr val="C61826"/>
          </a:solidFill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" name="CustomShape 10">
            <a:extLst>
              <a:ext uri="{FF2B5EF4-FFF2-40B4-BE49-F238E27FC236}">
                <a16:creationId xmlns:a16="http://schemas.microsoft.com/office/drawing/2014/main" id="{ABAB9454-D0E0-CDE1-FFBC-5EB6444D31B9}"/>
              </a:ext>
            </a:extLst>
          </p:cNvPr>
          <p:cNvSpPr/>
          <p:nvPr/>
        </p:nvSpPr>
        <p:spPr>
          <a:xfrm>
            <a:off x="8649531" y="4149266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2BDEEC-C0BD-8AF2-9F42-6694727454C2}"/>
              </a:ext>
            </a:extLst>
          </p:cNvPr>
          <p:cNvSpPr txBox="1"/>
          <p:nvPr/>
        </p:nvSpPr>
        <p:spPr>
          <a:xfrm>
            <a:off x="8329885" y="4164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34" name="CustomShape 10">
            <a:extLst>
              <a:ext uri="{FF2B5EF4-FFF2-40B4-BE49-F238E27FC236}">
                <a16:creationId xmlns:a16="http://schemas.microsoft.com/office/drawing/2014/main" id="{E3EA15D6-9E6E-DA5C-A46F-2BAF57397827}"/>
              </a:ext>
            </a:extLst>
          </p:cNvPr>
          <p:cNvSpPr/>
          <p:nvPr/>
        </p:nvSpPr>
        <p:spPr>
          <a:xfrm>
            <a:off x="8649531" y="3615286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15956-B90C-CA59-C6F4-0A9D6BC9E345}"/>
              </a:ext>
            </a:extLst>
          </p:cNvPr>
          <p:cNvSpPr txBox="1"/>
          <p:nvPr/>
        </p:nvSpPr>
        <p:spPr>
          <a:xfrm>
            <a:off x="8317595" y="3626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DE" dirty="0"/>
          </a:p>
        </p:txBody>
      </p:sp>
      <p:sp>
        <p:nvSpPr>
          <p:cNvPr id="36" name="CustomShape 10">
            <a:extLst>
              <a:ext uri="{FF2B5EF4-FFF2-40B4-BE49-F238E27FC236}">
                <a16:creationId xmlns:a16="http://schemas.microsoft.com/office/drawing/2014/main" id="{790DFD11-752B-26DD-510B-306490C34E73}"/>
              </a:ext>
            </a:extLst>
          </p:cNvPr>
          <p:cNvSpPr/>
          <p:nvPr/>
        </p:nvSpPr>
        <p:spPr>
          <a:xfrm>
            <a:off x="8656684" y="4686955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315A5D-F467-B0FF-B430-A0F5BD4A6CF8}"/>
              </a:ext>
            </a:extLst>
          </p:cNvPr>
          <p:cNvSpPr txBox="1"/>
          <p:nvPr/>
        </p:nvSpPr>
        <p:spPr>
          <a:xfrm>
            <a:off x="8343778" y="4699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522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34" grpId="0" animBg="1"/>
      <p:bldP spid="35" grpId="0"/>
      <p:bldP spid="36" grpId="0" animBg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Updated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Slight improvements @1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Drastically improved @10 performance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3EB45CE4-BCC5-F2E1-4481-AB9B07F8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835275"/>
            <a:ext cx="8804788" cy="21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9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adeGothic LT Bold"/>
                <a:ea typeface="DejaVu Sans"/>
              </a:rPr>
              <a:t>Bonus: Multilingual Extension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22105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18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Language Transfer with LLMs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What if we “ask nicely”?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B27EA791-3B02-880B-E1F2-C482165B1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2118292"/>
            <a:ext cx="4359751" cy="2416911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3724A63-13FD-FA48-2B81-64AA9107F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10" y="2137684"/>
            <a:ext cx="4919970" cy="24169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A920C-8E50-979E-11FB-D6C3A4857C90}"/>
              </a:ext>
            </a:extLst>
          </p:cNvPr>
          <p:cNvCxnSpPr>
            <a:cxnSpLocks/>
          </p:cNvCxnSpPr>
          <p:nvPr/>
        </p:nvCxnSpPr>
        <p:spPr>
          <a:xfrm>
            <a:off x="7580671" y="2768906"/>
            <a:ext cx="368710" cy="0"/>
          </a:xfrm>
          <a:prstGeom prst="line">
            <a:avLst/>
          </a:prstGeom>
          <a:ln w="19050">
            <a:solidFill>
              <a:srgbClr val="C61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19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-71186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Spanish and Portuguese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C7A2E2-1D9D-77EF-4DE2-742A9E2A9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3273084"/>
            <a:ext cx="8062909" cy="194047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0D66E7F-D8E4-B2CB-EB51-E2332625A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1" y="1141202"/>
            <a:ext cx="8045246" cy="2025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86E53A-95EF-CDC6-5C69-CAE3C595D7D4}"/>
              </a:ext>
            </a:extLst>
          </p:cNvPr>
          <p:cNvSpPr txBox="1"/>
          <p:nvPr/>
        </p:nvSpPr>
        <p:spPr>
          <a:xfrm>
            <a:off x="153888" y="13529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adeGothic LT" panose="02000503020000020004" pitchFamily="2" charset="0"/>
              </a:rPr>
              <a:t>Spanish:</a:t>
            </a:r>
            <a:endParaRPr lang="en-DE" b="1" dirty="0">
              <a:latin typeface="TradeGothic LT" panose="0200050302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97B0A-A535-D6B9-9CDE-CDDC6771B64B}"/>
              </a:ext>
            </a:extLst>
          </p:cNvPr>
          <p:cNvSpPr txBox="1"/>
          <p:nvPr/>
        </p:nvSpPr>
        <p:spPr>
          <a:xfrm>
            <a:off x="0" y="343878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adeGothic LT" panose="02000503020000020004" pitchFamily="2" charset="0"/>
              </a:rPr>
              <a:t>Portuguese:</a:t>
            </a:r>
            <a:endParaRPr lang="en-DE" b="1" dirty="0">
              <a:latin typeface="TradeGothic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18F3E8E0-A8EA-4187-AC08-E052828A998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14" name="CustomShape 6"/>
          <p:cNvSpPr/>
          <p:nvPr/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/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216" name="CustomShape 8"/>
          <p:cNvSpPr/>
          <p:nvPr/>
        </p:nvSpPr>
        <p:spPr>
          <a:xfrm>
            <a:off x="7423200" y="29260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Inflection*</a:t>
            </a:r>
          </a:p>
        </p:txBody>
      </p:sp>
      <p:sp>
        <p:nvSpPr>
          <p:cNvPr id="217" name="CustomShape 9"/>
          <p:cNvSpPr/>
          <p:nvPr/>
        </p:nvSpPr>
        <p:spPr>
          <a:xfrm>
            <a:off x="4957200" y="292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Statistical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Features</a:t>
            </a:r>
          </a:p>
        </p:txBody>
      </p:sp>
      <p:sp>
        <p:nvSpPr>
          <p:cNvPr id="218" name="CustomShape 10"/>
          <p:cNvSpPr/>
          <p:nvPr/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219" name="CustomShape 11"/>
          <p:cNvSpPr/>
          <p:nvPr/>
        </p:nvSpPr>
        <p:spPr>
          <a:xfrm>
            <a:off x="4957200" y="166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Paraphrase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Database*</a:t>
            </a:r>
          </a:p>
        </p:txBody>
      </p:sp>
      <p:sp>
        <p:nvSpPr>
          <p:cNvPr id="220" name="TextShape 12"/>
          <p:cNvSpPr txBox="1"/>
          <p:nvPr/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221" name="Line 13"/>
          <p:cNvSpPr/>
          <p:nvPr/>
        </p:nvSpPr>
        <p:spPr>
          <a:xfrm flipV="1">
            <a:off x="4415040" y="2011680"/>
            <a:ext cx="5421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14"/>
          <p:cNvSpPr/>
          <p:nvPr/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15"/>
          <p:cNvSpPr/>
          <p:nvPr/>
        </p:nvSpPr>
        <p:spPr>
          <a:xfrm>
            <a:off x="4411440" y="334045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16"/>
          <p:cNvSpPr/>
          <p:nvPr/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17"/>
          <p:cNvSpPr/>
          <p:nvPr/>
        </p:nvSpPr>
        <p:spPr>
          <a:xfrm>
            <a:off x="6891840" y="3340450"/>
            <a:ext cx="523440" cy="2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18"/>
          <p:cNvSpPr/>
          <p:nvPr/>
        </p:nvSpPr>
        <p:spPr>
          <a:xfrm flipV="1">
            <a:off x="6877440" y="3681370"/>
            <a:ext cx="530640" cy="98891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9"/>
          <p:cNvSpPr/>
          <p:nvPr/>
        </p:nvSpPr>
        <p:spPr>
          <a:xfrm>
            <a:off x="6877440" y="2007346"/>
            <a:ext cx="5277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20"/>
          <p:cNvSpPr/>
          <p:nvPr/>
        </p:nvSpPr>
        <p:spPr>
          <a:xfrm>
            <a:off x="9342000" y="3340452"/>
            <a:ext cx="37008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4" grpId="0" animBg="1"/>
      <p:bldP spid="216" grpId="0" animBg="1"/>
      <p:bldP spid="217" grpId="0" animBg="1"/>
      <p:bldP spid="2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adeGothic LT Bold"/>
                <a:ea typeface="DejaVu Sans"/>
              </a:rPr>
              <a:t>Take Away and Limitations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501985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21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Is Compute All </a:t>
            </a: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We Need?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Maybe?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Great performance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Expensive inference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Hard to steer generation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Useful for silver labels?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423847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0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Thank you for your attention!</a:t>
            </a:r>
            <a:endParaRPr lang="en-US" sz="3850" b="0" strike="noStrike" spc="-1">
              <a:latin typeface="TradeGothic LT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Code:</a:t>
            </a:r>
            <a:r>
              <a:rPr lang="en-US" sz="2400" b="0" strike="noStrike" spc="-1" dirty="0">
                <a:solidFill>
                  <a:srgbClr val="0000FF"/>
                </a:solidFill>
                <a:latin typeface="TradeGothic LT"/>
                <a:ea typeface="DejaVu Sans"/>
              </a:rPr>
              <a:t> </a:t>
            </a:r>
            <a:r>
              <a:rPr lang="en-US" sz="24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https://github.com/dennlinger/TSAR-2022-Shared-Task</a:t>
            </a:r>
            <a:endParaRPr lang="en-US" sz="2400" b="0" u="sng" strike="noStrike" spc="-1" dirty="0">
              <a:solidFill>
                <a:srgbClr val="C61826"/>
              </a:solidFill>
              <a:uFillTx/>
              <a:latin typeface="TradeGothic L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5A0F14"/>
              </a:solidFill>
              <a:latin typeface="TradeGothic LT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FF"/>
                </a:solidFill>
                <a:latin typeface="TradeGothic LT"/>
                <a:ea typeface="DejaVu Sans"/>
              </a:rPr>
              <a:t> </a:t>
            </a:r>
            <a:endParaRPr lang="en-US" sz="3200" b="0" strike="noStrike" spc="-1" dirty="0">
              <a:latin typeface="TradeGothic LT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Any questions?</a:t>
            </a:r>
            <a:endParaRPr lang="en-US" sz="3600" b="0" strike="noStrike" spc="-1" dirty="0">
              <a:latin typeface="TradeGothic LT"/>
            </a:endParaRPr>
          </a:p>
        </p:txBody>
      </p:sp>
      <p:pic>
        <p:nvPicPr>
          <p:cNvPr id="363" name="Picture 362"/>
          <p:cNvPicPr/>
          <p:nvPr/>
        </p:nvPicPr>
        <p:blipFill>
          <a:blip r:embed="rId3"/>
          <a:stretch/>
        </p:blipFill>
        <p:spPr>
          <a:xfrm>
            <a:off x="504000" y="4561560"/>
            <a:ext cx="571680" cy="41544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29714-297D-433E-019B-BCA479651A66}"/>
              </a:ext>
            </a:extLst>
          </p:cNvPr>
          <p:cNvSpPr txBox="1"/>
          <p:nvPr/>
        </p:nvSpPr>
        <p:spPr>
          <a:xfrm>
            <a:off x="957693" y="4584614"/>
            <a:ext cx="1506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@d_aumiller 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6EE04-0D57-1903-C4E0-0074F3A06CDD}"/>
              </a:ext>
            </a:extLst>
          </p:cNvPr>
          <p:cNvSpPr txBox="1"/>
          <p:nvPr/>
        </p:nvSpPr>
        <p:spPr>
          <a:xfrm>
            <a:off x="2463872" y="4561560"/>
            <a:ext cx="504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aumiller@informatik.uni-heidelberg.de</a:t>
            </a:r>
            <a:endParaRPr lang="en-US" sz="1800" b="0" strike="noStrike" spc="-1" dirty="0">
              <a:solidFill>
                <a:srgbClr val="C61826"/>
              </a:solidFill>
              <a:latin typeface="TradeGothic 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23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Alternative Models: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Smaller models struggle with coherence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1C0D4B-28AA-B4E4-0388-AED34E0D1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6" y="2509766"/>
            <a:ext cx="6466064" cy="10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24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All </a:t>
            </a:r>
            <a:r>
              <a:rPr lang="en-US" sz="3850" b="1" spc="-1" dirty="0" err="1">
                <a:solidFill>
                  <a:srgbClr val="000000"/>
                </a:solidFill>
                <a:latin typeface="TradeGothic LT Bold"/>
                <a:ea typeface="DejaVu Sans"/>
              </a:rPr>
              <a:t>Promts</a:t>
            </a: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: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TODO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039658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52000" y="5323680"/>
            <a:ext cx="638172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224120" y="5354640"/>
            <a:ext cx="2600280" cy="12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6CB423CD-884A-4E29-94CB-6BF38FDB2414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25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51280" y="1542600"/>
            <a:ext cx="9572400" cy="35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Reading a Simplified Article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Constructing the Klexikon Dataset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Exploratory Analysis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Future Work</a:t>
            </a:r>
            <a:endParaRPr lang="en-US" sz="2200" b="0" strike="noStrike" spc="-1">
              <a:latin typeface="TradeGothic 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020E7447-C9A5-49F3-BC3E-658D9229B508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Wishful Thinking  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504000" y="1218600"/>
            <a:ext cx="573393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 </a:t>
            </a:r>
            <a:r>
              <a:rPr lang="en-US" sz="320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simple pipeline</a:t>
            </a: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, that could do all of that (but better)?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domain-specific resources required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tedious adaptation to new domains/languages</a:t>
            </a:r>
            <a:endParaRPr lang="en-US" sz="3200" b="0" strike="noStrike" spc="-1" dirty="0">
              <a:latin typeface="TradeGothic LT"/>
            </a:endParaRPr>
          </a:p>
        </p:txBody>
      </p:sp>
      <p:sp>
        <p:nvSpPr>
          <p:cNvPr id="234" name="TextShape 5"/>
          <p:cNvSpPr txBox="1"/>
          <p:nvPr/>
        </p:nvSpPr>
        <p:spPr>
          <a:xfrm>
            <a:off x="6349680" y="4143764"/>
            <a:ext cx="3474000" cy="3166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>
                <a:solidFill>
                  <a:srgbClr val="C61826"/>
                </a:solidFill>
                <a:latin typeface="TradeGothic 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https://freecontent.manning.com/neural-network-architectures/</a:t>
            </a:r>
            <a:endParaRPr lang="en-US" sz="1000" b="0" strike="noStrike" spc="-1" dirty="0">
              <a:solidFill>
                <a:srgbClr val="C61826"/>
              </a:solidFill>
              <a:latin typeface="TradeGothic LT"/>
            </a:endParaRPr>
          </a:p>
          <a:p>
            <a:endParaRPr lang="en-US" sz="1000" b="0" strike="noStrike" spc="-1" dirty="0">
              <a:latin typeface="TradeGothic LT"/>
            </a:endParaRPr>
          </a:p>
          <a:p>
            <a:endParaRPr lang="en-US" sz="1000" b="0" strike="noStrike" spc="-1" dirty="0">
              <a:latin typeface="TradeGothic 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35DCF44-D897-CED0-664A-1691CD4BA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18" y="1506985"/>
            <a:ext cx="3122501" cy="2636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D721EFB5-0E3B-4D04-92EF-29FCFC23B067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Contributions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Consider very large LMs as zero-shot recommenders for fe</a:t>
            </a: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w-shot</a:t>
            </a: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(contextualized) Lexical Simplification</a:t>
            </a:r>
            <a:endParaRPr lang="en-US" sz="320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Improve prediction diversity and coverage by sampling from multiple system prompts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The Magical World of Prompt Design</a:t>
            </a:r>
            <a:endParaRPr lang="en-US" sz="3600" b="0" strike="noStrike" spc="-1">
              <a:latin typeface="TradeGothic 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Task Setup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3196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Shared task trial data: only 10 labeled samples</a:t>
            </a: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Require great zero-shot performance 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Post-filtering as quality control</a:t>
            </a:r>
            <a:endParaRPr lang="en-US" sz="3070" b="0" strike="noStrike" spc="-1" dirty="0">
              <a:latin typeface="TradeGothic LT"/>
            </a:endParaRPr>
          </a:p>
        </p:txBody>
      </p:sp>
      <p:sp>
        <p:nvSpPr>
          <p:cNvPr id="2" name="TextShape 7">
            <a:extLst>
              <a:ext uri="{FF2B5EF4-FFF2-40B4-BE49-F238E27FC236}">
                <a16:creationId xmlns:a16="http://schemas.microsoft.com/office/drawing/2014/main" id="{9306B92A-292D-9219-3B36-E460E82C479B}"/>
              </a:ext>
            </a:extLst>
          </p:cNvPr>
          <p:cNvSpPr txBox="1"/>
          <p:nvPr/>
        </p:nvSpPr>
        <p:spPr>
          <a:xfrm>
            <a:off x="4206240" y="5120640"/>
            <a:ext cx="4937760" cy="32383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Wei et al., 2022: Emergent Abilities of Large Language Models</a:t>
            </a: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42729659-CDB6-5F18-AD06-BB3019A31384}"/>
              </a:ext>
            </a:extLst>
          </p:cNvPr>
          <p:cNvSpPr/>
          <p:nvPr/>
        </p:nvSpPr>
        <p:spPr>
          <a:xfrm>
            <a:off x="504000" y="36329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53931802-EA3A-907F-9AAD-E6AB30AE3DC4}"/>
              </a:ext>
            </a:extLst>
          </p:cNvPr>
          <p:cNvSpPr/>
          <p:nvPr/>
        </p:nvSpPr>
        <p:spPr>
          <a:xfrm>
            <a:off x="2952000" y="36275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</a:t>
            </a: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B89A7112-1981-999D-21AC-F45F94EC1E06}"/>
              </a:ext>
            </a:extLst>
          </p:cNvPr>
          <p:cNvSpPr/>
          <p:nvPr/>
        </p:nvSpPr>
        <p:spPr>
          <a:xfrm>
            <a:off x="5414400" y="36311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Filtering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43DEDEF9-4A15-DEB6-827F-27FCA6D1D5B9}"/>
              </a:ext>
            </a:extLst>
          </p:cNvPr>
          <p:cNvSpPr/>
          <p:nvPr/>
        </p:nvSpPr>
        <p:spPr>
          <a:xfrm>
            <a:off x="4868640" y="404839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9A211C0D-8A50-59C7-E047-C712CFE07F35}"/>
              </a:ext>
            </a:extLst>
          </p:cNvPr>
          <p:cNvSpPr/>
          <p:nvPr/>
        </p:nvSpPr>
        <p:spPr>
          <a:xfrm>
            <a:off x="2424240" y="403698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9988CBC0-5EF6-0B6F-22A2-172569724C96}"/>
              </a:ext>
            </a:extLst>
          </p:cNvPr>
          <p:cNvSpPr/>
          <p:nvPr/>
        </p:nvSpPr>
        <p:spPr>
          <a:xfrm>
            <a:off x="7336540" y="4045936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Model Considerations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319680" cy="36583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Large enough to exhibit emergent behavior 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&gt;60B parameters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Provide reasonable API or inference endpoints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Explicitly trained on (at least) one shared task lang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Consider “parameters per language” in train data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latin typeface="TradeGothic LT"/>
              </a:rPr>
              <a:t>Went with GPT-3 (</a:t>
            </a:r>
            <a:r>
              <a:rPr lang="en-US" sz="3070" b="0" i="1" strike="noStrike" spc="-1" dirty="0">
                <a:latin typeface="TradeGothic LT"/>
              </a:rPr>
              <a:t>text-davinci-002</a:t>
            </a:r>
            <a:r>
              <a:rPr lang="en-US" sz="3070" b="0" strike="noStrike" spc="-1" dirty="0">
                <a:latin typeface="TradeGothic LT"/>
              </a:rPr>
              <a:t>)</a:t>
            </a:r>
          </a:p>
        </p:txBody>
      </p:sp>
      <p:sp>
        <p:nvSpPr>
          <p:cNvPr id="2" name="TextShape 7">
            <a:extLst>
              <a:ext uri="{FF2B5EF4-FFF2-40B4-BE49-F238E27FC236}">
                <a16:creationId xmlns:a16="http://schemas.microsoft.com/office/drawing/2014/main" id="{9306B92A-292D-9219-3B36-E460E82C479B}"/>
              </a:ext>
            </a:extLst>
          </p:cNvPr>
          <p:cNvSpPr txBox="1"/>
          <p:nvPr/>
        </p:nvSpPr>
        <p:spPr>
          <a:xfrm>
            <a:off x="4885920" y="5161765"/>
            <a:ext cx="4937760" cy="282705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Wei et al., 2022: Emergent Abilities of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9666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Play around, Find out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Finding the “best” prompt is difficult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No observable gradients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Inference costs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Bigger models -&gt; higher prompt tolerance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B8B08-5356-EDD7-DFDA-84289416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988262"/>
            <a:ext cx="4109491" cy="389525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48BE916F-4F14-CF5E-14A4-A08EF68B1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60" y="3988262"/>
            <a:ext cx="4109491" cy="12259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83757B-D045-1F97-5C6A-18E51D8E2DFF}"/>
              </a:ext>
            </a:extLst>
          </p:cNvPr>
          <p:cNvSpPr/>
          <p:nvPr/>
        </p:nvSpPr>
        <p:spPr>
          <a:xfrm>
            <a:off x="504000" y="4159045"/>
            <a:ext cx="144929" cy="184905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38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Ensuring Structured Outputs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“Exam question trick”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Adding explicit cues improves consistency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Still no guarantee for consistency!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8EAAA909-8DE7-71DA-C67D-998F80936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66" y="3085029"/>
            <a:ext cx="4232787" cy="2169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CB2B91-D502-8CEE-6D0D-2F0E2A4343B8}"/>
              </a:ext>
            </a:extLst>
          </p:cNvPr>
          <p:cNvSpPr/>
          <p:nvPr/>
        </p:nvSpPr>
        <p:spPr>
          <a:xfrm>
            <a:off x="2923066" y="3085029"/>
            <a:ext cx="513308" cy="336597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68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7878</TotalTime>
  <Words>931</Words>
  <Application>Microsoft Office PowerPoint</Application>
  <PresentationFormat>Custom</PresentationFormat>
  <Paragraphs>173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StarSymbol</vt:lpstr>
      <vt:lpstr>Symbol</vt:lpstr>
      <vt:lpstr>Times New Roman</vt:lpstr>
      <vt:lpstr>TradeGothic LT</vt:lpstr>
      <vt:lpstr>TradeGothic LT Bold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subject/>
  <dc:creator>bernhard</dc:creator>
  <dc:description/>
  <cp:lastModifiedBy>Dennis Aumiller</cp:lastModifiedBy>
  <cp:revision>104</cp:revision>
  <dcterms:created xsi:type="dcterms:W3CDTF">2011-07-18T11:07:28Z</dcterms:created>
  <dcterms:modified xsi:type="dcterms:W3CDTF">2022-11-16T13:15:51Z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