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30"/>
  </p:notesMasterIdLst>
  <p:sldIdLst>
    <p:sldId id="256" r:id="rId5"/>
    <p:sldId id="259" r:id="rId6"/>
    <p:sldId id="260" r:id="rId7"/>
    <p:sldId id="261" r:id="rId8"/>
    <p:sldId id="262" r:id="rId9"/>
    <p:sldId id="263" r:id="rId10"/>
    <p:sldId id="284" r:id="rId11"/>
    <p:sldId id="283" r:id="rId12"/>
    <p:sldId id="293" r:id="rId13"/>
    <p:sldId id="294" r:id="rId14"/>
    <p:sldId id="292" r:id="rId15"/>
    <p:sldId id="285" r:id="rId16"/>
    <p:sldId id="287" r:id="rId17"/>
    <p:sldId id="295" r:id="rId18"/>
    <p:sldId id="296" r:id="rId19"/>
    <p:sldId id="297" r:id="rId20"/>
    <p:sldId id="286" r:id="rId21"/>
    <p:sldId id="288" r:id="rId22"/>
    <p:sldId id="298" r:id="rId23"/>
    <p:sldId id="289" r:id="rId24"/>
    <p:sldId id="290" r:id="rId25"/>
    <p:sldId id="282" r:id="rId26"/>
    <p:sldId id="291" r:id="rId27"/>
    <p:sldId id="299" r:id="rId28"/>
    <p:sldId id="257" r:id="rId29"/>
  </p:sldIdLst>
  <p:sldSz cx="10080625" cy="5670550"/>
  <p:notesSz cx="7559675" cy="10691813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1826"/>
    <a:srgbClr val="5A0F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9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9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20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20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9370A041-C81D-4370-83BB-9B73B0637730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6850"/>
          </a:xfrm>
          <a:prstGeom prst="rect">
            <a:avLst/>
          </a:prstGeom>
        </p:spPr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280"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latin typeface="Arial"/>
              </a:rPr>
              <a:t>Later point:</a:t>
            </a:r>
            <a:br/>
            <a:r>
              <a:rPr lang="en-US" sz="2000" b="0" strike="noStrike" spc="-1">
                <a:latin typeface="Arial"/>
              </a:rPr>
              <a:t>”Suitable for summarization”, i.e. their expected input/output lengths are more towards the example that we’ve shown.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370A041-C81D-4370-83BB-9B73B0637730}" type="slidenum">
              <a:rPr lang="en-US" sz="1400" b="0" strike="noStrike" spc="-1" smtClean="0">
                <a:latin typeface="Times New Roman"/>
              </a:rPr>
              <a:t>15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74944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5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6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1" descr="UniHei_Logo_4C_small"/>
          <p:cNvPicPr/>
          <p:nvPr/>
        </p:nvPicPr>
        <p:blipFill>
          <a:blip r:embed="rId14"/>
          <a:stretch/>
        </p:blipFill>
        <p:spPr>
          <a:xfrm>
            <a:off x="8204760" y="180360"/>
            <a:ext cx="1725120" cy="90468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251280" y="409320"/>
            <a:ext cx="6927840" cy="72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ts val="29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3200" b="1" strike="noStrike" spc="-1">
                <a:solidFill>
                  <a:srgbClr val="000000"/>
                </a:solidFill>
                <a:latin typeface="TradeGothic LT Bold"/>
                <a:ea typeface="DejaVu Sans"/>
              </a:rPr>
              <a:t>Outline</a:t>
            </a:r>
            <a:endParaRPr lang="en-US" sz="3200" b="0" strike="noStrike" spc="-1">
              <a:latin typeface="TradeGothic LT"/>
            </a:endParaRPr>
          </a:p>
        </p:txBody>
      </p:sp>
      <p:pic>
        <p:nvPicPr>
          <p:cNvPr id="40" name="Picture 11" descr="UniHei_Logo_4C_small"/>
          <p:cNvPicPr/>
          <p:nvPr/>
        </p:nvPicPr>
        <p:blipFill>
          <a:blip r:embed="rId14"/>
          <a:stretch/>
        </p:blipFill>
        <p:spPr>
          <a:xfrm>
            <a:off x="8204760" y="180720"/>
            <a:ext cx="1725120" cy="904680"/>
          </a:xfrm>
          <a:prstGeom prst="rect">
            <a:avLst/>
          </a:prstGeom>
          <a:ln>
            <a:noFill/>
          </a:ln>
        </p:spPr>
      </p:pic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11" descr="UniHei_Logo_4C_small"/>
          <p:cNvPicPr/>
          <p:nvPr/>
        </p:nvPicPr>
        <p:blipFill>
          <a:blip r:embed="rId14"/>
          <a:stretch/>
        </p:blipFill>
        <p:spPr>
          <a:xfrm>
            <a:off x="8204760" y="180360"/>
            <a:ext cx="1725120" cy="904680"/>
          </a:xfrm>
          <a:prstGeom prst="rect">
            <a:avLst/>
          </a:prstGeom>
          <a:ln>
            <a:noFill/>
          </a:ln>
        </p:spPr>
      </p:pic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11" descr="UniHei_Logo_4C_small"/>
          <p:cNvPicPr/>
          <p:nvPr/>
        </p:nvPicPr>
        <p:blipFill>
          <a:blip r:embed="rId14"/>
          <a:stretch/>
        </p:blipFill>
        <p:spPr>
          <a:xfrm>
            <a:off x="8204760" y="180720"/>
            <a:ext cx="1725120" cy="904680"/>
          </a:xfrm>
          <a:prstGeom prst="rect">
            <a:avLst/>
          </a:prstGeom>
          <a:ln>
            <a:noFill/>
          </a:ln>
        </p:spPr>
      </p:pic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umiller@informatik.uni-heidelberg.d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https://github.com/dennlinger/TSAR-2022-Shared-Task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aumiller@informatik.uni-heidelberg.de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freecontent.manning.com/neural-network-architectures/" TargetMode="External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252000" y="401400"/>
            <a:ext cx="3105360" cy="320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" name="CustomShape 2"/>
          <p:cNvSpPr/>
          <p:nvPr/>
        </p:nvSpPr>
        <p:spPr>
          <a:xfrm>
            <a:off x="251280" y="1119600"/>
            <a:ext cx="8709840" cy="231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ts val="3699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3200" b="1" strike="noStrike" spc="-1" dirty="0">
                <a:solidFill>
                  <a:srgbClr val="000000"/>
                </a:solidFill>
                <a:latin typeface="TradeGothic LT Bold"/>
                <a:ea typeface="DejaVu Sans"/>
              </a:rPr>
              <a:t>UniHD at TSAR-2022 Shared Task:</a:t>
            </a:r>
            <a:br>
              <a:rPr dirty="0"/>
            </a:br>
            <a:r>
              <a:rPr lang="de-DE" sz="3200" b="1" strike="noStrike" spc="-1" dirty="0">
                <a:solidFill>
                  <a:srgbClr val="000000"/>
                </a:solidFill>
                <a:latin typeface="TradeGothic LT Bold"/>
                <a:ea typeface="DejaVu Sans"/>
              </a:rPr>
              <a:t>Is Compute All We Need for Lexical Simplification?</a:t>
            </a:r>
            <a:br>
              <a:rPr dirty="0"/>
            </a:br>
            <a:r>
              <a:rPr lang="de-DE" sz="700" b="1" strike="noStrike" spc="-1" dirty="0">
                <a:solidFill>
                  <a:srgbClr val="000000"/>
                </a:solidFill>
                <a:latin typeface="TradeGothic LT Bold"/>
                <a:ea typeface="DejaVu Sans"/>
              </a:rPr>
              <a:t>  </a:t>
            </a:r>
            <a:endParaRPr lang="en-US" sz="700" b="0" strike="noStrike" spc="-1" dirty="0">
              <a:latin typeface="TradeGothic LT"/>
            </a:endParaRPr>
          </a:p>
          <a:p>
            <a:pPr>
              <a:lnSpc>
                <a:spcPts val="2163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2200" b="1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Dennis Aumiller</a:t>
            </a:r>
            <a:r>
              <a:rPr lang="de-DE" sz="220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 and Michael Gertz</a:t>
            </a:r>
            <a:br>
              <a:rPr dirty="0"/>
            </a:br>
            <a:r>
              <a:rPr lang="de-DE" sz="160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Heidelberg University</a:t>
            </a:r>
            <a:br>
              <a:rPr dirty="0"/>
            </a:br>
            <a:r>
              <a:rPr lang="de-DE" sz="160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Institute of Computer Science</a:t>
            </a:r>
            <a:br>
              <a:rPr dirty="0"/>
            </a:br>
            <a:r>
              <a:rPr lang="de-DE" sz="160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Database Systems Research Group</a:t>
            </a:r>
            <a:br>
              <a:rPr dirty="0"/>
            </a:br>
            <a:r>
              <a:rPr lang="de-DE" sz="1600" b="0" u="sng" strike="noStrike" spc="-1" dirty="0">
                <a:solidFill>
                  <a:srgbClr val="C61826"/>
                </a:solidFill>
                <a:uFillTx/>
                <a:latin typeface="TradeGothic LT"/>
                <a:ea typeface="DejaVu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aumiller@informatik.uni-heidelberg.de</a:t>
            </a:r>
            <a:endParaRPr lang="en-US" sz="1600" b="0" strike="noStrike" spc="-1" dirty="0">
              <a:solidFill>
                <a:srgbClr val="C61826"/>
              </a:solidFill>
              <a:latin typeface="TradeGothic LT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1508400" y="4987080"/>
            <a:ext cx="7055640" cy="231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252000" y="5323680"/>
            <a:ext cx="6715080" cy="155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Aumiller and Gertz: “UniHD at TSAR-2022: Is Compute All We Need for Lexical Simplification?”</a:t>
            </a:r>
            <a:endParaRPr lang="en-US" sz="800" b="0" strike="noStrike" spc="-1">
              <a:latin typeface="TradeGothic LT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7266240" y="5323680"/>
            <a:ext cx="2557440" cy="15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fld id="{F21DBBF2-1AF1-48D9-9F33-AFDC5143306A}" type="slidenum"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10</a:t>
            </a:fld>
            <a:endParaRPr lang="en-US" sz="800" b="0" strike="noStrike" spc="-1">
              <a:latin typeface="TradeGothic LT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504000" y="226080"/>
            <a:ext cx="907092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850" b="1" spc="-1" dirty="0">
                <a:solidFill>
                  <a:srgbClr val="000000"/>
                </a:solidFill>
                <a:latin typeface="TradeGothic LT Bold"/>
                <a:ea typeface="DejaVu Sans"/>
              </a:rPr>
              <a:t>Incorporating Context</a:t>
            </a:r>
            <a:endParaRPr lang="en-US" sz="3850" b="0" strike="noStrike" spc="-1" dirty="0">
              <a:latin typeface="TradeGothic LT"/>
            </a:endParaRPr>
          </a:p>
        </p:txBody>
      </p:sp>
      <p:sp>
        <p:nvSpPr>
          <p:cNvPr id="243" name="CustomShape 4"/>
          <p:cNvSpPr/>
          <p:nvPr/>
        </p:nvSpPr>
        <p:spPr>
          <a:xfrm>
            <a:off x="504000" y="4203087"/>
            <a:ext cx="9070920" cy="25522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b="0" strike="noStrike" spc="-1" dirty="0">
                <a:latin typeface="TradeGothic LT"/>
              </a:rPr>
              <a:t>Downside: More context -&gt; higher inference cost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352AEB51-1E83-97BC-CD2F-DC9CA51A7E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110" y="1164358"/>
            <a:ext cx="5375787" cy="284352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926B9D1-BE4B-2E38-5ED2-3F105E19F921}"/>
              </a:ext>
            </a:extLst>
          </p:cNvPr>
          <p:cNvSpPr/>
          <p:nvPr/>
        </p:nvSpPr>
        <p:spPr>
          <a:xfrm>
            <a:off x="2462981" y="1171440"/>
            <a:ext cx="5309419" cy="362392"/>
          </a:xfrm>
          <a:prstGeom prst="rect">
            <a:avLst/>
          </a:prstGeom>
          <a:noFill/>
          <a:ln>
            <a:solidFill>
              <a:srgbClr val="C618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23397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252000" y="5323680"/>
            <a:ext cx="6715080" cy="155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Aumiller and Gertz: “UniHD at TSAR-2022: Is Compute All We Need for Lexical Simplification?”</a:t>
            </a:r>
            <a:endParaRPr lang="en-US" sz="800" b="0" strike="noStrike" spc="-1">
              <a:latin typeface="TradeGothic LT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7266240" y="5323680"/>
            <a:ext cx="2557440" cy="15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fld id="{F21DBBF2-1AF1-48D9-9F33-AFDC5143306A}" type="slidenum"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11</a:t>
            </a:fld>
            <a:endParaRPr lang="en-US" sz="800" b="0" strike="noStrike" spc="-1">
              <a:latin typeface="TradeGothic LT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504000" y="226080"/>
            <a:ext cx="907092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850" b="1" strike="noStrike" spc="-1" dirty="0">
                <a:solidFill>
                  <a:srgbClr val="000000"/>
                </a:solidFill>
                <a:latin typeface="TradeGothic LT Bold"/>
                <a:ea typeface="DejaVu Sans"/>
              </a:rPr>
              <a:t>Filtering</a:t>
            </a:r>
            <a:endParaRPr lang="en-US" sz="3850" b="0" strike="noStrike" spc="-1" dirty="0">
              <a:latin typeface="TradeGothic LT"/>
            </a:endParaRPr>
          </a:p>
        </p:txBody>
      </p:sp>
      <p:sp>
        <p:nvSpPr>
          <p:cNvPr id="243" name="CustomShape 4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spc="-1" dirty="0">
                <a:solidFill>
                  <a:srgbClr val="000000"/>
                </a:solidFill>
                <a:latin typeface="TradeGothic LT"/>
                <a:ea typeface="DejaVu Sans"/>
              </a:rPr>
              <a:t>Merge different output formats</a:t>
            </a: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spc="-1" dirty="0">
                <a:solidFill>
                  <a:srgbClr val="000000"/>
                </a:solidFill>
                <a:latin typeface="TradeGothic LT"/>
                <a:ea typeface="DejaVu Sans"/>
              </a:rPr>
              <a:t>Filter</a:t>
            </a:r>
            <a:r>
              <a:rPr lang="en-US" sz="307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 identity predictions &amp; repetitions</a:t>
            </a: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Remove verbose substitutes</a:t>
            </a:r>
          </a:p>
          <a:p>
            <a:pPr marL="432000" indent="-3229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070" b="0" strike="noStrike" spc="-1" dirty="0">
              <a:latin typeface="TradeGothic LT"/>
            </a:endParaRPr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88A759C-DAC5-6C43-05A7-C3F4F7F061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292" y="3180349"/>
            <a:ext cx="4028335" cy="203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713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252000" y="5323680"/>
            <a:ext cx="6715080" cy="155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Aumiller and Gertz: “UniHD at TSAR-2022: Is Compute All We Need for Lexical Simplification?”</a:t>
            </a:r>
            <a:endParaRPr lang="en-US" sz="800" b="0" strike="noStrike" spc="-1">
              <a:latin typeface="TradeGothic LT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7266240" y="5323680"/>
            <a:ext cx="2557440" cy="15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fld id="{F21DBBF2-1AF1-48D9-9F33-AFDC5143306A}" type="slidenum"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12</a:t>
            </a:fld>
            <a:endParaRPr lang="en-US" sz="800" b="0" strike="noStrike" spc="-1">
              <a:latin typeface="TradeGothic LT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504000" y="226080"/>
            <a:ext cx="907092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850" b="1" strike="noStrike" spc="-1" dirty="0">
                <a:solidFill>
                  <a:srgbClr val="000000"/>
                </a:solidFill>
                <a:latin typeface="TradeGothic LT Bold"/>
                <a:ea typeface="DejaVu Sans"/>
              </a:rPr>
              <a:t>Official Results</a:t>
            </a:r>
            <a:endParaRPr lang="en-US" sz="3850" b="0" strike="noStrike" spc="-1" dirty="0">
              <a:latin typeface="TradeGothic LT"/>
            </a:endParaRPr>
          </a:p>
        </p:txBody>
      </p:sp>
      <p:sp>
        <p:nvSpPr>
          <p:cNvPr id="243" name="CustomShape 4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Particularly impressive @1 &amp; @3 performance</a:t>
            </a: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spc="-1" dirty="0">
                <a:solidFill>
                  <a:srgbClr val="000000"/>
                </a:solidFill>
                <a:latin typeface="TradeGothic LT"/>
                <a:ea typeface="DejaVu Sans"/>
              </a:rPr>
              <a:t>@10 performance drops of</a:t>
            </a:r>
            <a:endParaRPr lang="en-US" sz="3070" b="0" strike="noStrike" spc="-1" dirty="0">
              <a:latin typeface="TradeGothic LT"/>
            </a:endParaRPr>
          </a:p>
        </p:txBody>
      </p:sp>
      <p:pic>
        <p:nvPicPr>
          <p:cNvPr id="3" name="Picture 2" descr="Text, table&#10;&#10;Description automatically generated">
            <a:extLst>
              <a:ext uri="{FF2B5EF4-FFF2-40B4-BE49-F238E27FC236}">
                <a16:creationId xmlns:a16="http://schemas.microsoft.com/office/drawing/2014/main" id="{8FD1E0F6-DE7F-4B69-C308-111E49D0C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0" y="2972213"/>
            <a:ext cx="9018639" cy="199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940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504000" y="226080"/>
            <a:ext cx="9070920" cy="438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000000"/>
                </a:solidFill>
                <a:latin typeface="TradeGothic LT Bold"/>
                <a:ea typeface="DejaVu Sans"/>
              </a:rPr>
              <a:t>Improving Coverage of Predictions</a:t>
            </a:r>
            <a:endParaRPr lang="en-US" sz="3600" b="0" strike="noStrike" spc="-1" dirty="0">
              <a:latin typeface="TradeGothic LT"/>
            </a:endParaRPr>
          </a:p>
        </p:txBody>
      </p:sp>
    </p:spTree>
    <p:extLst>
      <p:ext uri="{BB962C8B-B14F-4D97-AF65-F5344CB8AC3E}">
        <p14:creationId xmlns:p14="http://schemas.microsoft.com/office/powerpoint/2010/main" val="1445485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252000" y="5323680"/>
            <a:ext cx="6715080" cy="155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Aumiller and Gertz: “UniHD at TSAR-2022: Is Compute All We Need for Lexical Simplification?”</a:t>
            </a:r>
            <a:endParaRPr lang="en-US" sz="800" b="0" strike="noStrike" spc="-1">
              <a:latin typeface="TradeGothic LT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7266240" y="5323680"/>
            <a:ext cx="2557440" cy="15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fld id="{F21DBBF2-1AF1-48D9-9F33-AFDC5143306A}" type="slidenum"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14</a:t>
            </a:fld>
            <a:endParaRPr lang="en-US" sz="800" b="0" strike="noStrike" spc="-1">
              <a:latin typeface="TradeGothic LT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504000" y="226080"/>
            <a:ext cx="907092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850" b="1" strike="noStrike" spc="-1" dirty="0">
                <a:solidFill>
                  <a:srgbClr val="000000"/>
                </a:solidFill>
                <a:latin typeface="TradeGothic LT Bold"/>
                <a:ea typeface="DejaVu Sans"/>
              </a:rPr>
              <a:t>Improving Coverage</a:t>
            </a:r>
            <a:endParaRPr lang="en-US" sz="3850" b="0" strike="noStrike" spc="-1" dirty="0">
              <a:latin typeface="TradeGothic LT"/>
            </a:endParaRPr>
          </a:p>
        </p:txBody>
      </p:sp>
      <p:sp>
        <p:nvSpPr>
          <p:cNvPr id="243" name="CustomShape 4"/>
          <p:cNvSpPr/>
          <p:nvPr/>
        </p:nvSpPr>
        <p:spPr>
          <a:xfrm>
            <a:off x="504000" y="1326599"/>
            <a:ext cx="9070920" cy="38205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500" lnSpcReduction="10000"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Filtering removes “too many” candidates</a:t>
            </a: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spc="-1" dirty="0">
                <a:solidFill>
                  <a:srgbClr val="000000"/>
                </a:solidFill>
                <a:latin typeface="TradeGothic LT"/>
                <a:ea typeface="DejaVu Sans"/>
              </a:rPr>
              <a:t>Candidate sets can be homogenous</a:t>
            </a: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Order of candidates suboptimal</a:t>
            </a: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070" b="0" strike="noStrike" spc="-1" dirty="0">
              <a:solidFill>
                <a:srgbClr val="000000"/>
              </a:solidFill>
              <a:latin typeface="TradeGothic LT"/>
              <a:ea typeface="DejaVu Sans"/>
            </a:endParaRPr>
          </a:p>
          <a:p>
            <a:pPr marL="1090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070" b="1" spc="-1" dirty="0">
                <a:solidFill>
                  <a:srgbClr val="000000"/>
                </a:solidFill>
                <a:latin typeface="TradeGothic LT"/>
                <a:ea typeface="DejaVu Sans"/>
              </a:rPr>
              <a:t>Idea: </a:t>
            </a:r>
            <a:r>
              <a:rPr lang="en-US" sz="3070" spc="-1" dirty="0">
                <a:solidFill>
                  <a:srgbClr val="000000"/>
                </a:solidFill>
                <a:latin typeface="TradeGothic LT"/>
                <a:ea typeface="DejaVu Sans"/>
              </a:rPr>
              <a:t>Query with multiple (different) prompts!</a:t>
            </a:r>
            <a:endParaRPr lang="en-US" sz="3070" b="0" strike="noStrike" spc="-1" dirty="0">
              <a:solidFill>
                <a:srgbClr val="000000"/>
              </a:solidFill>
              <a:latin typeface="TradeGothic LT"/>
              <a:ea typeface="DejaVu Sans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spc="-1" dirty="0">
                <a:solidFill>
                  <a:srgbClr val="000000"/>
                </a:solidFill>
                <a:latin typeface="TradeGothic LT"/>
                <a:ea typeface="DejaVu Sans"/>
              </a:rPr>
              <a:t>Add few-shot examples</a:t>
            </a: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spc="-1" dirty="0">
                <a:solidFill>
                  <a:srgbClr val="000000"/>
                </a:solidFill>
                <a:latin typeface="TradeGothic LT"/>
                <a:ea typeface="DejaVu Sans"/>
              </a:rPr>
              <a:t>With/Without context sentence</a:t>
            </a:r>
          </a:p>
        </p:txBody>
      </p:sp>
    </p:spTree>
    <p:extLst>
      <p:ext uri="{BB962C8B-B14F-4D97-AF65-F5344CB8AC3E}">
        <p14:creationId xmlns:p14="http://schemas.microsoft.com/office/powerpoint/2010/main" val="4106835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252000" y="5323680"/>
            <a:ext cx="6715080" cy="155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Aumiller and Gertz: “UniHD at TSAR-2022: Is Compute All We Need for Lexical Simplification?”</a:t>
            </a:r>
            <a:endParaRPr lang="en-US" sz="800" b="0" strike="noStrike" spc="-1">
              <a:latin typeface="TradeGothic LT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7266240" y="5323680"/>
            <a:ext cx="2557440" cy="15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fld id="{F21DBBF2-1AF1-48D9-9F33-AFDC5143306A}" type="slidenum"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15</a:t>
            </a:fld>
            <a:endParaRPr lang="en-US" sz="800" b="0" strike="noStrike" spc="-1">
              <a:latin typeface="TradeGothic LT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504000" y="226080"/>
            <a:ext cx="907092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850" b="1" strike="noStrike" spc="-1" dirty="0">
                <a:solidFill>
                  <a:srgbClr val="000000"/>
                </a:solidFill>
                <a:latin typeface="TradeGothic LT Bold"/>
                <a:ea typeface="DejaVu Sans"/>
              </a:rPr>
              <a:t>Merging Predictions</a:t>
            </a:r>
            <a:endParaRPr lang="en-US" sz="3850" b="0" strike="noStrike" spc="-1" dirty="0">
              <a:latin typeface="TradeGothic LT"/>
            </a:endParaRPr>
          </a:p>
        </p:txBody>
      </p:sp>
      <p:sp>
        <p:nvSpPr>
          <p:cNvPr id="243" name="CustomShape 4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Assign scores to each prompt-specific result set</a:t>
            </a: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spc="-1" dirty="0">
                <a:solidFill>
                  <a:srgbClr val="000000"/>
                </a:solidFill>
                <a:latin typeface="TradeGothic LT"/>
                <a:ea typeface="DejaVu Sans"/>
              </a:rPr>
              <a:t>Aggregate &amp; re-rank based on total score</a:t>
            </a: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Cut down to </a:t>
            </a:r>
            <a:r>
              <a:rPr lang="en-US" sz="3070" i="1" spc="-1" dirty="0">
                <a:solidFill>
                  <a:srgbClr val="000000"/>
                </a:solidFill>
                <a:latin typeface="TradeGothic LT"/>
                <a:ea typeface="DejaVu Sans"/>
              </a:rPr>
              <a:t>k</a:t>
            </a:r>
            <a:r>
              <a:rPr lang="en-US" sz="3070" spc="-1" dirty="0">
                <a:solidFill>
                  <a:srgbClr val="000000"/>
                </a:solidFill>
                <a:latin typeface="TradeGothic LT"/>
                <a:ea typeface="DejaVu Sans"/>
              </a:rPr>
              <a:t> predictions</a:t>
            </a:r>
            <a:r>
              <a:rPr lang="en-US" sz="307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 </a:t>
            </a:r>
            <a:endParaRPr lang="en-US" sz="3070" spc="-1" dirty="0">
              <a:solidFill>
                <a:srgbClr val="000000"/>
              </a:solidFill>
              <a:latin typeface="TradeGothic LT"/>
              <a:ea typeface="DejaVu Sans"/>
            </a:endParaRPr>
          </a:p>
        </p:txBody>
      </p:sp>
      <p:sp>
        <p:nvSpPr>
          <p:cNvPr id="2" name="CustomShape 10">
            <a:extLst>
              <a:ext uri="{FF2B5EF4-FFF2-40B4-BE49-F238E27FC236}">
                <a16:creationId xmlns:a16="http://schemas.microsoft.com/office/drawing/2014/main" id="{B219863C-DC2C-F35C-6C59-8D86236A0BE0}"/>
              </a:ext>
            </a:extLst>
          </p:cNvPr>
          <p:cNvSpPr/>
          <p:nvPr/>
        </p:nvSpPr>
        <p:spPr>
          <a:xfrm>
            <a:off x="1064439" y="4702544"/>
            <a:ext cx="1265806" cy="400094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TradeGothic LT"/>
              </a:rPr>
              <a:t>infused</a:t>
            </a:r>
          </a:p>
        </p:txBody>
      </p:sp>
      <p:sp>
        <p:nvSpPr>
          <p:cNvPr id="3" name="CustomShape 10">
            <a:extLst>
              <a:ext uri="{FF2B5EF4-FFF2-40B4-BE49-F238E27FC236}">
                <a16:creationId xmlns:a16="http://schemas.microsoft.com/office/drawing/2014/main" id="{83EE4F08-7387-A26D-018E-691257FCB0D1}"/>
              </a:ext>
            </a:extLst>
          </p:cNvPr>
          <p:cNvSpPr/>
          <p:nvPr/>
        </p:nvSpPr>
        <p:spPr>
          <a:xfrm>
            <a:off x="1064439" y="4191929"/>
            <a:ext cx="1265806" cy="400094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TradeGothic LT"/>
              </a:rPr>
              <a:t>filled</a:t>
            </a:r>
          </a:p>
        </p:txBody>
      </p:sp>
      <p:sp>
        <p:nvSpPr>
          <p:cNvPr id="4" name="CustomShape 10">
            <a:extLst>
              <a:ext uri="{FF2B5EF4-FFF2-40B4-BE49-F238E27FC236}">
                <a16:creationId xmlns:a16="http://schemas.microsoft.com/office/drawing/2014/main" id="{086E0F80-8D1B-7BF5-5A51-16060F4F884C}"/>
              </a:ext>
            </a:extLst>
          </p:cNvPr>
          <p:cNvSpPr/>
          <p:nvPr/>
        </p:nvSpPr>
        <p:spPr>
          <a:xfrm>
            <a:off x="1064439" y="3681314"/>
            <a:ext cx="1265806" cy="400094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TradeGothic LT"/>
              </a:rPr>
              <a:t>fixed</a:t>
            </a:r>
          </a:p>
        </p:txBody>
      </p:sp>
      <p:sp>
        <p:nvSpPr>
          <p:cNvPr id="5" name="CustomShape 10">
            <a:extLst>
              <a:ext uri="{FF2B5EF4-FFF2-40B4-BE49-F238E27FC236}">
                <a16:creationId xmlns:a16="http://schemas.microsoft.com/office/drawing/2014/main" id="{7A6C58A7-8E89-B274-D6CD-58FDD450CC87}"/>
              </a:ext>
            </a:extLst>
          </p:cNvPr>
          <p:cNvSpPr/>
          <p:nvPr/>
        </p:nvSpPr>
        <p:spPr>
          <a:xfrm>
            <a:off x="3222620" y="4189804"/>
            <a:ext cx="1265806" cy="400094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TradeGothic LT"/>
              </a:rPr>
              <a:t>introduced</a:t>
            </a:r>
          </a:p>
        </p:txBody>
      </p:sp>
      <p:sp>
        <p:nvSpPr>
          <p:cNvPr id="6" name="CustomShape 10">
            <a:extLst>
              <a:ext uri="{FF2B5EF4-FFF2-40B4-BE49-F238E27FC236}">
                <a16:creationId xmlns:a16="http://schemas.microsoft.com/office/drawing/2014/main" id="{250A2FB4-B46C-267B-8BE7-84362D4FB05F}"/>
              </a:ext>
            </a:extLst>
          </p:cNvPr>
          <p:cNvSpPr/>
          <p:nvPr/>
        </p:nvSpPr>
        <p:spPr>
          <a:xfrm>
            <a:off x="3222620" y="4702544"/>
            <a:ext cx="1265806" cy="400094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TradeGothic LT"/>
              </a:rPr>
              <a:t>created</a:t>
            </a:r>
          </a:p>
        </p:txBody>
      </p:sp>
      <p:sp>
        <p:nvSpPr>
          <p:cNvPr id="7" name="CustomShape 10">
            <a:extLst>
              <a:ext uri="{FF2B5EF4-FFF2-40B4-BE49-F238E27FC236}">
                <a16:creationId xmlns:a16="http://schemas.microsoft.com/office/drawing/2014/main" id="{DE546111-A295-8FAB-AF9C-8638FD4D5D2B}"/>
              </a:ext>
            </a:extLst>
          </p:cNvPr>
          <p:cNvSpPr/>
          <p:nvPr/>
        </p:nvSpPr>
        <p:spPr>
          <a:xfrm>
            <a:off x="3222620" y="3681314"/>
            <a:ext cx="1265806" cy="400094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TradeGothic LT"/>
              </a:rPr>
              <a:t>infused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5CBAC6-1C3E-9D25-4BEC-1CDF55D09D35}"/>
              </a:ext>
            </a:extLst>
          </p:cNvPr>
          <p:cNvSpPr txBox="1"/>
          <p:nvPr/>
        </p:nvSpPr>
        <p:spPr>
          <a:xfrm>
            <a:off x="744793" y="36966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1C228-6199-4A21-4608-0512BE26B5CE}"/>
              </a:ext>
            </a:extLst>
          </p:cNvPr>
          <p:cNvSpPr txBox="1"/>
          <p:nvPr/>
        </p:nvSpPr>
        <p:spPr>
          <a:xfrm>
            <a:off x="751533" y="42042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6EFFAF-4482-8A53-EB77-7B6BB9385AC4}"/>
              </a:ext>
            </a:extLst>
          </p:cNvPr>
          <p:cNvSpPr txBox="1"/>
          <p:nvPr/>
        </p:nvSpPr>
        <p:spPr>
          <a:xfrm>
            <a:off x="744793" y="47184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0A616F-7240-2270-CEC0-A22540FFC617}"/>
              </a:ext>
            </a:extLst>
          </p:cNvPr>
          <p:cNvSpPr txBox="1"/>
          <p:nvPr/>
        </p:nvSpPr>
        <p:spPr>
          <a:xfrm>
            <a:off x="2890684" y="41898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F38773-0352-4DD8-3450-772E87EA9C9D}"/>
              </a:ext>
            </a:extLst>
          </p:cNvPr>
          <p:cNvSpPr txBox="1"/>
          <p:nvPr/>
        </p:nvSpPr>
        <p:spPr>
          <a:xfrm>
            <a:off x="2890684" y="36929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D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A6EA10-D582-E314-4A28-0B2FE3E24DF6}"/>
              </a:ext>
            </a:extLst>
          </p:cNvPr>
          <p:cNvSpPr txBox="1"/>
          <p:nvPr/>
        </p:nvSpPr>
        <p:spPr>
          <a:xfrm>
            <a:off x="2890684" y="47177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EA44A2-B570-B3EC-A309-727624F75360}"/>
              </a:ext>
            </a:extLst>
          </p:cNvPr>
          <p:cNvSpPr txBox="1"/>
          <p:nvPr/>
        </p:nvSpPr>
        <p:spPr>
          <a:xfrm>
            <a:off x="1136932" y="3289885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adeGothic LT" panose="02000503020000020004" pitchFamily="2" charset="0"/>
              </a:rPr>
              <a:t>Prompt 1</a:t>
            </a:r>
            <a:endParaRPr lang="en-DE" dirty="0">
              <a:latin typeface="TradeGothic LT" panose="02000503020000020004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3FB2AD-5492-806B-2074-C42C20DB3767}"/>
              </a:ext>
            </a:extLst>
          </p:cNvPr>
          <p:cNvSpPr txBox="1"/>
          <p:nvPr/>
        </p:nvSpPr>
        <p:spPr>
          <a:xfrm>
            <a:off x="3295113" y="3289885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adeGothic LT" panose="02000503020000020004" pitchFamily="2" charset="0"/>
              </a:rPr>
              <a:t>Prompt 2</a:t>
            </a:r>
            <a:endParaRPr lang="en-DE" dirty="0">
              <a:latin typeface="TradeGothic LT" panose="02000503020000020004" pitchFamily="2" charset="0"/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85B946ED-095F-FAB2-C928-2B52F614113B}"/>
              </a:ext>
            </a:extLst>
          </p:cNvPr>
          <p:cNvSpPr/>
          <p:nvPr/>
        </p:nvSpPr>
        <p:spPr>
          <a:xfrm>
            <a:off x="4692933" y="4094994"/>
            <a:ext cx="770749" cy="587778"/>
          </a:xfrm>
          <a:prstGeom prst="rightArrow">
            <a:avLst/>
          </a:prstGeom>
          <a:solidFill>
            <a:srgbClr val="C61826"/>
          </a:solidFill>
          <a:ln>
            <a:solidFill>
              <a:srgbClr val="C618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CustomShape 10">
            <a:extLst>
              <a:ext uri="{FF2B5EF4-FFF2-40B4-BE49-F238E27FC236}">
                <a16:creationId xmlns:a16="http://schemas.microsoft.com/office/drawing/2014/main" id="{3A8C7F4C-05E9-DCCC-5267-7C1854CDC2B1}"/>
              </a:ext>
            </a:extLst>
          </p:cNvPr>
          <p:cNvSpPr/>
          <p:nvPr/>
        </p:nvSpPr>
        <p:spPr>
          <a:xfrm>
            <a:off x="6009079" y="3575280"/>
            <a:ext cx="1265806" cy="400094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TradeGothic LT"/>
              </a:rPr>
              <a:t>fixed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22B8AD-AABC-52EA-C6C1-91C25EEC5280}"/>
              </a:ext>
            </a:extLst>
          </p:cNvPr>
          <p:cNvSpPr txBox="1"/>
          <p:nvPr/>
        </p:nvSpPr>
        <p:spPr>
          <a:xfrm>
            <a:off x="5689433" y="35906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DE" dirty="0"/>
          </a:p>
        </p:txBody>
      </p:sp>
      <p:sp>
        <p:nvSpPr>
          <p:cNvPr id="21" name="CustomShape 10">
            <a:extLst>
              <a:ext uri="{FF2B5EF4-FFF2-40B4-BE49-F238E27FC236}">
                <a16:creationId xmlns:a16="http://schemas.microsoft.com/office/drawing/2014/main" id="{8DED572E-7FCF-1B6A-7126-3221146B86DD}"/>
              </a:ext>
            </a:extLst>
          </p:cNvPr>
          <p:cNvSpPr/>
          <p:nvPr/>
        </p:nvSpPr>
        <p:spPr>
          <a:xfrm>
            <a:off x="6037720" y="4634171"/>
            <a:ext cx="1265806" cy="400094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TradeGothic LT"/>
              </a:rPr>
              <a:t>introduced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86C968-BDD8-CC5F-15DE-4AD896ADCA25}"/>
              </a:ext>
            </a:extLst>
          </p:cNvPr>
          <p:cNvSpPr txBox="1"/>
          <p:nvPr/>
        </p:nvSpPr>
        <p:spPr>
          <a:xfrm>
            <a:off x="5705784" y="46341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DE" dirty="0"/>
          </a:p>
        </p:txBody>
      </p:sp>
      <p:sp>
        <p:nvSpPr>
          <p:cNvPr id="23" name="CustomShape 10">
            <a:extLst>
              <a:ext uri="{FF2B5EF4-FFF2-40B4-BE49-F238E27FC236}">
                <a16:creationId xmlns:a16="http://schemas.microsoft.com/office/drawing/2014/main" id="{DCDC664B-F42C-D302-F070-C0ACC33F5410}"/>
              </a:ext>
            </a:extLst>
          </p:cNvPr>
          <p:cNvSpPr/>
          <p:nvPr/>
        </p:nvSpPr>
        <p:spPr>
          <a:xfrm>
            <a:off x="6009079" y="3041300"/>
            <a:ext cx="1265806" cy="400094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TradeGothic LT"/>
              </a:rPr>
              <a:t>infused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466972-D829-48BF-9E3C-0DBC14A483BE}"/>
              </a:ext>
            </a:extLst>
          </p:cNvPr>
          <p:cNvSpPr txBox="1"/>
          <p:nvPr/>
        </p:nvSpPr>
        <p:spPr>
          <a:xfrm>
            <a:off x="5677143" y="30529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DE" dirty="0"/>
          </a:p>
        </p:txBody>
      </p:sp>
      <p:sp>
        <p:nvSpPr>
          <p:cNvPr id="25" name="CustomShape 10">
            <a:extLst>
              <a:ext uri="{FF2B5EF4-FFF2-40B4-BE49-F238E27FC236}">
                <a16:creationId xmlns:a16="http://schemas.microsoft.com/office/drawing/2014/main" id="{AA071497-FD90-0A34-CC46-4187C2292F09}"/>
              </a:ext>
            </a:extLst>
          </p:cNvPr>
          <p:cNvSpPr/>
          <p:nvPr/>
        </p:nvSpPr>
        <p:spPr>
          <a:xfrm>
            <a:off x="6035262" y="5154587"/>
            <a:ext cx="1265806" cy="400094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TradeGothic LT"/>
              </a:rPr>
              <a:t>created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30524A-D667-2A55-6C77-93AC0CCB183A}"/>
              </a:ext>
            </a:extLst>
          </p:cNvPr>
          <p:cNvSpPr txBox="1"/>
          <p:nvPr/>
        </p:nvSpPr>
        <p:spPr>
          <a:xfrm>
            <a:off x="5703326" y="51697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DE" dirty="0"/>
          </a:p>
        </p:txBody>
      </p:sp>
      <p:sp>
        <p:nvSpPr>
          <p:cNvPr id="27" name="CustomShape 10">
            <a:extLst>
              <a:ext uri="{FF2B5EF4-FFF2-40B4-BE49-F238E27FC236}">
                <a16:creationId xmlns:a16="http://schemas.microsoft.com/office/drawing/2014/main" id="{4CCD5E5C-F79E-BA42-943A-598BA15E7F0A}"/>
              </a:ext>
            </a:extLst>
          </p:cNvPr>
          <p:cNvSpPr/>
          <p:nvPr/>
        </p:nvSpPr>
        <p:spPr>
          <a:xfrm>
            <a:off x="6016232" y="4112969"/>
            <a:ext cx="1265806" cy="400094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TradeGothic LT"/>
              </a:rPr>
              <a:t>filled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4AED76-B14F-E617-DA50-DFEECCA20684}"/>
              </a:ext>
            </a:extLst>
          </p:cNvPr>
          <p:cNvSpPr txBox="1"/>
          <p:nvPr/>
        </p:nvSpPr>
        <p:spPr>
          <a:xfrm>
            <a:off x="5703326" y="41252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DE" dirty="0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B055BCD6-00C5-7FD6-1BA6-51F833461CAF}"/>
              </a:ext>
            </a:extLst>
          </p:cNvPr>
          <p:cNvSpPr/>
          <p:nvPr/>
        </p:nvSpPr>
        <p:spPr>
          <a:xfrm>
            <a:off x="7498516" y="4091325"/>
            <a:ext cx="770749" cy="587778"/>
          </a:xfrm>
          <a:prstGeom prst="rightArrow">
            <a:avLst/>
          </a:prstGeom>
          <a:solidFill>
            <a:srgbClr val="C61826"/>
          </a:solidFill>
          <a:ln>
            <a:solidFill>
              <a:srgbClr val="C618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30" name="CustomShape 10">
            <a:extLst>
              <a:ext uri="{FF2B5EF4-FFF2-40B4-BE49-F238E27FC236}">
                <a16:creationId xmlns:a16="http://schemas.microsoft.com/office/drawing/2014/main" id="{ABAB9454-D0E0-CDE1-FFBC-5EB6444D31B9}"/>
              </a:ext>
            </a:extLst>
          </p:cNvPr>
          <p:cNvSpPr/>
          <p:nvPr/>
        </p:nvSpPr>
        <p:spPr>
          <a:xfrm>
            <a:off x="8649531" y="4149266"/>
            <a:ext cx="1265806" cy="400094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TradeGothic LT"/>
              </a:rPr>
              <a:t>fixed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A2BDEEC-C0BD-8AF2-9F42-6694727454C2}"/>
              </a:ext>
            </a:extLst>
          </p:cNvPr>
          <p:cNvSpPr txBox="1"/>
          <p:nvPr/>
        </p:nvSpPr>
        <p:spPr>
          <a:xfrm>
            <a:off x="8329885" y="41646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DE" dirty="0"/>
          </a:p>
        </p:txBody>
      </p:sp>
      <p:sp>
        <p:nvSpPr>
          <p:cNvPr id="34" name="CustomShape 10">
            <a:extLst>
              <a:ext uri="{FF2B5EF4-FFF2-40B4-BE49-F238E27FC236}">
                <a16:creationId xmlns:a16="http://schemas.microsoft.com/office/drawing/2014/main" id="{E3EA15D6-9E6E-DA5C-A46F-2BAF57397827}"/>
              </a:ext>
            </a:extLst>
          </p:cNvPr>
          <p:cNvSpPr/>
          <p:nvPr/>
        </p:nvSpPr>
        <p:spPr>
          <a:xfrm>
            <a:off x="8649531" y="3615286"/>
            <a:ext cx="1265806" cy="400094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TradeGothic LT"/>
              </a:rPr>
              <a:t>infused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C15956-B90C-CA59-C6F4-0A9D6BC9E345}"/>
              </a:ext>
            </a:extLst>
          </p:cNvPr>
          <p:cNvSpPr txBox="1"/>
          <p:nvPr/>
        </p:nvSpPr>
        <p:spPr>
          <a:xfrm>
            <a:off x="8317595" y="36269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DE" dirty="0"/>
          </a:p>
        </p:txBody>
      </p:sp>
      <p:sp>
        <p:nvSpPr>
          <p:cNvPr id="36" name="CustomShape 10">
            <a:extLst>
              <a:ext uri="{FF2B5EF4-FFF2-40B4-BE49-F238E27FC236}">
                <a16:creationId xmlns:a16="http://schemas.microsoft.com/office/drawing/2014/main" id="{790DFD11-752B-26DD-510B-306490C34E73}"/>
              </a:ext>
            </a:extLst>
          </p:cNvPr>
          <p:cNvSpPr/>
          <p:nvPr/>
        </p:nvSpPr>
        <p:spPr>
          <a:xfrm>
            <a:off x="8656684" y="4686955"/>
            <a:ext cx="1265806" cy="400094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TradeGothic LT"/>
              </a:rPr>
              <a:t>filled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4315A5D-F467-B0FF-B430-A0F5BD4A6CF8}"/>
              </a:ext>
            </a:extLst>
          </p:cNvPr>
          <p:cNvSpPr txBox="1"/>
          <p:nvPr/>
        </p:nvSpPr>
        <p:spPr>
          <a:xfrm>
            <a:off x="8343778" y="46992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005229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0" grpId="0"/>
      <p:bldP spid="21" grpId="0" animBg="1"/>
      <p:bldP spid="22" grpId="0"/>
      <p:bldP spid="23" grpId="0" animBg="1"/>
      <p:bldP spid="24" grpId="0"/>
      <p:bldP spid="25" grpId="0" animBg="1"/>
      <p:bldP spid="26" grpId="0"/>
      <p:bldP spid="27" grpId="0" animBg="1"/>
      <p:bldP spid="28" grpId="0"/>
      <p:bldP spid="29" grpId="0" animBg="1"/>
      <p:bldP spid="30" grpId="0" animBg="1"/>
      <p:bldP spid="31" grpId="0"/>
      <p:bldP spid="34" grpId="0" animBg="1"/>
      <p:bldP spid="35" grpId="0"/>
      <p:bldP spid="36" grpId="0" animBg="1"/>
      <p:bldP spid="3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252000" y="5323680"/>
            <a:ext cx="6715080" cy="155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Aumiller and Gertz: “UniHD at TSAR-2022: Is Compute All We Need for Lexical Simplification?”</a:t>
            </a:r>
            <a:endParaRPr lang="en-US" sz="800" b="0" strike="noStrike" spc="-1">
              <a:latin typeface="TradeGothic LT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7266240" y="5323680"/>
            <a:ext cx="2557440" cy="15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fld id="{F21DBBF2-1AF1-48D9-9F33-AFDC5143306A}" type="slidenum"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16</a:t>
            </a:fld>
            <a:endParaRPr lang="en-US" sz="800" b="0" strike="noStrike" spc="-1">
              <a:latin typeface="TradeGothic LT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504000" y="226080"/>
            <a:ext cx="907092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850" b="1" strike="noStrike" spc="-1" dirty="0">
                <a:solidFill>
                  <a:srgbClr val="000000"/>
                </a:solidFill>
                <a:latin typeface="TradeGothic LT Bold"/>
                <a:ea typeface="DejaVu Sans"/>
              </a:rPr>
              <a:t>Updated Results</a:t>
            </a:r>
            <a:endParaRPr lang="en-US" sz="3850" b="0" strike="noStrike" spc="-1" dirty="0">
              <a:latin typeface="TradeGothic LT"/>
            </a:endParaRPr>
          </a:p>
        </p:txBody>
      </p:sp>
      <p:sp>
        <p:nvSpPr>
          <p:cNvPr id="243" name="CustomShape 4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Slight improvements @1</a:t>
            </a: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Drastically improved @10 performance</a:t>
            </a:r>
            <a:endParaRPr lang="en-US" sz="3070" b="0" strike="noStrike" spc="-1" dirty="0">
              <a:latin typeface="TradeGothic LT"/>
            </a:endParaRPr>
          </a:p>
        </p:txBody>
      </p:sp>
      <p:pic>
        <p:nvPicPr>
          <p:cNvPr id="4" name="Picture 3" descr="Text, table&#10;&#10;Description automatically generated">
            <a:extLst>
              <a:ext uri="{FF2B5EF4-FFF2-40B4-BE49-F238E27FC236}">
                <a16:creationId xmlns:a16="http://schemas.microsoft.com/office/drawing/2014/main" id="{3EB45CE4-BCC5-F2E1-4481-AB9B07F87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0" y="2835275"/>
            <a:ext cx="8804788" cy="214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694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504000" y="226080"/>
            <a:ext cx="9070920" cy="438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spc="-1" dirty="0">
                <a:solidFill>
                  <a:srgbClr val="000000"/>
                </a:solidFill>
                <a:latin typeface="TradeGothic LT Bold"/>
                <a:ea typeface="DejaVu Sans"/>
              </a:rPr>
              <a:t>Bonus: Multilingual Extension</a:t>
            </a:r>
            <a:endParaRPr lang="en-US" sz="3600" b="0" strike="noStrike" spc="-1" dirty="0">
              <a:latin typeface="TradeGothic LT"/>
            </a:endParaRPr>
          </a:p>
        </p:txBody>
      </p:sp>
    </p:spTree>
    <p:extLst>
      <p:ext uri="{BB962C8B-B14F-4D97-AF65-F5344CB8AC3E}">
        <p14:creationId xmlns:p14="http://schemas.microsoft.com/office/powerpoint/2010/main" val="1221059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252000" y="5323680"/>
            <a:ext cx="6715080" cy="155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Aumiller and Gertz: “UniHD at TSAR-2022: Is Compute All We Need for Lexical Simplification?”</a:t>
            </a:r>
            <a:endParaRPr lang="en-US" sz="800" b="0" strike="noStrike" spc="-1">
              <a:latin typeface="TradeGothic LT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7266240" y="5323680"/>
            <a:ext cx="2557440" cy="15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fld id="{F21DBBF2-1AF1-48D9-9F33-AFDC5143306A}" type="slidenum"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18</a:t>
            </a:fld>
            <a:endParaRPr lang="en-US" sz="800" b="0" strike="noStrike" spc="-1">
              <a:latin typeface="TradeGothic LT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504000" y="226080"/>
            <a:ext cx="907092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850" b="1" spc="-1" dirty="0">
                <a:solidFill>
                  <a:srgbClr val="000000"/>
                </a:solidFill>
                <a:latin typeface="TradeGothic LT Bold"/>
                <a:ea typeface="DejaVu Sans"/>
              </a:rPr>
              <a:t>Language Transfer with LLMs</a:t>
            </a:r>
            <a:endParaRPr lang="en-US" sz="3850" b="0" strike="noStrike" spc="-1" dirty="0">
              <a:latin typeface="TradeGothic LT"/>
            </a:endParaRPr>
          </a:p>
        </p:txBody>
      </p:sp>
      <p:sp>
        <p:nvSpPr>
          <p:cNvPr id="243" name="CustomShape 4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What if we “ask nicely”?</a:t>
            </a:r>
            <a:endParaRPr lang="en-US" sz="3070" b="0" strike="noStrike" spc="-1" dirty="0">
              <a:latin typeface="TradeGothic LT"/>
            </a:endParaRPr>
          </a:p>
        </p:txBody>
      </p:sp>
      <p:pic>
        <p:nvPicPr>
          <p:cNvPr id="3" name="Picture 2" descr="Text, letter&#10;&#10;Description automatically generated">
            <a:extLst>
              <a:ext uri="{FF2B5EF4-FFF2-40B4-BE49-F238E27FC236}">
                <a16:creationId xmlns:a16="http://schemas.microsoft.com/office/drawing/2014/main" id="{B27EA791-3B02-880B-E1F2-C482165B1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4" y="2118292"/>
            <a:ext cx="4359751" cy="2416911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3724A63-13FD-FA48-2B81-64AA9107F5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710" y="2137684"/>
            <a:ext cx="4919970" cy="241691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B0A920C-8E50-979E-11FB-D6C3A4857C90}"/>
              </a:ext>
            </a:extLst>
          </p:cNvPr>
          <p:cNvCxnSpPr>
            <a:cxnSpLocks/>
          </p:cNvCxnSpPr>
          <p:nvPr/>
        </p:nvCxnSpPr>
        <p:spPr>
          <a:xfrm>
            <a:off x="7580671" y="2768906"/>
            <a:ext cx="368710" cy="0"/>
          </a:xfrm>
          <a:prstGeom prst="line">
            <a:avLst/>
          </a:prstGeom>
          <a:ln w="19050">
            <a:solidFill>
              <a:srgbClr val="C618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31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252000" y="5323680"/>
            <a:ext cx="6715080" cy="155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Aumiller and Gertz: “UniHD at TSAR-2022: Is Compute All We Need for Lexical Simplification?”</a:t>
            </a:r>
            <a:endParaRPr lang="en-US" sz="800" b="0" strike="noStrike" spc="-1">
              <a:latin typeface="TradeGothic LT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7266240" y="5323680"/>
            <a:ext cx="2557440" cy="15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fld id="{F21DBBF2-1AF1-48D9-9F33-AFDC5143306A}" type="slidenum"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19</a:t>
            </a:fld>
            <a:endParaRPr lang="en-US" sz="800" b="0" strike="noStrike" spc="-1">
              <a:latin typeface="TradeGothic LT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-71186" y="226080"/>
            <a:ext cx="907092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850" b="1" strike="noStrike" spc="-1" dirty="0">
                <a:solidFill>
                  <a:srgbClr val="000000"/>
                </a:solidFill>
                <a:latin typeface="TradeGothic LT Bold"/>
                <a:ea typeface="DejaVu Sans"/>
              </a:rPr>
              <a:t>Spanish and Portuguese Results</a:t>
            </a:r>
            <a:endParaRPr lang="en-US" sz="3850" b="0" strike="noStrike" spc="-1" dirty="0">
              <a:latin typeface="TradeGothic LT"/>
            </a:endParaRPr>
          </a:p>
        </p:txBody>
      </p:sp>
      <p:sp>
        <p:nvSpPr>
          <p:cNvPr id="243" name="CustomShape 4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070" b="0" strike="noStrike" spc="-1" dirty="0">
              <a:latin typeface="TradeGothic LT"/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94C7A2E2-1D9D-77EF-4DE2-742A9E2A9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199" y="3273084"/>
            <a:ext cx="8062909" cy="1940470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F0D66E7F-D8E4-B2CB-EB51-E2332625A0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071" y="1141202"/>
            <a:ext cx="8045246" cy="20252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86E53A-95EF-CDC6-5C69-CAE3C595D7D4}"/>
              </a:ext>
            </a:extLst>
          </p:cNvPr>
          <p:cNvSpPr txBox="1"/>
          <p:nvPr/>
        </p:nvSpPr>
        <p:spPr>
          <a:xfrm>
            <a:off x="153888" y="1352905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radeGothic LT" panose="02000503020000020004" pitchFamily="2" charset="0"/>
              </a:rPr>
              <a:t>Spanish:</a:t>
            </a:r>
            <a:endParaRPr lang="en-DE" b="1" dirty="0">
              <a:latin typeface="TradeGothic LT" panose="02000503020000020004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697B0A-A535-D6B9-9CDE-CDDC6771B64B}"/>
              </a:ext>
            </a:extLst>
          </p:cNvPr>
          <p:cNvSpPr txBox="1"/>
          <p:nvPr/>
        </p:nvSpPr>
        <p:spPr>
          <a:xfrm>
            <a:off x="0" y="3438786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radeGothic LT" panose="02000503020000020004" pitchFamily="2" charset="0"/>
              </a:rPr>
              <a:t>Portuguese:</a:t>
            </a:r>
            <a:endParaRPr lang="en-DE" b="1" dirty="0">
              <a:latin typeface="TradeGothic LT" panose="02000503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725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252000" y="5323680"/>
            <a:ext cx="6715080" cy="155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Aumiller and Gertz: “UniHD at TSAR-2022: Is Compute All We Need for Lexical Simplification?”</a:t>
            </a:r>
            <a:endParaRPr lang="en-US" sz="800" b="0" strike="noStrike" spc="-1" dirty="0">
              <a:latin typeface="TradeGothic LT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7266240" y="5323680"/>
            <a:ext cx="2557440" cy="15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fld id="{18F3E8E0-A8EA-4187-AC08-E052828A998A}" type="slidenum"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fld>
            <a:endParaRPr lang="en-US" sz="800" b="0" strike="noStrike" spc="-1">
              <a:latin typeface="TradeGothic LT"/>
            </a:endParaRPr>
          </a:p>
        </p:txBody>
      </p:sp>
      <p:sp>
        <p:nvSpPr>
          <p:cNvPr id="211" name="CustomShape 3"/>
          <p:cNvSpPr/>
          <p:nvPr/>
        </p:nvSpPr>
        <p:spPr>
          <a:xfrm>
            <a:off x="92520" y="226080"/>
            <a:ext cx="907092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10908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850" b="1" strike="noStrike" spc="-1" dirty="0">
                <a:solidFill>
                  <a:srgbClr val="000000"/>
                </a:solidFill>
                <a:latin typeface="TradeGothic LT Bold"/>
                <a:ea typeface="DejaVu Sans"/>
              </a:rPr>
              <a:t>Current Simplification Systems       </a:t>
            </a:r>
            <a:endParaRPr lang="en-US" sz="3850" b="0" strike="noStrike" spc="-1" dirty="0">
              <a:latin typeface="TradeGothic LT Bold"/>
            </a:endParaRPr>
          </a:p>
        </p:txBody>
      </p:sp>
      <p:sp>
        <p:nvSpPr>
          <p:cNvPr id="212" name="CustomShape 4"/>
          <p:cNvSpPr/>
          <p:nvPr/>
        </p:nvSpPr>
        <p:spPr>
          <a:xfrm>
            <a:off x="504000" y="1218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800" b="0" strike="noStrike" spc="-1">
              <a:latin typeface="TradeGothic LT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lang="en-US" sz="1800" b="0" strike="noStrike" spc="-1">
              <a:latin typeface="TradeGothic LT"/>
            </a:endParaRPr>
          </a:p>
        </p:txBody>
      </p:sp>
      <p:sp>
        <p:nvSpPr>
          <p:cNvPr id="213" name="CustomShape 5"/>
          <p:cNvSpPr/>
          <p:nvPr/>
        </p:nvSpPr>
        <p:spPr>
          <a:xfrm>
            <a:off x="4960080" y="4200480"/>
            <a:ext cx="1920240" cy="822960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TradeGothic LT"/>
              </a:rPr>
              <a:t>Substitute</a:t>
            </a:r>
          </a:p>
          <a:p>
            <a:pPr algn="ctr"/>
            <a:r>
              <a:rPr lang="en-US" sz="1800" b="0" strike="noStrike" spc="-1" dirty="0">
                <a:latin typeface="TradeGothic LT"/>
              </a:rPr>
              <a:t>Generation*</a:t>
            </a:r>
          </a:p>
        </p:txBody>
      </p:sp>
      <p:sp>
        <p:nvSpPr>
          <p:cNvPr id="214" name="CustomShape 6"/>
          <p:cNvSpPr/>
          <p:nvPr/>
        </p:nvSpPr>
        <p:spPr>
          <a:xfrm>
            <a:off x="2494800" y="2919600"/>
            <a:ext cx="1920240" cy="822960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TradeGothic LT"/>
              </a:rPr>
              <a:t>Stemming*</a:t>
            </a:r>
          </a:p>
        </p:txBody>
      </p:sp>
      <p:sp>
        <p:nvSpPr>
          <p:cNvPr id="215" name="TextShape 7"/>
          <p:cNvSpPr txBox="1"/>
          <p:nvPr/>
        </p:nvSpPr>
        <p:spPr>
          <a:xfrm>
            <a:off x="4206240" y="5120640"/>
            <a:ext cx="4937760" cy="63324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000" b="0" strike="noStrike" spc="-1" dirty="0">
                <a:latin typeface="TradeGothic LT"/>
              </a:rPr>
              <a:t>Source: </a:t>
            </a:r>
            <a:r>
              <a:rPr lang="en-US" sz="1000" b="0" strike="noStrike" spc="-1" dirty="0" err="1">
                <a:latin typeface="TradeGothic LT"/>
              </a:rPr>
              <a:t>Qiang</a:t>
            </a:r>
            <a:r>
              <a:rPr lang="en-US" sz="1000" b="0" strike="noStrike" spc="-1" dirty="0">
                <a:latin typeface="TradeGothic LT"/>
              </a:rPr>
              <a:t> et al., 2020: </a:t>
            </a:r>
            <a:r>
              <a:rPr lang="en-US" sz="1000" b="0" strike="noStrike" spc="-1" dirty="0" err="1">
                <a:latin typeface="TradeGothic LT"/>
              </a:rPr>
              <a:t>LSBert</a:t>
            </a:r>
            <a:r>
              <a:rPr lang="en-US" sz="1000" b="0" strike="noStrike" spc="-1" dirty="0">
                <a:latin typeface="TradeGothic LT"/>
              </a:rPr>
              <a:t>: A Simple Framework for Lexical Simplification</a:t>
            </a:r>
          </a:p>
        </p:txBody>
      </p:sp>
      <p:sp>
        <p:nvSpPr>
          <p:cNvPr id="216" name="CustomShape 8"/>
          <p:cNvSpPr/>
          <p:nvPr/>
        </p:nvSpPr>
        <p:spPr>
          <a:xfrm>
            <a:off x="7423200" y="2926080"/>
            <a:ext cx="1920240" cy="822960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TradeGothic LT"/>
              </a:rPr>
              <a:t>Inflection*</a:t>
            </a:r>
          </a:p>
        </p:txBody>
      </p:sp>
      <p:sp>
        <p:nvSpPr>
          <p:cNvPr id="217" name="CustomShape 9"/>
          <p:cNvSpPr/>
          <p:nvPr/>
        </p:nvSpPr>
        <p:spPr>
          <a:xfrm>
            <a:off x="4957200" y="2923200"/>
            <a:ext cx="1920240" cy="822960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TradeGothic LT"/>
              </a:rPr>
              <a:t>Statistical</a:t>
            </a:r>
          </a:p>
          <a:p>
            <a:pPr algn="ctr"/>
            <a:r>
              <a:rPr lang="en-US" sz="1800" b="0" strike="noStrike" spc="-1">
                <a:latin typeface="TradeGothic LT"/>
              </a:rPr>
              <a:t>Features</a:t>
            </a:r>
          </a:p>
        </p:txBody>
      </p:sp>
      <p:sp>
        <p:nvSpPr>
          <p:cNvPr id="218" name="CustomShape 10"/>
          <p:cNvSpPr/>
          <p:nvPr/>
        </p:nvSpPr>
        <p:spPr>
          <a:xfrm>
            <a:off x="46800" y="2919600"/>
            <a:ext cx="1920240" cy="822960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TradeGothic LT"/>
              </a:rPr>
              <a:t>Complex Word</a:t>
            </a:r>
          </a:p>
        </p:txBody>
      </p:sp>
      <p:sp>
        <p:nvSpPr>
          <p:cNvPr id="219" name="CustomShape 11"/>
          <p:cNvSpPr/>
          <p:nvPr/>
        </p:nvSpPr>
        <p:spPr>
          <a:xfrm>
            <a:off x="4957200" y="1663200"/>
            <a:ext cx="1920240" cy="822960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TradeGothic LT"/>
              </a:rPr>
              <a:t>Paraphrase</a:t>
            </a:r>
          </a:p>
          <a:p>
            <a:pPr algn="ctr"/>
            <a:r>
              <a:rPr lang="en-US" sz="1800" b="0" strike="noStrike" spc="-1">
                <a:latin typeface="TradeGothic LT"/>
              </a:rPr>
              <a:t>Database*</a:t>
            </a:r>
          </a:p>
        </p:txBody>
      </p:sp>
      <p:sp>
        <p:nvSpPr>
          <p:cNvPr id="220" name="TextShape 12"/>
          <p:cNvSpPr txBox="1"/>
          <p:nvPr/>
        </p:nvSpPr>
        <p:spPr>
          <a:xfrm>
            <a:off x="162000" y="4670280"/>
            <a:ext cx="4039200" cy="63324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800" b="0" strike="noStrike" spc="-1" dirty="0">
                <a:latin typeface="TradeGothic LT"/>
              </a:rPr>
              <a:t>*: requires external knowledge/tooling</a:t>
            </a:r>
          </a:p>
        </p:txBody>
      </p:sp>
      <p:sp>
        <p:nvSpPr>
          <p:cNvPr id="221" name="Line 13"/>
          <p:cNvSpPr/>
          <p:nvPr/>
        </p:nvSpPr>
        <p:spPr>
          <a:xfrm flipV="1">
            <a:off x="4415040" y="2011680"/>
            <a:ext cx="542160" cy="1005840"/>
          </a:xfrm>
          <a:prstGeom prst="line">
            <a:avLst/>
          </a:prstGeom>
          <a:ln w="54720">
            <a:solidFill>
              <a:srgbClr val="C61826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2" name="Line 14"/>
          <p:cNvSpPr/>
          <p:nvPr/>
        </p:nvSpPr>
        <p:spPr>
          <a:xfrm>
            <a:off x="4415040" y="3643200"/>
            <a:ext cx="527040" cy="988908"/>
          </a:xfrm>
          <a:prstGeom prst="line">
            <a:avLst/>
          </a:prstGeom>
          <a:ln w="54720">
            <a:solidFill>
              <a:srgbClr val="C61826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3" name="Line 15"/>
          <p:cNvSpPr/>
          <p:nvPr/>
        </p:nvSpPr>
        <p:spPr>
          <a:xfrm>
            <a:off x="4411440" y="3340452"/>
            <a:ext cx="531360" cy="0"/>
          </a:xfrm>
          <a:prstGeom prst="line">
            <a:avLst/>
          </a:prstGeom>
          <a:ln w="54720">
            <a:solidFill>
              <a:srgbClr val="C61826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4" name="Line 16"/>
          <p:cNvSpPr/>
          <p:nvPr/>
        </p:nvSpPr>
        <p:spPr>
          <a:xfrm>
            <a:off x="1967040" y="3329048"/>
            <a:ext cx="511920" cy="81"/>
          </a:xfrm>
          <a:prstGeom prst="line">
            <a:avLst/>
          </a:prstGeom>
          <a:ln w="54720">
            <a:solidFill>
              <a:srgbClr val="C61826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5" name="Line 17"/>
          <p:cNvSpPr/>
          <p:nvPr/>
        </p:nvSpPr>
        <p:spPr>
          <a:xfrm>
            <a:off x="6891840" y="3340450"/>
            <a:ext cx="523440" cy="2"/>
          </a:xfrm>
          <a:prstGeom prst="line">
            <a:avLst/>
          </a:prstGeom>
          <a:ln w="54720">
            <a:solidFill>
              <a:srgbClr val="C61826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" name="Line 18"/>
          <p:cNvSpPr/>
          <p:nvPr/>
        </p:nvSpPr>
        <p:spPr>
          <a:xfrm flipV="1">
            <a:off x="6877440" y="3681370"/>
            <a:ext cx="530640" cy="988910"/>
          </a:xfrm>
          <a:prstGeom prst="line">
            <a:avLst/>
          </a:prstGeom>
          <a:ln w="54720">
            <a:solidFill>
              <a:srgbClr val="C61826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" name="Line 19"/>
          <p:cNvSpPr/>
          <p:nvPr/>
        </p:nvSpPr>
        <p:spPr>
          <a:xfrm>
            <a:off x="6877440" y="2007346"/>
            <a:ext cx="527760" cy="1005840"/>
          </a:xfrm>
          <a:prstGeom prst="line">
            <a:avLst/>
          </a:prstGeom>
          <a:ln w="54720">
            <a:solidFill>
              <a:srgbClr val="C61826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8" name="Line 20"/>
          <p:cNvSpPr/>
          <p:nvPr/>
        </p:nvSpPr>
        <p:spPr>
          <a:xfrm>
            <a:off x="9342000" y="3340452"/>
            <a:ext cx="370080" cy="0"/>
          </a:xfrm>
          <a:prstGeom prst="line">
            <a:avLst/>
          </a:prstGeom>
          <a:ln w="54720">
            <a:solidFill>
              <a:srgbClr val="C61826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" grpId="0" animBg="1"/>
      <p:bldP spid="214" grpId="0" animBg="1"/>
      <p:bldP spid="216" grpId="0" animBg="1"/>
      <p:bldP spid="217" grpId="0" animBg="1"/>
      <p:bldP spid="21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504000" y="226080"/>
            <a:ext cx="9070920" cy="438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spc="-1" dirty="0">
                <a:solidFill>
                  <a:srgbClr val="000000"/>
                </a:solidFill>
                <a:latin typeface="TradeGothic LT Bold"/>
                <a:ea typeface="DejaVu Sans"/>
              </a:rPr>
              <a:t>Take Away and Limitations</a:t>
            </a:r>
            <a:endParaRPr lang="en-US" sz="3600" b="0" strike="noStrike" spc="-1" dirty="0">
              <a:latin typeface="TradeGothic LT"/>
            </a:endParaRPr>
          </a:p>
        </p:txBody>
      </p:sp>
    </p:spTree>
    <p:extLst>
      <p:ext uri="{BB962C8B-B14F-4D97-AF65-F5344CB8AC3E}">
        <p14:creationId xmlns:p14="http://schemas.microsoft.com/office/powerpoint/2010/main" val="15019851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252000" y="5323680"/>
            <a:ext cx="6715080" cy="155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Aumiller and Gertz: “UniHD at TSAR-2022: Is Compute All We Need for Lexical Simplification?”</a:t>
            </a:r>
            <a:endParaRPr lang="en-US" sz="800" b="0" strike="noStrike" spc="-1">
              <a:latin typeface="TradeGothic LT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7266240" y="5323680"/>
            <a:ext cx="2557440" cy="15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fld id="{F21DBBF2-1AF1-48D9-9F33-AFDC5143306A}" type="slidenum"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21</a:t>
            </a:fld>
            <a:endParaRPr lang="en-US" sz="800" b="0" strike="noStrike" spc="-1">
              <a:latin typeface="TradeGothic LT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504000" y="226080"/>
            <a:ext cx="907092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850" b="1" strike="noStrike" spc="-1" dirty="0">
                <a:solidFill>
                  <a:srgbClr val="000000"/>
                </a:solidFill>
                <a:latin typeface="TradeGothic LT Bold"/>
                <a:ea typeface="DejaVu Sans"/>
              </a:rPr>
              <a:t>Is Compute All </a:t>
            </a:r>
            <a:r>
              <a:rPr lang="en-US" sz="3850" b="1" spc="-1" dirty="0">
                <a:solidFill>
                  <a:srgbClr val="000000"/>
                </a:solidFill>
                <a:latin typeface="TradeGothic LT Bold"/>
                <a:ea typeface="DejaVu Sans"/>
              </a:rPr>
              <a:t>We Need?</a:t>
            </a:r>
            <a:endParaRPr lang="en-US" sz="3850" b="0" strike="noStrike" spc="-1" dirty="0">
              <a:latin typeface="TradeGothic LT"/>
            </a:endParaRPr>
          </a:p>
        </p:txBody>
      </p:sp>
      <p:sp>
        <p:nvSpPr>
          <p:cNvPr id="243" name="CustomShape 4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500" lnSpcReduction="10000"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b="1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Maybe?</a:t>
            </a:r>
          </a:p>
          <a:p>
            <a:pPr marL="889200" lvl="1" indent="-3229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spc="-1" dirty="0">
                <a:solidFill>
                  <a:srgbClr val="000000"/>
                </a:solidFill>
                <a:latin typeface="TradeGothic LT"/>
                <a:ea typeface="DejaVu Sans"/>
              </a:rPr>
              <a:t>Great performance</a:t>
            </a:r>
          </a:p>
          <a:p>
            <a:pPr marL="889200" lvl="1" indent="-3229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Expensive inference</a:t>
            </a:r>
          </a:p>
          <a:p>
            <a:pPr marL="889200" lvl="1" indent="-3229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spc="-1" dirty="0">
                <a:solidFill>
                  <a:srgbClr val="000000"/>
                </a:solidFill>
                <a:latin typeface="TradeGothic LT"/>
                <a:ea typeface="DejaVu Sans"/>
              </a:rPr>
              <a:t>Hard to steer generation</a:t>
            </a:r>
          </a:p>
          <a:p>
            <a:pPr marL="889200" lvl="1" indent="-3229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070" spc="-1" dirty="0">
              <a:solidFill>
                <a:srgbClr val="000000"/>
              </a:solidFill>
              <a:latin typeface="TradeGothic LT"/>
              <a:ea typeface="DejaVu Sans"/>
            </a:endParaRPr>
          </a:p>
          <a:p>
            <a:pPr marL="432000" indent="-3229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Useful for silver labels?</a:t>
            </a:r>
            <a:endParaRPr lang="en-US" sz="3070" b="0" strike="noStrike" spc="-1" dirty="0">
              <a:latin typeface="TradeGothic LT"/>
            </a:endParaRPr>
          </a:p>
        </p:txBody>
      </p:sp>
    </p:spTree>
    <p:extLst>
      <p:ext uri="{BB962C8B-B14F-4D97-AF65-F5344CB8AC3E}">
        <p14:creationId xmlns:p14="http://schemas.microsoft.com/office/powerpoint/2010/main" val="42384757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CustomShape 1"/>
          <p:cNvSpPr/>
          <p:nvPr/>
        </p:nvSpPr>
        <p:spPr>
          <a:xfrm>
            <a:off x="504000" y="226080"/>
            <a:ext cx="907092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850" b="0" strike="noStrike" spc="-1">
                <a:solidFill>
                  <a:srgbClr val="000000"/>
                </a:solidFill>
                <a:latin typeface="TradeGothic LT Bold"/>
                <a:ea typeface="DejaVu Sans"/>
              </a:rPr>
              <a:t>Thank you for your attention!</a:t>
            </a:r>
            <a:endParaRPr lang="en-US" sz="3850" b="0" strike="noStrike" spc="-1">
              <a:latin typeface="TradeGothic LT"/>
            </a:endParaRPr>
          </a:p>
        </p:txBody>
      </p:sp>
      <p:sp>
        <p:nvSpPr>
          <p:cNvPr id="362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Code:</a:t>
            </a:r>
            <a:r>
              <a:rPr lang="en-US" sz="2400" b="0" strike="noStrike" spc="-1" dirty="0">
                <a:solidFill>
                  <a:srgbClr val="0000FF"/>
                </a:solidFill>
                <a:latin typeface="TradeGothic LT"/>
                <a:ea typeface="DejaVu Sans"/>
              </a:rPr>
              <a:t> </a:t>
            </a:r>
            <a:r>
              <a:rPr lang="en-US" sz="2400" b="0" u="sng" strike="noStrike" spc="-1" dirty="0">
                <a:solidFill>
                  <a:srgbClr val="C61826"/>
                </a:solidFill>
                <a:uFillTx/>
                <a:latin typeface="TradeGothic LT"/>
                <a:ea typeface="DejaVu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https://github.com/dennlinger/TSAR-2022-Shared-Task</a:t>
            </a:r>
            <a:endParaRPr lang="en-US" sz="2400" b="0" u="sng" strike="noStrike" spc="-1" dirty="0">
              <a:solidFill>
                <a:srgbClr val="C61826"/>
              </a:solidFill>
              <a:uFillTx/>
              <a:latin typeface="TradeGothic LT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solidFill>
                <a:srgbClr val="5A0F14"/>
              </a:solidFill>
              <a:latin typeface="TradeGothic LT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FF"/>
                </a:solidFill>
                <a:latin typeface="TradeGothic LT"/>
                <a:ea typeface="DejaVu Sans"/>
              </a:rPr>
              <a:t> </a:t>
            </a:r>
            <a:endParaRPr lang="en-US" sz="3200" b="0" strike="noStrike" spc="-1" dirty="0">
              <a:latin typeface="TradeGothic LT"/>
            </a:endParaRPr>
          </a:p>
          <a:p>
            <a:pPr algn="ctr"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000000"/>
                </a:solidFill>
                <a:latin typeface="TradeGothic LT Bold"/>
                <a:ea typeface="DejaVu Sans"/>
              </a:rPr>
              <a:t>Any questions?</a:t>
            </a:r>
            <a:endParaRPr lang="en-US" sz="3600" b="0" strike="noStrike" spc="-1" dirty="0">
              <a:latin typeface="TradeGothic LT"/>
            </a:endParaRPr>
          </a:p>
        </p:txBody>
      </p:sp>
      <p:pic>
        <p:nvPicPr>
          <p:cNvPr id="363" name="Picture 362"/>
          <p:cNvPicPr/>
          <p:nvPr/>
        </p:nvPicPr>
        <p:blipFill>
          <a:blip r:embed="rId3"/>
          <a:stretch/>
        </p:blipFill>
        <p:spPr>
          <a:xfrm>
            <a:off x="504000" y="4561560"/>
            <a:ext cx="571680" cy="415440"/>
          </a:xfrm>
          <a:prstGeom prst="rect">
            <a:avLst/>
          </a:prstGeom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429714-297D-433E-019B-BCA479651A66}"/>
              </a:ext>
            </a:extLst>
          </p:cNvPr>
          <p:cNvSpPr txBox="1"/>
          <p:nvPr/>
        </p:nvSpPr>
        <p:spPr>
          <a:xfrm>
            <a:off x="957693" y="4584614"/>
            <a:ext cx="15061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@d_aumiller 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36EE04-0D57-1903-C4E0-0074F3A06CDD}"/>
              </a:ext>
            </a:extLst>
          </p:cNvPr>
          <p:cNvSpPr txBox="1"/>
          <p:nvPr/>
        </p:nvSpPr>
        <p:spPr>
          <a:xfrm>
            <a:off x="2463872" y="4561560"/>
            <a:ext cx="50402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u="sng" strike="noStrike" spc="-1" dirty="0">
                <a:solidFill>
                  <a:srgbClr val="C61826"/>
                </a:solidFill>
                <a:uFillTx/>
                <a:latin typeface="TradeGothic LT"/>
                <a:ea typeface="DejaVu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aumiller@informatik.uni-heidelberg.de</a:t>
            </a:r>
            <a:endParaRPr lang="en-US" sz="1800" b="0" strike="noStrike" spc="-1" dirty="0">
              <a:solidFill>
                <a:srgbClr val="C61826"/>
              </a:solidFill>
              <a:latin typeface="TradeGothic L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252000" y="5323680"/>
            <a:ext cx="6715080" cy="155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Aumiller and Gertz: “UniHD at TSAR-2022: Is Compute All We Need for Lexical Simplification?”</a:t>
            </a:r>
            <a:endParaRPr lang="en-US" sz="800" b="0" strike="noStrike" spc="-1">
              <a:latin typeface="TradeGothic LT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7266240" y="5323680"/>
            <a:ext cx="2557440" cy="15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fld id="{F21DBBF2-1AF1-48D9-9F33-AFDC5143306A}" type="slidenum"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23</a:t>
            </a:fld>
            <a:endParaRPr lang="en-US" sz="800" b="0" strike="noStrike" spc="-1">
              <a:latin typeface="TradeGothic LT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504000" y="226080"/>
            <a:ext cx="907092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850" b="1" spc="-1" dirty="0">
                <a:solidFill>
                  <a:srgbClr val="000000"/>
                </a:solidFill>
                <a:latin typeface="TradeGothic LT Bold"/>
                <a:ea typeface="DejaVu Sans"/>
              </a:rPr>
              <a:t>Alternative Models:</a:t>
            </a:r>
            <a:endParaRPr lang="en-US" sz="3850" b="0" strike="noStrike" spc="-1" dirty="0">
              <a:latin typeface="TradeGothic LT"/>
            </a:endParaRPr>
          </a:p>
        </p:txBody>
      </p:sp>
      <p:sp>
        <p:nvSpPr>
          <p:cNvPr id="243" name="CustomShape 4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Smaller models struggle with coherence</a:t>
            </a:r>
            <a:endParaRPr lang="en-US" sz="3070" b="0" strike="noStrike" spc="-1" dirty="0">
              <a:latin typeface="TradeGothic LT"/>
            </a:endParaRPr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71C0D4B-28AA-B4E4-0388-AED34E0D12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16" y="2509766"/>
            <a:ext cx="6466064" cy="109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6574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252000" y="5323680"/>
            <a:ext cx="6715080" cy="155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Aumiller and Gertz: “UniHD at TSAR-2022: Is Compute All We Need for Lexical Simplification?”</a:t>
            </a:r>
            <a:endParaRPr lang="en-US" sz="800" b="0" strike="noStrike" spc="-1">
              <a:latin typeface="TradeGothic LT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7266240" y="5323680"/>
            <a:ext cx="2557440" cy="15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fld id="{F21DBBF2-1AF1-48D9-9F33-AFDC5143306A}" type="slidenum"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24</a:t>
            </a:fld>
            <a:endParaRPr lang="en-US" sz="800" b="0" strike="noStrike" spc="-1">
              <a:latin typeface="TradeGothic LT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504000" y="226080"/>
            <a:ext cx="907092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850" b="1" spc="-1" dirty="0">
                <a:solidFill>
                  <a:srgbClr val="000000"/>
                </a:solidFill>
                <a:latin typeface="TradeGothic LT Bold"/>
                <a:ea typeface="DejaVu Sans"/>
              </a:rPr>
              <a:t>All </a:t>
            </a:r>
            <a:r>
              <a:rPr lang="en-US" sz="3850" b="1" spc="-1" dirty="0" err="1">
                <a:solidFill>
                  <a:srgbClr val="000000"/>
                </a:solidFill>
                <a:latin typeface="TradeGothic LT Bold"/>
                <a:ea typeface="DejaVu Sans"/>
              </a:rPr>
              <a:t>Promts</a:t>
            </a:r>
            <a:r>
              <a:rPr lang="en-US" sz="3850" b="1" spc="-1" dirty="0">
                <a:solidFill>
                  <a:srgbClr val="000000"/>
                </a:solidFill>
                <a:latin typeface="TradeGothic LT Bold"/>
                <a:ea typeface="DejaVu Sans"/>
              </a:rPr>
              <a:t>:</a:t>
            </a:r>
            <a:endParaRPr lang="en-US" sz="3850" b="0" strike="noStrike" spc="-1" dirty="0">
              <a:latin typeface="TradeGothic LT"/>
            </a:endParaRPr>
          </a:p>
        </p:txBody>
      </p:sp>
      <p:sp>
        <p:nvSpPr>
          <p:cNvPr id="243" name="CustomShape 4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TODO</a:t>
            </a:r>
            <a:endParaRPr lang="en-US" sz="3070" b="0" strike="noStrike" spc="-1" dirty="0">
              <a:latin typeface="TradeGothic LT"/>
            </a:endParaRPr>
          </a:p>
        </p:txBody>
      </p:sp>
    </p:spTree>
    <p:extLst>
      <p:ext uri="{BB962C8B-B14F-4D97-AF65-F5344CB8AC3E}">
        <p14:creationId xmlns:p14="http://schemas.microsoft.com/office/powerpoint/2010/main" val="10396582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252000" y="5323680"/>
            <a:ext cx="6381720" cy="155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Aumiller and Gertz: “Klexikon: A German Dataset for Joint Summarization and Simplification”</a:t>
            </a:r>
            <a:endParaRPr lang="en-US" sz="800" b="0" strike="noStrike" spc="-1">
              <a:latin typeface="TradeGothic LT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7224120" y="5354640"/>
            <a:ext cx="2600280" cy="124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fld id="{6CB423CD-884A-4E29-94CB-6BF38FDB2414}" type="slidenum"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25</a:t>
            </a:fld>
            <a:endParaRPr lang="en-US" sz="800" b="0" strike="noStrike" spc="-1">
              <a:latin typeface="TradeGothic LT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251280" y="1542600"/>
            <a:ext cx="9572400" cy="359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47320" indent="-245520">
              <a:lnSpc>
                <a:spcPct val="100000"/>
              </a:lnSpc>
              <a:spcBef>
                <a:spcPts val="1729"/>
              </a:spcBef>
              <a:spcAft>
                <a:spcPts val="2089"/>
              </a:spcAft>
              <a:buClr>
                <a:srgbClr val="000000"/>
              </a:buClr>
              <a:buFont typeface="StarSymbol"/>
              <a:buAutoNum type="arabicPeriod"/>
              <a:tabLst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2200" b="1" strike="noStrike" spc="-1">
                <a:solidFill>
                  <a:srgbClr val="000000"/>
                </a:solidFill>
                <a:latin typeface="TradeGothic LT"/>
                <a:ea typeface="DejaVu Sans"/>
              </a:rPr>
              <a:t> Reading a Simplified Article</a:t>
            </a:r>
            <a:endParaRPr lang="en-US" sz="2200" b="0" strike="noStrike" spc="-1">
              <a:latin typeface="TradeGothic LT"/>
            </a:endParaRPr>
          </a:p>
          <a:p>
            <a:pPr marL="247320" indent="-245520">
              <a:lnSpc>
                <a:spcPct val="100000"/>
              </a:lnSpc>
              <a:spcBef>
                <a:spcPts val="1729"/>
              </a:spcBef>
              <a:spcAft>
                <a:spcPts val="2089"/>
              </a:spcAft>
              <a:buClr>
                <a:srgbClr val="000000"/>
              </a:buClr>
              <a:buFont typeface="StarSymbol"/>
              <a:buAutoNum type="arabicPeriod"/>
              <a:tabLst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2200" b="1" strike="noStrike" spc="-1">
                <a:solidFill>
                  <a:srgbClr val="000000"/>
                </a:solidFill>
                <a:latin typeface="TradeGothic LT"/>
                <a:ea typeface="DejaVu Sans"/>
              </a:rPr>
              <a:t> Constructing the Klexikon Dataset</a:t>
            </a:r>
            <a:endParaRPr lang="en-US" sz="2200" b="0" strike="noStrike" spc="-1">
              <a:latin typeface="TradeGothic LT"/>
            </a:endParaRPr>
          </a:p>
          <a:p>
            <a:pPr marL="247320" indent="-245520">
              <a:lnSpc>
                <a:spcPct val="100000"/>
              </a:lnSpc>
              <a:spcBef>
                <a:spcPts val="1729"/>
              </a:spcBef>
              <a:spcAft>
                <a:spcPts val="2089"/>
              </a:spcAft>
              <a:buClr>
                <a:srgbClr val="000000"/>
              </a:buClr>
              <a:buFont typeface="StarSymbol"/>
              <a:buAutoNum type="arabicPeriod"/>
              <a:tabLst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2200" b="1" strike="noStrike" spc="-1">
                <a:solidFill>
                  <a:srgbClr val="000000"/>
                </a:solidFill>
                <a:latin typeface="TradeGothic LT"/>
                <a:ea typeface="DejaVu Sans"/>
              </a:rPr>
              <a:t> Exploratory Analysis</a:t>
            </a:r>
            <a:endParaRPr lang="en-US" sz="2200" b="0" strike="noStrike" spc="-1">
              <a:latin typeface="TradeGothic LT"/>
            </a:endParaRPr>
          </a:p>
          <a:p>
            <a:pPr marL="247320" indent="-245520">
              <a:lnSpc>
                <a:spcPct val="100000"/>
              </a:lnSpc>
              <a:spcBef>
                <a:spcPts val="1729"/>
              </a:spcBef>
              <a:spcAft>
                <a:spcPts val="2089"/>
              </a:spcAft>
              <a:buClr>
                <a:srgbClr val="000000"/>
              </a:buClr>
              <a:buFont typeface="StarSymbol"/>
              <a:buAutoNum type="arabicPeriod"/>
              <a:tabLst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2200" b="1" strike="noStrike" spc="-1">
                <a:solidFill>
                  <a:srgbClr val="000000"/>
                </a:solidFill>
                <a:latin typeface="TradeGothic LT"/>
                <a:ea typeface="DejaVu Sans"/>
              </a:rPr>
              <a:t> Future Work</a:t>
            </a:r>
            <a:endParaRPr lang="en-US" sz="2200" b="0" strike="noStrike" spc="-1">
              <a:latin typeface="TradeGothic 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252000" y="5323680"/>
            <a:ext cx="6715080" cy="155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Aumiller and Gertz: “UniHD at TSAR-2022: Is Compute All We Need for Lexical Simplification?”</a:t>
            </a:r>
            <a:endParaRPr lang="en-US" sz="800" b="0" strike="noStrike" spc="-1">
              <a:latin typeface="TradeGothic LT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7266240" y="5323680"/>
            <a:ext cx="2557440" cy="15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fld id="{020E7447-C9A5-49F3-BC3E-658D9229B508}" type="slidenum"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3</a:t>
            </a:fld>
            <a:endParaRPr lang="en-US" sz="800" b="0" strike="noStrike" spc="-1">
              <a:latin typeface="TradeGothic LT"/>
            </a:endParaRPr>
          </a:p>
        </p:txBody>
      </p:sp>
      <p:sp>
        <p:nvSpPr>
          <p:cNvPr id="231" name="CustomShape 3"/>
          <p:cNvSpPr/>
          <p:nvPr/>
        </p:nvSpPr>
        <p:spPr>
          <a:xfrm>
            <a:off x="504000" y="226080"/>
            <a:ext cx="907092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10908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850" b="1" strike="noStrike" spc="-1" dirty="0">
                <a:solidFill>
                  <a:srgbClr val="000000"/>
                </a:solidFill>
                <a:latin typeface="TradeGothic LT Bold"/>
                <a:ea typeface="DejaVu Sans"/>
              </a:rPr>
              <a:t>Wishful Thinking  </a:t>
            </a:r>
            <a:endParaRPr lang="en-US" sz="3850" b="0" strike="noStrike" spc="-1" dirty="0">
              <a:latin typeface="TradeGothic LT"/>
            </a:endParaRPr>
          </a:p>
        </p:txBody>
      </p:sp>
      <p:sp>
        <p:nvSpPr>
          <p:cNvPr id="232" name="CustomShape 4"/>
          <p:cNvSpPr/>
          <p:nvPr/>
        </p:nvSpPr>
        <p:spPr>
          <a:xfrm>
            <a:off x="504000" y="1218600"/>
            <a:ext cx="5733930" cy="32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A </a:t>
            </a:r>
            <a:r>
              <a:rPr lang="en-US" sz="3200" b="1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simple pipeline</a:t>
            </a:r>
            <a:r>
              <a:rPr lang="en-US" sz="320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, that could do all of that (but better)?</a:t>
            </a:r>
          </a:p>
          <a:p>
            <a:pPr marL="889200" lvl="1" indent="-3229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solidFill>
                  <a:srgbClr val="000000"/>
                </a:solidFill>
                <a:latin typeface="TradeGothic LT"/>
                <a:ea typeface="DejaVu Sans"/>
              </a:rPr>
              <a:t>No domain-specific resources required</a:t>
            </a:r>
          </a:p>
          <a:p>
            <a:pPr marL="889200" lvl="1" indent="-3229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solidFill>
                  <a:srgbClr val="000000"/>
                </a:solidFill>
                <a:latin typeface="TradeGothic LT"/>
                <a:ea typeface="DejaVu Sans"/>
              </a:rPr>
              <a:t>No tedious adaptation to new domains/languages</a:t>
            </a:r>
            <a:endParaRPr lang="en-US" sz="3200" b="0" strike="noStrike" spc="-1" dirty="0">
              <a:latin typeface="TradeGothic LT"/>
            </a:endParaRPr>
          </a:p>
        </p:txBody>
      </p:sp>
      <p:sp>
        <p:nvSpPr>
          <p:cNvPr id="234" name="TextShape 5"/>
          <p:cNvSpPr txBox="1"/>
          <p:nvPr/>
        </p:nvSpPr>
        <p:spPr>
          <a:xfrm>
            <a:off x="6349680" y="4143764"/>
            <a:ext cx="3474000" cy="31662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000" b="0" strike="noStrike" spc="-1" dirty="0">
                <a:latin typeface="TradeGothic LT"/>
              </a:rPr>
              <a:t>Source: </a:t>
            </a:r>
            <a:r>
              <a:rPr lang="en-US" sz="1000" b="0" strike="noStrike" spc="-1" dirty="0">
                <a:latin typeface="TradeGothic LT"/>
                <a:hlinkClick r:id="rId2"/>
              </a:rPr>
              <a:t>https://freecontent.manning.com/neural-network-architectures/</a:t>
            </a:r>
            <a:endParaRPr lang="en-US" sz="1000" b="0" strike="noStrike" spc="-1" dirty="0">
              <a:latin typeface="TradeGothic LT"/>
            </a:endParaRPr>
          </a:p>
          <a:p>
            <a:endParaRPr lang="en-US" sz="1000" b="0" strike="noStrike" spc="-1" dirty="0">
              <a:latin typeface="TradeGothic LT"/>
            </a:endParaRPr>
          </a:p>
          <a:p>
            <a:endParaRPr lang="en-US" sz="1000" b="0" strike="noStrike" spc="-1" dirty="0">
              <a:latin typeface="TradeGothic LT"/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335DCF44-D897-CED0-664A-1691CD4BAD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418" y="1506985"/>
            <a:ext cx="3122501" cy="26367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252000" y="5323680"/>
            <a:ext cx="6715080" cy="155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Aumiller and Gertz: “UniHD at TSAR-2022: Is Compute All We Need for Lexical Simplification?”</a:t>
            </a:r>
            <a:endParaRPr lang="en-US" sz="800" b="0" strike="noStrike" spc="-1">
              <a:latin typeface="TradeGothic LT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7266240" y="5323680"/>
            <a:ext cx="2557440" cy="15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fld id="{D721EFB5-0E3B-4D04-92EF-29FCFC23B067}" type="slidenum"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4</a:t>
            </a:fld>
            <a:endParaRPr lang="en-US" sz="800" b="0" strike="noStrike" spc="-1">
              <a:latin typeface="TradeGothic LT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504000" y="226080"/>
            <a:ext cx="907092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850" b="1" strike="noStrike" spc="-1" dirty="0">
                <a:solidFill>
                  <a:srgbClr val="000000"/>
                </a:solidFill>
                <a:latin typeface="TradeGothic LT Bold"/>
                <a:ea typeface="DejaVu Sans"/>
              </a:rPr>
              <a:t>Contributions</a:t>
            </a:r>
            <a:endParaRPr lang="en-US" sz="3850" b="0" strike="noStrike" spc="-1" dirty="0">
              <a:latin typeface="TradeGothic LT"/>
            </a:endParaRPr>
          </a:p>
        </p:txBody>
      </p:sp>
      <p:sp>
        <p:nvSpPr>
          <p:cNvPr id="238" name="CustomShape 4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Consider very large LMs as zero-shot recommenders for fe</a:t>
            </a:r>
            <a:r>
              <a:rPr lang="en-US" sz="3200" spc="-1" dirty="0">
                <a:solidFill>
                  <a:srgbClr val="000000"/>
                </a:solidFill>
                <a:latin typeface="TradeGothic LT"/>
                <a:ea typeface="DejaVu Sans"/>
              </a:rPr>
              <a:t>w-shot</a:t>
            </a:r>
            <a:r>
              <a:rPr lang="en-US" sz="320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 (contextualized) Lexical Simplification</a:t>
            </a:r>
            <a:endParaRPr lang="en-US" sz="3200" b="0" strike="noStrike" spc="-1" dirty="0">
              <a:latin typeface="TradeGothic LT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Improve prediction diversity and coverage by sampling from multiple system prompts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504000" y="226080"/>
            <a:ext cx="9070920" cy="438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TradeGothic LT Bold"/>
                <a:ea typeface="DejaVu Sans"/>
              </a:rPr>
              <a:t>The Magical World of Prompt Design</a:t>
            </a:r>
            <a:endParaRPr lang="en-US" sz="3600" b="0" strike="noStrike" spc="-1">
              <a:latin typeface="TradeGothic 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252000" y="5323680"/>
            <a:ext cx="6715080" cy="155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Aumiller and Gertz: “UniHD at TSAR-2022: Is Compute All We Need for Lexical Simplification?”</a:t>
            </a:r>
            <a:endParaRPr lang="en-US" sz="800" b="0" strike="noStrike" spc="-1">
              <a:latin typeface="TradeGothic LT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7266240" y="5323680"/>
            <a:ext cx="2557440" cy="15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fld id="{F21DBBF2-1AF1-48D9-9F33-AFDC5143306A}" type="slidenum"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6</a:t>
            </a:fld>
            <a:endParaRPr lang="en-US" sz="800" b="0" strike="noStrike" spc="-1">
              <a:latin typeface="TradeGothic LT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504000" y="226080"/>
            <a:ext cx="907092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850" b="1" strike="noStrike" spc="-1" dirty="0">
                <a:solidFill>
                  <a:srgbClr val="000000"/>
                </a:solidFill>
                <a:latin typeface="TradeGothic LT Bold"/>
                <a:ea typeface="DejaVu Sans"/>
              </a:rPr>
              <a:t>Task Setup</a:t>
            </a:r>
            <a:endParaRPr lang="en-US" sz="3850" b="0" strike="noStrike" spc="-1" dirty="0">
              <a:latin typeface="TradeGothic LT"/>
            </a:endParaRPr>
          </a:p>
        </p:txBody>
      </p:sp>
      <p:sp>
        <p:nvSpPr>
          <p:cNvPr id="243" name="CustomShape 4"/>
          <p:cNvSpPr/>
          <p:nvPr/>
        </p:nvSpPr>
        <p:spPr>
          <a:xfrm>
            <a:off x="504000" y="1326600"/>
            <a:ext cx="9319680" cy="32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spc="-1" dirty="0">
                <a:solidFill>
                  <a:srgbClr val="000000"/>
                </a:solidFill>
                <a:latin typeface="TradeGothic LT"/>
                <a:ea typeface="DejaVu Sans"/>
              </a:rPr>
              <a:t>Shared task trial data: only 10 labeled samples</a:t>
            </a:r>
            <a:endParaRPr lang="en-US" sz="3070" b="0" strike="noStrike" spc="-1" dirty="0">
              <a:solidFill>
                <a:srgbClr val="000000"/>
              </a:solidFill>
              <a:latin typeface="TradeGothic LT"/>
              <a:ea typeface="DejaVu Sans"/>
            </a:endParaRPr>
          </a:p>
          <a:p>
            <a:pPr marL="889200" lvl="1" indent="-3229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spc="-1" dirty="0">
                <a:solidFill>
                  <a:srgbClr val="000000"/>
                </a:solidFill>
                <a:latin typeface="TradeGothic LT"/>
                <a:ea typeface="DejaVu Sans"/>
              </a:rPr>
              <a:t>Require great zero-shot performance </a:t>
            </a:r>
            <a:endParaRPr lang="en-US" sz="3070" b="0" strike="noStrike" spc="-1" dirty="0">
              <a:latin typeface="TradeGothic LT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Post-filtering as quality control</a:t>
            </a:r>
            <a:endParaRPr lang="en-US" sz="3070" b="0" strike="noStrike" spc="-1" dirty="0">
              <a:latin typeface="TradeGothic LT"/>
            </a:endParaRPr>
          </a:p>
        </p:txBody>
      </p:sp>
      <p:sp>
        <p:nvSpPr>
          <p:cNvPr id="2" name="TextShape 7">
            <a:extLst>
              <a:ext uri="{FF2B5EF4-FFF2-40B4-BE49-F238E27FC236}">
                <a16:creationId xmlns:a16="http://schemas.microsoft.com/office/drawing/2014/main" id="{9306B92A-292D-9219-3B36-E460E82C479B}"/>
              </a:ext>
            </a:extLst>
          </p:cNvPr>
          <p:cNvSpPr txBox="1"/>
          <p:nvPr/>
        </p:nvSpPr>
        <p:spPr>
          <a:xfrm>
            <a:off x="4206240" y="5120640"/>
            <a:ext cx="4937760" cy="32383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000" b="0" strike="noStrike" spc="-1" dirty="0">
                <a:latin typeface="TradeGothic LT"/>
              </a:rPr>
              <a:t>Source: Wei et al., 2022: Emergent Abilities of Large Language Models</a:t>
            </a:r>
          </a:p>
        </p:txBody>
      </p:sp>
      <p:sp>
        <p:nvSpPr>
          <p:cNvPr id="3" name="CustomShape 10">
            <a:extLst>
              <a:ext uri="{FF2B5EF4-FFF2-40B4-BE49-F238E27FC236}">
                <a16:creationId xmlns:a16="http://schemas.microsoft.com/office/drawing/2014/main" id="{42729659-CDB6-5F18-AD06-BB3019A31384}"/>
              </a:ext>
            </a:extLst>
          </p:cNvPr>
          <p:cNvSpPr/>
          <p:nvPr/>
        </p:nvSpPr>
        <p:spPr>
          <a:xfrm>
            <a:off x="504000" y="3632940"/>
            <a:ext cx="1920240" cy="822960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TradeGothic LT"/>
              </a:rPr>
              <a:t>Complex Word</a:t>
            </a:r>
          </a:p>
        </p:txBody>
      </p:sp>
      <p:sp>
        <p:nvSpPr>
          <p:cNvPr id="4" name="CustomShape 6">
            <a:extLst>
              <a:ext uri="{FF2B5EF4-FFF2-40B4-BE49-F238E27FC236}">
                <a16:creationId xmlns:a16="http://schemas.microsoft.com/office/drawing/2014/main" id="{53931802-EA3A-907F-9AAD-E6AB30AE3DC4}"/>
              </a:ext>
            </a:extLst>
          </p:cNvPr>
          <p:cNvSpPr/>
          <p:nvPr/>
        </p:nvSpPr>
        <p:spPr>
          <a:xfrm>
            <a:off x="2952000" y="3627540"/>
            <a:ext cx="1920240" cy="822960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TradeGothic LT"/>
              </a:rPr>
              <a:t>Substitute</a:t>
            </a:r>
          </a:p>
          <a:p>
            <a:pPr algn="ctr"/>
            <a:r>
              <a:rPr lang="en-US" sz="1800" b="0" strike="noStrike" spc="-1" dirty="0">
                <a:latin typeface="TradeGothic LT"/>
              </a:rPr>
              <a:t>Generation</a:t>
            </a:r>
          </a:p>
        </p:txBody>
      </p:sp>
      <p:sp>
        <p:nvSpPr>
          <p:cNvPr id="5" name="CustomShape 9">
            <a:extLst>
              <a:ext uri="{FF2B5EF4-FFF2-40B4-BE49-F238E27FC236}">
                <a16:creationId xmlns:a16="http://schemas.microsoft.com/office/drawing/2014/main" id="{B89A7112-1981-999D-21AC-F45F94EC1E06}"/>
              </a:ext>
            </a:extLst>
          </p:cNvPr>
          <p:cNvSpPr/>
          <p:nvPr/>
        </p:nvSpPr>
        <p:spPr>
          <a:xfrm>
            <a:off x="5414400" y="3631140"/>
            <a:ext cx="1920240" cy="822960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TradeGothic LT"/>
              </a:rPr>
              <a:t>Filtering</a:t>
            </a:r>
          </a:p>
        </p:txBody>
      </p:sp>
      <p:sp>
        <p:nvSpPr>
          <p:cNvPr id="6" name="Line 15">
            <a:extLst>
              <a:ext uri="{FF2B5EF4-FFF2-40B4-BE49-F238E27FC236}">
                <a16:creationId xmlns:a16="http://schemas.microsoft.com/office/drawing/2014/main" id="{43DEDEF9-4A15-DEB6-827F-27FCA6D1D5B9}"/>
              </a:ext>
            </a:extLst>
          </p:cNvPr>
          <p:cNvSpPr/>
          <p:nvPr/>
        </p:nvSpPr>
        <p:spPr>
          <a:xfrm>
            <a:off x="4868640" y="4048392"/>
            <a:ext cx="531360" cy="0"/>
          </a:xfrm>
          <a:prstGeom prst="line">
            <a:avLst/>
          </a:prstGeom>
          <a:ln w="54720">
            <a:solidFill>
              <a:srgbClr val="C61826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Line 16">
            <a:extLst>
              <a:ext uri="{FF2B5EF4-FFF2-40B4-BE49-F238E27FC236}">
                <a16:creationId xmlns:a16="http://schemas.microsoft.com/office/drawing/2014/main" id="{9A211C0D-8A50-59C7-E047-C712CFE07F35}"/>
              </a:ext>
            </a:extLst>
          </p:cNvPr>
          <p:cNvSpPr/>
          <p:nvPr/>
        </p:nvSpPr>
        <p:spPr>
          <a:xfrm>
            <a:off x="2424240" y="4036988"/>
            <a:ext cx="511920" cy="81"/>
          </a:xfrm>
          <a:prstGeom prst="line">
            <a:avLst/>
          </a:prstGeom>
          <a:ln w="54720">
            <a:solidFill>
              <a:srgbClr val="C61826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Line 15">
            <a:extLst>
              <a:ext uri="{FF2B5EF4-FFF2-40B4-BE49-F238E27FC236}">
                <a16:creationId xmlns:a16="http://schemas.microsoft.com/office/drawing/2014/main" id="{9988CBC0-5EF6-0B6F-22A2-172569724C96}"/>
              </a:ext>
            </a:extLst>
          </p:cNvPr>
          <p:cNvSpPr/>
          <p:nvPr/>
        </p:nvSpPr>
        <p:spPr>
          <a:xfrm>
            <a:off x="7336540" y="4045936"/>
            <a:ext cx="531360" cy="0"/>
          </a:xfrm>
          <a:prstGeom prst="line">
            <a:avLst/>
          </a:prstGeom>
          <a:ln w="54720">
            <a:solidFill>
              <a:srgbClr val="C61826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252000" y="5323680"/>
            <a:ext cx="6715080" cy="155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Aumiller and Gertz: “UniHD at TSAR-2022: Is Compute All We Need for Lexical Simplification?”</a:t>
            </a:r>
            <a:endParaRPr lang="en-US" sz="800" b="0" strike="noStrike" spc="-1">
              <a:latin typeface="TradeGothic LT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7266240" y="5323680"/>
            <a:ext cx="2557440" cy="15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fld id="{F21DBBF2-1AF1-48D9-9F33-AFDC5143306A}" type="slidenum"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7</a:t>
            </a:fld>
            <a:endParaRPr lang="en-US" sz="800" b="0" strike="noStrike" spc="-1">
              <a:latin typeface="TradeGothic LT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504000" y="226080"/>
            <a:ext cx="907092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850" b="1" strike="noStrike" spc="-1" dirty="0">
                <a:solidFill>
                  <a:srgbClr val="000000"/>
                </a:solidFill>
                <a:latin typeface="TradeGothic LT Bold"/>
                <a:ea typeface="DejaVu Sans"/>
              </a:rPr>
              <a:t>Model Considerations</a:t>
            </a:r>
            <a:endParaRPr lang="en-US" sz="3850" b="0" strike="noStrike" spc="-1" dirty="0">
              <a:latin typeface="TradeGothic LT"/>
            </a:endParaRPr>
          </a:p>
        </p:txBody>
      </p:sp>
      <p:sp>
        <p:nvSpPr>
          <p:cNvPr id="243" name="CustomShape 4"/>
          <p:cNvSpPr/>
          <p:nvPr/>
        </p:nvSpPr>
        <p:spPr>
          <a:xfrm>
            <a:off x="504000" y="1326600"/>
            <a:ext cx="9319680" cy="36583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Large enough to exhibit emergent behavior </a:t>
            </a:r>
          </a:p>
          <a:p>
            <a:pPr marL="889200" lvl="1" indent="-3229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spc="-1" dirty="0">
                <a:solidFill>
                  <a:srgbClr val="000000"/>
                </a:solidFill>
                <a:latin typeface="TradeGothic LT"/>
                <a:ea typeface="DejaVu Sans"/>
              </a:rPr>
              <a:t>&gt;60B parameters</a:t>
            </a:r>
          </a:p>
          <a:p>
            <a:pPr marL="432000" indent="-3229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Provide reasonable API or inference endpoints</a:t>
            </a:r>
            <a:endParaRPr lang="en-US" sz="3070" b="0" strike="noStrike" spc="-1" dirty="0">
              <a:latin typeface="TradeGothic LT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Explicitly trained on (at least) one shared task lang</a:t>
            </a:r>
          </a:p>
          <a:p>
            <a:pPr marL="889200" lvl="1" indent="-3229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Consider “parameters per language” in train data</a:t>
            </a:r>
          </a:p>
          <a:p>
            <a:pPr marL="432000" indent="-3229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b="0" strike="noStrike" spc="-1" dirty="0">
                <a:latin typeface="TradeGothic LT"/>
              </a:rPr>
              <a:t>Went with GPT-3 (</a:t>
            </a:r>
            <a:r>
              <a:rPr lang="en-US" sz="3070" b="0" i="1" strike="noStrike" spc="-1" dirty="0">
                <a:latin typeface="TradeGothic LT"/>
              </a:rPr>
              <a:t>text-davinci-002</a:t>
            </a:r>
            <a:r>
              <a:rPr lang="en-US" sz="3070" b="0" strike="noStrike" spc="-1" dirty="0">
                <a:latin typeface="TradeGothic LT"/>
              </a:rPr>
              <a:t>)</a:t>
            </a:r>
          </a:p>
        </p:txBody>
      </p:sp>
      <p:sp>
        <p:nvSpPr>
          <p:cNvPr id="2" name="TextShape 7">
            <a:extLst>
              <a:ext uri="{FF2B5EF4-FFF2-40B4-BE49-F238E27FC236}">
                <a16:creationId xmlns:a16="http://schemas.microsoft.com/office/drawing/2014/main" id="{9306B92A-292D-9219-3B36-E460E82C479B}"/>
              </a:ext>
            </a:extLst>
          </p:cNvPr>
          <p:cNvSpPr txBox="1"/>
          <p:nvPr/>
        </p:nvSpPr>
        <p:spPr>
          <a:xfrm>
            <a:off x="4885920" y="5161765"/>
            <a:ext cx="4937760" cy="282705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000" b="0" strike="noStrike" spc="-1" dirty="0">
                <a:latin typeface="TradeGothic LT"/>
              </a:rPr>
              <a:t>Source: Wei et al., 2022: Emergent Abilities of Large Language Models</a:t>
            </a:r>
          </a:p>
        </p:txBody>
      </p:sp>
    </p:spTree>
    <p:extLst>
      <p:ext uri="{BB962C8B-B14F-4D97-AF65-F5344CB8AC3E}">
        <p14:creationId xmlns:p14="http://schemas.microsoft.com/office/powerpoint/2010/main" val="2966613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252000" y="5323680"/>
            <a:ext cx="6715080" cy="155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Aumiller and Gertz: “UniHD at TSAR-2022: Is Compute All We Need for Lexical Simplification?”</a:t>
            </a:r>
            <a:endParaRPr lang="en-US" sz="800" b="0" strike="noStrike" spc="-1">
              <a:latin typeface="TradeGothic LT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7266240" y="5323680"/>
            <a:ext cx="2557440" cy="15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fld id="{F21DBBF2-1AF1-48D9-9F33-AFDC5143306A}" type="slidenum"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8</a:t>
            </a:fld>
            <a:endParaRPr lang="en-US" sz="800" b="0" strike="noStrike" spc="-1">
              <a:latin typeface="TradeGothic LT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504000" y="226080"/>
            <a:ext cx="907092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850" b="1" strike="noStrike" spc="-1" dirty="0">
                <a:solidFill>
                  <a:srgbClr val="000000"/>
                </a:solidFill>
                <a:latin typeface="TradeGothic LT Bold"/>
                <a:ea typeface="DejaVu Sans"/>
              </a:rPr>
              <a:t>Play around, Find out</a:t>
            </a:r>
            <a:endParaRPr lang="en-US" sz="3850" b="0" strike="noStrike" spc="-1" dirty="0">
              <a:latin typeface="TradeGothic LT"/>
            </a:endParaRPr>
          </a:p>
        </p:txBody>
      </p:sp>
      <p:sp>
        <p:nvSpPr>
          <p:cNvPr id="243" name="CustomShape 4"/>
          <p:cNvSpPr/>
          <p:nvPr/>
        </p:nvSpPr>
        <p:spPr>
          <a:xfrm>
            <a:off x="504000" y="1326600"/>
            <a:ext cx="9070920" cy="25522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Finding the “best” prompt is difficult</a:t>
            </a:r>
          </a:p>
          <a:p>
            <a:pPr marL="889200" lvl="1" indent="-3229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spc="-1" dirty="0">
                <a:solidFill>
                  <a:srgbClr val="000000"/>
                </a:solidFill>
                <a:latin typeface="TradeGothic LT"/>
                <a:ea typeface="DejaVu Sans"/>
              </a:rPr>
              <a:t>No observable gradients</a:t>
            </a:r>
          </a:p>
          <a:p>
            <a:pPr marL="889200" lvl="1" indent="-3229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spc="-1" dirty="0">
                <a:solidFill>
                  <a:srgbClr val="000000"/>
                </a:solidFill>
                <a:latin typeface="TradeGothic LT"/>
                <a:ea typeface="DejaVu Sans"/>
              </a:rPr>
              <a:t>Inference costs</a:t>
            </a:r>
          </a:p>
          <a:p>
            <a:pPr marL="432000" indent="-3229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spc="-1" dirty="0">
                <a:solidFill>
                  <a:srgbClr val="000000"/>
                </a:solidFill>
                <a:latin typeface="TradeGothic LT"/>
                <a:ea typeface="DejaVu Sans"/>
              </a:rPr>
              <a:t>Bigger models -&gt; higher prompt tolerance</a:t>
            </a:r>
            <a:endParaRPr lang="en-US" sz="3070" b="0" strike="noStrike" spc="-1" dirty="0">
              <a:latin typeface="TradeGothic 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BB8B08-5356-EDD7-DFDA-84289416E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0" y="3988262"/>
            <a:ext cx="4109491" cy="389525"/>
          </a:xfrm>
          <a:prstGeom prst="rect">
            <a:avLst/>
          </a:prstGeom>
        </p:spPr>
      </p:pic>
      <p:pic>
        <p:nvPicPr>
          <p:cNvPr id="7" name="Picture 6" descr="Text&#10;&#10;Description automatically generated with low confidence">
            <a:extLst>
              <a:ext uri="{FF2B5EF4-FFF2-40B4-BE49-F238E27FC236}">
                <a16:creationId xmlns:a16="http://schemas.microsoft.com/office/drawing/2014/main" id="{48BE916F-4F14-CF5E-14A4-A08EF68B12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460" y="3988262"/>
            <a:ext cx="4109491" cy="122598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F83757B-D045-1F97-5C6A-18E51D8E2DFF}"/>
              </a:ext>
            </a:extLst>
          </p:cNvPr>
          <p:cNvSpPr/>
          <p:nvPr/>
        </p:nvSpPr>
        <p:spPr>
          <a:xfrm>
            <a:off x="504000" y="4159045"/>
            <a:ext cx="144929" cy="184905"/>
          </a:xfrm>
          <a:prstGeom prst="rect">
            <a:avLst/>
          </a:prstGeom>
          <a:noFill/>
          <a:ln>
            <a:solidFill>
              <a:srgbClr val="C618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3389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252000" y="5323680"/>
            <a:ext cx="6715080" cy="155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Aumiller and Gertz: “UniHD at TSAR-2022: Is Compute All We Need for Lexical Simplification?”</a:t>
            </a:r>
            <a:endParaRPr lang="en-US" sz="800" b="0" strike="noStrike" spc="-1">
              <a:latin typeface="TradeGothic LT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7266240" y="5323680"/>
            <a:ext cx="2557440" cy="15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fld id="{F21DBBF2-1AF1-48D9-9F33-AFDC5143306A}" type="slidenum"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9</a:t>
            </a:fld>
            <a:endParaRPr lang="en-US" sz="800" b="0" strike="noStrike" spc="-1">
              <a:latin typeface="TradeGothic LT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504000" y="226080"/>
            <a:ext cx="907092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850" b="1" spc="-1" dirty="0">
                <a:solidFill>
                  <a:srgbClr val="000000"/>
                </a:solidFill>
                <a:latin typeface="TradeGothic LT Bold"/>
                <a:ea typeface="DejaVu Sans"/>
              </a:rPr>
              <a:t>Ensuring Structured Outputs</a:t>
            </a:r>
            <a:endParaRPr lang="en-US" sz="3850" b="0" strike="noStrike" spc="-1" dirty="0">
              <a:latin typeface="TradeGothic LT"/>
            </a:endParaRPr>
          </a:p>
        </p:txBody>
      </p:sp>
      <p:sp>
        <p:nvSpPr>
          <p:cNvPr id="243" name="CustomShape 4"/>
          <p:cNvSpPr/>
          <p:nvPr/>
        </p:nvSpPr>
        <p:spPr>
          <a:xfrm>
            <a:off x="504000" y="1326600"/>
            <a:ext cx="9070920" cy="25522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spc="-1" dirty="0">
                <a:solidFill>
                  <a:srgbClr val="000000"/>
                </a:solidFill>
                <a:latin typeface="TradeGothic LT"/>
                <a:ea typeface="DejaVu Sans"/>
              </a:rPr>
              <a:t>“Exam question trick”</a:t>
            </a:r>
          </a:p>
          <a:p>
            <a:pPr marL="889200" lvl="1" indent="-3229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spc="-1" dirty="0">
                <a:solidFill>
                  <a:srgbClr val="000000"/>
                </a:solidFill>
                <a:latin typeface="TradeGothic LT"/>
                <a:ea typeface="DejaVu Sans"/>
              </a:rPr>
              <a:t>Adding explicit cues improves consistency</a:t>
            </a:r>
          </a:p>
          <a:p>
            <a:pPr marL="889200" lvl="1" indent="-3229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spc="-1" dirty="0">
                <a:solidFill>
                  <a:srgbClr val="000000"/>
                </a:solidFill>
                <a:latin typeface="TradeGothic LT"/>
                <a:ea typeface="DejaVu Sans"/>
              </a:rPr>
              <a:t>Still no guarantee for consistency!</a:t>
            </a:r>
            <a:endParaRPr lang="en-US" sz="3070" b="0" strike="noStrike" spc="-1" dirty="0">
              <a:latin typeface="TradeGothic LT"/>
            </a:endParaRPr>
          </a:p>
        </p:txBody>
      </p:sp>
      <p:pic>
        <p:nvPicPr>
          <p:cNvPr id="3" name="Picture 2" descr="Text&#10;&#10;Description automatically generated with medium confidence">
            <a:extLst>
              <a:ext uri="{FF2B5EF4-FFF2-40B4-BE49-F238E27FC236}">
                <a16:creationId xmlns:a16="http://schemas.microsoft.com/office/drawing/2014/main" id="{8EAAA909-8DE7-71DA-C67D-998F809366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066" y="3085029"/>
            <a:ext cx="4232787" cy="216924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3CB2B91-D502-8CEE-6D0D-2F0E2A4343B8}"/>
              </a:ext>
            </a:extLst>
          </p:cNvPr>
          <p:cNvSpPr/>
          <p:nvPr/>
        </p:nvSpPr>
        <p:spPr>
          <a:xfrm>
            <a:off x="2923066" y="3085029"/>
            <a:ext cx="513308" cy="336597"/>
          </a:xfrm>
          <a:prstGeom prst="rect">
            <a:avLst/>
          </a:prstGeom>
          <a:noFill/>
          <a:ln>
            <a:solidFill>
              <a:srgbClr val="C618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54686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7876</TotalTime>
  <Words>931</Words>
  <Application>Microsoft Office PowerPoint</Application>
  <PresentationFormat>Custom</PresentationFormat>
  <Paragraphs>173</Paragraphs>
  <Slides>25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Arial</vt:lpstr>
      <vt:lpstr>StarSymbol</vt:lpstr>
      <vt:lpstr>Symbol</vt:lpstr>
      <vt:lpstr>Times New Roman</vt:lpstr>
      <vt:lpstr>TradeGothic LT</vt:lpstr>
      <vt:lpstr>TradeGothic LT Bold</vt:lpstr>
      <vt:lpstr>Wingdings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 HD Beispielpräsentation</dc:title>
  <dc:subject/>
  <dc:creator>bernhard</dc:creator>
  <dc:description/>
  <cp:lastModifiedBy>Dennis Aumiller</cp:lastModifiedBy>
  <cp:revision>103</cp:revision>
  <dcterms:created xsi:type="dcterms:W3CDTF">2011-07-18T11:07:28Z</dcterms:created>
  <dcterms:modified xsi:type="dcterms:W3CDTF">2022-11-15T22:57:51Z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120228</vt:lpwstr>
  </property>
</Properties>
</file>