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E_234AB9E3.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4_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0B_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56" r:id="rId5"/>
    <p:sldId id="257" r:id="rId6"/>
    <p:sldId id="258" r:id="rId7"/>
    <p:sldId id="270" r:id="rId8"/>
    <p:sldId id="271" r:id="rId9"/>
    <p:sldId id="259" r:id="rId10"/>
    <p:sldId id="260" r:id="rId11"/>
    <p:sldId id="261" r:id="rId12"/>
    <p:sldId id="262" r:id="rId13"/>
    <p:sldId id="263" r:id="rId14"/>
    <p:sldId id="264" r:id="rId15"/>
    <p:sldId id="265" r:id="rId16"/>
    <p:sldId id="266" r:id="rId17"/>
    <p:sldId id="267" r:id="rId18"/>
    <p:sldId id="268" r:id="rId19"/>
    <p:sldId id="269" r:id="rId20"/>
    <p:sldId id="272"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7BD4C85-53C4-9825-7A1B-572447C32B3B}" name="Arianna Vignati" initials="AV" userId="S::z3531509@ad.unsw.edu.au::361a7403-942a-4f82-89f5-3a7702ce2c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FBBF9-6DBC-4BEC-AB27-6F1CD3083A1F}" v="1" dt="2022-05-27T00:41:36.439"/>
    <p1510:client id="{66939C51-0C7A-4E9A-AFD8-F1C158A42327}" v="8" dt="2023-09-07T00:49:26.070"/>
    <p1510:client id="{B6017E42-B364-46B0-B5DA-D1EC5D34D246}" v="5" dt="2022-09-06T05:53:28.115"/>
    <p1510:client id="{EFDED2D7-44E8-4551-BFC6-0CA223E1CB22}" v="10" dt="2022-09-08T02:46:15.928"/>
    <p1510:client id="{FB8E3844-4BE2-470D-B17D-C2CCB7FCE3B2}" v="4" dt="2022-09-13T03:06:55.90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Helvetica Neue"/>
          <a:ea typeface="Helvetica Neue"/>
          <a:cs typeface="Helvetica Neue"/>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
          <a:latin typeface="Helvetica Neue"/>
          <a:ea typeface="Helvetica Neue"/>
          <a:cs typeface="Helvetica Neue"/>
        </a:font>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Helvetica Neue"/>
          <a:ea typeface="Helvetica Neue"/>
          <a:cs typeface="Helvetica Neue"/>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3653"/>
  </p:normalViewPr>
  <p:slideViewPr>
    <p:cSldViewPr snapToGrid="0">
      <p:cViewPr varScale="1">
        <p:scale>
          <a:sx n="74" d="100"/>
          <a:sy n="74" d="100"/>
        </p:scale>
        <p:origin x="21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na Vignati" userId="S::z3531509@ad.unsw.edu.au::361a7403-942a-4f82-89f5-3a7702ce2c51" providerId="AD" clId="Web-{FB8E3844-4BE2-470D-B17D-C2CCB7FCE3B2}"/>
    <pc:docChg chg="modSld">
      <pc:chgData name="Arianna Vignati" userId="S::z3531509@ad.unsw.edu.au::361a7403-942a-4f82-89f5-3a7702ce2c51" providerId="AD" clId="Web-{FB8E3844-4BE2-470D-B17D-C2CCB7FCE3B2}" dt="2022-09-13T03:06:55.903" v="3" actId="20577"/>
      <pc:docMkLst>
        <pc:docMk/>
      </pc:docMkLst>
      <pc:sldChg chg="modSp">
        <pc:chgData name="Arianna Vignati" userId="S::z3531509@ad.unsw.edu.au::361a7403-942a-4f82-89f5-3a7702ce2c51" providerId="AD" clId="Web-{FB8E3844-4BE2-470D-B17D-C2CCB7FCE3B2}" dt="2022-09-13T03:06:55.903" v="3" actId="20577"/>
        <pc:sldMkLst>
          <pc:docMk/>
          <pc:sldMk cId="0" sldId="262"/>
        </pc:sldMkLst>
        <pc:spChg chg="mod">
          <ac:chgData name="Arianna Vignati" userId="S::z3531509@ad.unsw.edu.au::361a7403-942a-4f82-89f5-3a7702ce2c51" providerId="AD" clId="Web-{FB8E3844-4BE2-470D-B17D-C2CCB7FCE3B2}" dt="2022-09-13T03:06:55.903" v="3" actId="20577"/>
          <ac:spMkLst>
            <pc:docMk/>
            <pc:sldMk cId="0" sldId="262"/>
            <ac:spMk id="236" creationId="{00000000-0000-0000-0000-000000000000}"/>
          </ac:spMkLst>
        </pc:spChg>
      </pc:sldChg>
    </pc:docChg>
  </pc:docChgLst>
  <pc:docChgLst>
    <pc:chgData name="Arianna Vignati" userId="S::z3531509@ad.unsw.edu.au::361a7403-942a-4f82-89f5-3a7702ce2c51" providerId="AD" clId="Web-{66939C51-0C7A-4E9A-AFD8-F1C158A42327}"/>
    <pc:docChg chg="modSld">
      <pc:chgData name="Arianna Vignati" userId="S::z3531509@ad.unsw.edu.au::361a7403-942a-4f82-89f5-3a7702ce2c51" providerId="AD" clId="Web-{66939C51-0C7A-4E9A-AFD8-F1C158A42327}" dt="2023-09-07T00:49:25.117" v="6" actId="20577"/>
      <pc:docMkLst>
        <pc:docMk/>
      </pc:docMkLst>
      <pc:sldChg chg="modSp">
        <pc:chgData name="Arianna Vignati" userId="S::z3531509@ad.unsw.edu.au::361a7403-942a-4f82-89f5-3a7702ce2c51" providerId="AD" clId="Web-{66939C51-0C7A-4E9A-AFD8-F1C158A42327}" dt="2023-09-07T00:49:25.117" v="6" actId="20577"/>
        <pc:sldMkLst>
          <pc:docMk/>
          <pc:sldMk cId="0" sldId="256"/>
        </pc:sldMkLst>
        <pc:spChg chg="mod">
          <ac:chgData name="Arianna Vignati" userId="S::z3531509@ad.unsw.edu.au::361a7403-942a-4f82-89f5-3a7702ce2c51" providerId="AD" clId="Web-{66939C51-0C7A-4E9A-AFD8-F1C158A42327}" dt="2023-09-07T00:49:25.117" v="6" actId="20577"/>
          <ac:spMkLst>
            <pc:docMk/>
            <pc:sldMk cId="0" sldId="256"/>
            <ac:spMk id="202" creationId="{00000000-0000-0000-0000-000000000000}"/>
          </ac:spMkLst>
        </pc:spChg>
      </pc:sldChg>
    </pc:docChg>
  </pc:docChgLst>
  <pc:docChgLst>
    <pc:chgData name="Lauren Wood" userId="S::z5019390@ad.unsw.edu.au::ac8ff3b7-73b2-4038-a530-31cdff292da2" providerId="AD" clId="Web-{520FBBF9-6DBC-4BEC-AB27-6F1CD3083A1F}"/>
    <pc:docChg chg="modSld">
      <pc:chgData name="Lauren Wood" userId="S::z5019390@ad.unsw.edu.au::ac8ff3b7-73b2-4038-a530-31cdff292da2" providerId="AD" clId="Web-{520FBBF9-6DBC-4BEC-AB27-6F1CD3083A1F}" dt="2022-05-27T00:41:36.439" v="0"/>
      <pc:docMkLst>
        <pc:docMk/>
      </pc:docMkLst>
      <pc:sldChg chg="delSp">
        <pc:chgData name="Lauren Wood" userId="S::z5019390@ad.unsw.edu.au::ac8ff3b7-73b2-4038-a530-31cdff292da2" providerId="AD" clId="Web-{520FBBF9-6DBC-4BEC-AB27-6F1CD3083A1F}" dt="2022-05-27T00:41:36.439" v="0"/>
        <pc:sldMkLst>
          <pc:docMk/>
          <pc:sldMk cId="0" sldId="257"/>
        </pc:sldMkLst>
        <pc:spChg chg="del">
          <ac:chgData name="Lauren Wood" userId="S::z5019390@ad.unsw.edu.au::ac8ff3b7-73b2-4038-a530-31cdff292da2" providerId="AD" clId="Web-{520FBBF9-6DBC-4BEC-AB27-6F1CD3083A1F}" dt="2022-05-27T00:41:36.439" v="0"/>
          <ac:spMkLst>
            <pc:docMk/>
            <pc:sldMk cId="0" sldId="257"/>
            <ac:spMk id="207" creationId="{00000000-0000-0000-0000-000000000000}"/>
          </ac:spMkLst>
        </pc:spChg>
      </pc:sldChg>
    </pc:docChg>
  </pc:docChgLst>
  <pc:docChgLst>
    <pc:chgData name="Arianna Vignati" userId="S::z3531509@ad.unsw.edu.au::361a7403-942a-4f82-89f5-3a7702ce2c51" providerId="AD" clId="Web-{EFDED2D7-44E8-4551-BFC6-0CA223E1CB22}"/>
    <pc:docChg chg="modSld">
      <pc:chgData name="Arianna Vignati" userId="S::z3531509@ad.unsw.edu.au::361a7403-942a-4f82-89f5-3a7702ce2c51" providerId="AD" clId="Web-{EFDED2D7-44E8-4551-BFC6-0CA223E1CB22}" dt="2022-09-08T02:46:15.928" v="9"/>
      <pc:docMkLst>
        <pc:docMk/>
      </pc:docMkLst>
      <pc:sldChg chg="delSp">
        <pc:chgData name="Arianna Vignati" userId="S::z3531509@ad.unsw.edu.au::361a7403-942a-4f82-89f5-3a7702ce2c51" providerId="AD" clId="Web-{EFDED2D7-44E8-4551-BFC6-0CA223E1CB22}" dt="2022-09-08T02:45:23.224" v="0"/>
        <pc:sldMkLst>
          <pc:docMk/>
          <pc:sldMk cId="0" sldId="259"/>
        </pc:sldMkLst>
        <pc:spChg chg="del">
          <ac:chgData name="Arianna Vignati" userId="S::z3531509@ad.unsw.edu.au::361a7403-942a-4f82-89f5-3a7702ce2c51" providerId="AD" clId="Web-{EFDED2D7-44E8-4551-BFC6-0CA223E1CB22}" dt="2022-09-08T02:45:23.224" v="0"/>
          <ac:spMkLst>
            <pc:docMk/>
            <pc:sldMk cId="0" sldId="259"/>
            <ac:spMk id="218" creationId="{00000000-0000-0000-0000-000000000000}"/>
          </ac:spMkLst>
        </pc:spChg>
      </pc:sldChg>
      <pc:sldChg chg="delSp">
        <pc:chgData name="Arianna Vignati" userId="S::z3531509@ad.unsw.edu.au::361a7403-942a-4f82-89f5-3a7702ce2c51" providerId="AD" clId="Web-{EFDED2D7-44E8-4551-BFC6-0CA223E1CB22}" dt="2022-09-08T02:45:30.458" v="1"/>
        <pc:sldMkLst>
          <pc:docMk/>
          <pc:sldMk cId="0" sldId="260"/>
        </pc:sldMkLst>
        <pc:spChg chg="del">
          <ac:chgData name="Arianna Vignati" userId="S::z3531509@ad.unsw.edu.au::361a7403-942a-4f82-89f5-3a7702ce2c51" providerId="AD" clId="Web-{EFDED2D7-44E8-4551-BFC6-0CA223E1CB22}" dt="2022-09-08T02:45:30.458" v="1"/>
          <ac:spMkLst>
            <pc:docMk/>
            <pc:sldMk cId="0" sldId="260"/>
            <ac:spMk id="225" creationId="{00000000-0000-0000-0000-000000000000}"/>
          </ac:spMkLst>
        </pc:spChg>
      </pc:sldChg>
      <pc:sldChg chg="delSp">
        <pc:chgData name="Arianna Vignati" userId="S::z3531509@ad.unsw.edu.au::361a7403-942a-4f82-89f5-3a7702ce2c51" providerId="AD" clId="Web-{EFDED2D7-44E8-4551-BFC6-0CA223E1CB22}" dt="2022-09-08T02:45:35.255" v="2"/>
        <pc:sldMkLst>
          <pc:docMk/>
          <pc:sldMk cId="0" sldId="261"/>
        </pc:sldMkLst>
        <pc:spChg chg="del">
          <ac:chgData name="Arianna Vignati" userId="S::z3531509@ad.unsw.edu.au::361a7403-942a-4f82-89f5-3a7702ce2c51" providerId="AD" clId="Web-{EFDED2D7-44E8-4551-BFC6-0CA223E1CB22}" dt="2022-09-08T02:45:35.255" v="2"/>
          <ac:spMkLst>
            <pc:docMk/>
            <pc:sldMk cId="0" sldId="261"/>
            <ac:spMk id="230" creationId="{00000000-0000-0000-0000-000000000000}"/>
          </ac:spMkLst>
        </pc:spChg>
      </pc:sldChg>
      <pc:sldChg chg="delSp">
        <pc:chgData name="Arianna Vignati" userId="S::z3531509@ad.unsw.edu.au::361a7403-942a-4f82-89f5-3a7702ce2c51" providerId="AD" clId="Web-{EFDED2D7-44E8-4551-BFC6-0CA223E1CB22}" dt="2022-09-08T02:45:45.756" v="3"/>
        <pc:sldMkLst>
          <pc:docMk/>
          <pc:sldMk cId="0" sldId="262"/>
        </pc:sldMkLst>
        <pc:spChg chg="del">
          <ac:chgData name="Arianna Vignati" userId="S::z3531509@ad.unsw.edu.au::361a7403-942a-4f82-89f5-3a7702ce2c51" providerId="AD" clId="Web-{EFDED2D7-44E8-4551-BFC6-0CA223E1CB22}" dt="2022-09-08T02:45:45.756" v="3"/>
          <ac:spMkLst>
            <pc:docMk/>
            <pc:sldMk cId="0" sldId="262"/>
            <ac:spMk id="235" creationId="{00000000-0000-0000-0000-000000000000}"/>
          </ac:spMkLst>
        </pc:spChg>
      </pc:sldChg>
      <pc:sldChg chg="delSp">
        <pc:chgData name="Arianna Vignati" userId="S::z3531509@ad.unsw.edu.au::361a7403-942a-4f82-89f5-3a7702ce2c51" providerId="AD" clId="Web-{EFDED2D7-44E8-4551-BFC6-0CA223E1CB22}" dt="2022-09-08T02:45:50.349" v="4"/>
        <pc:sldMkLst>
          <pc:docMk/>
          <pc:sldMk cId="0" sldId="263"/>
        </pc:sldMkLst>
        <pc:spChg chg="del">
          <ac:chgData name="Arianna Vignati" userId="S::z3531509@ad.unsw.edu.au::361a7403-942a-4f82-89f5-3a7702ce2c51" providerId="AD" clId="Web-{EFDED2D7-44E8-4551-BFC6-0CA223E1CB22}" dt="2022-09-08T02:45:50.349" v="4"/>
          <ac:spMkLst>
            <pc:docMk/>
            <pc:sldMk cId="0" sldId="263"/>
            <ac:spMk id="242" creationId="{00000000-0000-0000-0000-000000000000}"/>
          </ac:spMkLst>
        </pc:spChg>
      </pc:sldChg>
      <pc:sldChg chg="delSp">
        <pc:chgData name="Arianna Vignati" userId="S::z3531509@ad.unsw.edu.au::361a7403-942a-4f82-89f5-3a7702ce2c51" providerId="AD" clId="Web-{EFDED2D7-44E8-4551-BFC6-0CA223E1CB22}" dt="2022-09-08T02:45:54.568" v="5"/>
        <pc:sldMkLst>
          <pc:docMk/>
          <pc:sldMk cId="0" sldId="264"/>
        </pc:sldMkLst>
        <pc:spChg chg="del">
          <ac:chgData name="Arianna Vignati" userId="S::z3531509@ad.unsw.edu.au::361a7403-942a-4f82-89f5-3a7702ce2c51" providerId="AD" clId="Web-{EFDED2D7-44E8-4551-BFC6-0CA223E1CB22}" dt="2022-09-08T02:45:54.568" v="5"/>
          <ac:spMkLst>
            <pc:docMk/>
            <pc:sldMk cId="0" sldId="264"/>
            <ac:spMk id="247" creationId="{00000000-0000-0000-0000-000000000000}"/>
          </ac:spMkLst>
        </pc:spChg>
      </pc:sldChg>
      <pc:sldChg chg="delSp">
        <pc:chgData name="Arianna Vignati" userId="S::z3531509@ad.unsw.edu.au::361a7403-942a-4f82-89f5-3a7702ce2c51" providerId="AD" clId="Web-{EFDED2D7-44E8-4551-BFC6-0CA223E1CB22}" dt="2022-09-08T02:45:58.631" v="6"/>
        <pc:sldMkLst>
          <pc:docMk/>
          <pc:sldMk cId="0" sldId="265"/>
        </pc:sldMkLst>
        <pc:spChg chg="del">
          <ac:chgData name="Arianna Vignati" userId="S::z3531509@ad.unsw.edu.au::361a7403-942a-4f82-89f5-3a7702ce2c51" providerId="AD" clId="Web-{EFDED2D7-44E8-4551-BFC6-0CA223E1CB22}" dt="2022-09-08T02:45:58.631" v="6"/>
          <ac:spMkLst>
            <pc:docMk/>
            <pc:sldMk cId="0" sldId="265"/>
            <ac:spMk id="252" creationId="{00000000-0000-0000-0000-000000000000}"/>
          </ac:spMkLst>
        </pc:spChg>
      </pc:sldChg>
      <pc:sldChg chg="delSp">
        <pc:chgData name="Arianna Vignati" userId="S::z3531509@ad.unsw.edu.au::361a7403-942a-4f82-89f5-3a7702ce2c51" providerId="AD" clId="Web-{EFDED2D7-44E8-4551-BFC6-0CA223E1CB22}" dt="2022-09-08T02:46:04.428" v="7"/>
        <pc:sldMkLst>
          <pc:docMk/>
          <pc:sldMk cId="0" sldId="266"/>
        </pc:sldMkLst>
        <pc:spChg chg="del">
          <ac:chgData name="Arianna Vignati" userId="S::z3531509@ad.unsw.edu.au::361a7403-942a-4f82-89f5-3a7702ce2c51" providerId="AD" clId="Web-{EFDED2D7-44E8-4551-BFC6-0CA223E1CB22}" dt="2022-09-08T02:46:04.428" v="7"/>
          <ac:spMkLst>
            <pc:docMk/>
            <pc:sldMk cId="0" sldId="266"/>
            <ac:spMk id="257" creationId="{00000000-0000-0000-0000-000000000000}"/>
          </ac:spMkLst>
        </pc:spChg>
      </pc:sldChg>
      <pc:sldChg chg="delSp">
        <pc:chgData name="Arianna Vignati" userId="S::z3531509@ad.unsw.edu.au::361a7403-942a-4f82-89f5-3a7702ce2c51" providerId="AD" clId="Web-{EFDED2D7-44E8-4551-BFC6-0CA223E1CB22}" dt="2022-09-08T02:46:08.459" v="8"/>
        <pc:sldMkLst>
          <pc:docMk/>
          <pc:sldMk cId="0" sldId="267"/>
        </pc:sldMkLst>
        <pc:spChg chg="del">
          <ac:chgData name="Arianna Vignati" userId="S::z3531509@ad.unsw.edu.au::361a7403-942a-4f82-89f5-3a7702ce2c51" providerId="AD" clId="Web-{EFDED2D7-44E8-4551-BFC6-0CA223E1CB22}" dt="2022-09-08T02:46:08.459" v="8"/>
          <ac:spMkLst>
            <pc:docMk/>
            <pc:sldMk cId="0" sldId="267"/>
            <ac:spMk id="262" creationId="{00000000-0000-0000-0000-000000000000}"/>
          </ac:spMkLst>
        </pc:spChg>
      </pc:sldChg>
      <pc:sldChg chg="delSp">
        <pc:chgData name="Arianna Vignati" userId="S::z3531509@ad.unsw.edu.au::361a7403-942a-4f82-89f5-3a7702ce2c51" providerId="AD" clId="Web-{EFDED2D7-44E8-4551-BFC6-0CA223E1CB22}" dt="2022-09-08T02:46:15.928" v="9"/>
        <pc:sldMkLst>
          <pc:docMk/>
          <pc:sldMk cId="0" sldId="268"/>
        </pc:sldMkLst>
        <pc:spChg chg="del">
          <ac:chgData name="Arianna Vignati" userId="S::z3531509@ad.unsw.edu.au::361a7403-942a-4f82-89f5-3a7702ce2c51" providerId="AD" clId="Web-{EFDED2D7-44E8-4551-BFC6-0CA223E1CB22}" dt="2022-09-08T02:46:15.928" v="9"/>
          <ac:spMkLst>
            <pc:docMk/>
            <pc:sldMk cId="0" sldId="268"/>
            <ac:spMk id="267" creationId="{00000000-0000-0000-0000-000000000000}"/>
          </ac:spMkLst>
        </pc:spChg>
      </pc:sldChg>
    </pc:docChg>
  </pc:docChgLst>
  <pc:docChgLst>
    <pc:chgData name="Arianna Vignati" userId="S::z3531509@ad.unsw.edu.au::361a7403-942a-4f82-89f5-3a7702ce2c51" providerId="AD" clId="Web-{B6017E42-B364-46B0-B5DA-D1EC5D34D246}"/>
    <pc:docChg chg="modSld">
      <pc:chgData name="Arianna Vignati" userId="S::z3531509@ad.unsw.edu.au::361a7403-942a-4f82-89f5-3a7702ce2c51" providerId="AD" clId="Web-{B6017E42-B364-46B0-B5DA-D1EC5D34D246}" dt="2022-09-06T05:53:26.958" v="3" actId="20577"/>
      <pc:docMkLst>
        <pc:docMk/>
      </pc:docMkLst>
      <pc:sldChg chg="modSp">
        <pc:chgData name="Arianna Vignati" userId="S::z3531509@ad.unsw.edu.au::361a7403-942a-4f82-89f5-3a7702ce2c51" providerId="AD" clId="Web-{B6017E42-B364-46B0-B5DA-D1EC5D34D246}" dt="2022-09-06T05:53:26.958" v="3" actId="20577"/>
        <pc:sldMkLst>
          <pc:docMk/>
          <pc:sldMk cId="0" sldId="256"/>
        </pc:sldMkLst>
        <pc:spChg chg="mod">
          <ac:chgData name="Arianna Vignati" userId="S::z3531509@ad.unsw.edu.au::361a7403-942a-4f82-89f5-3a7702ce2c51" providerId="AD" clId="Web-{B6017E42-B364-46B0-B5DA-D1EC5D34D246}" dt="2022-09-06T05:53:26.958" v="3" actId="20577"/>
          <ac:spMkLst>
            <pc:docMk/>
            <pc:sldMk cId="0" sldId="256"/>
            <ac:spMk id="202" creationId="{00000000-0000-0000-0000-000000000000}"/>
          </ac:spMkLst>
        </pc:spChg>
      </pc:sldChg>
    </pc:docChg>
  </pc:docChgLst>
</pc:chgInfo>
</file>

<file path=ppt/comments/modernComment_101_0.xml><?xml version="1.0" encoding="utf-8"?>
<p188:cmLst xmlns:a="http://schemas.openxmlformats.org/drawingml/2006/main" xmlns:r="http://schemas.openxmlformats.org/officeDocument/2006/relationships" xmlns:p188="http://schemas.microsoft.com/office/powerpoint/2018/8/main">
  <p188:cm id="{20F3C35C-C42F-FF4A-AA94-CD7F2BC82439}" authorId="{37BD4C85-53C4-9825-7A1B-572447C32B3B}" created="2023-04-18T05:18:14.536">
    <pc:sldMkLst xmlns:pc="http://schemas.microsoft.com/office/powerpoint/2013/main/command">
      <pc:docMk/>
      <pc:sldMk cId="0" sldId="257"/>
    </pc:sldMkLst>
    <p188:txBody>
      <a:bodyPr/>
      <a:lstStyle/>
      <a:p>
        <a:r>
          <a:rPr lang="en-GB"/>
          <a:t>@Demonstrator customise this slide with your profile and tips for the workshop sessions</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FAAC3703-691E-3940-BEAC-7004EA066AAC}" authorId="{37BD4C85-53C4-9825-7A1B-572447C32B3B}" created="2023-04-18T05:22:11.252">
    <pc:sldMkLst xmlns:pc="http://schemas.microsoft.com/office/powerpoint/2013/main/command">
      <pc:docMk/>
      <pc:sldMk cId="0" sldId="260"/>
    </pc:sldMkLst>
    <p188:txBody>
      <a:bodyPr/>
      <a:lstStyle/>
      <a:p>
        <a:r>
          <a:rPr lang="en-GB"/>
          <a:t>@Demonstrator please customise the slide with your project brief</a:t>
        </a:r>
      </a:p>
    </p188:txBody>
  </p188:cm>
</p188:cmLst>
</file>

<file path=ppt/comments/modernComment_10B_0.xml><?xml version="1.0" encoding="utf-8"?>
<p188:cmLst xmlns:a="http://schemas.openxmlformats.org/drawingml/2006/main" xmlns:r="http://schemas.openxmlformats.org/officeDocument/2006/relationships" xmlns:p188="http://schemas.microsoft.com/office/powerpoint/2018/8/main">
  <p188:cm id="{A9DFC4D5-7D8F-9547-965D-89CE24989636}" authorId="{37BD4C85-53C4-9825-7A1B-572447C32B3B}" created="2023-04-18T03:14:55.420">
    <ac:txMkLst xmlns:ac="http://schemas.microsoft.com/office/drawing/2013/main/command">
      <pc:docMk xmlns:pc="http://schemas.microsoft.com/office/powerpoint/2013/main/command"/>
      <pc:sldMk xmlns:pc="http://schemas.microsoft.com/office/powerpoint/2013/main/command" cId="0" sldId="267"/>
      <ac:spMk id="260" creationId="{00000000-0000-0000-0000-000000000000}"/>
      <ac:txMk cp="224" len="232">
        <ac:context len="539" hash="2514883442"/>
      </ac:txMk>
    </ac:txMkLst>
    <p188:pos x="21831300" y="3854096"/>
    <p188:txBody>
      <a:bodyPr/>
      <a:lstStyle/>
      <a:p>
        <a:r>
          <a:rPr lang="en-GB"/>
          <a:t>@Demonstrator: please customise with an example connected to your project brief</a:t>
        </a:r>
      </a:p>
    </p188:txBody>
  </p188:cm>
</p188:cmLst>
</file>

<file path=ppt/comments/modernComment_10E_234AB9E3.xml><?xml version="1.0" encoding="utf-8"?>
<p188:cmLst xmlns:a="http://schemas.openxmlformats.org/drawingml/2006/main" xmlns:r="http://schemas.openxmlformats.org/officeDocument/2006/relationships" xmlns:p188="http://schemas.microsoft.com/office/powerpoint/2018/8/main">
  <p188:cm id="{6249DA29-08FE-BF42-97DE-28D3F6DD315A}" authorId="{37BD4C85-53C4-9825-7A1B-572447C32B3B}" created="2023-04-18T05:21:05.810">
    <pc:sldMkLst xmlns:pc="http://schemas.microsoft.com/office/powerpoint/2013/main/command">
      <pc:docMk/>
      <pc:sldMk cId="592099811" sldId="270"/>
    </pc:sldMkLst>
    <p188:txBody>
      <a:bodyPr/>
      <a:lstStyle/>
      <a:p>
        <a:r>
          <a:rPr lang="en-GB"/>
          <a:t>@Demonstrator if you want customise the slide with specific tips for your project brief</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0" name="Shape 20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 a side note, I will not be here in week 3 because of </a:t>
            </a:r>
            <a:r>
              <a:rPr lang="en-US" dirty="0" err="1"/>
              <a:t>unigames</a:t>
            </a:r>
            <a:endParaRPr lang="en-US" dirty="0"/>
          </a:p>
        </p:txBody>
      </p:sp>
    </p:spTree>
    <p:extLst>
      <p:ext uri="{BB962C8B-B14F-4D97-AF65-F5344CB8AC3E}">
        <p14:creationId xmlns:p14="http://schemas.microsoft.com/office/powerpoint/2010/main" val="179823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 horrible idea. Hopefully students have more refined solutions.</a:t>
            </a:r>
          </a:p>
        </p:txBody>
      </p:sp>
    </p:spTree>
    <p:extLst>
      <p:ext uri="{BB962C8B-B14F-4D97-AF65-F5344CB8AC3E}">
        <p14:creationId xmlns:p14="http://schemas.microsoft.com/office/powerpoint/2010/main" val="344764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Hold hands during the design process</a:t>
            </a:r>
          </a:p>
        </p:txBody>
      </p:sp>
    </p:spTree>
    <p:extLst>
      <p:ext uri="{BB962C8B-B14F-4D97-AF65-F5344CB8AC3E}">
        <p14:creationId xmlns:p14="http://schemas.microsoft.com/office/powerpoint/2010/main" val="69412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Basically, I am your mentor to guide your project. Give advice/suggestions and show when/how to use tools/methods. But I won’t make the final decision for you.</a:t>
            </a:r>
          </a:p>
          <a:p>
            <a:endParaRPr lang="en-US" dirty="0"/>
          </a:p>
          <a:p>
            <a:r>
              <a:rPr lang="en-US" dirty="0"/>
              <a:t>You will need to use these workshops to work on your projects so attendance is basically “mandatory”.</a:t>
            </a:r>
          </a:p>
        </p:txBody>
      </p:sp>
    </p:spTree>
    <p:extLst>
      <p:ext uri="{BB962C8B-B14F-4D97-AF65-F5344CB8AC3E}">
        <p14:creationId xmlns:p14="http://schemas.microsoft.com/office/powerpoint/2010/main" val="4232940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Today’s workshop is to go through all the steps for how you would do the project. Basically, project condensed.</a:t>
            </a:r>
          </a:p>
          <a:p>
            <a:endParaRPr lang="en-US" dirty="0"/>
          </a:p>
          <a:p>
            <a:r>
              <a:rPr lang="en-US" dirty="0"/>
              <a:t>Skim through the brief + form groups –simultaneously.</a:t>
            </a:r>
          </a:p>
          <a:p>
            <a:endParaRPr lang="en-US" dirty="0"/>
          </a:p>
          <a:p>
            <a:r>
              <a:rPr lang="en-US" dirty="0"/>
              <a:t>Pick any problem – can be generic, doesn’t have to be your final one.</a:t>
            </a:r>
          </a:p>
        </p:txBody>
      </p:sp>
    </p:spTree>
    <p:extLst>
      <p:ext uri="{BB962C8B-B14F-4D97-AF65-F5344CB8AC3E}">
        <p14:creationId xmlns:p14="http://schemas.microsoft.com/office/powerpoint/2010/main" val="4182269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Only need to skim through it. We will go through the brief in more detail tomorrow.</a:t>
            </a:r>
          </a:p>
        </p:txBody>
      </p:sp>
    </p:spTree>
    <p:extLst>
      <p:ext uri="{BB962C8B-B14F-4D97-AF65-F5344CB8AC3E}">
        <p14:creationId xmlns:p14="http://schemas.microsoft.com/office/powerpoint/2010/main" val="2730399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the excel to keep track of groups. Although groups won’t be official until the Moodle group formation tool is opened after census date</a:t>
            </a:r>
          </a:p>
          <a:p>
            <a:endParaRPr lang="en-US" dirty="0"/>
          </a:p>
          <a:p>
            <a:r>
              <a:rPr lang="en-US" dirty="0"/>
              <a:t>Just get students to message the Teams channel for their names and </a:t>
            </a:r>
            <a:r>
              <a:rPr lang="en-US" dirty="0" err="1"/>
              <a:t>zID</a:t>
            </a:r>
            <a:r>
              <a:rPr lang="en-US" dirty="0"/>
              <a:t>.</a:t>
            </a:r>
          </a:p>
          <a:p>
            <a:endParaRPr lang="en-US" dirty="0"/>
          </a:p>
          <a:p>
            <a:endParaRPr lang="en-US" dirty="0"/>
          </a:p>
        </p:txBody>
      </p:sp>
    </p:spTree>
    <p:extLst>
      <p:ext uri="{BB962C8B-B14F-4D97-AF65-F5344CB8AC3E}">
        <p14:creationId xmlns:p14="http://schemas.microsoft.com/office/powerpoint/2010/main" val="263095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Feel free to use </a:t>
            </a:r>
            <a:r>
              <a:rPr lang="en-US" dirty="0" err="1"/>
              <a:t>ChatGPT</a:t>
            </a:r>
            <a:r>
              <a:rPr lang="en-US" dirty="0"/>
              <a:t> to generate ideas.</a:t>
            </a:r>
          </a:p>
        </p:txBody>
      </p:sp>
    </p:spTree>
    <p:extLst>
      <p:ext uri="{BB962C8B-B14F-4D97-AF65-F5344CB8AC3E}">
        <p14:creationId xmlns:p14="http://schemas.microsoft.com/office/powerpoint/2010/main" val="113099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Purpose of reframe is to shift your thought process from statement-focused to question-focused. Question-focused CAN help prompt more solutions to the problem.</a:t>
            </a:r>
          </a:p>
          <a:p>
            <a:endParaRPr lang="en-US" dirty="0"/>
          </a:p>
          <a:p>
            <a:r>
              <a:rPr lang="en-US" dirty="0"/>
              <a:t>Staging for divergent thinking.</a:t>
            </a:r>
          </a:p>
        </p:txBody>
      </p:sp>
    </p:spTree>
    <p:extLst>
      <p:ext uri="{BB962C8B-B14F-4D97-AF65-F5344CB8AC3E}">
        <p14:creationId xmlns:p14="http://schemas.microsoft.com/office/powerpoint/2010/main" val="550585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Divergent thinking.</a:t>
            </a:r>
          </a:p>
          <a:p>
            <a:endParaRPr lang="en-US" dirty="0"/>
          </a:p>
          <a:p>
            <a:r>
              <a:rPr lang="en-US" dirty="0"/>
              <a:t>Lots of brainstorming and bouncing ideas around.</a:t>
            </a:r>
          </a:p>
        </p:txBody>
      </p:sp>
    </p:spTree>
    <p:extLst>
      <p:ext uri="{BB962C8B-B14F-4D97-AF65-F5344CB8AC3E}">
        <p14:creationId xmlns:p14="http://schemas.microsoft.com/office/powerpoint/2010/main" val="1456851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pic>
        <p:nvPicPr>
          <p:cNvPr id="11" name="desn2000-background.png" descr="desn2000-background.png"/>
          <p:cNvPicPr>
            <a:picLocks noChangeAspect="1"/>
          </p:cNvPicPr>
          <p:nvPr/>
        </p:nvPicPr>
        <p:blipFill>
          <a:blip r:embed="rId2"/>
          <a:stretch>
            <a:fillRect/>
          </a:stretch>
        </p:blipFill>
        <p:spPr>
          <a:xfrm>
            <a:off x="-60205" y="-1399337"/>
            <a:ext cx="24504410" cy="16514674"/>
          </a:xfrm>
          <a:prstGeom prst="rect">
            <a:avLst/>
          </a:prstGeom>
          <a:ln w="12700">
            <a:miter lim="400000"/>
          </a:ln>
        </p:spPr>
      </p:pic>
      <p:sp>
        <p:nvSpPr>
          <p:cNvPr id="12"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Clancy Bold"/>
              </a:defRPr>
            </a:lvl1pPr>
          </a:lstStyle>
          <a:p>
            <a:r>
              <a:t>Author and Date</a:t>
            </a:r>
          </a:p>
        </p:txBody>
      </p:sp>
      <p:sp>
        <p:nvSpPr>
          <p:cNvPr id="13"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4"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Clancy Light"/>
                <a:ea typeface="Clancy Light"/>
                <a:cs typeface="Clancy Light"/>
                <a:sym typeface="Clancy Light"/>
              </a:defRPr>
            </a:lvl1pPr>
            <a:lvl2pPr marL="0" indent="0" defTabSz="825500">
              <a:lnSpc>
                <a:spcPct val="100000"/>
              </a:lnSpc>
              <a:spcBef>
                <a:spcPts val="0"/>
              </a:spcBef>
              <a:buSzTx/>
              <a:buNone/>
              <a:defRPr sz="5500">
                <a:latin typeface="Clancy Light"/>
                <a:ea typeface="Clancy Light"/>
                <a:cs typeface="Clancy Light"/>
                <a:sym typeface="Clancy Light"/>
              </a:defRPr>
            </a:lvl2pPr>
            <a:lvl3pPr marL="0" indent="0" defTabSz="825500">
              <a:lnSpc>
                <a:spcPct val="100000"/>
              </a:lnSpc>
              <a:spcBef>
                <a:spcPts val="0"/>
              </a:spcBef>
              <a:buSzTx/>
              <a:buNone/>
              <a:defRPr sz="5500">
                <a:latin typeface="Clancy Light"/>
                <a:ea typeface="Clancy Light"/>
                <a:cs typeface="Clancy Light"/>
                <a:sym typeface="Clancy Light"/>
              </a:defRPr>
            </a:lvl3pPr>
            <a:lvl4pPr marL="0" indent="0" defTabSz="825500">
              <a:lnSpc>
                <a:spcPct val="100000"/>
              </a:lnSpc>
              <a:spcBef>
                <a:spcPts val="0"/>
              </a:spcBef>
              <a:buSzTx/>
              <a:buNone/>
              <a:defRPr sz="5500">
                <a:latin typeface="Clancy Light"/>
                <a:ea typeface="Clancy Light"/>
                <a:cs typeface="Clancy Light"/>
                <a:sym typeface="Clancy Light"/>
              </a:defRPr>
            </a:lvl4pPr>
            <a:lvl5pPr marL="0" indent="0" defTabSz="825500">
              <a:lnSpc>
                <a:spcPct val="100000"/>
              </a:lnSpc>
              <a:spcBef>
                <a:spcPts val="0"/>
              </a:spcBef>
              <a:buSzTx/>
              <a:buNone/>
              <a:defRPr sz="5500">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pic>
        <p:nvPicPr>
          <p:cNvPr id="100" name="desn2000-background.png" descr="desn2000-background.png"/>
          <p:cNvPicPr>
            <a:picLocks noChangeAspect="1"/>
          </p:cNvPicPr>
          <p:nvPr/>
        </p:nvPicPr>
        <p:blipFill>
          <a:blip r:embed="rId2"/>
          <a:stretch>
            <a:fillRect/>
          </a:stretch>
        </p:blipFill>
        <p:spPr>
          <a:xfrm>
            <a:off x="-60205" y="-1399337"/>
            <a:ext cx="24504410" cy="16514674"/>
          </a:xfrm>
          <a:prstGeom prst="rect">
            <a:avLst/>
          </a:prstGeom>
          <a:ln w="12700">
            <a:miter lim="400000"/>
          </a:ln>
        </p:spPr>
      </p:pic>
      <p:sp>
        <p:nvSpPr>
          <p:cNvPr id="101"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Clancy Regular"/>
                <a:ea typeface="Clancy Regular"/>
                <a:cs typeface="Clancy Regular"/>
                <a:sym typeface="Clancy Regular"/>
              </a:defRPr>
            </a:lvl1pPr>
            <a:lvl2pPr marL="0" indent="0" algn="ctr">
              <a:lnSpc>
                <a:spcPct val="80000"/>
              </a:lnSpc>
              <a:spcBef>
                <a:spcPts val="0"/>
              </a:spcBef>
              <a:buSzTx/>
              <a:buNone/>
              <a:defRPr sz="11600" spc="-232">
                <a:latin typeface="Clancy Regular"/>
                <a:ea typeface="Clancy Regular"/>
                <a:cs typeface="Clancy Regular"/>
                <a:sym typeface="Clancy Regular"/>
              </a:defRPr>
            </a:lvl2pPr>
            <a:lvl3pPr marL="0" indent="0" algn="ctr">
              <a:lnSpc>
                <a:spcPct val="80000"/>
              </a:lnSpc>
              <a:spcBef>
                <a:spcPts val="0"/>
              </a:spcBef>
              <a:buSzTx/>
              <a:buNone/>
              <a:defRPr sz="11600" spc="-232">
                <a:latin typeface="Clancy Regular"/>
                <a:ea typeface="Clancy Regular"/>
                <a:cs typeface="Clancy Regular"/>
                <a:sym typeface="Clancy Regular"/>
              </a:defRPr>
            </a:lvl3pPr>
            <a:lvl4pPr marL="0" indent="0" algn="ctr">
              <a:lnSpc>
                <a:spcPct val="80000"/>
              </a:lnSpc>
              <a:spcBef>
                <a:spcPts val="0"/>
              </a:spcBef>
              <a:buSzTx/>
              <a:buNone/>
              <a:defRPr sz="11600" spc="-232">
                <a:latin typeface="Clancy Regular"/>
                <a:ea typeface="Clancy Regular"/>
                <a:cs typeface="Clancy Regular"/>
                <a:sym typeface="Clancy Regular"/>
              </a:defRPr>
            </a:lvl4pPr>
            <a:lvl5pPr marL="0" indent="0" algn="ctr">
              <a:lnSpc>
                <a:spcPct val="80000"/>
              </a:lnSpc>
              <a:spcBef>
                <a:spcPts val="0"/>
              </a:spcBef>
              <a:buSzTx/>
              <a:buNone/>
              <a:defRPr sz="11600" spc="-232">
                <a:latin typeface="Clancy Regular"/>
                <a:ea typeface="Clancy Regular"/>
                <a:cs typeface="Clancy Regular"/>
                <a:sym typeface="Clancy Regular"/>
              </a:defRPr>
            </a:lvl5pPr>
          </a:lstStyle>
          <a:p>
            <a:r>
              <a:t>Statement</a:t>
            </a:r>
          </a:p>
          <a:p>
            <a:pPr lvl="1"/>
            <a:endParaRPr/>
          </a:p>
          <a:p>
            <a:pPr lvl="2"/>
            <a:endParaRPr/>
          </a:p>
          <a:p>
            <a:pPr lvl="3"/>
            <a:endParaRPr/>
          </a:p>
          <a:p>
            <a:pPr lvl="4"/>
            <a:endParaRP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9"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atin typeface="Helvetica Neue"/>
                <a:ea typeface="Helvetica Neue"/>
                <a:cs typeface="Helvetica Neue"/>
                <a:sym typeface="Helvetica Neue"/>
              </a:defRPr>
            </a:lvl1pPr>
            <a:lvl2pPr marL="0" indent="0" algn="ctr">
              <a:lnSpc>
                <a:spcPct val="80000"/>
              </a:lnSpc>
              <a:spcBef>
                <a:spcPts val="0"/>
              </a:spcBef>
              <a:buSzTx/>
              <a:buNone/>
              <a:defRPr sz="25000" b="1" spc="-250">
                <a:latin typeface="Helvetica Neue"/>
                <a:ea typeface="Helvetica Neue"/>
                <a:cs typeface="Helvetica Neue"/>
                <a:sym typeface="Helvetica Neue"/>
              </a:defRPr>
            </a:lvl2pPr>
            <a:lvl3pPr marL="0" indent="0" algn="ctr">
              <a:lnSpc>
                <a:spcPct val="80000"/>
              </a:lnSpc>
              <a:spcBef>
                <a:spcPts val="0"/>
              </a:spcBef>
              <a:buSzTx/>
              <a:buNone/>
              <a:defRPr sz="25000" b="1" spc="-250">
                <a:latin typeface="Helvetica Neue"/>
                <a:ea typeface="Helvetica Neue"/>
                <a:cs typeface="Helvetica Neue"/>
                <a:sym typeface="Helvetica Neue"/>
              </a:defRPr>
            </a:lvl3pPr>
            <a:lvl4pPr marL="0" indent="0" algn="ctr">
              <a:lnSpc>
                <a:spcPct val="80000"/>
              </a:lnSpc>
              <a:spcBef>
                <a:spcPts val="0"/>
              </a:spcBef>
              <a:buSzTx/>
              <a:buNone/>
              <a:defRPr sz="25000" b="1" spc="-250">
                <a:latin typeface="Helvetica Neue"/>
                <a:ea typeface="Helvetica Neue"/>
                <a:cs typeface="Helvetica Neue"/>
                <a:sym typeface="Helvetica Neue"/>
              </a:defRPr>
            </a:lvl4pPr>
            <a:lvl5pPr marL="0" indent="0" algn="ctr">
              <a:lnSpc>
                <a:spcPct val="80000"/>
              </a:lnSpc>
              <a:spcBef>
                <a:spcPts val="0"/>
              </a:spcBef>
              <a:buSzTx/>
              <a:buNone/>
              <a:defRPr sz="25000" b="1" spc="-250">
                <a:latin typeface="Helvetica Neue"/>
                <a:ea typeface="Helvetica Neue"/>
                <a:cs typeface="Helvetica Neue"/>
                <a:sym typeface="Helvetica Neue"/>
              </a:defRPr>
            </a:lvl5pPr>
          </a:lstStyle>
          <a:p>
            <a:r>
              <a:t>100%</a:t>
            </a:r>
          </a:p>
          <a:p>
            <a:pPr lvl="1"/>
            <a:endParaRPr/>
          </a:p>
          <a:p>
            <a:pPr lvl="2"/>
            <a:endParaRPr/>
          </a:p>
          <a:p>
            <a:pPr lvl="3"/>
            <a:endParaRPr/>
          </a:p>
          <a:p>
            <a:pPr lvl="4"/>
            <a:endParaRPr/>
          </a:p>
        </p:txBody>
      </p:sp>
      <p:sp>
        <p:nvSpPr>
          <p:cNvPr id="110"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atin typeface="Helvetica Neue"/>
                <a:ea typeface="Helvetica Neue"/>
                <a:cs typeface="Helvetica Neue"/>
                <a:sym typeface="Helvetica Neue"/>
              </a:defRPr>
            </a:lvl1pPr>
          </a:lstStyle>
          <a:p>
            <a:r>
              <a:t>Fact information</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8"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1800">
                <a:latin typeface="Helvetica Neue Light"/>
                <a:ea typeface="Helvetica Neue Light"/>
                <a:cs typeface="Helvetica Neue Light"/>
                <a:sym typeface="Helvetica Neue Light"/>
              </a:defRPr>
            </a:lvl1pPr>
          </a:lstStyle>
          <a:p>
            <a:r>
              <a:t>Attribution</a:t>
            </a:r>
          </a:p>
        </p:txBody>
      </p:sp>
      <p:sp>
        <p:nvSpPr>
          <p:cNvPr id="119"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7"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8"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9"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7"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ck">
    <p:bg>
      <p:bgPr>
        <a:solidFill>
          <a:srgbClr val="000000"/>
        </a:solidFill>
        <a:effectLst/>
      </p:bgPr>
    </p:bg>
    <p:spTree>
      <p:nvGrpSpPr>
        <p:cNvPr id="1" name=""/>
        <p:cNvGrpSpPr/>
        <p:nvPr/>
      </p:nvGrpSpPr>
      <p:grpSpPr>
        <a:xfrm>
          <a:off x="0" y="0"/>
          <a:ext cx="0" cy="0"/>
          <a:chOff x="0" y="0"/>
          <a:chExt cx="0" cy="0"/>
        </a:xfrm>
      </p:grpSpPr>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159" name="Slide Title"/>
          <p:cNvSpPr txBox="1">
            <a:spLocks noGrp="1"/>
          </p:cNvSpPr>
          <p:nvPr>
            <p:ph type="title" hasCustomPrompt="1"/>
          </p:nvPr>
        </p:nvSpPr>
        <p:spPr>
          <a:prstGeom prst="rect">
            <a:avLst/>
          </a:prstGeom>
        </p:spPr>
        <p:txBody>
          <a:bodyPr/>
          <a:lstStyle>
            <a:lvl1pPr>
              <a:defRPr>
                <a:solidFill>
                  <a:srgbClr val="FFFFFF"/>
                </a:solidFill>
              </a:defRPr>
            </a:lvl1pPr>
          </a:lstStyle>
          <a:p>
            <a:r>
              <a:t>Slide Title</a:t>
            </a:r>
          </a:p>
        </p:txBody>
      </p:sp>
      <p:sp>
        <p:nvSpPr>
          <p:cNvPr id="16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solidFill>
                  <a:srgbClr val="FFFFFF"/>
                </a:solidFill>
                <a:latin typeface="Clancy Light"/>
                <a:ea typeface="Clancy Light"/>
                <a:cs typeface="Clancy Light"/>
                <a:sym typeface="Clancy Light"/>
              </a:defRPr>
            </a:lvl1pPr>
          </a:lstStyle>
          <a:p>
            <a:r>
              <a:t>Slide Subtitle</a:t>
            </a:r>
          </a:p>
        </p:txBody>
      </p:sp>
      <p:sp>
        <p:nvSpPr>
          <p:cNvPr id="161" name="Body Level One…"/>
          <p:cNvSpPr txBox="1">
            <a:spLocks noGrp="1"/>
          </p:cNvSpPr>
          <p:nvPr>
            <p:ph type="body"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Slide bullet text</a:t>
            </a:r>
          </a:p>
          <a:p>
            <a:pPr lvl="1"/>
            <a:endParaRPr/>
          </a:p>
          <a:p>
            <a:pPr lvl="2"/>
            <a:endParaRPr/>
          </a:p>
          <a:p>
            <a:pPr lvl="3"/>
            <a:endParaRPr/>
          </a:p>
          <a:p>
            <a:pPr lvl="4"/>
            <a:endParaRPr/>
          </a:p>
        </p:txBody>
      </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Sub Alternate">
    <p:bg>
      <p:bgPr>
        <a:solidFill>
          <a:schemeClr val="accent4"/>
        </a:solidFill>
        <a:effectLst/>
      </p:bgPr>
    </p:bg>
    <p:spTree>
      <p:nvGrpSpPr>
        <p:cNvPr id="1" name=""/>
        <p:cNvGrpSpPr/>
        <p:nvPr/>
      </p:nvGrpSpPr>
      <p:grpSpPr>
        <a:xfrm>
          <a:off x="0" y="0"/>
          <a:ext cx="0" cy="0"/>
          <a:chOff x="0" y="0"/>
          <a:chExt cx="0" cy="0"/>
        </a:xfrm>
      </p:grpSpPr>
      <p:sp>
        <p:nvSpPr>
          <p:cNvPr id="169" name="Triangle"/>
          <p:cNvSpPr/>
          <p:nvPr/>
        </p:nvSpPr>
        <p:spPr>
          <a:xfrm rot="5400000">
            <a:off x="289582" y="4784105"/>
            <a:ext cx="13712888" cy="41477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71437" tIns="71437" rIns="71437" bIns="71437" anchor="ctr"/>
          <a:lstStyle/>
          <a:p>
            <a:pPr algn="ctr" defTabSz="821531">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a:p>
        </p:txBody>
      </p:sp>
      <p:sp>
        <p:nvSpPr>
          <p:cNvPr id="170" name="Rectangle"/>
          <p:cNvSpPr/>
          <p:nvPr/>
        </p:nvSpPr>
        <p:spPr>
          <a:xfrm>
            <a:off x="-6334" y="-1826"/>
            <a:ext cx="5083302" cy="13822792"/>
          </a:xfrm>
          <a:prstGeom prst="rect">
            <a:avLst/>
          </a:prstGeom>
          <a:solidFill>
            <a:srgbClr val="FFFFFF"/>
          </a:solidFill>
          <a:ln w="12700">
            <a:miter lim="400000"/>
          </a:ln>
        </p:spPr>
        <p:txBody>
          <a:bodyPr lIns="71437" tIns="71437" rIns="71437" bIns="71437" anchor="ctr"/>
          <a:lstStyle/>
          <a:p>
            <a:pPr algn="ctr" defTabSz="821531">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a:p>
        </p:txBody>
      </p:sp>
      <p:sp>
        <p:nvSpPr>
          <p:cNvPr id="171" name="Title Text"/>
          <p:cNvSpPr txBox="1">
            <a:spLocks noGrp="1"/>
          </p:cNvSpPr>
          <p:nvPr>
            <p:ph type="title"/>
          </p:nvPr>
        </p:nvSpPr>
        <p:spPr>
          <a:xfrm>
            <a:off x="649700" y="5796767"/>
            <a:ext cx="7295805" cy="1802203"/>
          </a:xfrm>
          <a:prstGeom prst="rect">
            <a:avLst/>
          </a:prstGeom>
        </p:spPr>
        <p:txBody>
          <a:bodyPr lIns="71437" tIns="71437" rIns="71437" bIns="71437" anchor="ctr">
            <a:noAutofit/>
          </a:bodyPr>
          <a:lstStyle>
            <a:lvl1pPr>
              <a:defRPr sz="11600" spc="-232"/>
            </a:lvl1pPr>
          </a:lstStyle>
          <a:p>
            <a:r>
              <a:t>Title Text</a:t>
            </a:r>
          </a:p>
        </p:txBody>
      </p:sp>
      <p:sp>
        <p:nvSpPr>
          <p:cNvPr id="172" name="Title Text"/>
          <p:cNvSpPr txBox="1">
            <a:spLocks noGrp="1"/>
          </p:cNvSpPr>
          <p:nvPr>
            <p:ph type="body" sz="quarter" idx="21"/>
          </p:nvPr>
        </p:nvSpPr>
        <p:spPr>
          <a:xfrm>
            <a:off x="9784146" y="5860267"/>
            <a:ext cx="13829729" cy="1802203"/>
          </a:xfrm>
          <a:prstGeom prst="rect">
            <a:avLst/>
          </a:prstGeom>
        </p:spPr>
        <p:txBody>
          <a:bodyPr lIns="71437" tIns="71437" rIns="71437" bIns="71437" anchor="ctr"/>
          <a:lstStyle>
            <a:lvl1pPr marL="0" indent="0" algn="ctr">
              <a:lnSpc>
                <a:spcPct val="80000"/>
              </a:lnSpc>
              <a:spcBef>
                <a:spcPts val="0"/>
              </a:spcBef>
              <a:buSzTx/>
              <a:buNone/>
              <a:defRPr sz="8500" spc="-170">
                <a:latin typeface="+mn-lt"/>
                <a:ea typeface="+mn-ea"/>
                <a:cs typeface="+mn-cs"/>
                <a:sym typeface="Clancy Bold"/>
              </a:defRPr>
            </a:lvl1pPr>
          </a:lstStyle>
          <a:p>
            <a:r>
              <a:t>Title Text</a:t>
            </a:r>
          </a:p>
        </p:txBody>
      </p:sp>
      <p:sp>
        <p:nvSpPr>
          <p:cNvPr id="173" name="Slide Number"/>
          <p:cNvSpPr txBox="1">
            <a:spLocks noGrp="1"/>
          </p:cNvSpPr>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Inverse">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4833937" y="5898367"/>
            <a:ext cx="14716126" cy="1802203"/>
          </a:xfrm>
          <a:prstGeom prst="rect">
            <a:avLst/>
          </a:prstGeom>
        </p:spPr>
        <p:txBody>
          <a:bodyPr lIns="71437" tIns="71437" rIns="71437" bIns="71437" anchor="ctr"/>
          <a:lstStyle>
            <a:lvl1pPr algn="ctr">
              <a:defRPr sz="11600" spc="-232"/>
            </a:lvl1pPr>
          </a:lstStyle>
          <a:p>
            <a:r>
              <a:t>Title Text</a:t>
            </a:r>
          </a:p>
        </p:txBody>
      </p:sp>
      <p:sp>
        <p:nvSpPr>
          <p:cNvPr id="181" name="Body Level One…"/>
          <p:cNvSpPr txBox="1">
            <a:spLocks noGrp="1"/>
          </p:cNvSpPr>
          <p:nvPr>
            <p:ph type="body" sz="quarter" idx="1"/>
          </p:nvPr>
        </p:nvSpPr>
        <p:spPr>
          <a:xfrm>
            <a:off x="4833937" y="7955876"/>
            <a:ext cx="14716126" cy="1589485"/>
          </a:xfrm>
          <a:prstGeom prst="rect">
            <a:avLst/>
          </a:prstGeom>
        </p:spPr>
        <p:txBody>
          <a:bodyPr lIns="71437" tIns="71437" rIns="71437" bIns="71437"/>
          <a:lstStyle>
            <a:lvl1pPr marL="0" indent="0" algn="ctr" defTabSz="825500">
              <a:lnSpc>
                <a:spcPct val="100000"/>
              </a:lnSpc>
              <a:spcBef>
                <a:spcPts val="0"/>
              </a:spcBef>
              <a:buSzTx/>
              <a:buNone/>
              <a:defRPr sz="5500" b="1">
                <a:latin typeface="Helvetica Neue"/>
                <a:ea typeface="Helvetica Neue"/>
                <a:cs typeface="Helvetica Neue"/>
                <a:sym typeface="Helvetica Neue"/>
              </a:defRPr>
            </a:lvl1pPr>
            <a:lvl2pPr marL="0" indent="0" algn="ctr" defTabSz="825500">
              <a:lnSpc>
                <a:spcPct val="100000"/>
              </a:lnSpc>
              <a:spcBef>
                <a:spcPts val="0"/>
              </a:spcBef>
              <a:buSzTx/>
              <a:buNone/>
              <a:defRPr sz="5500" b="1">
                <a:latin typeface="Helvetica Neue"/>
                <a:ea typeface="Helvetica Neue"/>
                <a:cs typeface="Helvetica Neue"/>
                <a:sym typeface="Helvetica Neue"/>
              </a:defRPr>
            </a:lvl2pPr>
            <a:lvl3pPr marL="0" indent="0" algn="ctr" defTabSz="825500">
              <a:lnSpc>
                <a:spcPct val="100000"/>
              </a:lnSpc>
              <a:spcBef>
                <a:spcPts val="0"/>
              </a:spcBef>
              <a:buSzTx/>
              <a:buNone/>
              <a:defRPr sz="5500" b="1">
                <a:latin typeface="Helvetica Neue"/>
                <a:ea typeface="Helvetica Neue"/>
                <a:cs typeface="Helvetica Neue"/>
                <a:sym typeface="Helvetica Neue"/>
              </a:defRPr>
            </a:lvl3pPr>
            <a:lvl4pPr marL="0" indent="0" algn="ctr" defTabSz="825500">
              <a:lnSpc>
                <a:spcPct val="100000"/>
              </a:lnSpc>
              <a:spcBef>
                <a:spcPts val="0"/>
              </a:spcBef>
              <a:buSzTx/>
              <a:buNone/>
              <a:defRPr sz="5500" b="1">
                <a:latin typeface="Helvetica Neue"/>
                <a:ea typeface="Helvetica Neue"/>
                <a:cs typeface="Helvetica Neue"/>
                <a:sym typeface="Helvetica Neue"/>
              </a:defRPr>
            </a:lvl4pPr>
            <a:lvl5pPr marL="0" indent="0" algn="ctr" defTabSz="825500">
              <a:lnSpc>
                <a:spcPct val="100000"/>
              </a:lnSpc>
              <a:spcBef>
                <a:spcPts val="0"/>
              </a:spcBef>
              <a:buSzTx/>
              <a:buNone/>
              <a:defRPr sz="55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82" name="Triangle"/>
          <p:cNvSpPr/>
          <p:nvPr/>
        </p:nvSpPr>
        <p:spPr>
          <a:xfrm rot="5400000">
            <a:off x="-4788883" y="4784105"/>
            <a:ext cx="13712888" cy="41477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a:miter lim="400000"/>
          </a:ln>
        </p:spPr>
        <p:txBody>
          <a:bodyPr lIns="71437" tIns="71437" rIns="71437" bIns="71437" anchor="ctr"/>
          <a:lstStyle/>
          <a:p>
            <a:pPr algn="ctr" defTabSz="821531">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a:p>
        </p:txBody>
      </p:sp>
      <p:sp>
        <p:nvSpPr>
          <p:cNvPr id="183" name="Slide Number"/>
          <p:cNvSpPr txBox="1">
            <a:spLocks noGrp="1"/>
          </p:cNvSpPr>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3"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4"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Clancy Bold"/>
              </a:defRPr>
            </a:lvl1pPr>
          </a:lstStyle>
          <a:p>
            <a:r>
              <a:t>Author and Date</a:t>
            </a:r>
          </a:p>
        </p:txBody>
      </p:sp>
      <p:sp>
        <p:nvSpPr>
          <p:cNvPr id="25"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a:latin typeface="Clancy Light"/>
                <a:ea typeface="Clancy Light"/>
                <a:cs typeface="Clancy Light"/>
                <a:sym typeface="Clancy Light"/>
              </a:defRPr>
            </a:lvl1pPr>
            <a:lvl2pPr marL="0" indent="0" defTabSz="825500">
              <a:lnSpc>
                <a:spcPct val="100000"/>
              </a:lnSpc>
              <a:spcBef>
                <a:spcPts val="0"/>
              </a:spcBef>
              <a:buSzTx/>
              <a:buNone/>
              <a:defRPr sz="5500">
                <a:latin typeface="Clancy Light"/>
                <a:ea typeface="Clancy Light"/>
                <a:cs typeface="Clancy Light"/>
                <a:sym typeface="Clancy Light"/>
              </a:defRPr>
            </a:lvl2pPr>
            <a:lvl3pPr marL="0" indent="0" defTabSz="825500">
              <a:lnSpc>
                <a:spcPct val="100000"/>
              </a:lnSpc>
              <a:spcBef>
                <a:spcPts val="0"/>
              </a:spcBef>
              <a:buSzTx/>
              <a:buNone/>
              <a:defRPr sz="5500">
                <a:latin typeface="Clancy Light"/>
                <a:ea typeface="Clancy Light"/>
                <a:cs typeface="Clancy Light"/>
                <a:sym typeface="Clancy Light"/>
              </a:defRPr>
            </a:lvl3pPr>
            <a:lvl4pPr marL="0" indent="0" defTabSz="825500">
              <a:lnSpc>
                <a:spcPct val="100000"/>
              </a:lnSpc>
              <a:spcBef>
                <a:spcPts val="0"/>
              </a:spcBef>
              <a:buSzTx/>
              <a:buNone/>
              <a:defRPr sz="5500">
                <a:latin typeface="Clancy Light"/>
                <a:ea typeface="Clancy Light"/>
                <a:cs typeface="Clancy Light"/>
                <a:sym typeface="Clancy Light"/>
              </a:defRPr>
            </a:lvl4pPr>
            <a:lvl5pPr marL="0" indent="0" defTabSz="825500">
              <a:lnSpc>
                <a:spcPct val="100000"/>
              </a:lnSpc>
              <a:spcBef>
                <a:spcPts val="0"/>
              </a:spcBef>
              <a:buSzTx/>
              <a:buNone/>
              <a:defRPr sz="5500">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0" name="Slide Title"/>
          <p:cNvSpPr txBox="1">
            <a:spLocks noGrp="1"/>
          </p:cNvSpPr>
          <p:nvPr>
            <p:ph type="title" hasCustomPrompt="1"/>
          </p:nvPr>
        </p:nvSpPr>
        <p:spPr>
          <a:prstGeom prst="rect">
            <a:avLst/>
          </a:prstGeom>
        </p:spPr>
        <p:txBody>
          <a:bodyPr/>
          <a:lstStyle/>
          <a:p>
            <a:r>
              <a:t>Slide Title</a:t>
            </a:r>
          </a:p>
        </p:txBody>
      </p:sp>
      <p:sp>
        <p:nvSpPr>
          <p:cNvPr id="191"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Clancy Light"/>
                <a:ea typeface="Clancy Light"/>
                <a:cs typeface="Clancy Light"/>
                <a:sym typeface="Clancy Light"/>
              </a:defRPr>
            </a:lvl1pPr>
          </a:lstStyle>
          <a:p>
            <a:r>
              <a:t>Slide Subtitle</a:t>
            </a:r>
          </a:p>
        </p:txBody>
      </p:sp>
      <p:sp>
        <p:nvSpPr>
          <p:cNvPr id="192" name="Body Level One…"/>
          <p:cNvSpPr txBox="1">
            <a:spLocks noGrp="1"/>
          </p:cNvSpPr>
          <p:nvPr>
            <p:ph type="body" idx="1" hasCustomPrompt="1"/>
          </p:nvPr>
        </p:nvSpPr>
        <p:spPr>
          <a:prstGeom prst="rect">
            <a:avLst/>
          </a:prstGeom>
        </p:spPr>
        <p:txBody>
          <a:bodyPr/>
          <a:lstStyle>
            <a:lvl1pPr>
              <a:lnSpc>
                <a:spcPct val="110000"/>
              </a:lnSpc>
            </a:lvl1pPr>
            <a:lvl2pPr>
              <a:lnSpc>
                <a:spcPct val="110000"/>
              </a:lnSpc>
            </a:lvl2pPr>
            <a:lvl3pPr>
              <a:lnSpc>
                <a:spcPct val="110000"/>
              </a:lnSpc>
            </a:lvl3pPr>
            <a:lvl4pPr>
              <a:lnSpc>
                <a:spcPct val="110000"/>
              </a:lnSpc>
            </a:lvl4pPr>
            <a:lvl5pPr>
              <a:lnSpc>
                <a:spcPct val="110000"/>
              </a:lnSpc>
            </a:lvl5pPr>
          </a:lstStyle>
          <a:p>
            <a:r>
              <a:t>Slide bullet text</a:t>
            </a:r>
          </a:p>
          <a:p>
            <a:pPr lvl="1"/>
            <a:endParaRPr/>
          </a:p>
          <a:p>
            <a:pPr lvl="2"/>
            <a:endParaRPr/>
          </a:p>
          <a:p>
            <a:pPr lvl="3"/>
            <a:endParaRPr/>
          </a:p>
          <a:p>
            <a:pPr lvl="4"/>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4"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Clancy Light"/>
                <a:ea typeface="Clancy Light"/>
                <a:cs typeface="Clancy Light"/>
                <a:sym typeface="Clancy Light"/>
              </a:defRPr>
            </a:lvl1pPr>
            <a:lvl2pPr marL="0" indent="0" defTabSz="825500">
              <a:lnSpc>
                <a:spcPct val="100000"/>
              </a:lnSpc>
              <a:spcBef>
                <a:spcPts val="0"/>
              </a:spcBef>
              <a:buSzTx/>
              <a:buNone/>
              <a:defRPr sz="5500">
                <a:latin typeface="Clancy Light"/>
                <a:ea typeface="Clancy Light"/>
                <a:cs typeface="Clancy Light"/>
                <a:sym typeface="Clancy Light"/>
              </a:defRPr>
            </a:lvl2pPr>
            <a:lvl3pPr marL="0" indent="0" defTabSz="825500">
              <a:lnSpc>
                <a:spcPct val="100000"/>
              </a:lnSpc>
              <a:spcBef>
                <a:spcPts val="0"/>
              </a:spcBef>
              <a:buSzTx/>
              <a:buNone/>
              <a:defRPr sz="5500">
                <a:latin typeface="Clancy Light"/>
                <a:ea typeface="Clancy Light"/>
                <a:cs typeface="Clancy Light"/>
                <a:sym typeface="Clancy Light"/>
              </a:defRPr>
            </a:lvl3pPr>
            <a:lvl4pPr marL="0" indent="0" defTabSz="825500">
              <a:lnSpc>
                <a:spcPct val="100000"/>
              </a:lnSpc>
              <a:spcBef>
                <a:spcPts val="0"/>
              </a:spcBef>
              <a:buSzTx/>
              <a:buNone/>
              <a:defRPr sz="5500">
                <a:latin typeface="Clancy Light"/>
                <a:ea typeface="Clancy Light"/>
                <a:cs typeface="Clancy Light"/>
                <a:sym typeface="Clancy Light"/>
              </a:defRPr>
            </a:lvl4pPr>
            <a:lvl5pPr marL="0" indent="0" defTabSz="825500">
              <a:lnSpc>
                <a:spcPct val="100000"/>
              </a:lnSpc>
              <a:spcBef>
                <a:spcPts val="0"/>
              </a:spcBef>
              <a:buSzTx/>
              <a:buNone/>
              <a:defRPr sz="5500">
                <a:latin typeface="Clancy Light"/>
                <a:ea typeface="Clancy Light"/>
                <a:cs typeface="Clancy Light"/>
                <a:sym typeface="Clancy Light"/>
              </a:defRPr>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Clancy Light"/>
                <a:ea typeface="Clancy Light"/>
                <a:cs typeface="Clancy Light"/>
                <a:sym typeface="Clancy Light"/>
              </a:defRPr>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Clancy Light"/>
                <a:ea typeface="Clancy Light"/>
                <a:cs typeface="Clancy Light"/>
                <a:sym typeface="Clancy Light"/>
              </a:defRPr>
            </a:lvl1pPr>
          </a:lstStyle>
          <a:p>
            <a:r>
              <a:t>Slide Subtitle</a:t>
            </a:r>
          </a:p>
        </p:txBody>
      </p:sp>
      <p:sp>
        <p:nvSpPr>
          <p:cNvPr id="6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3"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4"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pic>
        <p:nvPicPr>
          <p:cNvPr id="72" name="desn2000-background.png" descr="desn2000-background.png"/>
          <p:cNvPicPr>
            <a:picLocks noChangeAspect="1"/>
          </p:cNvPicPr>
          <p:nvPr/>
        </p:nvPicPr>
        <p:blipFill>
          <a:blip r:embed="rId2"/>
          <a:stretch>
            <a:fillRect/>
          </a:stretch>
        </p:blipFill>
        <p:spPr>
          <a:xfrm>
            <a:off x="-60205" y="-1399337"/>
            <a:ext cx="24504410" cy="16514674"/>
          </a:xfrm>
          <a:prstGeom prst="rect">
            <a:avLst/>
          </a:prstGeom>
          <a:ln w="12700">
            <a:miter lim="400000"/>
          </a:ln>
        </p:spPr>
      </p:pic>
      <p:sp>
        <p:nvSpPr>
          <p:cNvPr id="73"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spc="-232">
                <a:latin typeface="Clancy Regular"/>
                <a:ea typeface="Clancy Regular"/>
                <a:cs typeface="Clancy Regular"/>
                <a:sym typeface="Clancy Regular"/>
              </a:defRPr>
            </a:lvl1pPr>
          </a:lstStyle>
          <a:p>
            <a:r>
              <a:t>Section Title</a:t>
            </a:r>
          </a:p>
        </p:txBody>
      </p:sp>
      <p:sp>
        <p:nvSpPr>
          <p:cNvPr id="74"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Clancy Light"/>
                <a:ea typeface="Clancy Light"/>
                <a:cs typeface="Clancy Light"/>
                <a:sym typeface="Clancy Light"/>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Clancy Light"/>
                <a:ea typeface="Clancy Light"/>
                <a:cs typeface="Clancy Light"/>
                <a:sym typeface="Clancy Light"/>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atin typeface="Helvetica Neue"/>
                <a:ea typeface="Helvetica Neue"/>
                <a:cs typeface="Helvetica Neue"/>
                <a:sym typeface="Helvetica Neue"/>
              </a:defRPr>
            </a:lvl1pPr>
            <a:lvl2pPr marL="0" indent="0" defTabSz="825500">
              <a:lnSpc>
                <a:spcPct val="100000"/>
              </a:lnSpc>
              <a:spcBef>
                <a:spcPts val="1800"/>
              </a:spcBef>
              <a:buSzTx/>
              <a:buNone/>
              <a:defRPr sz="5500" spc="-55">
                <a:latin typeface="Helvetica Neue"/>
                <a:ea typeface="Helvetica Neue"/>
                <a:cs typeface="Helvetica Neue"/>
                <a:sym typeface="Helvetica Neue"/>
              </a:defRPr>
            </a:lvl2pPr>
            <a:lvl3pPr marL="0" indent="0" defTabSz="825500">
              <a:lnSpc>
                <a:spcPct val="100000"/>
              </a:lnSpc>
              <a:spcBef>
                <a:spcPts val="1800"/>
              </a:spcBef>
              <a:buSzTx/>
              <a:buNone/>
              <a:defRPr sz="5500" spc="-55">
                <a:latin typeface="Helvetica Neue"/>
                <a:ea typeface="Helvetica Neue"/>
                <a:cs typeface="Helvetica Neue"/>
                <a:sym typeface="Helvetica Neue"/>
              </a:defRPr>
            </a:lvl3pPr>
            <a:lvl4pPr marL="0" indent="0" defTabSz="825500">
              <a:lnSpc>
                <a:spcPct val="100000"/>
              </a:lnSpc>
              <a:spcBef>
                <a:spcPts val="1800"/>
              </a:spcBef>
              <a:buSzTx/>
              <a:buNone/>
              <a:defRPr sz="5500" spc="-55">
                <a:latin typeface="Helvetica Neue"/>
                <a:ea typeface="Helvetica Neue"/>
                <a:cs typeface="Helvetica Neue"/>
                <a:sym typeface="Helvetica Neue"/>
              </a:defRPr>
            </a:lvl4pPr>
            <a:lvl5pPr marL="0" indent="0" defTabSz="825500">
              <a:lnSpc>
                <a:spcPct val="100000"/>
              </a:lnSpc>
              <a:spcBef>
                <a:spcPts val="1800"/>
              </a:spcBef>
              <a:buSzTx/>
              <a:buNone/>
              <a:defRPr sz="5500" spc="-55">
                <a:latin typeface="Helvetica Neue"/>
                <a:ea typeface="Helvetica Neue"/>
                <a:cs typeface="Helvetica Neue"/>
                <a:sym typeface="Helvetica Neue"/>
              </a:defRPr>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Clancy Bold"/>
        </a:defRPr>
      </a:lvl1pPr>
      <a:lvl2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Clancy Bold"/>
        </a:defRPr>
      </a:lvl2pPr>
      <a:lvl3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Clancy Bold"/>
        </a:defRPr>
      </a:lvl3pPr>
      <a:lvl4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Clancy Bold"/>
        </a:defRPr>
      </a:lvl4pPr>
      <a:lvl5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Clancy Bold"/>
        </a:defRPr>
      </a:lvl5pPr>
      <a:lvl6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Clancy Bold"/>
        </a:defRPr>
      </a:lvl6pPr>
      <a:lvl7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Clancy Bold"/>
        </a:defRPr>
      </a:lvl7pPr>
      <a:lvl8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Clancy Bold"/>
        </a:defRPr>
      </a:lvl8pPr>
      <a:lvl9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Clancy Bold"/>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Roboto"/>
          <a:ea typeface="Roboto"/>
          <a:cs typeface="Roboto"/>
          <a:sym typeface="Roboto"/>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Roboto"/>
          <a:ea typeface="Roboto"/>
          <a:cs typeface="Roboto"/>
          <a:sym typeface="Roboto"/>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Roboto"/>
          <a:ea typeface="Roboto"/>
          <a:cs typeface="Roboto"/>
          <a:sym typeface="Roboto"/>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Roboto"/>
          <a:ea typeface="Roboto"/>
          <a:cs typeface="Roboto"/>
          <a:sym typeface="Roboto"/>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Roboto"/>
          <a:ea typeface="Roboto"/>
          <a:cs typeface="Roboto"/>
          <a:sym typeface="Roboto"/>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Roboto"/>
          <a:ea typeface="Roboto"/>
          <a:cs typeface="Roboto"/>
          <a:sym typeface="Roboto"/>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Roboto"/>
          <a:ea typeface="Roboto"/>
          <a:cs typeface="Roboto"/>
          <a:sym typeface="Roboto"/>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Roboto"/>
          <a:ea typeface="Roboto"/>
          <a:cs typeface="Roboto"/>
          <a:sym typeface="Roboto"/>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Roboto"/>
          <a:ea typeface="Roboto"/>
          <a:cs typeface="Roboto"/>
          <a:sym typeface="Robot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0B_0.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E_234AB9E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4_0.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Design Next, June 2021"/>
          <p:cNvSpPr txBox="1">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19" rIns="45719" bIns="45719" anchor="t">
            <a:normAutofit lnSpcReduction="10000"/>
          </a:bodyPr>
          <a:lstStyle/>
          <a:p>
            <a:r>
              <a:rPr dirty="0"/>
              <a:t>Design Next, </a:t>
            </a:r>
            <a:r>
              <a:rPr lang="en-AU" dirty="0"/>
              <a:t>workshop 1</a:t>
            </a:r>
          </a:p>
        </p:txBody>
      </p:sp>
      <p:sp>
        <p:nvSpPr>
          <p:cNvPr id="203" name="DESN2000 Week 1"/>
          <p:cNvSpPr txBox="1">
            <a:spLocks noGrp="1"/>
          </p:cNvSpPr>
          <p:nvPr>
            <p:ph type="ctrTitle"/>
          </p:nvPr>
        </p:nvSpPr>
        <p:spPr>
          <a:prstGeom prst="rect">
            <a:avLst/>
          </a:prstGeom>
        </p:spPr>
        <p:txBody>
          <a:bodyPr/>
          <a:lstStyle/>
          <a:p>
            <a:r>
              <a:t>DESN2000 Week 1</a:t>
            </a:r>
          </a:p>
        </p:txBody>
      </p:sp>
      <p:sp>
        <p:nvSpPr>
          <p:cNvPr id="204" name="Pressure cooker workshop"/>
          <p:cNvSpPr txBox="1">
            <a:spLocks noGrp="1"/>
          </p:cNvSpPr>
          <p:nvPr>
            <p:ph type="subTitle" sz="quarter" idx="1"/>
          </p:nvPr>
        </p:nvSpPr>
        <p:spPr>
          <a:prstGeom prst="rect">
            <a:avLst/>
          </a:prstGeom>
        </p:spPr>
        <p:txBody>
          <a:bodyPr lIns="50800" tIns="50800" rIns="50800" bIns="50800" anchor="t">
            <a:normAutofit/>
          </a:bodyPr>
          <a:lstStyle/>
          <a:p>
            <a:pPr lvl="2"/>
            <a:r>
              <a:rPr lang="en-US"/>
              <a:t>Design sprint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ample things to put onto a mind map:…"/>
          <p:cNvSpPr txBox="1"/>
          <p:nvPr/>
        </p:nvSpPr>
        <p:spPr>
          <a:xfrm>
            <a:off x="12903277" y="4248504"/>
            <a:ext cx="11055814" cy="825601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pPr marL="609599" indent="-609599">
              <a:buSzPct val="123000"/>
              <a:buChar char="•"/>
              <a:defRPr sz="3000"/>
            </a:pPr>
            <a:r>
              <a:t>Sample things to put onto a mind map:</a:t>
            </a:r>
          </a:p>
          <a:p>
            <a:pPr marL="1219199" lvl="1" indent="-609599">
              <a:buSzPct val="123000"/>
              <a:buChar char="•"/>
              <a:defRPr sz="3000"/>
            </a:pPr>
            <a:r>
              <a:t>What they like?</a:t>
            </a:r>
            <a:r>
              <a:rPr lang="en-AU"/>
              <a:t> </a:t>
            </a:r>
          </a:p>
          <a:p>
            <a:pPr marL="1219199" lvl="1" indent="-609599">
              <a:buSzPct val="123000"/>
              <a:buChar char="•"/>
              <a:defRPr sz="3000"/>
            </a:pPr>
            <a:r>
              <a:t>What </a:t>
            </a:r>
            <a:r>
              <a:rPr lang="en-AU"/>
              <a:t>are their interests in the problem?</a:t>
            </a:r>
            <a:endParaRPr/>
          </a:p>
          <a:p>
            <a:pPr marL="1219199" lvl="1" indent="-609599">
              <a:buSzPct val="123000"/>
              <a:buChar char="•"/>
              <a:defRPr sz="3000"/>
            </a:pPr>
            <a:r>
              <a:t>Their aims in life?</a:t>
            </a:r>
          </a:p>
          <a:p>
            <a:pPr marL="1219199" lvl="1" indent="-609599">
              <a:buSzPct val="123000"/>
              <a:buChar char="•"/>
              <a:defRPr sz="3000"/>
            </a:pPr>
            <a:r>
              <a:rPr lang="en-AU"/>
              <a:t>What are they g</a:t>
            </a:r>
            <a:r>
              <a:rPr err="1"/>
              <a:t>ood</a:t>
            </a:r>
            <a:r>
              <a:t> at? </a:t>
            </a:r>
            <a:r>
              <a:rPr lang="en-AU"/>
              <a:t>What c</a:t>
            </a:r>
            <a:r>
              <a:rPr err="1"/>
              <a:t>an’t</a:t>
            </a:r>
            <a:r>
              <a:rPr lang="en-AU"/>
              <a:t> they</a:t>
            </a:r>
            <a:r>
              <a:t> do?</a:t>
            </a:r>
          </a:p>
          <a:p>
            <a:pPr marL="1219199" lvl="1" indent="-609599">
              <a:buSzPct val="123000"/>
              <a:buChar char="•"/>
              <a:defRPr sz="3000"/>
            </a:pPr>
            <a:r>
              <a:rPr lang="en-AU"/>
              <a:t>What other things do they do while interacting with the project brief problem?</a:t>
            </a:r>
            <a:endParaRPr/>
          </a:p>
        </p:txBody>
      </p:sp>
      <p:sp>
        <p:nvSpPr>
          <p:cNvPr id="240" name="Map out characteristics for two potential users…"/>
          <p:cNvSpPr txBox="1">
            <a:spLocks noGrp="1"/>
          </p:cNvSpPr>
          <p:nvPr>
            <p:ph type="body" sz="half" idx="1"/>
          </p:nvPr>
        </p:nvSpPr>
        <p:spPr>
          <a:xfrm>
            <a:off x="1206500" y="4248504"/>
            <a:ext cx="11055813" cy="8256012"/>
          </a:xfrm>
          <a:prstGeom prst="rect">
            <a:avLst/>
          </a:prstGeom>
        </p:spPr>
        <p:txBody>
          <a:bodyPr/>
          <a:lstStyle/>
          <a:p>
            <a:pPr marL="609599" indent="-609599">
              <a:defRPr sz="4000"/>
            </a:pPr>
            <a:r>
              <a:t>Map out characteristics for </a:t>
            </a:r>
            <a:r>
              <a:rPr lang="en-AU" b="1">
                <a:highlight>
                  <a:srgbClr val="FFFF00"/>
                </a:highlight>
              </a:rPr>
              <a:t>2x</a:t>
            </a:r>
            <a:r>
              <a:t> potential users</a:t>
            </a:r>
          </a:p>
          <a:p>
            <a:pPr marL="609599" indent="-609599">
              <a:defRPr sz="4000">
                <a:solidFill>
                  <a:schemeClr val="accent1">
                    <a:lumOff val="16847"/>
                  </a:schemeClr>
                </a:solidFill>
              </a:defRPr>
            </a:pPr>
            <a:r>
              <a:t>You’ll have to make assumptions here; your aim is to quickly sketch two profiles</a:t>
            </a:r>
          </a:p>
          <a:p>
            <a:pPr marL="609599" indent="-609599">
              <a:defRPr sz="4000"/>
            </a:pPr>
            <a:r>
              <a:t>Spend </a:t>
            </a:r>
            <a:r>
              <a:rPr u="sng"/>
              <a:t>max 10 minutes</a:t>
            </a:r>
            <a:r>
              <a:t> on this</a:t>
            </a:r>
          </a:p>
          <a:p>
            <a:pPr marL="1219199" lvl="1" indent="-609599">
              <a:defRPr sz="4000">
                <a:solidFill>
                  <a:schemeClr val="accent1">
                    <a:lumOff val="16847"/>
                  </a:schemeClr>
                </a:solidFill>
              </a:defRPr>
            </a:pPr>
            <a:r>
              <a:t>Time is short; divide and conquer?</a:t>
            </a:r>
          </a:p>
        </p:txBody>
      </p:sp>
      <p:sp>
        <p:nvSpPr>
          <p:cNvPr id="241" name="4. Empathise with your user (1/2)"/>
          <p:cNvSpPr txBox="1">
            <a:spLocks noGrp="1"/>
          </p:cNvSpPr>
          <p:nvPr>
            <p:ph type="title"/>
          </p:nvPr>
        </p:nvSpPr>
        <p:spPr>
          <a:prstGeom prst="rect">
            <a:avLst/>
          </a:prstGeom>
        </p:spPr>
        <p:txBody>
          <a:bodyPr/>
          <a:lstStyle/>
          <a:p>
            <a:r>
              <a:t>4. Empathise with your user (1/2)</a:t>
            </a:r>
          </a:p>
        </p:txBody>
      </p:sp>
      <p:graphicFrame>
        <p:nvGraphicFramePr>
          <p:cNvPr id="243" name="Table"/>
          <p:cNvGraphicFramePr/>
          <p:nvPr>
            <p:extLst>
              <p:ext uri="{D42A27DB-BD31-4B8C-83A1-F6EECF244321}">
                <p14:modId xmlns:p14="http://schemas.microsoft.com/office/powerpoint/2010/main" val="3799846619"/>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rgbClr val="FFFFFF"/>
                    </a:solidFill>
                  </a:tcPr>
                </a:tc>
                <a:tc>
                  <a:txBody>
                    <a:bodyPr/>
                    <a:lstStyle/>
                    <a:p>
                      <a:pPr defTabSz="914400"/>
                      <a:r>
                        <a:rPr sz="2500"/>
                        <a:t>Group formation</a:t>
                      </a:r>
                    </a:p>
                  </a:txBody>
                  <a:tcPr marL="50800" marR="50800" marT="50800" marB="50800" anchor="ctr" horzOverflow="overflow">
                    <a:solidFill>
                      <a:srgbClr val="FFFFFF"/>
                    </a:solidFill>
                  </a:tcPr>
                </a:tc>
                <a:tc>
                  <a:txBody>
                    <a:bodyPr/>
                    <a:lstStyle/>
                    <a:p>
                      <a:pPr defTabSz="914400"/>
                      <a:r>
                        <a:rPr sz="2500"/>
                        <a:t>Define problem</a:t>
                      </a:r>
                    </a:p>
                  </a:txBody>
                  <a:tcPr marL="50800" marR="50800" marT="50800" marB="50800" anchor="ctr" horzOverflow="overflow">
                    <a:solidFill>
                      <a:srgbClr val="FFFFFF"/>
                    </a:solidFill>
                  </a:tcPr>
                </a:tc>
                <a:tc>
                  <a:txBody>
                    <a:bodyPr/>
                    <a:lstStyle/>
                    <a:p>
                      <a:pPr defTabSz="914400"/>
                      <a:r>
                        <a:rPr sz="2500"/>
                        <a:t>Empathise</a:t>
                      </a:r>
                    </a:p>
                  </a:txBody>
                  <a:tcPr marL="50800" marR="50800" marT="50800" marB="50800" anchor="ctr" horzOverflow="overflow">
                    <a:solidFill>
                      <a:schemeClr val="accent5">
                        <a:hueOff val="-152895"/>
                        <a:lumOff val="12368"/>
                      </a:schemeClr>
                    </a:solidFill>
                  </a:tcPr>
                </a:tc>
                <a:tc>
                  <a:txBody>
                    <a:bodyPr/>
                    <a:lstStyle/>
                    <a:p>
                      <a:pPr defTabSz="914400"/>
                      <a:r>
                        <a:rPr sz="2500"/>
                        <a:t>Reframe</a:t>
                      </a:r>
                    </a:p>
                  </a:txBody>
                  <a:tcPr marL="50800" marR="50800" marT="50800" marB="50800" anchor="ctr" horzOverflow="overflow">
                    <a:solidFill>
                      <a:schemeClr val="accent4">
                        <a:hueOff val="348544"/>
                        <a:lumOff val="7139"/>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15 min</a:t>
                      </a:r>
                    </a:p>
                  </a:txBody>
                  <a:tcPr marL="50800" marR="50800" marT="50800" marB="50800" anchor="ctr" horzOverflow="overflow">
                    <a:solidFill>
                      <a:schemeClr val="accent5">
                        <a:hueOff val="-152895"/>
                        <a:lumOff val="12368"/>
                      </a:schemeClr>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chemeClr val="accent5">
                        <a:hueOff val="-152895"/>
                        <a:lumOff val="12368"/>
                      </a:schemeClr>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Max 5 minutes for this part…"/>
          <p:cNvSpPr txBox="1">
            <a:spLocks noGrp="1"/>
          </p:cNvSpPr>
          <p:nvPr>
            <p:ph type="body" idx="1"/>
          </p:nvPr>
        </p:nvSpPr>
        <p:spPr>
          <a:xfrm>
            <a:off x="1206500" y="4248504"/>
            <a:ext cx="18579835" cy="8256012"/>
          </a:xfrm>
          <a:prstGeom prst="rect">
            <a:avLst/>
          </a:prstGeom>
        </p:spPr>
        <p:txBody>
          <a:bodyPr lIns="50800" tIns="50800" rIns="50800" bIns="50800" anchor="t">
            <a:normAutofit/>
          </a:bodyPr>
          <a:lstStyle/>
          <a:p>
            <a:pPr marL="608965" indent="-608965">
              <a:defRPr sz="4000" u="sng"/>
            </a:pPr>
            <a:r>
              <a:t>Max 5 minutes for this part</a:t>
            </a:r>
            <a:endParaRPr lang="en-US"/>
          </a:p>
          <a:p>
            <a:pPr marL="608965" indent="-608965">
              <a:defRPr sz="4000"/>
            </a:pPr>
            <a:r>
              <a:t>Add to your list, if it’s not there yet:</a:t>
            </a:r>
            <a:endParaRPr lang="en-AU"/>
          </a:p>
          <a:p>
            <a:pPr marL="1218565" lvl="1" indent="-608965">
              <a:defRPr sz="4000"/>
            </a:pPr>
            <a:r>
              <a:t>What is a challenge your user faces when </a:t>
            </a:r>
            <a:r>
              <a:rPr lang="en-US"/>
              <a:t>using your system</a:t>
            </a:r>
            <a:r>
              <a:t>?</a:t>
            </a:r>
            <a:endParaRPr lang="en-AU"/>
          </a:p>
          <a:p>
            <a:pPr marL="1218565" lvl="1" indent="-608965">
              <a:defRPr sz="4000"/>
            </a:pPr>
            <a:r>
              <a:t>Why? What makes it so challenging?</a:t>
            </a:r>
            <a:endParaRPr lang="en-AU"/>
          </a:p>
          <a:p>
            <a:pPr marL="608965" indent="-608965">
              <a:defRPr sz="4000"/>
            </a:pPr>
            <a:r>
              <a:rPr lang="en-US">
                <a:solidFill>
                  <a:schemeClr val="accent1"/>
                </a:solidFill>
              </a:rPr>
              <a:t>After 5 minutes, pick 1 relevant and interesting challenge</a:t>
            </a:r>
          </a:p>
        </p:txBody>
      </p:sp>
      <p:sp>
        <p:nvSpPr>
          <p:cNvPr id="246" name="4. Empathise with your user (2/2)"/>
          <p:cNvSpPr txBox="1">
            <a:spLocks noGrp="1"/>
          </p:cNvSpPr>
          <p:nvPr>
            <p:ph type="title"/>
          </p:nvPr>
        </p:nvSpPr>
        <p:spPr>
          <a:prstGeom prst="rect">
            <a:avLst/>
          </a:prstGeom>
        </p:spPr>
        <p:txBody>
          <a:bodyPr/>
          <a:lstStyle/>
          <a:p>
            <a:r>
              <a:t>4. Empathise with your user (2/2)</a:t>
            </a:r>
          </a:p>
        </p:txBody>
      </p:sp>
      <p:graphicFrame>
        <p:nvGraphicFramePr>
          <p:cNvPr id="248" name="Table"/>
          <p:cNvGraphicFramePr/>
          <p:nvPr>
            <p:extLst>
              <p:ext uri="{D42A27DB-BD31-4B8C-83A1-F6EECF244321}">
                <p14:modId xmlns:p14="http://schemas.microsoft.com/office/powerpoint/2010/main" val="2830536398"/>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rgbClr val="FFFFFF"/>
                    </a:solidFill>
                  </a:tcPr>
                </a:tc>
                <a:tc>
                  <a:txBody>
                    <a:bodyPr/>
                    <a:lstStyle/>
                    <a:p>
                      <a:pPr defTabSz="914400"/>
                      <a:r>
                        <a:rPr sz="2500"/>
                        <a:t>Group formation</a:t>
                      </a:r>
                    </a:p>
                  </a:txBody>
                  <a:tcPr marL="50800" marR="50800" marT="50800" marB="50800" anchor="ctr" horzOverflow="overflow">
                    <a:solidFill>
                      <a:srgbClr val="FFFFFF"/>
                    </a:solidFill>
                  </a:tcPr>
                </a:tc>
                <a:tc>
                  <a:txBody>
                    <a:bodyPr/>
                    <a:lstStyle/>
                    <a:p>
                      <a:pPr defTabSz="914400"/>
                      <a:r>
                        <a:rPr sz="2500"/>
                        <a:t>Define problem</a:t>
                      </a:r>
                    </a:p>
                  </a:txBody>
                  <a:tcPr marL="50800" marR="50800" marT="50800" marB="50800" anchor="ctr" horzOverflow="overflow">
                    <a:solidFill>
                      <a:srgbClr val="FFFFFF"/>
                    </a:solidFill>
                  </a:tcPr>
                </a:tc>
                <a:tc>
                  <a:txBody>
                    <a:bodyPr/>
                    <a:lstStyle/>
                    <a:p>
                      <a:pPr defTabSz="914400"/>
                      <a:r>
                        <a:rPr sz="2500"/>
                        <a:t>Empathise</a:t>
                      </a:r>
                    </a:p>
                  </a:txBody>
                  <a:tcPr marL="50800" marR="50800" marT="50800" marB="50800" anchor="ctr" horzOverflow="overflow">
                    <a:solidFill>
                      <a:schemeClr val="accent5">
                        <a:hueOff val="-152895"/>
                        <a:lumOff val="12368"/>
                      </a:schemeClr>
                    </a:solidFill>
                  </a:tcPr>
                </a:tc>
                <a:tc>
                  <a:txBody>
                    <a:bodyPr/>
                    <a:lstStyle/>
                    <a:p>
                      <a:pPr defTabSz="914400"/>
                      <a:r>
                        <a:rPr sz="2500"/>
                        <a:t>Reframe</a:t>
                      </a:r>
                    </a:p>
                  </a:txBody>
                  <a:tcPr marL="50800" marR="50800" marT="50800" marB="50800" anchor="ctr" horzOverflow="overflow">
                    <a:solidFill>
                      <a:schemeClr val="accent4">
                        <a:hueOff val="348544"/>
                        <a:lumOff val="7139"/>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15 min</a:t>
                      </a:r>
                    </a:p>
                  </a:txBody>
                  <a:tcPr marL="50800" marR="50800" marT="50800" marB="50800" anchor="ctr" horzOverflow="overflow">
                    <a:solidFill>
                      <a:schemeClr val="accent5">
                        <a:hueOff val="-152895"/>
                        <a:lumOff val="12368"/>
                      </a:schemeClr>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chemeClr val="accent5">
                        <a:hueOff val="-152895"/>
                        <a:lumOff val="12368"/>
                      </a:schemeClr>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o far, you spend time thinking about challenges from a user perspective…"/>
          <p:cNvSpPr txBox="1">
            <a:spLocks noGrp="1"/>
          </p:cNvSpPr>
          <p:nvPr>
            <p:ph type="body" idx="1"/>
          </p:nvPr>
        </p:nvSpPr>
        <p:spPr>
          <a:xfrm>
            <a:off x="1206500" y="4248504"/>
            <a:ext cx="21971000" cy="7094534"/>
          </a:xfrm>
          <a:prstGeom prst="rect">
            <a:avLst/>
          </a:prstGeom>
        </p:spPr>
        <p:txBody>
          <a:bodyPr lIns="50800" tIns="50800" rIns="50800" bIns="50800" anchor="t">
            <a:normAutofit fontScale="77500" lnSpcReduction="20000"/>
          </a:bodyPr>
          <a:lstStyle/>
          <a:p>
            <a:pPr marL="608965" indent="-608965">
              <a:spcBef>
                <a:spcPts val="1500"/>
              </a:spcBef>
              <a:defRPr sz="3500">
                <a:solidFill>
                  <a:schemeClr val="accent1">
                    <a:lumOff val="16847"/>
                  </a:schemeClr>
                </a:solidFill>
              </a:defRPr>
            </a:pPr>
            <a:r>
              <a:rPr dirty="0"/>
              <a:t>So far, you spend time thinking about </a:t>
            </a:r>
            <a:r>
              <a:rPr b="1" u="sng" dirty="0"/>
              <a:t>challenges</a:t>
            </a:r>
            <a:r>
              <a:rPr dirty="0"/>
              <a:t> from a user perspective</a:t>
            </a:r>
            <a:endParaRPr lang="en-US" dirty="0"/>
          </a:p>
          <a:p>
            <a:pPr marL="608965" indent="-608965">
              <a:spcBef>
                <a:spcPts val="1500"/>
              </a:spcBef>
              <a:defRPr sz="3500">
                <a:solidFill>
                  <a:schemeClr val="accent1">
                    <a:lumOff val="16847"/>
                  </a:schemeClr>
                </a:solidFill>
              </a:defRPr>
            </a:pPr>
            <a:r>
              <a:rPr dirty="0"/>
              <a:t>Now, reframing your challenge will help to start thinking of solutions</a:t>
            </a:r>
            <a:endParaRPr lang="en-AU" dirty="0"/>
          </a:p>
          <a:p>
            <a:pPr marL="608965" indent="-608965">
              <a:spcBef>
                <a:spcPts val="1500"/>
              </a:spcBef>
              <a:defRPr sz="3500"/>
            </a:pPr>
            <a:r>
              <a:rPr dirty="0"/>
              <a:t>Take the most interesting challenge from step 4</a:t>
            </a:r>
            <a:endParaRPr lang="en-AU" dirty="0"/>
          </a:p>
          <a:p>
            <a:pPr marL="608965" indent="-608965">
              <a:spcBef>
                <a:spcPts val="1500"/>
              </a:spcBef>
              <a:defRPr sz="3500"/>
            </a:pPr>
            <a:r>
              <a:rPr dirty="0"/>
              <a:t>Reframe as a question that is open-ended (= doesn’t have a clear yes/no answer)</a:t>
            </a:r>
            <a:endParaRPr lang="en-AU" dirty="0"/>
          </a:p>
          <a:p>
            <a:pPr marL="393065" indent="-393065">
              <a:spcBef>
                <a:spcPts val="1500"/>
              </a:spcBef>
              <a:defRPr sz="3500"/>
            </a:pPr>
            <a:endParaRPr lang="en-AU" dirty="0"/>
          </a:p>
          <a:p>
            <a:pPr marL="393065" indent="-393065">
              <a:spcBef>
                <a:spcPts val="1500"/>
              </a:spcBef>
              <a:defRPr sz="3500"/>
            </a:pPr>
            <a:r>
              <a:rPr dirty="0"/>
              <a:t>Example:</a:t>
            </a:r>
            <a:endParaRPr lang="en-AU" dirty="0"/>
          </a:p>
          <a:p>
            <a:pPr marL="1218565" lvl="1" indent="-608965">
              <a:spcBef>
                <a:spcPts val="1500"/>
              </a:spcBef>
              <a:defRPr sz="3500" i="1"/>
            </a:pPr>
            <a:r>
              <a:rPr lang="en-US" dirty="0"/>
              <a:t>ELEC: </a:t>
            </a:r>
            <a:r>
              <a:rPr dirty="0"/>
              <a:t>“</a:t>
            </a:r>
            <a:r>
              <a:rPr lang="en-AU" dirty="0">
                <a:solidFill>
                  <a:schemeClr val="accent5">
                    <a:lumOff val="-29866"/>
                  </a:schemeClr>
                </a:solidFill>
              </a:rPr>
              <a:t>Biologist</a:t>
            </a:r>
            <a:r>
              <a:rPr dirty="0">
                <a:solidFill>
                  <a:schemeClr val="accent5">
                    <a:lumOff val="-29866"/>
                  </a:schemeClr>
                </a:solidFill>
              </a:rPr>
              <a:t> [user]</a:t>
            </a:r>
            <a:r>
              <a:rPr dirty="0"/>
              <a:t> </a:t>
            </a:r>
            <a:r>
              <a:rPr dirty="0">
                <a:solidFill>
                  <a:schemeClr val="accent4">
                    <a:hueOff val="-1247790"/>
                    <a:lumOff val="-12326"/>
                  </a:schemeClr>
                </a:solidFill>
              </a:rPr>
              <a:t>finds it hard to attach a sensor to </a:t>
            </a:r>
            <a:r>
              <a:rPr lang="en-AU" dirty="0">
                <a:solidFill>
                  <a:schemeClr val="accent4">
                    <a:hueOff val="-1247790"/>
                    <a:lumOff val="-12326"/>
                  </a:schemeClr>
                </a:solidFill>
              </a:rPr>
              <a:t>migratory bird </a:t>
            </a:r>
            <a:r>
              <a:rPr dirty="0">
                <a:solidFill>
                  <a:schemeClr val="accent4">
                    <a:hueOff val="-1247790"/>
                    <a:lumOff val="-12326"/>
                  </a:schemeClr>
                </a:solidFill>
              </a:rPr>
              <a:t>[challenge]</a:t>
            </a:r>
            <a:r>
              <a:rPr dirty="0"/>
              <a:t> </a:t>
            </a:r>
            <a:r>
              <a:rPr dirty="0">
                <a:solidFill>
                  <a:schemeClr val="accent6">
                    <a:satOff val="-16844"/>
                    <a:lumOff val="-30747"/>
                  </a:schemeClr>
                </a:solidFill>
              </a:rPr>
              <a:t>because its plumage is so thick [why it’s a challenge]</a:t>
            </a:r>
            <a:r>
              <a:rPr dirty="0"/>
              <a:t>”</a:t>
            </a:r>
          </a:p>
          <a:p>
            <a:pPr marL="608965" indent="-608965">
              <a:spcBef>
                <a:spcPts val="1500"/>
              </a:spcBef>
              <a:defRPr sz="3500"/>
            </a:pPr>
            <a:r>
              <a:rPr dirty="0"/>
              <a:t>Reframe it as a question:</a:t>
            </a:r>
            <a:endParaRPr lang="en-AU" dirty="0"/>
          </a:p>
          <a:p>
            <a:pPr marL="1218565" lvl="1" indent="-608965">
              <a:spcBef>
                <a:spcPts val="1500"/>
              </a:spcBef>
              <a:defRPr sz="3500" i="1"/>
            </a:pPr>
            <a:r>
              <a:rPr lang="en-US" dirty="0"/>
              <a:t>ELEC: </a:t>
            </a:r>
            <a:r>
              <a:rPr dirty="0"/>
              <a:t>“How could </a:t>
            </a:r>
            <a:r>
              <a:rPr dirty="0">
                <a:solidFill>
                  <a:schemeClr val="accent5">
                    <a:lumOff val="-29866"/>
                  </a:schemeClr>
                </a:solidFill>
              </a:rPr>
              <a:t>a biologist</a:t>
            </a:r>
            <a:r>
              <a:rPr dirty="0"/>
              <a:t> </a:t>
            </a:r>
            <a:r>
              <a:rPr dirty="0">
                <a:solidFill>
                  <a:schemeClr val="accent4">
                    <a:hueOff val="-1247790"/>
                    <a:lumOff val="-12326"/>
                  </a:schemeClr>
                </a:solidFill>
              </a:rPr>
              <a:t>attach a sensor to </a:t>
            </a:r>
            <a:r>
              <a:rPr lang="en-AU" dirty="0">
                <a:solidFill>
                  <a:schemeClr val="accent4">
                    <a:hueOff val="-1247790"/>
                    <a:lumOff val="-12326"/>
                  </a:schemeClr>
                </a:solidFill>
              </a:rPr>
              <a:t>migratory</a:t>
            </a:r>
            <a:r>
              <a:rPr dirty="0"/>
              <a:t> </a:t>
            </a:r>
            <a:r>
              <a:rPr dirty="0">
                <a:solidFill>
                  <a:schemeClr val="accent6">
                    <a:satOff val="-16844"/>
                    <a:lumOff val="-30747"/>
                  </a:schemeClr>
                </a:solidFill>
              </a:rPr>
              <a:t>despite its thick plumage</a:t>
            </a:r>
            <a:r>
              <a:rPr dirty="0"/>
              <a:t>?”</a:t>
            </a:r>
            <a:endParaRPr lang="en-AU" dirty="0"/>
          </a:p>
          <a:p>
            <a:pPr marL="1218565" lvl="1" indent="-608965">
              <a:spcBef>
                <a:spcPts val="1500"/>
              </a:spcBef>
              <a:defRPr sz="3500" i="1"/>
            </a:pPr>
            <a:endParaRPr lang="en-AU" dirty="0"/>
          </a:p>
          <a:p>
            <a:pPr marL="393065" indent="-393065">
              <a:spcBef>
                <a:spcPts val="1500"/>
              </a:spcBef>
              <a:defRPr sz="3500"/>
            </a:pPr>
            <a:r>
              <a:rPr lang="en-AU" dirty="0"/>
              <a:t>Example:</a:t>
            </a:r>
          </a:p>
          <a:p>
            <a:pPr marL="1218565" lvl="1" indent="-608965">
              <a:spcBef>
                <a:spcPts val="1500"/>
              </a:spcBef>
              <a:defRPr sz="3500" i="1"/>
            </a:pPr>
            <a:r>
              <a:rPr lang="en-AU" dirty="0"/>
              <a:t>CVEN: “</a:t>
            </a:r>
            <a:r>
              <a:rPr lang="en-AU" dirty="0">
                <a:solidFill>
                  <a:schemeClr val="accent5">
                    <a:lumOff val="-29866"/>
                  </a:schemeClr>
                </a:solidFill>
              </a:rPr>
              <a:t>Your grandma  [user]</a:t>
            </a:r>
            <a:r>
              <a:rPr lang="en-AU" dirty="0"/>
              <a:t> </a:t>
            </a:r>
            <a:r>
              <a:rPr lang="en-AU" dirty="0">
                <a:solidFill>
                  <a:schemeClr val="accent4">
                    <a:hueOff val="-1247790"/>
                    <a:lumOff val="-12326"/>
                  </a:schemeClr>
                </a:solidFill>
              </a:rPr>
              <a:t>finds it hard to walk to her nearest bus stop [challenge]</a:t>
            </a:r>
            <a:r>
              <a:rPr lang="en-AU" dirty="0"/>
              <a:t> </a:t>
            </a:r>
            <a:r>
              <a:rPr lang="en-AU" dirty="0">
                <a:solidFill>
                  <a:schemeClr val="accent6">
                    <a:satOff val="-16844"/>
                    <a:lumOff val="-30747"/>
                  </a:schemeClr>
                </a:solidFill>
              </a:rPr>
              <a:t>because the curb at the bus stop is very high [why it’s a challenge]</a:t>
            </a:r>
            <a:r>
              <a:rPr lang="en-AU" dirty="0"/>
              <a:t>”</a:t>
            </a:r>
          </a:p>
          <a:p>
            <a:pPr marL="608965" indent="-608965">
              <a:spcBef>
                <a:spcPts val="1500"/>
              </a:spcBef>
              <a:defRPr sz="3500"/>
            </a:pPr>
            <a:r>
              <a:rPr lang="en-AU" dirty="0"/>
              <a:t>Reframe it as a question:</a:t>
            </a:r>
          </a:p>
          <a:p>
            <a:pPr marL="1218565" lvl="1" indent="-608965">
              <a:spcBef>
                <a:spcPts val="1500"/>
              </a:spcBef>
              <a:defRPr sz="3500" i="1"/>
            </a:pPr>
            <a:r>
              <a:rPr lang="en-AU" dirty="0"/>
              <a:t>CVEN: “How could </a:t>
            </a:r>
            <a:r>
              <a:rPr lang="en-AU" dirty="0">
                <a:solidFill>
                  <a:schemeClr val="accent5">
                    <a:lumOff val="-29866"/>
                  </a:schemeClr>
                </a:solidFill>
              </a:rPr>
              <a:t>your grandma</a:t>
            </a:r>
            <a:r>
              <a:rPr lang="en-AU" dirty="0"/>
              <a:t> </a:t>
            </a:r>
            <a:r>
              <a:rPr lang="en-AU" dirty="0">
                <a:solidFill>
                  <a:schemeClr val="accent4">
                    <a:hueOff val="-1247790"/>
                    <a:lumOff val="-12326"/>
                  </a:schemeClr>
                </a:solidFill>
              </a:rPr>
              <a:t>get to the bus safely</a:t>
            </a:r>
            <a:r>
              <a:rPr lang="en-AU" dirty="0"/>
              <a:t> </a:t>
            </a:r>
            <a:r>
              <a:rPr lang="en-AU" dirty="0">
                <a:solidFill>
                  <a:schemeClr val="accent6">
                    <a:satOff val="-16844"/>
                    <a:lumOff val="-30747"/>
                  </a:schemeClr>
                </a:solidFill>
              </a:rPr>
              <a:t>despite the curbs</a:t>
            </a:r>
            <a:r>
              <a:rPr lang="en-AU" dirty="0"/>
              <a:t>?”</a:t>
            </a:r>
          </a:p>
        </p:txBody>
      </p:sp>
      <p:sp>
        <p:nvSpPr>
          <p:cNvPr id="251" name="5. Reframe"/>
          <p:cNvSpPr txBox="1">
            <a:spLocks noGrp="1"/>
          </p:cNvSpPr>
          <p:nvPr>
            <p:ph type="title"/>
          </p:nvPr>
        </p:nvSpPr>
        <p:spPr>
          <a:prstGeom prst="rect">
            <a:avLst/>
          </a:prstGeom>
        </p:spPr>
        <p:txBody>
          <a:bodyPr/>
          <a:lstStyle/>
          <a:p>
            <a:r>
              <a:t>5. Reframe</a:t>
            </a:r>
          </a:p>
        </p:txBody>
      </p:sp>
      <p:graphicFrame>
        <p:nvGraphicFramePr>
          <p:cNvPr id="253" name="Table"/>
          <p:cNvGraphicFramePr/>
          <p:nvPr>
            <p:extLst>
              <p:ext uri="{D42A27DB-BD31-4B8C-83A1-F6EECF244321}">
                <p14:modId xmlns:p14="http://schemas.microsoft.com/office/powerpoint/2010/main" val="2947720881"/>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rgbClr val="FFFFFF"/>
                    </a:solidFill>
                  </a:tcPr>
                </a:tc>
                <a:tc>
                  <a:txBody>
                    <a:bodyPr/>
                    <a:lstStyle/>
                    <a:p>
                      <a:pPr defTabSz="914400"/>
                      <a:r>
                        <a:rPr sz="2500"/>
                        <a:t>Group formation</a:t>
                      </a:r>
                    </a:p>
                  </a:txBody>
                  <a:tcPr marL="50800" marR="50800" marT="50800" marB="50800" anchor="ctr" horzOverflow="overflow">
                    <a:solidFill>
                      <a:srgbClr val="FFFFFF"/>
                    </a:solidFill>
                  </a:tcPr>
                </a:tc>
                <a:tc>
                  <a:txBody>
                    <a:bodyPr/>
                    <a:lstStyle/>
                    <a:p>
                      <a:pPr defTabSz="914400"/>
                      <a:r>
                        <a:rPr sz="2500"/>
                        <a:t>Define problem</a:t>
                      </a:r>
                    </a:p>
                  </a:txBody>
                  <a:tcPr marL="50800" marR="50800" marT="50800" marB="50800" anchor="ctr" horzOverflow="overflow">
                    <a:solidFill>
                      <a:srgbClr val="FFFFFF"/>
                    </a:solidFill>
                  </a:tcPr>
                </a:tc>
                <a:tc>
                  <a:txBody>
                    <a:bodyPr/>
                    <a:lstStyle/>
                    <a:p>
                      <a:pPr defTabSz="914400"/>
                      <a:r>
                        <a:rPr sz="2500"/>
                        <a:t>Empathise</a:t>
                      </a:r>
                    </a:p>
                  </a:txBody>
                  <a:tcPr marL="50800" marR="50800" marT="50800" marB="50800" anchor="ctr" horzOverflow="overflow">
                    <a:solidFill>
                      <a:srgbClr val="FFFFFF"/>
                    </a:solidFill>
                  </a:tcPr>
                </a:tc>
                <a:tc>
                  <a:txBody>
                    <a:bodyPr/>
                    <a:lstStyle/>
                    <a:p>
                      <a:pPr defTabSz="914400"/>
                      <a:r>
                        <a:rPr sz="2500"/>
                        <a:t>Reframe</a:t>
                      </a:r>
                    </a:p>
                  </a:txBody>
                  <a:tcPr marL="50800" marR="50800" marT="50800" marB="50800" anchor="ctr" horzOverflow="overflow">
                    <a:solidFill>
                      <a:schemeClr val="accent5">
                        <a:hueOff val="-152895"/>
                        <a:lumOff val="12368"/>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chemeClr val="accent5">
                        <a:hueOff val="-152895"/>
                        <a:lumOff val="12368"/>
                      </a:schemeClr>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chemeClr val="accent5">
                        <a:hueOff val="-152895"/>
                        <a:lumOff val="12368"/>
                      </a:schemeClr>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4 minutes: each team member writes down 5 ideas…"/>
          <p:cNvSpPr txBox="1">
            <a:spLocks noGrp="1"/>
          </p:cNvSpPr>
          <p:nvPr>
            <p:ph type="body" idx="1"/>
          </p:nvPr>
        </p:nvSpPr>
        <p:spPr>
          <a:prstGeom prst="rect">
            <a:avLst/>
          </a:prstGeom>
        </p:spPr>
        <p:txBody>
          <a:bodyPr/>
          <a:lstStyle/>
          <a:p>
            <a:pPr marL="609599" indent="-609599">
              <a:spcBef>
                <a:spcPts val="5000"/>
              </a:spcBef>
            </a:pPr>
            <a:r>
              <a:rPr u="sng"/>
              <a:t>4 minutes</a:t>
            </a:r>
            <a:r>
              <a:t>: each team member </a:t>
            </a:r>
            <a:r>
              <a:rPr lang="en-AU"/>
              <a:t>independently </a:t>
            </a:r>
            <a:r>
              <a:rPr b="1"/>
              <a:t>writes down 5 ideas</a:t>
            </a:r>
            <a:endParaRPr/>
          </a:p>
          <a:p>
            <a:pPr marL="609599" indent="-609599">
              <a:spcBef>
                <a:spcPts val="5000"/>
              </a:spcBef>
            </a:pPr>
            <a:r>
              <a:rPr u="sng"/>
              <a:t>3 minutes</a:t>
            </a:r>
            <a:r>
              <a:t>: all team members </a:t>
            </a:r>
            <a:r>
              <a:rPr b="1"/>
              <a:t>share</a:t>
            </a:r>
            <a:r>
              <a:t> their ideas</a:t>
            </a:r>
          </a:p>
          <a:p>
            <a:pPr marL="609599" indent="-609599">
              <a:spcBef>
                <a:spcPts val="5000"/>
              </a:spcBef>
            </a:pPr>
            <a:r>
              <a:rPr u="sng"/>
              <a:t>3 minutes</a:t>
            </a:r>
            <a:r>
              <a:t>: together, </a:t>
            </a:r>
            <a:r>
              <a:rPr b="1"/>
              <a:t>generate another 10 ideas</a:t>
            </a:r>
          </a:p>
          <a:p>
            <a:pPr marL="609599" indent="-609599">
              <a:spcBef>
                <a:spcPts val="5000"/>
              </a:spcBef>
            </a:pPr>
            <a:endParaRPr b="1"/>
          </a:p>
          <a:p>
            <a:pPr marL="609599" indent="-609599">
              <a:spcBef>
                <a:spcPts val="5000"/>
              </a:spcBef>
              <a:defRPr>
                <a:solidFill>
                  <a:schemeClr val="accent1">
                    <a:lumOff val="16847"/>
                  </a:schemeClr>
                </a:solidFill>
              </a:defRPr>
            </a:pPr>
            <a:r>
              <a:t>Very short timeframe; no time to think much, silly/unrealistic ideas are fine :)</a:t>
            </a:r>
          </a:p>
        </p:txBody>
      </p:sp>
      <p:sp>
        <p:nvSpPr>
          <p:cNvPr id="256" name="6. Ideate"/>
          <p:cNvSpPr txBox="1">
            <a:spLocks noGrp="1"/>
          </p:cNvSpPr>
          <p:nvPr>
            <p:ph type="title"/>
          </p:nvPr>
        </p:nvSpPr>
        <p:spPr>
          <a:prstGeom prst="rect">
            <a:avLst/>
          </a:prstGeom>
        </p:spPr>
        <p:txBody>
          <a:bodyPr/>
          <a:lstStyle/>
          <a:p>
            <a:r>
              <a:t>6. Ideate</a:t>
            </a:r>
          </a:p>
        </p:txBody>
      </p:sp>
      <p:graphicFrame>
        <p:nvGraphicFramePr>
          <p:cNvPr id="258" name="Table"/>
          <p:cNvGraphicFramePr/>
          <p:nvPr>
            <p:extLst>
              <p:ext uri="{D42A27DB-BD31-4B8C-83A1-F6EECF244321}">
                <p14:modId xmlns:p14="http://schemas.microsoft.com/office/powerpoint/2010/main" val="1064993301"/>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rgbClr val="FFFFFF"/>
                    </a:solidFill>
                  </a:tcPr>
                </a:tc>
                <a:tc>
                  <a:txBody>
                    <a:bodyPr/>
                    <a:lstStyle/>
                    <a:p>
                      <a:pPr defTabSz="914400"/>
                      <a:r>
                        <a:rPr sz="2500"/>
                        <a:t>Group formation</a:t>
                      </a:r>
                    </a:p>
                  </a:txBody>
                  <a:tcPr marL="50800" marR="50800" marT="50800" marB="50800" anchor="ctr" horzOverflow="overflow">
                    <a:solidFill>
                      <a:srgbClr val="FFFFFF"/>
                    </a:solidFill>
                  </a:tcPr>
                </a:tc>
                <a:tc>
                  <a:txBody>
                    <a:bodyPr/>
                    <a:lstStyle/>
                    <a:p>
                      <a:pPr defTabSz="914400"/>
                      <a:r>
                        <a:rPr sz="2500"/>
                        <a:t>Define problem</a:t>
                      </a:r>
                    </a:p>
                  </a:txBody>
                  <a:tcPr marL="50800" marR="50800" marT="50800" marB="50800" anchor="ctr" horzOverflow="overflow">
                    <a:solidFill>
                      <a:srgbClr val="FFFFFF"/>
                    </a:solidFill>
                  </a:tcPr>
                </a:tc>
                <a:tc>
                  <a:txBody>
                    <a:bodyPr/>
                    <a:lstStyle/>
                    <a:p>
                      <a:pPr defTabSz="914400"/>
                      <a:r>
                        <a:rPr sz="2500"/>
                        <a:t>Empathise</a:t>
                      </a:r>
                    </a:p>
                  </a:txBody>
                  <a:tcPr marL="50800" marR="50800" marT="50800" marB="50800" anchor="ctr" horzOverflow="overflow">
                    <a:solidFill>
                      <a:srgbClr val="FFFFFF"/>
                    </a:solidFill>
                  </a:tcPr>
                </a:tc>
                <a:tc>
                  <a:txBody>
                    <a:bodyPr/>
                    <a:lstStyle/>
                    <a:p>
                      <a:pPr defTabSz="914400"/>
                      <a:r>
                        <a:rPr sz="2500"/>
                        <a:t>Reframe</a:t>
                      </a:r>
                    </a:p>
                  </a:txBody>
                  <a:tcPr marL="50800" marR="50800" marT="50800" marB="50800" anchor="ctr" horzOverflow="overflow">
                    <a:solidFill>
                      <a:srgbClr val="FFFFFF"/>
                    </a:solidFill>
                  </a:tcPr>
                </a:tc>
                <a:tc>
                  <a:txBody>
                    <a:bodyPr/>
                    <a:lstStyle/>
                    <a:p>
                      <a:pPr defTabSz="914400"/>
                      <a:r>
                        <a:rPr sz="2500"/>
                        <a:t>Ideate</a:t>
                      </a:r>
                    </a:p>
                  </a:txBody>
                  <a:tcPr marL="50800" marR="50800" marT="50800" marB="50800" anchor="ctr" horzOverflow="overflow">
                    <a:solidFill>
                      <a:schemeClr val="accent5">
                        <a:hueOff val="-152895"/>
                        <a:lumOff val="12368"/>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chemeClr val="accent5">
                        <a:hueOff val="-152895"/>
                        <a:lumOff val="12368"/>
                      </a:schemeClr>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chemeClr val="accent5">
                        <a:hueOff val="-152895"/>
                        <a:lumOff val="12368"/>
                      </a:schemeClr>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Decide on your favourite idea…"/>
          <p:cNvSpPr txBox="1">
            <a:spLocks noGrp="1"/>
          </p:cNvSpPr>
          <p:nvPr>
            <p:ph type="body" idx="1"/>
          </p:nvPr>
        </p:nvSpPr>
        <p:spPr>
          <a:xfrm>
            <a:off x="1206500" y="4248504"/>
            <a:ext cx="21971000" cy="7403565"/>
          </a:xfrm>
          <a:prstGeom prst="rect">
            <a:avLst/>
          </a:prstGeom>
        </p:spPr>
        <p:txBody>
          <a:bodyPr lIns="50800" tIns="50800" rIns="50800" bIns="50800" anchor="t">
            <a:normAutofit/>
          </a:bodyPr>
          <a:lstStyle/>
          <a:p>
            <a:pPr marL="608965" indent="-608965">
              <a:lnSpc>
                <a:spcPct val="120000"/>
              </a:lnSpc>
              <a:spcBef>
                <a:spcPts val="3500"/>
              </a:spcBef>
              <a:defRPr sz="3700"/>
            </a:pPr>
            <a:r>
              <a:rPr dirty="0"/>
              <a:t>Decide on your </a:t>
            </a:r>
            <a:r>
              <a:rPr dirty="0" err="1"/>
              <a:t>favourite</a:t>
            </a:r>
            <a:r>
              <a:rPr dirty="0"/>
              <a:t> idea</a:t>
            </a:r>
            <a:endParaRPr lang="en-US" dirty="0"/>
          </a:p>
          <a:p>
            <a:pPr marL="608965" indent="-608965">
              <a:lnSpc>
                <a:spcPct val="120000"/>
              </a:lnSpc>
              <a:spcBef>
                <a:spcPts val="3500"/>
              </a:spcBef>
              <a:defRPr sz="3700"/>
            </a:pPr>
            <a:r>
              <a:rPr dirty="0"/>
              <a:t>Your team will have to briefly talk about your user, their challenge, and how your idea may solve that</a:t>
            </a:r>
            <a:endParaRPr lang="en-AU" dirty="0"/>
          </a:p>
          <a:p>
            <a:pPr marL="608965" indent="-608965">
              <a:lnSpc>
                <a:spcPct val="120000"/>
              </a:lnSpc>
              <a:spcBef>
                <a:spcPts val="3500"/>
              </a:spcBef>
              <a:defRPr sz="3700"/>
            </a:pPr>
            <a:r>
              <a:rPr dirty="0"/>
              <a:t>Think of it as an elevator pitch; no need for much detail, just get to the point.</a:t>
            </a:r>
            <a:endParaRPr lang="en-AU" dirty="0"/>
          </a:p>
          <a:p>
            <a:pPr marL="1218565" lvl="1" indent="-608965">
              <a:lnSpc>
                <a:spcPct val="120000"/>
              </a:lnSpc>
              <a:spcBef>
                <a:spcPts val="3500"/>
              </a:spcBef>
              <a:defRPr sz="3700"/>
            </a:pPr>
            <a:r>
              <a:rPr dirty="0"/>
              <a:t>Example: </a:t>
            </a:r>
            <a:r>
              <a:rPr i="1" dirty="0"/>
              <a:t>“</a:t>
            </a:r>
            <a:r>
              <a:rPr lang="en-US" dirty="0"/>
              <a:t>Drivers are falling asleep on the wheel, and this is causing accidents nationwide. How can we save our drivers? We are going to use the wasted energy from the vehicle to shine bright lights in our driver’s eyes every now and then.”</a:t>
            </a:r>
            <a:endParaRPr lang="en-AU" i="1" dirty="0"/>
          </a:p>
          <a:p>
            <a:pPr marL="608965" indent="-608965">
              <a:lnSpc>
                <a:spcPct val="120000"/>
              </a:lnSpc>
              <a:spcBef>
                <a:spcPts val="3500"/>
              </a:spcBef>
              <a:defRPr sz="3700">
                <a:solidFill>
                  <a:schemeClr val="accent1">
                    <a:lumOff val="16847"/>
                  </a:schemeClr>
                </a:solidFill>
              </a:defRPr>
            </a:pPr>
            <a:r>
              <a:rPr dirty="0"/>
              <a:t>Again, if an idea is somewhat feasible, it’s fine. There’s no time to be picky :)</a:t>
            </a:r>
            <a:endParaRPr lang="en-AU" dirty="0"/>
          </a:p>
        </p:txBody>
      </p:sp>
      <p:sp>
        <p:nvSpPr>
          <p:cNvPr id="261" name="7. Prep a 30 second prezi"/>
          <p:cNvSpPr txBox="1">
            <a:spLocks noGrp="1"/>
          </p:cNvSpPr>
          <p:nvPr>
            <p:ph type="title"/>
          </p:nvPr>
        </p:nvSpPr>
        <p:spPr>
          <a:prstGeom prst="rect">
            <a:avLst/>
          </a:prstGeom>
        </p:spPr>
        <p:txBody>
          <a:bodyPr/>
          <a:lstStyle/>
          <a:p>
            <a:r>
              <a:rPr dirty="0"/>
              <a:t>7. Prep a 30 second </a:t>
            </a:r>
            <a:r>
              <a:rPr lang="en-AU" dirty="0"/>
              <a:t>pitch @ 3:20pm</a:t>
            </a:r>
            <a:endParaRPr dirty="0"/>
          </a:p>
        </p:txBody>
      </p:sp>
      <p:graphicFrame>
        <p:nvGraphicFramePr>
          <p:cNvPr id="263" name="Table"/>
          <p:cNvGraphicFramePr/>
          <p:nvPr>
            <p:extLst>
              <p:ext uri="{D42A27DB-BD31-4B8C-83A1-F6EECF244321}">
                <p14:modId xmlns:p14="http://schemas.microsoft.com/office/powerpoint/2010/main" val="9277183"/>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rgbClr val="FFFFFF"/>
                    </a:solidFill>
                  </a:tcPr>
                </a:tc>
                <a:tc>
                  <a:txBody>
                    <a:bodyPr/>
                    <a:lstStyle/>
                    <a:p>
                      <a:pPr defTabSz="914400"/>
                      <a:r>
                        <a:rPr sz="2500"/>
                        <a:t>Group formation</a:t>
                      </a:r>
                    </a:p>
                  </a:txBody>
                  <a:tcPr marL="50800" marR="50800" marT="50800" marB="50800" anchor="ctr" horzOverflow="overflow">
                    <a:solidFill>
                      <a:srgbClr val="FFFFFF"/>
                    </a:solidFill>
                  </a:tcPr>
                </a:tc>
                <a:tc>
                  <a:txBody>
                    <a:bodyPr/>
                    <a:lstStyle/>
                    <a:p>
                      <a:pPr defTabSz="914400"/>
                      <a:r>
                        <a:rPr sz="2500"/>
                        <a:t>Define problem</a:t>
                      </a:r>
                    </a:p>
                  </a:txBody>
                  <a:tcPr marL="50800" marR="50800" marT="50800" marB="50800" anchor="ctr" horzOverflow="overflow">
                    <a:solidFill>
                      <a:srgbClr val="FFFFFF"/>
                    </a:solidFill>
                  </a:tcPr>
                </a:tc>
                <a:tc>
                  <a:txBody>
                    <a:bodyPr/>
                    <a:lstStyle/>
                    <a:p>
                      <a:pPr defTabSz="914400"/>
                      <a:r>
                        <a:rPr sz="2500"/>
                        <a:t>Empathise</a:t>
                      </a:r>
                    </a:p>
                  </a:txBody>
                  <a:tcPr marL="50800" marR="50800" marT="50800" marB="50800" anchor="ctr" horzOverflow="overflow">
                    <a:solidFill>
                      <a:srgbClr val="FFFFFF"/>
                    </a:solidFill>
                  </a:tcPr>
                </a:tc>
                <a:tc>
                  <a:txBody>
                    <a:bodyPr/>
                    <a:lstStyle/>
                    <a:p>
                      <a:pPr defTabSz="914400"/>
                      <a:r>
                        <a:rPr sz="2500"/>
                        <a:t>Reframe</a:t>
                      </a:r>
                    </a:p>
                  </a:txBody>
                  <a:tcPr marL="50800" marR="50800" marT="50800" marB="50800" anchor="ctr" horzOverflow="overflow">
                    <a:solidFill>
                      <a:srgbClr val="FFFFFF"/>
                    </a:solidFill>
                  </a:tcPr>
                </a:tc>
                <a:tc>
                  <a:txBody>
                    <a:bodyPr/>
                    <a:lstStyle/>
                    <a:p>
                      <a:pPr defTabSz="914400"/>
                      <a:r>
                        <a:rPr sz="2500"/>
                        <a:t>Ideate</a:t>
                      </a:r>
                    </a:p>
                  </a:txBody>
                  <a:tcPr marL="50800" marR="50800" marT="50800" marB="50800" anchor="ctr" horzOverflow="overflow">
                    <a:solidFill>
                      <a:srgbClr val="FFFFFF"/>
                    </a:solidFill>
                  </a:tcPr>
                </a:tc>
                <a:tc>
                  <a:txBody>
                    <a:bodyPr/>
                    <a:lstStyle/>
                    <a:p>
                      <a:pPr defTabSz="914400"/>
                      <a:r>
                        <a:rPr lang="en-AU" sz="2500" dirty="0"/>
                        <a:t>Prep pitch</a:t>
                      </a:r>
                    </a:p>
                  </a:txBody>
                  <a:tcPr marL="50800" marR="50800" marT="50800" marB="50800" anchor="ctr" horzOverflow="overflow">
                    <a:solidFill>
                      <a:schemeClr val="accent5">
                        <a:hueOff val="-152895"/>
                        <a:lumOff val="12368"/>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chemeClr val="accent5">
                        <a:hueOff val="-152895"/>
                        <a:lumOff val="12368"/>
                      </a:schemeClr>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chemeClr val="accent5">
                        <a:hueOff val="-152895"/>
                        <a:lumOff val="12368"/>
                      </a:schemeClr>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transition spd="med"/>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Each group gets ~30 seconds to talk…"/>
          <p:cNvSpPr txBox="1">
            <a:spLocks noGrp="1"/>
          </p:cNvSpPr>
          <p:nvPr>
            <p:ph type="body" idx="1"/>
          </p:nvPr>
        </p:nvSpPr>
        <p:spPr>
          <a:prstGeom prst="rect">
            <a:avLst/>
          </a:prstGeom>
        </p:spPr>
        <p:txBody>
          <a:bodyPr/>
          <a:lstStyle/>
          <a:p>
            <a:pPr marL="609599" indent="-609599">
              <a:lnSpc>
                <a:spcPct val="120000"/>
              </a:lnSpc>
              <a:spcBef>
                <a:spcPts val="3500"/>
              </a:spcBef>
              <a:defRPr sz="3700"/>
            </a:pPr>
            <a:r>
              <a:t>Each group gets ~30 seconds to talk</a:t>
            </a:r>
          </a:p>
          <a:p>
            <a:pPr marL="609599" indent="-609599">
              <a:lnSpc>
                <a:spcPct val="120000"/>
              </a:lnSpc>
              <a:spcBef>
                <a:spcPts val="3500"/>
              </a:spcBef>
              <a:defRPr sz="3700"/>
            </a:pPr>
            <a:r>
              <a:t>With 5 or 6 teams, we could do it in about 10 minutes</a:t>
            </a:r>
          </a:p>
          <a:p>
            <a:pPr marL="609599" indent="-609599">
              <a:lnSpc>
                <a:spcPct val="120000"/>
              </a:lnSpc>
              <a:spcBef>
                <a:spcPts val="3500"/>
              </a:spcBef>
              <a:defRPr sz="3700"/>
            </a:pPr>
            <a:r>
              <a:t>Have fun :)</a:t>
            </a:r>
          </a:p>
        </p:txBody>
      </p:sp>
      <p:sp>
        <p:nvSpPr>
          <p:cNvPr id="266" name="8. Prezi time"/>
          <p:cNvSpPr txBox="1">
            <a:spLocks noGrp="1"/>
          </p:cNvSpPr>
          <p:nvPr>
            <p:ph type="title"/>
          </p:nvPr>
        </p:nvSpPr>
        <p:spPr>
          <a:prstGeom prst="rect">
            <a:avLst/>
          </a:prstGeom>
        </p:spPr>
        <p:txBody>
          <a:bodyPr/>
          <a:lstStyle/>
          <a:p>
            <a:r>
              <a:rPr dirty="0"/>
              <a:t>8. </a:t>
            </a:r>
            <a:r>
              <a:rPr lang="en-AU" dirty="0"/>
              <a:t>Pitch</a:t>
            </a:r>
            <a:r>
              <a:rPr dirty="0"/>
              <a:t> time</a:t>
            </a:r>
          </a:p>
        </p:txBody>
      </p:sp>
      <p:graphicFrame>
        <p:nvGraphicFramePr>
          <p:cNvPr id="268" name="Table"/>
          <p:cNvGraphicFramePr/>
          <p:nvPr>
            <p:extLst>
              <p:ext uri="{D42A27DB-BD31-4B8C-83A1-F6EECF244321}">
                <p14:modId xmlns:p14="http://schemas.microsoft.com/office/powerpoint/2010/main" val="3802410013"/>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rgbClr val="FFFFFF"/>
                    </a:solidFill>
                  </a:tcPr>
                </a:tc>
                <a:tc>
                  <a:txBody>
                    <a:bodyPr/>
                    <a:lstStyle/>
                    <a:p>
                      <a:pPr defTabSz="914400"/>
                      <a:r>
                        <a:rPr sz="2500"/>
                        <a:t>Group formation</a:t>
                      </a:r>
                    </a:p>
                  </a:txBody>
                  <a:tcPr marL="50800" marR="50800" marT="50800" marB="50800" anchor="ctr" horzOverflow="overflow">
                    <a:solidFill>
                      <a:srgbClr val="FFFFFF"/>
                    </a:solidFill>
                  </a:tcPr>
                </a:tc>
                <a:tc>
                  <a:txBody>
                    <a:bodyPr/>
                    <a:lstStyle/>
                    <a:p>
                      <a:pPr defTabSz="914400"/>
                      <a:r>
                        <a:rPr sz="2500"/>
                        <a:t>Define problem</a:t>
                      </a:r>
                    </a:p>
                  </a:txBody>
                  <a:tcPr marL="50800" marR="50800" marT="50800" marB="50800" anchor="ctr" horzOverflow="overflow">
                    <a:solidFill>
                      <a:srgbClr val="FFFFFF"/>
                    </a:solidFill>
                  </a:tcPr>
                </a:tc>
                <a:tc>
                  <a:txBody>
                    <a:bodyPr/>
                    <a:lstStyle/>
                    <a:p>
                      <a:pPr defTabSz="914400"/>
                      <a:r>
                        <a:rPr sz="2500"/>
                        <a:t>Empathise</a:t>
                      </a:r>
                    </a:p>
                  </a:txBody>
                  <a:tcPr marL="50800" marR="50800" marT="50800" marB="50800" anchor="ctr" horzOverflow="overflow">
                    <a:solidFill>
                      <a:srgbClr val="FFFFFF"/>
                    </a:solidFill>
                  </a:tcPr>
                </a:tc>
                <a:tc>
                  <a:txBody>
                    <a:bodyPr/>
                    <a:lstStyle/>
                    <a:p>
                      <a:pPr defTabSz="914400"/>
                      <a:r>
                        <a:rPr sz="2500"/>
                        <a:t>Reframe</a:t>
                      </a:r>
                    </a:p>
                  </a:txBody>
                  <a:tcPr marL="50800" marR="50800" marT="50800" marB="50800" anchor="ctr" horzOverflow="overflow">
                    <a:solidFill>
                      <a:srgbClr val="FFFFFF"/>
                    </a:solidFill>
                  </a:tcPr>
                </a:tc>
                <a:tc>
                  <a:txBody>
                    <a:bodyPr/>
                    <a:lstStyle/>
                    <a:p>
                      <a:pPr defTabSz="914400"/>
                      <a:r>
                        <a:rPr sz="2500"/>
                        <a:t>Ideate</a:t>
                      </a:r>
                    </a:p>
                  </a:txBody>
                  <a:tcPr marL="50800" marR="50800" marT="50800" marB="50800" anchor="ctr" horzOverflow="overflow">
                    <a:solidFill>
                      <a:srgbClr val="FFFFFF"/>
                    </a:solidFill>
                  </a:tcPr>
                </a:tc>
                <a:tc>
                  <a:txBody>
                    <a:bodyPr/>
                    <a:lstStyle/>
                    <a:p>
                      <a:pPr defTabSz="914400"/>
                      <a:r>
                        <a:rPr lang="en-AU" sz="2500" dirty="0"/>
                        <a:t>Prep pitch</a:t>
                      </a:r>
                    </a:p>
                  </a:txBody>
                  <a:tcPr marL="50800" marR="50800" marT="50800" marB="50800" anchor="ctr" horzOverflow="overflow">
                    <a:solidFill>
                      <a:srgbClr val="FFFFFF"/>
                    </a:solidFill>
                  </a:tcPr>
                </a:tc>
                <a:tc>
                  <a:txBody>
                    <a:bodyPr/>
                    <a:lstStyle/>
                    <a:p>
                      <a:pPr defTabSz="914400"/>
                      <a:r>
                        <a:rPr sz="2500"/>
                        <a:t>Present</a:t>
                      </a:r>
                    </a:p>
                  </a:txBody>
                  <a:tcPr marL="50800" marR="50800" marT="50800" marB="50800" anchor="ctr" horzOverflow="overflow">
                    <a:solidFill>
                      <a:schemeClr val="accent5">
                        <a:hueOff val="-152895"/>
                        <a:lumOff val="12368"/>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chemeClr val="accent5">
                        <a:hueOff val="-152895"/>
                        <a:lumOff val="12368"/>
                      </a:schemeClr>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dirty="0"/>
                        <a:t>all</a:t>
                      </a:r>
                    </a:p>
                  </a:txBody>
                  <a:tcPr marL="50800" marR="50800" marT="50800" marB="50800" anchor="ctr" horzOverflow="overflow">
                    <a:solidFill>
                      <a:schemeClr val="accent5">
                        <a:hueOff val="-152895"/>
                        <a:lumOff val="12368"/>
                      </a:schemeClr>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What did you enjoy?…"/>
          <p:cNvSpPr txBox="1">
            <a:spLocks noGrp="1"/>
          </p:cNvSpPr>
          <p:nvPr>
            <p:ph type="body" idx="1"/>
          </p:nvPr>
        </p:nvSpPr>
        <p:spPr>
          <a:prstGeom prst="rect">
            <a:avLst/>
          </a:prstGeom>
        </p:spPr>
        <p:txBody>
          <a:bodyPr/>
          <a:lstStyle/>
          <a:p>
            <a:pPr marL="609599" indent="-609599">
              <a:lnSpc>
                <a:spcPct val="120000"/>
              </a:lnSpc>
              <a:spcBef>
                <a:spcPts val="3500"/>
              </a:spcBef>
              <a:defRPr sz="4000"/>
            </a:pPr>
            <a:r>
              <a:t>What did you enjoy?</a:t>
            </a:r>
          </a:p>
          <a:p>
            <a:pPr marL="609599" indent="-609599">
              <a:lnSpc>
                <a:spcPct val="120000"/>
              </a:lnSpc>
              <a:spcBef>
                <a:spcPts val="3500"/>
              </a:spcBef>
              <a:defRPr sz="4000"/>
            </a:pPr>
            <a:r>
              <a:t>What was hard? Did that surprise you?</a:t>
            </a:r>
          </a:p>
          <a:p>
            <a:pPr marL="609599" indent="-609599">
              <a:lnSpc>
                <a:spcPct val="120000"/>
              </a:lnSpc>
              <a:spcBef>
                <a:spcPts val="3500"/>
              </a:spcBef>
              <a:defRPr sz="4000"/>
            </a:pPr>
            <a:r>
              <a:t>Did the time pressure help or hinder?</a:t>
            </a:r>
          </a:p>
          <a:p>
            <a:pPr marL="609599" indent="-609599">
              <a:lnSpc>
                <a:spcPct val="120000"/>
              </a:lnSpc>
              <a:spcBef>
                <a:spcPts val="3500"/>
              </a:spcBef>
              <a:defRPr sz="4000"/>
            </a:pPr>
            <a:r>
              <a:t>What about making assumptions?</a:t>
            </a:r>
          </a:p>
          <a:p>
            <a:pPr marL="609599" indent="-609599">
              <a:lnSpc>
                <a:spcPct val="120000"/>
              </a:lnSpc>
              <a:spcBef>
                <a:spcPts val="3500"/>
              </a:spcBef>
              <a:defRPr sz="4000"/>
            </a:pPr>
            <a:r>
              <a:t>Anything you can take away from this?</a:t>
            </a:r>
          </a:p>
        </p:txBody>
      </p:sp>
      <p:sp>
        <p:nvSpPr>
          <p:cNvPr id="271" name="9. Reflection"/>
          <p:cNvSpPr txBox="1">
            <a:spLocks noGrp="1"/>
          </p:cNvSpPr>
          <p:nvPr>
            <p:ph type="title"/>
          </p:nvPr>
        </p:nvSpPr>
        <p:spPr>
          <a:prstGeom prst="rect">
            <a:avLst/>
          </a:prstGeom>
        </p:spPr>
        <p:txBody>
          <a:bodyPr/>
          <a:lstStyle/>
          <a:p>
            <a:r>
              <a:rPr dirty="0"/>
              <a:t>9. </a:t>
            </a:r>
            <a:r>
              <a:rPr lang="en-AU" dirty="0"/>
              <a:t>Reflection</a:t>
            </a:r>
            <a:endParaRPr dirty="0"/>
          </a:p>
        </p:txBody>
      </p:sp>
      <p:sp>
        <p:nvSpPr>
          <p:cNvPr id="272" name="(if time allows ~ 10 minutes)"/>
          <p:cNvSpPr txBox="1">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t>(if time allows ~ 10 minutes)</a:t>
            </a:r>
          </a:p>
        </p:txBody>
      </p:sp>
      <p:graphicFrame>
        <p:nvGraphicFramePr>
          <p:cNvPr id="273" name="Table"/>
          <p:cNvGraphicFramePr/>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rgbClr val="FFFFFF"/>
                    </a:solidFill>
                  </a:tcPr>
                </a:tc>
                <a:tc>
                  <a:txBody>
                    <a:bodyPr/>
                    <a:lstStyle/>
                    <a:p>
                      <a:pPr defTabSz="914400"/>
                      <a:r>
                        <a:rPr sz="2500"/>
                        <a:t>Group formation</a:t>
                      </a:r>
                    </a:p>
                  </a:txBody>
                  <a:tcPr marL="50800" marR="50800" marT="50800" marB="50800" anchor="ctr" horzOverflow="overflow">
                    <a:solidFill>
                      <a:srgbClr val="FFFFFF"/>
                    </a:solidFill>
                  </a:tcPr>
                </a:tc>
                <a:tc>
                  <a:txBody>
                    <a:bodyPr/>
                    <a:lstStyle/>
                    <a:p>
                      <a:pPr defTabSz="914400"/>
                      <a:r>
                        <a:rPr sz="2500"/>
                        <a:t>Define problem</a:t>
                      </a:r>
                    </a:p>
                  </a:txBody>
                  <a:tcPr marL="50800" marR="50800" marT="50800" marB="50800" anchor="ctr" horzOverflow="overflow">
                    <a:solidFill>
                      <a:srgbClr val="FFFFFF"/>
                    </a:solidFill>
                  </a:tcPr>
                </a:tc>
                <a:tc>
                  <a:txBody>
                    <a:bodyPr/>
                    <a:lstStyle/>
                    <a:p>
                      <a:pPr defTabSz="914400"/>
                      <a:r>
                        <a:rPr sz="2500"/>
                        <a:t>Empathise</a:t>
                      </a:r>
                    </a:p>
                  </a:txBody>
                  <a:tcPr marL="50800" marR="50800" marT="50800" marB="50800" anchor="ctr" horzOverflow="overflow">
                    <a:solidFill>
                      <a:srgbClr val="FFFFFF"/>
                    </a:solidFill>
                  </a:tcPr>
                </a:tc>
                <a:tc>
                  <a:txBody>
                    <a:bodyPr/>
                    <a:lstStyle/>
                    <a:p>
                      <a:pPr defTabSz="914400"/>
                      <a:r>
                        <a:rPr sz="2500"/>
                        <a:t>Reframe</a:t>
                      </a:r>
                    </a:p>
                  </a:txBody>
                  <a:tcPr marL="50800" marR="50800" marT="50800" marB="50800" anchor="ctr" horzOverflow="overflow">
                    <a:solidFill>
                      <a:srgbClr val="FFFFFF"/>
                    </a:solidFill>
                  </a:tcPr>
                </a:tc>
                <a:tc>
                  <a:txBody>
                    <a:bodyPr/>
                    <a:lstStyle/>
                    <a:p>
                      <a:pPr defTabSz="914400"/>
                      <a:r>
                        <a:rPr sz="2500"/>
                        <a:t>Ideate</a:t>
                      </a:r>
                    </a:p>
                  </a:txBody>
                  <a:tcPr marL="50800" marR="50800" marT="50800" marB="50800" anchor="ctr" horzOverflow="overflow">
                    <a:solidFill>
                      <a:srgbClr val="FFFFFF"/>
                    </a:solidFill>
                  </a:tcPr>
                </a:tc>
                <a:tc>
                  <a:txBody>
                    <a:bodyPr/>
                    <a:lstStyle/>
                    <a:p>
                      <a:pPr defTabSz="914400"/>
                      <a:r>
                        <a:rPr sz="2500"/>
                        <a:t>Prep prezi</a:t>
                      </a:r>
                    </a:p>
                  </a:txBody>
                  <a:tcPr marL="50800" marR="50800" marT="50800" marB="50800" anchor="ctr" horzOverflow="overflow">
                    <a:solidFill>
                      <a:srgbClr val="FFFFFF"/>
                    </a:solidFill>
                  </a:tcPr>
                </a:tc>
                <a:tc>
                  <a:txBody>
                    <a:bodyPr/>
                    <a:lstStyle/>
                    <a:p>
                      <a:pPr defTabSz="914400"/>
                      <a:r>
                        <a:rPr sz="2500"/>
                        <a:t>Present</a:t>
                      </a:r>
                    </a:p>
                  </a:txBody>
                  <a:tcPr marL="50800" marR="50800" marT="50800" marB="50800" anchor="ctr" horzOverflow="overflow">
                    <a:solidFill>
                      <a:srgbClr val="FFFFFF"/>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What did you enjoy?…"/>
          <p:cNvSpPr txBox="1">
            <a:spLocks noGrp="1"/>
          </p:cNvSpPr>
          <p:nvPr>
            <p:ph type="body" idx="1"/>
          </p:nvPr>
        </p:nvSpPr>
        <p:spPr>
          <a:prstGeom prst="rect">
            <a:avLst/>
          </a:prstGeom>
        </p:spPr>
        <p:txBody>
          <a:bodyPr/>
          <a:lstStyle/>
          <a:p>
            <a:pPr marL="609599" indent="-609599">
              <a:lnSpc>
                <a:spcPct val="120000"/>
              </a:lnSpc>
              <a:spcBef>
                <a:spcPts val="3500"/>
              </a:spcBef>
              <a:defRPr sz="4000"/>
            </a:pPr>
            <a:r>
              <a:rPr lang="en-US" dirty="0"/>
              <a:t>Set up a shared workspace (e.g. OneNote, Google Docs, Miro) with your team.</a:t>
            </a:r>
          </a:p>
          <a:p>
            <a:pPr marL="1219199" lvl="1" indent="-609599">
              <a:lnSpc>
                <a:spcPct val="120000"/>
              </a:lnSpc>
              <a:spcBef>
                <a:spcPts val="3500"/>
              </a:spcBef>
              <a:defRPr sz="4000"/>
            </a:pPr>
            <a:r>
              <a:rPr lang="en-US" dirty="0"/>
              <a:t>Create a group chat too.</a:t>
            </a:r>
            <a:endParaRPr dirty="0"/>
          </a:p>
          <a:p>
            <a:pPr marL="609599" indent="-609599">
              <a:lnSpc>
                <a:spcPct val="120000"/>
              </a:lnSpc>
              <a:spcBef>
                <a:spcPts val="3500"/>
              </a:spcBef>
              <a:defRPr sz="4000"/>
            </a:pPr>
            <a:r>
              <a:rPr lang="en-US" dirty="0"/>
              <a:t>Reflect on today’s workshop in your design journal. Filling it a bit after every workshop is less stress than doing it all the night before (and you won’t forget what happened in week 1).</a:t>
            </a:r>
            <a:endParaRPr dirty="0"/>
          </a:p>
          <a:p>
            <a:pPr marL="609599" indent="-609599">
              <a:lnSpc>
                <a:spcPct val="120000"/>
              </a:lnSpc>
              <a:spcBef>
                <a:spcPts val="3500"/>
              </a:spcBef>
              <a:defRPr sz="4000"/>
            </a:pPr>
            <a:r>
              <a:rPr lang="en-US" dirty="0"/>
              <a:t>Tomorrow’s workshop will go through project and assessment briefs.</a:t>
            </a:r>
          </a:p>
          <a:p>
            <a:pPr marL="1219199" lvl="1" indent="-609599">
              <a:lnSpc>
                <a:spcPct val="120000"/>
              </a:lnSpc>
              <a:spcBef>
                <a:spcPts val="3500"/>
              </a:spcBef>
              <a:defRPr sz="4000"/>
            </a:pPr>
            <a:r>
              <a:rPr lang="en-US" dirty="0"/>
              <a:t>There will be time at the end to get started with the project!</a:t>
            </a:r>
          </a:p>
          <a:p>
            <a:pPr marL="609599" indent="-609599">
              <a:lnSpc>
                <a:spcPct val="120000"/>
              </a:lnSpc>
              <a:spcBef>
                <a:spcPts val="3500"/>
              </a:spcBef>
              <a:defRPr sz="4000"/>
            </a:pPr>
            <a:r>
              <a:rPr lang="en-US" dirty="0"/>
              <a:t>Brush up on course </a:t>
            </a:r>
            <a:r>
              <a:rPr lang="en-US" dirty="0" err="1"/>
              <a:t>preq-reqs</a:t>
            </a:r>
            <a:r>
              <a:rPr lang="en-US" dirty="0"/>
              <a:t> like MMAN1130 (CAD).</a:t>
            </a:r>
            <a:endParaRPr dirty="0"/>
          </a:p>
        </p:txBody>
      </p:sp>
      <p:sp>
        <p:nvSpPr>
          <p:cNvPr id="271" name="9. Reflection"/>
          <p:cNvSpPr txBox="1">
            <a:spLocks noGrp="1"/>
          </p:cNvSpPr>
          <p:nvPr>
            <p:ph type="title"/>
          </p:nvPr>
        </p:nvSpPr>
        <p:spPr>
          <a:prstGeom prst="rect">
            <a:avLst/>
          </a:prstGeom>
        </p:spPr>
        <p:txBody>
          <a:bodyPr/>
          <a:lstStyle/>
          <a:p>
            <a:r>
              <a:rPr lang="en-US" dirty="0"/>
              <a:t>10</a:t>
            </a:r>
            <a:r>
              <a:rPr dirty="0"/>
              <a:t>. </a:t>
            </a:r>
            <a:r>
              <a:rPr lang="en-US" dirty="0"/>
              <a:t>Next Steps</a:t>
            </a:r>
            <a:endParaRPr dirty="0"/>
          </a:p>
        </p:txBody>
      </p:sp>
      <p:graphicFrame>
        <p:nvGraphicFramePr>
          <p:cNvPr id="273" name="Table"/>
          <p:cNvGraphicFramePr/>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rgbClr val="FFFFFF"/>
                    </a:solidFill>
                  </a:tcPr>
                </a:tc>
                <a:tc>
                  <a:txBody>
                    <a:bodyPr/>
                    <a:lstStyle/>
                    <a:p>
                      <a:pPr defTabSz="914400"/>
                      <a:r>
                        <a:rPr sz="2500"/>
                        <a:t>Group formation</a:t>
                      </a:r>
                    </a:p>
                  </a:txBody>
                  <a:tcPr marL="50800" marR="50800" marT="50800" marB="50800" anchor="ctr" horzOverflow="overflow">
                    <a:solidFill>
                      <a:srgbClr val="FFFFFF"/>
                    </a:solidFill>
                  </a:tcPr>
                </a:tc>
                <a:tc>
                  <a:txBody>
                    <a:bodyPr/>
                    <a:lstStyle/>
                    <a:p>
                      <a:pPr defTabSz="914400"/>
                      <a:r>
                        <a:rPr sz="2500"/>
                        <a:t>Define problem</a:t>
                      </a:r>
                    </a:p>
                  </a:txBody>
                  <a:tcPr marL="50800" marR="50800" marT="50800" marB="50800" anchor="ctr" horzOverflow="overflow">
                    <a:solidFill>
                      <a:srgbClr val="FFFFFF"/>
                    </a:solidFill>
                  </a:tcPr>
                </a:tc>
                <a:tc>
                  <a:txBody>
                    <a:bodyPr/>
                    <a:lstStyle/>
                    <a:p>
                      <a:pPr defTabSz="914400"/>
                      <a:r>
                        <a:rPr sz="2500"/>
                        <a:t>Empathise</a:t>
                      </a:r>
                    </a:p>
                  </a:txBody>
                  <a:tcPr marL="50800" marR="50800" marT="50800" marB="50800" anchor="ctr" horzOverflow="overflow">
                    <a:solidFill>
                      <a:srgbClr val="FFFFFF"/>
                    </a:solidFill>
                  </a:tcPr>
                </a:tc>
                <a:tc>
                  <a:txBody>
                    <a:bodyPr/>
                    <a:lstStyle/>
                    <a:p>
                      <a:pPr defTabSz="914400"/>
                      <a:r>
                        <a:rPr sz="2500"/>
                        <a:t>Reframe</a:t>
                      </a:r>
                    </a:p>
                  </a:txBody>
                  <a:tcPr marL="50800" marR="50800" marT="50800" marB="50800" anchor="ctr" horzOverflow="overflow">
                    <a:solidFill>
                      <a:srgbClr val="FFFFFF"/>
                    </a:solidFill>
                  </a:tcPr>
                </a:tc>
                <a:tc>
                  <a:txBody>
                    <a:bodyPr/>
                    <a:lstStyle/>
                    <a:p>
                      <a:pPr defTabSz="914400"/>
                      <a:r>
                        <a:rPr sz="2500"/>
                        <a:t>Ideate</a:t>
                      </a:r>
                    </a:p>
                  </a:txBody>
                  <a:tcPr marL="50800" marR="50800" marT="50800" marB="50800" anchor="ctr" horzOverflow="overflow">
                    <a:solidFill>
                      <a:srgbClr val="FFFFFF"/>
                    </a:solidFill>
                  </a:tcPr>
                </a:tc>
                <a:tc>
                  <a:txBody>
                    <a:bodyPr/>
                    <a:lstStyle/>
                    <a:p>
                      <a:pPr defTabSz="914400"/>
                      <a:r>
                        <a:rPr sz="2500"/>
                        <a:t>Prep prezi</a:t>
                      </a:r>
                    </a:p>
                  </a:txBody>
                  <a:tcPr marL="50800" marR="50800" marT="50800" marB="50800" anchor="ctr" horzOverflow="overflow">
                    <a:solidFill>
                      <a:srgbClr val="FFFFFF"/>
                    </a:solidFill>
                  </a:tcPr>
                </a:tc>
                <a:tc>
                  <a:txBody>
                    <a:bodyPr/>
                    <a:lstStyle/>
                    <a:p>
                      <a:pPr defTabSz="914400"/>
                      <a:r>
                        <a:rPr sz="2500"/>
                        <a:t>Present</a:t>
                      </a:r>
                    </a:p>
                  </a:txBody>
                  <a:tcPr marL="50800" marR="50800" marT="50800" marB="50800" anchor="ctr" horzOverflow="overflow">
                    <a:solidFill>
                      <a:srgbClr val="FFFFFF"/>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extLst>
                  <a:ext uri="{0D108BD9-81ED-4DB2-BD59-A6C34878D82A}">
                    <a16:rowId xmlns:a16="http://schemas.microsoft.com/office/drawing/2014/main" val="10002"/>
                  </a:ext>
                </a:extLst>
              </a:tr>
            </a:tbl>
          </a:graphicData>
        </a:graphic>
      </p:graphicFrame>
      <p:sp>
        <p:nvSpPr>
          <p:cNvPr id="3" name="Text Placeholder 2">
            <a:extLst>
              <a:ext uri="{FF2B5EF4-FFF2-40B4-BE49-F238E27FC236}">
                <a16:creationId xmlns:a16="http://schemas.microsoft.com/office/drawing/2014/main" id="{7DBF2A92-04FE-12FB-D86A-D8808BE2DF86}"/>
              </a:ext>
            </a:extLst>
          </p:cNvPr>
          <p:cNvSpPr>
            <a:spLocks noGrp="1"/>
          </p:cNvSpPr>
          <p:nvPr>
            <p:ph type="body" sz="quarter" idx="21"/>
          </p:nvPr>
        </p:nvSpPr>
        <p:spPr/>
        <p:txBody>
          <a:bodyPr/>
          <a:lstStyle/>
          <a:p>
            <a:r>
              <a:rPr lang="en-US" dirty="0"/>
              <a:t>Homework</a:t>
            </a:r>
          </a:p>
        </p:txBody>
      </p:sp>
    </p:spTree>
    <p:extLst>
      <p:ext uri="{BB962C8B-B14F-4D97-AF65-F5344CB8AC3E}">
        <p14:creationId xmlns:p14="http://schemas.microsoft.com/office/powerpoint/2010/main" val="111805403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Meet your demonstrator"/>
          <p:cNvSpPr txBox="1">
            <a:spLocks noGrp="1"/>
          </p:cNvSpPr>
          <p:nvPr>
            <p:ph type="title"/>
          </p:nvPr>
        </p:nvSpPr>
        <p:spPr>
          <a:prstGeom prst="rect">
            <a:avLst/>
          </a:prstGeom>
        </p:spPr>
        <p:txBody>
          <a:bodyPr/>
          <a:lstStyle/>
          <a:p>
            <a:r>
              <a:rPr dirty="0"/>
              <a:t>Meet your demonstrator</a:t>
            </a:r>
          </a:p>
        </p:txBody>
      </p:sp>
      <p:sp>
        <p:nvSpPr>
          <p:cNvPr id="208" name="About me…"/>
          <p:cNvSpPr txBox="1">
            <a:spLocks noGrp="1"/>
          </p:cNvSpPr>
          <p:nvPr>
            <p:ph type="body" idx="1"/>
          </p:nvPr>
        </p:nvSpPr>
        <p:spPr>
          <a:xfrm>
            <a:off x="1206500" y="3015568"/>
            <a:ext cx="16234007" cy="8256012"/>
          </a:xfrm>
          <a:prstGeom prst="rect">
            <a:avLst/>
          </a:prstGeom>
        </p:spPr>
        <p:txBody>
          <a:bodyPr lIns="50800" tIns="50800" rIns="50800" bIns="50800" anchor="t">
            <a:normAutofit/>
          </a:bodyPr>
          <a:lstStyle/>
          <a:p>
            <a:r>
              <a:rPr lang="en-US" dirty="0"/>
              <a:t>My name is Dan Nguyen</a:t>
            </a:r>
            <a:endParaRPr dirty="0"/>
          </a:p>
          <a:p>
            <a:r>
              <a:rPr lang="en-US" dirty="0"/>
              <a:t>Mechatronics / Computer Science (6</a:t>
            </a:r>
            <a:r>
              <a:rPr lang="en-US" baseline="30000" dirty="0"/>
              <a:t>th</a:t>
            </a:r>
            <a:r>
              <a:rPr lang="en-US" dirty="0"/>
              <a:t> year 😭)</a:t>
            </a:r>
          </a:p>
          <a:p>
            <a:r>
              <a:rPr lang="en-US" dirty="0"/>
              <a:t>Did SLPs for 2 years and a lot of project management related stuff</a:t>
            </a:r>
          </a:p>
          <a:p>
            <a:r>
              <a:rPr lang="en-US" dirty="0" err="1"/>
              <a:t>Favourite</a:t>
            </a:r>
            <a:r>
              <a:rPr lang="en-US" dirty="0"/>
              <a:t> hobbies: Taekwondo 🥋 and climbing 🧗‍♀️</a:t>
            </a:r>
          </a:p>
          <a:p>
            <a:endParaRPr lang="en-US" dirty="0"/>
          </a:p>
        </p:txBody>
      </p:sp>
      <p:graphicFrame>
        <p:nvGraphicFramePr>
          <p:cNvPr id="209" name="Table"/>
          <p:cNvGraphicFramePr/>
          <p:nvPr>
            <p:extLst>
              <p:ext uri="{D42A27DB-BD31-4B8C-83A1-F6EECF244321}">
                <p14:modId xmlns:p14="http://schemas.microsoft.com/office/powerpoint/2010/main" val="2830012119"/>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chemeClr val="accent5">
                        <a:hueOff val="-152895"/>
                        <a:lumOff val="12368"/>
                      </a:schemeClr>
                    </a:solidFill>
                  </a:tcPr>
                </a:tc>
                <a:tc>
                  <a:txBody>
                    <a:bodyPr/>
                    <a:lstStyle/>
                    <a:p>
                      <a:pPr defTabSz="914400"/>
                      <a:r>
                        <a:rPr sz="2500"/>
                        <a:t>Read the brief</a:t>
                      </a:r>
                    </a:p>
                  </a:txBody>
                  <a:tcPr marL="50800" marR="50800" marT="50800" marB="50800" anchor="ctr" horzOverflow="overflow">
                    <a:solidFill>
                      <a:schemeClr val="accent4">
                        <a:hueOff val="348544"/>
                        <a:lumOff val="7139"/>
                      </a:schemeClr>
                    </a:solidFill>
                  </a:tcPr>
                </a:tc>
                <a:tc>
                  <a:txBody>
                    <a:bodyPr/>
                    <a:lstStyle/>
                    <a:p>
                      <a:pPr defTabSz="914400"/>
                      <a:r>
                        <a:rPr sz="2500"/>
                        <a:t>Group formation</a:t>
                      </a:r>
                    </a:p>
                  </a:txBody>
                  <a:tcPr marL="50800" marR="50800" marT="50800" marB="50800" anchor="ctr" horzOverflow="overflow">
                    <a:solidFill>
                      <a:schemeClr val="accent4">
                        <a:hueOff val="348544"/>
                        <a:lumOff val="7139"/>
                      </a:schemeClr>
                    </a:solidFill>
                  </a:tcPr>
                </a:tc>
                <a:tc>
                  <a:txBody>
                    <a:bodyPr/>
                    <a:lstStyle/>
                    <a:p>
                      <a:pPr defTabSz="914400"/>
                      <a:r>
                        <a:rPr sz="2500"/>
                        <a:t>Define problem</a:t>
                      </a:r>
                    </a:p>
                  </a:txBody>
                  <a:tcPr marL="50800" marR="50800" marT="50800" marB="50800" anchor="ctr" horzOverflow="overflow">
                    <a:solidFill>
                      <a:schemeClr val="accent4">
                        <a:hueOff val="348544"/>
                        <a:lumOff val="7139"/>
                      </a:schemeClr>
                    </a:solidFill>
                  </a:tcPr>
                </a:tc>
                <a:tc>
                  <a:txBody>
                    <a:bodyPr/>
                    <a:lstStyle/>
                    <a:p>
                      <a:pPr defTabSz="914400"/>
                      <a:r>
                        <a:rPr sz="2500"/>
                        <a:t>Empathise</a:t>
                      </a:r>
                    </a:p>
                  </a:txBody>
                  <a:tcPr marL="50800" marR="50800" marT="50800" marB="50800" anchor="ctr" horzOverflow="overflow">
                    <a:solidFill>
                      <a:schemeClr val="accent4">
                        <a:hueOff val="348544"/>
                        <a:lumOff val="7139"/>
                      </a:schemeClr>
                    </a:solidFill>
                  </a:tcPr>
                </a:tc>
                <a:tc>
                  <a:txBody>
                    <a:bodyPr/>
                    <a:lstStyle/>
                    <a:p>
                      <a:pPr defTabSz="914400"/>
                      <a:r>
                        <a:rPr sz="2500"/>
                        <a:t>Reframe</a:t>
                      </a:r>
                    </a:p>
                  </a:txBody>
                  <a:tcPr marL="50800" marR="50800" marT="50800" marB="50800" anchor="ctr" horzOverflow="overflow">
                    <a:solidFill>
                      <a:schemeClr val="accent4">
                        <a:hueOff val="348544"/>
                        <a:lumOff val="7139"/>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sz="2500" dirty="0"/>
                        <a:t>Prep </a:t>
                      </a:r>
                      <a:r>
                        <a:rPr lang="en-AU" sz="2500" dirty="0"/>
                        <a:t>pitch</a:t>
                      </a:r>
                      <a:endParaRPr sz="2500" dirty="0"/>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chemeClr val="accent5">
                        <a:hueOff val="-152895"/>
                        <a:lumOff val="12368"/>
                      </a:schemeClr>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15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chemeClr val="accent5">
                        <a:hueOff val="-152895"/>
                        <a:lumOff val="12368"/>
                      </a:schemeClr>
                    </a:solidFill>
                  </a:tcPr>
                </a:tc>
                <a:tc>
                  <a:txBody>
                    <a:bodyPr/>
                    <a:lstStyle/>
                    <a:p>
                      <a:pPr defTabSz="914400"/>
                      <a:r>
                        <a:rPr sz="2500"/>
                        <a:t>individual</a:t>
                      </a:r>
                    </a:p>
                  </a:txBody>
                  <a:tcPr marL="50800" marR="50800" marT="50800" marB="50800" anchor="ctr" horzOverflow="overflow">
                    <a:solidFill>
                      <a:srgbClr val="F2F2F2"/>
                    </a:solidFill>
                  </a:tcPr>
                </a:tc>
                <a:tc>
                  <a:txBody>
                    <a:bodyPr/>
                    <a:lstStyle/>
                    <a:p>
                      <a:pPr defTabSz="914400"/>
                      <a:r>
                        <a:rPr sz="2500"/>
                        <a:t>all</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pic>
        <p:nvPicPr>
          <p:cNvPr id="3" name="Picture 2" descr="A person standing on a beach&#10;&#10;Description automatically generated">
            <a:extLst>
              <a:ext uri="{FF2B5EF4-FFF2-40B4-BE49-F238E27FC236}">
                <a16:creationId xmlns:a16="http://schemas.microsoft.com/office/drawing/2014/main" id="{B6E5CA09-BDF9-DA81-3CF9-B5401A22C6FB}"/>
              </a:ext>
            </a:extLst>
          </p:cNvPr>
          <p:cNvPicPr>
            <a:picLocks noChangeAspect="1"/>
          </p:cNvPicPr>
          <p:nvPr/>
        </p:nvPicPr>
        <p:blipFill rotWithShape="1">
          <a:blip r:embed="rId4">
            <a:extLst>
              <a:ext uri="{28A0092B-C50C-407E-A947-70E740481C1C}">
                <a14:useLocalDpi xmlns:a14="http://schemas.microsoft.com/office/drawing/2010/main" val="0"/>
              </a:ext>
            </a:extLst>
          </a:blip>
          <a:srcRect l="22764" t="21445" r="26941" b="37198"/>
          <a:stretch/>
        </p:blipFill>
        <p:spPr>
          <a:xfrm>
            <a:off x="17599829" y="2676293"/>
            <a:ext cx="6122814" cy="6713034"/>
          </a:xfrm>
          <a:prstGeom prst="rect">
            <a:avLst/>
          </a:prstGeom>
        </p:spPr>
      </p:pic>
    </p:spTree>
  </p:cSld>
  <p:clrMapOvr>
    <a:masterClrMapping/>
  </p:clrMapOvr>
  <p:transition spd="med"/>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Housekeeping"/>
          <p:cNvSpPr txBox="1">
            <a:spLocks noGrp="1"/>
          </p:cNvSpPr>
          <p:nvPr>
            <p:ph type="title"/>
          </p:nvPr>
        </p:nvSpPr>
        <p:spPr>
          <a:prstGeom prst="rect">
            <a:avLst/>
          </a:prstGeom>
        </p:spPr>
        <p:txBody>
          <a:bodyPr/>
          <a:lstStyle/>
          <a:p>
            <a:r>
              <a:t>Housekeeping</a:t>
            </a:r>
          </a:p>
        </p:txBody>
      </p:sp>
      <p:sp>
        <p:nvSpPr>
          <p:cNvPr id="212" name="Expectations from workshops"/>
          <p:cNvSpPr txBox="1">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t>Expectations from workshops</a:t>
            </a:r>
          </a:p>
        </p:txBody>
      </p:sp>
      <p:graphicFrame>
        <p:nvGraphicFramePr>
          <p:cNvPr id="215" name="Table"/>
          <p:cNvGraphicFramePr/>
          <p:nvPr>
            <p:extLst>
              <p:ext uri="{D42A27DB-BD31-4B8C-83A1-F6EECF244321}">
                <p14:modId xmlns:p14="http://schemas.microsoft.com/office/powerpoint/2010/main" val="3562097411"/>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chemeClr val="accent5">
                        <a:hueOff val="-152895"/>
                        <a:lumOff val="12368"/>
                      </a:schemeClr>
                    </a:solidFill>
                  </a:tcPr>
                </a:tc>
                <a:tc>
                  <a:txBody>
                    <a:bodyPr/>
                    <a:lstStyle/>
                    <a:p>
                      <a:pPr defTabSz="914400"/>
                      <a:r>
                        <a:rPr sz="2500"/>
                        <a:t>Read the brief</a:t>
                      </a:r>
                    </a:p>
                  </a:txBody>
                  <a:tcPr marL="50800" marR="50800" marT="50800" marB="50800" anchor="ctr" horzOverflow="overflow">
                    <a:solidFill>
                      <a:schemeClr val="accent4">
                        <a:hueOff val="348544"/>
                        <a:lumOff val="7139"/>
                      </a:schemeClr>
                    </a:solidFill>
                  </a:tcPr>
                </a:tc>
                <a:tc>
                  <a:txBody>
                    <a:bodyPr/>
                    <a:lstStyle/>
                    <a:p>
                      <a:pPr defTabSz="914400"/>
                      <a:r>
                        <a:rPr sz="2500"/>
                        <a:t>Group formation</a:t>
                      </a:r>
                    </a:p>
                  </a:txBody>
                  <a:tcPr marL="50800" marR="50800" marT="50800" marB="50800" anchor="ctr" horzOverflow="overflow">
                    <a:solidFill>
                      <a:schemeClr val="accent4">
                        <a:hueOff val="348544"/>
                        <a:lumOff val="7139"/>
                      </a:schemeClr>
                    </a:solidFill>
                  </a:tcPr>
                </a:tc>
                <a:tc>
                  <a:txBody>
                    <a:bodyPr/>
                    <a:lstStyle/>
                    <a:p>
                      <a:pPr defTabSz="914400"/>
                      <a:r>
                        <a:rPr sz="2500"/>
                        <a:t>Define problem</a:t>
                      </a:r>
                    </a:p>
                  </a:txBody>
                  <a:tcPr marL="50800" marR="50800" marT="50800" marB="50800" anchor="ctr" horzOverflow="overflow">
                    <a:solidFill>
                      <a:schemeClr val="accent4">
                        <a:hueOff val="348544"/>
                        <a:lumOff val="7139"/>
                      </a:schemeClr>
                    </a:solidFill>
                  </a:tcPr>
                </a:tc>
                <a:tc>
                  <a:txBody>
                    <a:bodyPr/>
                    <a:lstStyle/>
                    <a:p>
                      <a:pPr defTabSz="914400"/>
                      <a:r>
                        <a:rPr sz="2500"/>
                        <a:t>Empathise</a:t>
                      </a:r>
                    </a:p>
                  </a:txBody>
                  <a:tcPr marL="50800" marR="50800" marT="50800" marB="50800" anchor="ctr" horzOverflow="overflow">
                    <a:solidFill>
                      <a:schemeClr val="accent4">
                        <a:hueOff val="348544"/>
                        <a:lumOff val="7139"/>
                      </a:schemeClr>
                    </a:solidFill>
                  </a:tcPr>
                </a:tc>
                <a:tc>
                  <a:txBody>
                    <a:bodyPr/>
                    <a:lstStyle/>
                    <a:p>
                      <a:pPr defTabSz="914400"/>
                      <a:r>
                        <a:rPr sz="2500"/>
                        <a:t>Reframe</a:t>
                      </a:r>
                    </a:p>
                  </a:txBody>
                  <a:tcPr marL="50800" marR="50800" marT="50800" marB="50800" anchor="ctr" horzOverflow="overflow">
                    <a:solidFill>
                      <a:schemeClr val="accent4">
                        <a:hueOff val="348544"/>
                        <a:lumOff val="7139"/>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chemeClr val="accent5">
                        <a:hueOff val="-152895"/>
                        <a:lumOff val="12368"/>
                      </a:schemeClr>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15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chemeClr val="accent5">
                        <a:hueOff val="-152895"/>
                        <a:lumOff val="12368"/>
                      </a:schemeClr>
                    </a:solidFill>
                  </a:tcPr>
                </a:tc>
                <a:tc>
                  <a:txBody>
                    <a:bodyPr/>
                    <a:lstStyle/>
                    <a:p>
                      <a:pPr defTabSz="914400"/>
                      <a:r>
                        <a:rPr sz="2500"/>
                        <a:t>individual</a:t>
                      </a:r>
                    </a:p>
                  </a:txBody>
                  <a:tcPr marL="50800" marR="50800" marT="50800" marB="50800" anchor="ctr" horzOverflow="overflow">
                    <a:solidFill>
                      <a:srgbClr val="F2F2F2"/>
                    </a:solidFill>
                  </a:tcPr>
                </a:tc>
                <a:tc>
                  <a:txBody>
                    <a:bodyPr/>
                    <a:lstStyle/>
                    <a:p>
                      <a:pPr defTabSz="914400"/>
                      <a:r>
                        <a:rPr sz="2500"/>
                        <a:t>all</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
        <p:nvSpPr>
          <p:cNvPr id="4" name="About me…">
            <a:extLst>
              <a:ext uri="{FF2B5EF4-FFF2-40B4-BE49-F238E27FC236}">
                <a16:creationId xmlns:a16="http://schemas.microsoft.com/office/drawing/2014/main" id="{49C871A3-35FC-5A07-82CC-17F84508C0D8}"/>
              </a:ext>
            </a:extLst>
          </p:cNvPr>
          <p:cNvSpPr txBox="1">
            <a:spLocks noGrp="1"/>
          </p:cNvSpPr>
          <p:nvPr>
            <p:ph type="body" idx="1"/>
          </p:nvPr>
        </p:nvSpPr>
        <p:spPr>
          <a:xfrm>
            <a:off x="1206500" y="4248504"/>
            <a:ext cx="5417324" cy="4248725"/>
          </a:xfrm>
          <a:prstGeom prst="rect">
            <a:avLst/>
          </a:prstGeom>
        </p:spPr>
        <p:txBody>
          <a:bodyPr lIns="50800" tIns="50800" rIns="50800" bIns="50800" anchor="t">
            <a:normAutofit/>
          </a:bodyPr>
          <a:lstStyle/>
          <a:p>
            <a:pPr marL="0" indent="0">
              <a:buNone/>
            </a:pPr>
            <a:r>
              <a:rPr lang="en-AU" dirty="0"/>
              <a:t>Feed your project development with tools and methods useful to manage the complexity of the design process.</a:t>
            </a:r>
            <a:endParaRPr dirty="0"/>
          </a:p>
        </p:txBody>
      </p:sp>
      <p:pic>
        <p:nvPicPr>
          <p:cNvPr id="13" name="Picture 12">
            <a:extLst>
              <a:ext uri="{FF2B5EF4-FFF2-40B4-BE49-F238E27FC236}">
                <a16:creationId xmlns:a16="http://schemas.microsoft.com/office/drawing/2014/main" id="{2071BA66-D060-EB3A-6445-5C46B9E38BA9}"/>
              </a:ext>
            </a:extLst>
          </p:cNvPr>
          <p:cNvPicPr>
            <a:picLocks noChangeAspect="1"/>
          </p:cNvPicPr>
          <p:nvPr/>
        </p:nvPicPr>
        <p:blipFill rotWithShape="1">
          <a:blip r:embed="rId3">
            <a:extLst>
              <a:ext uri="{28A0092B-C50C-407E-A947-70E740481C1C}">
                <a14:useLocalDpi xmlns:a14="http://schemas.microsoft.com/office/drawing/2010/main" val="0"/>
              </a:ext>
            </a:extLst>
          </a:blip>
          <a:srcRect t="6319" b="19503"/>
          <a:stretch/>
        </p:blipFill>
        <p:spPr>
          <a:xfrm>
            <a:off x="6623824" y="3806125"/>
            <a:ext cx="16793737" cy="6973231"/>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Housekeeping"/>
          <p:cNvSpPr txBox="1">
            <a:spLocks noGrp="1"/>
          </p:cNvSpPr>
          <p:nvPr>
            <p:ph type="title"/>
          </p:nvPr>
        </p:nvSpPr>
        <p:spPr>
          <a:prstGeom prst="rect">
            <a:avLst/>
          </a:prstGeom>
        </p:spPr>
        <p:txBody>
          <a:bodyPr/>
          <a:lstStyle/>
          <a:p>
            <a:r>
              <a:rPr dirty="0"/>
              <a:t>Housekeeping</a:t>
            </a:r>
          </a:p>
        </p:txBody>
      </p:sp>
      <p:sp>
        <p:nvSpPr>
          <p:cNvPr id="212" name="Expectations from workshops"/>
          <p:cNvSpPr txBox="1">
            <a:spLocks noGrp="1"/>
          </p:cNvSpPr>
          <p:nvPr>
            <p:ph type="body" idx="21"/>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r>
              <a:t>Expectations from workshops</a:t>
            </a:r>
          </a:p>
        </p:txBody>
      </p:sp>
      <p:sp>
        <p:nvSpPr>
          <p:cNvPr id="213" name="Outcomes: meaningful progress on project deliverables, improving skills…"/>
          <p:cNvSpPr txBox="1">
            <a:spLocks noGrp="1"/>
          </p:cNvSpPr>
          <p:nvPr>
            <p:ph type="body" sz="half" idx="1"/>
          </p:nvPr>
        </p:nvSpPr>
        <p:spPr>
          <a:xfrm>
            <a:off x="1206500" y="3537304"/>
            <a:ext cx="10538520" cy="8256012"/>
          </a:xfrm>
          <a:prstGeom prst="rect">
            <a:avLst/>
          </a:prstGeom>
        </p:spPr>
        <p:txBody>
          <a:bodyPr/>
          <a:lstStyle/>
          <a:p>
            <a:pPr marL="609599" indent="-609599">
              <a:lnSpc>
                <a:spcPct val="100000"/>
              </a:lnSpc>
              <a:spcBef>
                <a:spcPts val="3500"/>
              </a:spcBef>
              <a:defRPr sz="4000"/>
            </a:pPr>
            <a:r>
              <a:rPr b="1"/>
              <a:t>Outcomes</a:t>
            </a:r>
            <a:r>
              <a:t>: meaningful progress on project deliverables, improving skills</a:t>
            </a:r>
          </a:p>
          <a:p>
            <a:pPr lvl="1">
              <a:lnSpc>
                <a:spcPct val="100000"/>
              </a:lnSpc>
              <a:spcBef>
                <a:spcPts val="3500"/>
              </a:spcBef>
              <a:defRPr sz="4000"/>
            </a:pPr>
            <a:r>
              <a:t>Guided workshops to deliver part of your project</a:t>
            </a:r>
          </a:p>
          <a:p>
            <a:pPr lvl="1">
              <a:lnSpc>
                <a:spcPct val="100000"/>
              </a:lnSpc>
              <a:spcBef>
                <a:spcPts val="3500"/>
              </a:spcBef>
              <a:defRPr sz="4000"/>
            </a:pPr>
            <a:r>
              <a:t>Skill-oriented workshops to practice with a particular skill</a:t>
            </a:r>
          </a:p>
          <a:p>
            <a:pPr lvl="1">
              <a:lnSpc>
                <a:spcPct val="100000"/>
              </a:lnSpc>
              <a:spcBef>
                <a:spcPts val="3500"/>
              </a:spcBef>
              <a:defRPr sz="4000"/>
            </a:pPr>
            <a:r>
              <a:t>Mentor-style workshops for groups to work on project with guidance</a:t>
            </a:r>
          </a:p>
        </p:txBody>
      </p:sp>
      <p:sp>
        <p:nvSpPr>
          <p:cNvPr id="214" name="Attendance: students are expected to attend all workshops.…"/>
          <p:cNvSpPr txBox="1"/>
          <p:nvPr/>
        </p:nvSpPr>
        <p:spPr>
          <a:xfrm>
            <a:off x="12784549" y="3537304"/>
            <a:ext cx="10538521" cy="825601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lnSpcReduction="10000"/>
          </a:bodyPr>
          <a:lstStyle/>
          <a:p>
            <a:pPr marL="609599" indent="-609599">
              <a:lnSpc>
                <a:spcPct val="100000"/>
              </a:lnSpc>
              <a:spcBef>
                <a:spcPts val="3500"/>
              </a:spcBef>
              <a:buSzPct val="123000"/>
              <a:buChar char="•"/>
              <a:defRPr sz="4000"/>
            </a:pPr>
            <a:r>
              <a:rPr b="1" dirty="0"/>
              <a:t>Attendance</a:t>
            </a:r>
            <a:r>
              <a:rPr dirty="0"/>
              <a:t>: students are expected to attend all workshops.</a:t>
            </a:r>
          </a:p>
          <a:p>
            <a:pPr marL="609599" indent="-609599">
              <a:lnSpc>
                <a:spcPct val="100000"/>
              </a:lnSpc>
              <a:spcBef>
                <a:spcPts val="3500"/>
              </a:spcBef>
              <a:buSzPct val="123000"/>
              <a:buChar char="•"/>
              <a:defRPr sz="4000"/>
            </a:pPr>
            <a:r>
              <a:rPr b="1" dirty="0"/>
              <a:t>Participation</a:t>
            </a:r>
            <a:r>
              <a:rPr dirty="0"/>
              <a:t>: participation in class activities is </a:t>
            </a:r>
            <a:r>
              <a:rPr lang="en-AU" dirty="0"/>
              <a:t>strongly encouraged</a:t>
            </a:r>
            <a:r>
              <a:rPr dirty="0"/>
              <a:t> so students can practically engage in group work and communication</a:t>
            </a:r>
          </a:p>
          <a:p>
            <a:pPr marL="609599" indent="-609599">
              <a:lnSpc>
                <a:spcPct val="100000"/>
              </a:lnSpc>
              <a:spcBef>
                <a:spcPts val="3500"/>
              </a:spcBef>
              <a:buSzPct val="123000"/>
              <a:buChar char="•"/>
              <a:defRPr sz="4000"/>
            </a:pPr>
            <a:r>
              <a:rPr b="1" dirty="0"/>
              <a:t>Respect</a:t>
            </a:r>
            <a:r>
              <a:rPr dirty="0"/>
              <a:t>: students are encouraged and expected to respect both the demonstrator and their peers by actively listening to the demonstrator or peers and not being distracted by other work during the workshop time.</a:t>
            </a:r>
          </a:p>
        </p:txBody>
      </p:sp>
      <p:graphicFrame>
        <p:nvGraphicFramePr>
          <p:cNvPr id="215" name="Table"/>
          <p:cNvGraphicFramePr/>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chemeClr val="accent5">
                        <a:hueOff val="-152895"/>
                        <a:lumOff val="12368"/>
                      </a:schemeClr>
                    </a:solidFill>
                  </a:tcPr>
                </a:tc>
                <a:tc>
                  <a:txBody>
                    <a:bodyPr/>
                    <a:lstStyle/>
                    <a:p>
                      <a:pPr defTabSz="914400"/>
                      <a:r>
                        <a:rPr sz="2500"/>
                        <a:t>Read the brief</a:t>
                      </a:r>
                    </a:p>
                  </a:txBody>
                  <a:tcPr marL="50800" marR="50800" marT="50800" marB="50800" anchor="ctr" horzOverflow="overflow">
                    <a:solidFill>
                      <a:schemeClr val="accent4">
                        <a:hueOff val="348544"/>
                        <a:lumOff val="7139"/>
                      </a:schemeClr>
                    </a:solidFill>
                  </a:tcPr>
                </a:tc>
                <a:tc>
                  <a:txBody>
                    <a:bodyPr/>
                    <a:lstStyle/>
                    <a:p>
                      <a:pPr defTabSz="914400"/>
                      <a:r>
                        <a:rPr sz="2500"/>
                        <a:t>Group formation</a:t>
                      </a:r>
                    </a:p>
                  </a:txBody>
                  <a:tcPr marL="50800" marR="50800" marT="50800" marB="50800" anchor="ctr" horzOverflow="overflow">
                    <a:solidFill>
                      <a:schemeClr val="accent4">
                        <a:hueOff val="348544"/>
                        <a:lumOff val="7139"/>
                      </a:schemeClr>
                    </a:solidFill>
                  </a:tcPr>
                </a:tc>
                <a:tc>
                  <a:txBody>
                    <a:bodyPr/>
                    <a:lstStyle/>
                    <a:p>
                      <a:pPr defTabSz="914400"/>
                      <a:r>
                        <a:rPr sz="2500"/>
                        <a:t>Define problem</a:t>
                      </a:r>
                    </a:p>
                  </a:txBody>
                  <a:tcPr marL="50800" marR="50800" marT="50800" marB="50800" anchor="ctr" horzOverflow="overflow">
                    <a:solidFill>
                      <a:schemeClr val="accent4">
                        <a:hueOff val="348544"/>
                        <a:lumOff val="7139"/>
                      </a:schemeClr>
                    </a:solidFill>
                  </a:tcPr>
                </a:tc>
                <a:tc>
                  <a:txBody>
                    <a:bodyPr/>
                    <a:lstStyle/>
                    <a:p>
                      <a:pPr defTabSz="914400"/>
                      <a:r>
                        <a:rPr sz="2500"/>
                        <a:t>Empathise</a:t>
                      </a:r>
                    </a:p>
                  </a:txBody>
                  <a:tcPr marL="50800" marR="50800" marT="50800" marB="50800" anchor="ctr" horzOverflow="overflow">
                    <a:solidFill>
                      <a:schemeClr val="accent4">
                        <a:hueOff val="348544"/>
                        <a:lumOff val="7139"/>
                      </a:schemeClr>
                    </a:solidFill>
                  </a:tcPr>
                </a:tc>
                <a:tc>
                  <a:txBody>
                    <a:bodyPr/>
                    <a:lstStyle/>
                    <a:p>
                      <a:pPr defTabSz="914400"/>
                      <a:r>
                        <a:rPr sz="2500"/>
                        <a:t>Reframe</a:t>
                      </a:r>
                    </a:p>
                  </a:txBody>
                  <a:tcPr marL="50800" marR="50800" marT="50800" marB="50800" anchor="ctr" horzOverflow="overflow">
                    <a:solidFill>
                      <a:schemeClr val="accent4">
                        <a:hueOff val="348544"/>
                        <a:lumOff val="7139"/>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chemeClr val="accent5">
                        <a:hueOff val="-152895"/>
                        <a:lumOff val="12368"/>
                      </a:schemeClr>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15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chemeClr val="accent5">
                        <a:hueOff val="-152895"/>
                        <a:lumOff val="12368"/>
                      </a:schemeClr>
                    </a:solidFill>
                  </a:tcPr>
                </a:tc>
                <a:tc>
                  <a:txBody>
                    <a:bodyPr/>
                    <a:lstStyle/>
                    <a:p>
                      <a:pPr defTabSz="914400"/>
                      <a:r>
                        <a:rPr sz="2500"/>
                        <a:t>individual</a:t>
                      </a:r>
                    </a:p>
                  </a:txBody>
                  <a:tcPr marL="50800" marR="50800" marT="50800" marB="50800" anchor="ctr" horzOverflow="overflow">
                    <a:solidFill>
                      <a:srgbClr val="F2F2F2"/>
                    </a:solidFill>
                  </a:tcPr>
                </a:tc>
                <a:tc>
                  <a:txBody>
                    <a:bodyPr/>
                    <a:lstStyle/>
                    <a:p>
                      <a:pPr defTabSz="914400"/>
                      <a:r>
                        <a:rPr sz="2500"/>
                        <a:t>all</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92099811"/>
      </p:ext>
    </p:extLst>
  </p:cSld>
  <p:clrMapOvr>
    <a:masterClrMapping/>
  </p:clrMapOvr>
  <p:transition spd="med"/>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Housekeeping"/>
          <p:cNvSpPr txBox="1">
            <a:spLocks noGrp="1"/>
          </p:cNvSpPr>
          <p:nvPr>
            <p:ph type="title"/>
          </p:nvPr>
        </p:nvSpPr>
        <p:spPr>
          <a:prstGeom prst="rect">
            <a:avLst/>
          </a:prstGeom>
        </p:spPr>
        <p:txBody>
          <a:bodyPr/>
          <a:lstStyle/>
          <a:p>
            <a:r>
              <a:t>Housekeeping</a:t>
            </a:r>
          </a:p>
        </p:txBody>
      </p:sp>
      <p:sp>
        <p:nvSpPr>
          <p:cNvPr id="212" name="Expectations from workshops"/>
          <p:cNvSpPr txBox="1">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rPr lang="en-US" dirty="0"/>
              <a:t>Online Communication</a:t>
            </a:r>
            <a:endParaRPr dirty="0"/>
          </a:p>
        </p:txBody>
      </p:sp>
      <p:graphicFrame>
        <p:nvGraphicFramePr>
          <p:cNvPr id="215" name="Table"/>
          <p:cNvGraphicFramePr/>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chemeClr val="accent5">
                        <a:hueOff val="-152895"/>
                        <a:lumOff val="12368"/>
                      </a:schemeClr>
                    </a:solidFill>
                  </a:tcPr>
                </a:tc>
                <a:tc>
                  <a:txBody>
                    <a:bodyPr/>
                    <a:lstStyle/>
                    <a:p>
                      <a:pPr defTabSz="914400"/>
                      <a:r>
                        <a:rPr sz="2500"/>
                        <a:t>Read the brief</a:t>
                      </a:r>
                    </a:p>
                  </a:txBody>
                  <a:tcPr marL="50800" marR="50800" marT="50800" marB="50800" anchor="ctr" horzOverflow="overflow">
                    <a:solidFill>
                      <a:schemeClr val="accent4">
                        <a:hueOff val="348544"/>
                        <a:lumOff val="7139"/>
                      </a:schemeClr>
                    </a:solidFill>
                  </a:tcPr>
                </a:tc>
                <a:tc>
                  <a:txBody>
                    <a:bodyPr/>
                    <a:lstStyle/>
                    <a:p>
                      <a:pPr defTabSz="914400"/>
                      <a:r>
                        <a:rPr sz="2500"/>
                        <a:t>Group formation</a:t>
                      </a:r>
                    </a:p>
                  </a:txBody>
                  <a:tcPr marL="50800" marR="50800" marT="50800" marB="50800" anchor="ctr" horzOverflow="overflow">
                    <a:solidFill>
                      <a:schemeClr val="accent4">
                        <a:hueOff val="348544"/>
                        <a:lumOff val="7139"/>
                      </a:schemeClr>
                    </a:solidFill>
                  </a:tcPr>
                </a:tc>
                <a:tc>
                  <a:txBody>
                    <a:bodyPr/>
                    <a:lstStyle/>
                    <a:p>
                      <a:pPr defTabSz="914400"/>
                      <a:r>
                        <a:rPr sz="2500"/>
                        <a:t>Define problem</a:t>
                      </a:r>
                    </a:p>
                  </a:txBody>
                  <a:tcPr marL="50800" marR="50800" marT="50800" marB="50800" anchor="ctr" horzOverflow="overflow">
                    <a:solidFill>
                      <a:schemeClr val="accent4">
                        <a:hueOff val="348544"/>
                        <a:lumOff val="7139"/>
                      </a:schemeClr>
                    </a:solidFill>
                  </a:tcPr>
                </a:tc>
                <a:tc>
                  <a:txBody>
                    <a:bodyPr/>
                    <a:lstStyle/>
                    <a:p>
                      <a:pPr defTabSz="914400"/>
                      <a:r>
                        <a:rPr sz="2500"/>
                        <a:t>Empathise</a:t>
                      </a:r>
                    </a:p>
                  </a:txBody>
                  <a:tcPr marL="50800" marR="50800" marT="50800" marB="50800" anchor="ctr" horzOverflow="overflow">
                    <a:solidFill>
                      <a:schemeClr val="accent4">
                        <a:hueOff val="348544"/>
                        <a:lumOff val="7139"/>
                      </a:schemeClr>
                    </a:solidFill>
                  </a:tcPr>
                </a:tc>
                <a:tc>
                  <a:txBody>
                    <a:bodyPr/>
                    <a:lstStyle/>
                    <a:p>
                      <a:pPr defTabSz="914400"/>
                      <a:r>
                        <a:rPr sz="2500"/>
                        <a:t>Reframe</a:t>
                      </a:r>
                    </a:p>
                  </a:txBody>
                  <a:tcPr marL="50800" marR="50800" marT="50800" marB="50800" anchor="ctr" horzOverflow="overflow">
                    <a:solidFill>
                      <a:schemeClr val="accent4">
                        <a:hueOff val="348544"/>
                        <a:lumOff val="7139"/>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chemeClr val="accent5">
                        <a:hueOff val="-152895"/>
                        <a:lumOff val="12368"/>
                      </a:schemeClr>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15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chemeClr val="accent5">
                        <a:hueOff val="-152895"/>
                        <a:lumOff val="12368"/>
                      </a:schemeClr>
                    </a:solidFill>
                  </a:tcPr>
                </a:tc>
                <a:tc>
                  <a:txBody>
                    <a:bodyPr/>
                    <a:lstStyle/>
                    <a:p>
                      <a:pPr defTabSz="914400"/>
                      <a:r>
                        <a:rPr sz="2500"/>
                        <a:t>individual</a:t>
                      </a:r>
                    </a:p>
                  </a:txBody>
                  <a:tcPr marL="50800" marR="50800" marT="50800" marB="50800" anchor="ctr" horzOverflow="overflow">
                    <a:solidFill>
                      <a:srgbClr val="F2F2F2"/>
                    </a:solidFill>
                  </a:tcPr>
                </a:tc>
                <a:tc>
                  <a:txBody>
                    <a:bodyPr/>
                    <a:lstStyle/>
                    <a:p>
                      <a:pPr defTabSz="914400"/>
                      <a:r>
                        <a:rPr sz="2500"/>
                        <a:t>all</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
        <p:nvSpPr>
          <p:cNvPr id="4" name="About me…">
            <a:extLst>
              <a:ext uri="{FF2B5EF4-FFF2-40B4-BE49-F238E27FC236}">
                <a16:creationId xmlns:a16="http://schemas.microsoft.com/office/drawing/2014/main" id="{49C871A3-35FC-5A07-82CC-17F84508C0D8}"/>
              </a:ext>
            </a:extLst>
          </p:cNvPr>
          <p:cNvSpPr txBox="1">
            <a:spLocks noGrp="1"/>
          </p:cNvSpPr>
          <p:nvPr>
            <p:ph type="body" idx="1"/>
          </p:nvPr>
        </p:nvSpPr>
        <p:spPr>
          <a:xfrm>
            <a:off x="1206498" y="4248504"/>
            <a:ext cx="21204927" cy="6603526"/>
          </a:xfrm>
          <a:prstGeom prst="rect">
            <a:avLst/>
          </a:prstGeom>
        </p:spPr>
        <p:txBody>
          <a:bodyPr lIns="50800" tIns="50800" rIns="50800" bIns="50800" anchor="t">
            <a:normAutofit/>
          </a:bodyPr>
          <a:lstStyle/>
          <a:p>
            <a:r>
              <a:rPr lang="en-US" dirty="0"/>
              <a:t>MS Teams private message for personal/individual enquiries</a:t>
            </a:r>
          </a:p>
          <a:p>
            <a:r>
              <a:rPr lang="en-US" dirty="0"/>
              <a:t>Talk in the Workshop – T14A channel for general questions related to the labs</a:t>
            </a:r>
          </a:p>
          <a:p>
            <a:pPr lvl="1"/>
            <a:r>
              <a:rPr lang="en-US" dirty="0"/>
              <a:t>We will also use this channel to upload docs used for the workshop</a:t>
            </a:r>
          </a:p>
          <a:p>
            <a:r>
              <a:rPr lang="en-US" dirty="0"/>
              <a:t>Ask questions in the Forum for course related stuff</a:t>
            </a:r>
          </a:p>
        </p:txBody>
      </p:sp>
    </p:spTree>
    <p:extLst>
      <p:ext uri="{BB962C8B-B14F-4D97-AF65-F5344CB8AC3E}">
        <p14:creationId xmlns:p14="http://schemas.microsoft.com/office/powerpoint/2010/main" val="21033083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oday: pressure cooker"/>
          <p:cNvSpPr txBox="1">
            <a:spLocks noGrp="1"/>
          </p:cNvSpPr>
          <p:nvPr>
            <p:ph type="title"/>
          </p:nvPr>
        </p:nvSpPr>
        <p:spPr>
          <a:prstGeom prst="rect">
            <a:avLst/>
          </a:prstGeom>
        </p:spPr>
        <p:txBody>
          <a:bodyPr/>
          <a:lstStyle/>
          <a:p>
            <a:pPr lvl="1"/>
            <a:r>
              <a:t>Today: pressure cooker</a:t>
            </a:r>
          </a:p>
        </p:txBody>
      </p:sp>
      <p:sp>
        <p:nvSpPr>
          <p:cNvPr id="219" name="We’re not going to cook :(…"/>
          <p:cNvSpPr txBox="1">
            <a:spLocks noGrp="1"/>
          </p:cNvSpPr>
          <p:nvPr>
            <p:ph type="body" idx="1"/>
          </p:nvPr>
        </p:nvSpPr>
        <p:spPr>
          <a:prstGeom prst="rect">
            <a:avLst/>
          </a:prstGeom>
        </p:spPr>
        <p:txBody>
          <a:bodyPr/>
          <a:lstStyle/>
          <a:p>
            <a:pPr marL="609599" indent="-609599">
              <a:defRPr sz="4000"/>
            </a:pPr>
            <a:r>
              <a:t>We’re not going to cook :(</a:t>
            </a:r>
          </a:p>
          <a:p>
            <a:pPr marL="609599" indent="-609599">
              <a:defRPr sz="4000"/>
            </a:pPr>
            <a:r>
              <a:t>We’re just going to run through the project</a:t>
            </a:r>
          </a:p>
          <a:p>
            <a:pPr marL="609599" indent="-609599">
              <a:defRPr sz="4000"/>
            </a:pPr>
            <a:r>
              <a:t>… but in a very compressed time!</a:t>
            </a:r>
          </a:p>
          <a:p>
            <a:pPr marL="609599" indent="-609599">
              <a:defRPr sz="4000"/>
            </a:pPr>
            <a:endParaRPr/>
          </a:p>
          <a:p>
            <a:pPr marL="609599" indent="-609599">
              <a:defRPr sz="4000"/>
            </a:pPr>
            <a:r>
              <a:t>Mistakes and jumping to conclusions is fine!</a:t>
            </a:r>
          </a:p>
          <a:p>
            <a:pPr marL="609599" indent="-609599">
              <a:defRPr sz="4000"/>
            </a:pPr>
            <a:r>
              <a:t>The point is to go through the process, not be perfect</a:t>
            </a:r>
          </a:p>
        </p:txBody>
      </p:sp>
      <p:pic>
        <p:nvPicPr>
          <p:cNvPr id="220" name="crystal-kwok-9XsXOdkdxPQ-unsplash.jpg" descr="crystal-kwok-9XsXOdkdxPQ-unsplash.jpg"/>
          <p:cNvPicPr>
            <a:picLocks noChangeAspect="1"/>
          </p:cNvPicPr>
          <p:nvPr/>
        </p:nvPicPr>
        <p:blipFill>
          <a:blip r:embed="rId3"/>
          <a:stretch>
            <a:fillRect/>
          </a:stretch>
        </p:blipFill>
        <p:spPr>
          <a:xfrm>
            <a:off x="15245413" y="-943028"/>
            <a:ext cx="9144001" cy="13716001"/>
          </a:xfrm>
          <a:prstGeom prst="rect">
            <a:avLst/>
          </a:prstGeom>
          <a:ln w="12700">
            <a:miter lim="400000"/>
          </a:ln>
        </p:spPr>
      </p:pic>
      <p:sp>
        <p:nvSpPr>
          <p:cNvPr id="221" name="https://unsplash.com/photos/9XsXOdkdxPQ"/>
          <p:cNvSpPr txBox="1"/>
          <p:nvPr/>
        </p:nvSpPr>
        <p:spPr>
          <a:xfrm>
            <a:off x="19680832" y="12956363"/>
            <a:ext cx="4516452" cy="37437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825500">
              <a:lnSpc>
                <a:spcPct val="100000"/>
              </a:lnSpc>
              <a:spcBef>
                <a:spcPts val="0"/>
              </a:spcBef>
              <a:defRPr sz="1800">
                <a:latin typeface="Helvetica Neue Light"/>
                <a:ea typeface="Helvetica Neue Light"/>
                <a:cs typeface="Helvetica Neue Light"/>
                <a:sym typeface="Helvetica Neue Light"/>
              </a:defRPr>
            </a:lvl1pPr>
          </a:lstStyle>
          <a:p>
            <a:r>
              <a:t>https://unsplash.com/photos/9XsXOdkdxPQ</a:t>
            </a:r>
          </a:p>
        </p:txBody>
      </p:sp>
      <p:graphicFrame>
        <p:nvGraphicFramePr>
          <p:cNvPr id="222" name="Table"/>
          <p:cNvGraphicFramePr/>
          <p:nvPr>
            <p:extLst>
              <p:ext uri="{D42A27DB-BD31-4B8C-83A1-F6EECF244321}">
                <p14:modId xmlns:p14="http://schemas.microsoft.com/office/powerpoint/2010/main" val="2272839665"/>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chemeClr val="accent5">
                        <a:hueOff val="-152895"/>
                        <a:lumOff val="12368"/>
                      </a:schemeClr>
                    </a:solidFill>
                  </a:tcPr>
                </a:tc>
                <a:tc>
                  <a:txBody>
                    <a:bodyPr/>
                    <a:lstStyle/>
                    <a:p>
                      <a:pPr defTabSz="914400"/>
                      <a:r>
                        <a:rPr sz="2500"/>
                        <a:t>Read the brief</a:t>
                      </a:r>
                    </a:p>
                  </a:txBody>
                  <a:tcPr marL="50800" marR="50800" marT="50800" marB="50800" anchor="ctr" horzOverflow="overflow">
                    <a:solidFill>
                      <a:schemeClr val="accent4">
                        <a:hueOff val="348544"/>
                        <a:lumOff val="7139"/>
                      </a:schemeClr>
                    </a:solidFill>
                  </a:tcPr>
                </a:tc>
                <a:tc>
                  <a:txBody>
                    <a:bodyPr/>
                    <a:lstStyle/>
                    <a:p>
                      <a:pPr defTabSz="914400"/>
                      <a:r>
                        <a:rPr sz="2500"/>
                        <a:t>Group formation</a:t>
                      </a:r>
                    </a:p>
                  </a:txBody>
                  <a:tcPr marL="50800" marR="50800" marT="50800" marB="50800" anchor="ctr" horzOverflow="overflow">
                    <a:solidFill>
                      <a:schemeClr val="accent4">
                        <a:hueOff val="348544"/>
                        <a:lumOff val="7139"/>
                      </a:schemeClr>
                    </a:solidFill>
                  </a:tcPr>
                </a:tc>
                <a:tc>
                  <a:txBody>
                    <a:bodyPr/>
                    <a:lstStyle/>
                    <a:p>
                      <a:pPr defTabSz="914400"/>
                      <a:r>
                        <a:rPr sz="2500"/>
                        <a:t>Define problem</a:t>
                      </a:r>
                    </a:p>
                  </a:txBody>
                  <a:tcPr marL="50800" marR="50800" marT="50800" marB="50800" anchor="ctr" horzOverflow="overflow">
                    <a:solidFill>
                      <a:schemeClr val="accent4">
                        <a:hueOff val="348544"/>
                        <a:lumOff val="7139"/>
                      </a:schemeClr>
                    </a:solidFill>
                  </a:tcPr>
                </a:tc>
                <a:tc>
                  <a:txBody>
                    <a:bodyPr/>
                    <a:lstStyle/>
                    <a:p>
                      <a:pPr defTabSz="914400"/>
                      <a:r>
                        <a:rPr sz="2500"/>
                        <a:t>Empathise</a:t>
                      </a:r>
                    </a:p>
                  </a:txBody>
                  <a:tcPr marL="50800" marR="50800" marT="50800" marB="50800" anchor="ctr" horzOverflow="overflow">
                    <a:solidFill>
                      <a:schemeClr val="accent4">
                        <a:hueOff val="348544"/>
                        <a:lumOff val="7139"/>
                      </a:schemeClr>
                    </a:solidFill>
                  </a:tcPr>
                </a:tc>
                <a:tc>
                  <a:txBody>
                    <a:bodyPr/>
                    <a:lstStyle/>
                    <a:p>
                      <a:pPr defTabSz="914400"/>
                      <a:r>
                        <a:rPr sz="2500"/>
                        <a:t>Reframe</a:t>
                      </a:r>
                    </a:p>
                  </a:txBody>
                  <a:tcPr marL="50800" marR="50800" marT="50800" marB="50800" anchor="ctr" horzOverflow="overflow">
                    <a:solidFill>
                      <a:schemeClr val="accent4">
                        <a:hueOff val="348544"/>
                        <a:lumOff val="7139"/>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chemeClr val="accent5">
                        <a:hueOff val="-152895"/>
                        <a:lumOff val="12368"/>
                      </a:schemeClr>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15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chemeClr val="accent5">
                        <a:hueOff val="-152895"/>
                        <a:lumOff val="12368"/>
                      </a:schemeClr>
                    </a:solidFill>
                  </a:tcPr>
                </a:tc>
                <a:tc>
                  <a:txBody>
                    <a:bodyPr/>
                    <a:lstStyle/>
                    <a:p>
                      <a:pPr defTabSz="914400"/>
                      <a:r>
                        <a:rPr sz="2500"/>
                        <a:t>individual</a:t>
                      </a:r>
                    </a:p>
                  </a:txBody>
                  <a:tcPr marL="50800" marR="50800" marT="50800" marB="50800" anchor="ctr" horzOverflow="overflow">
                    <a:solidFill>
                      <a:srgbClr val="F2F2F2"/>
                    </a:solidFill>
                  </a:tcPr>
                </a:tc>
                <a:tc>
                  <a:txBody>
                    <a:bodyPr/>
                    <a:lstStyle/>
                    <a:p>
                      <a:pPr defTabSz="914400"/>
                      <a:r>
                        <a:rPr sz="2500"/>
                        <a:t>all</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1. Read the project brief"/>
          <p:cNvSpPr txBox="1">
            <a:spLocks noGrp="1"/>
          </p:cNvSpPr>
          <p:nvPr>
            <p:ph type="title"/>
          </p:nvPr>
        </p:nvSpPr>
        <p:spPr>
          <a:prstGeom prst="rect">
            <a:avLst/>
          </a:prstGeom>
        </p:spPr>
        <p:txBody>
          <a:bodyPr/>
          <a:lstStyle/>
          <a:p>
            <a:r>
              <a:rPr dirty="0"/>
              <a:t>1. Read </a:t>
            </a:r>
            <a:r>
              <a:rPr lang="en-AU" dirty="0"/>
              <a:t>(again) </a:t>
            </a:r>
            <a:r>
              <a:rPr dirty="0"/>
              <a:t>the project brief</a:t>
            </a:r>
          </a:p>
        </p:txBody>
      </p:sp>
      <p:sp>
        <p:nvSpPr>
          <p:cNvPr id="226" name="Find it on Teams…"/>
          <p:cNvSpPr txBox="1">
            <a:spLocks noGrp="1"/>
          </p:cNvSpPr>
          <p:nvPr>
            <p:ph type="body" idx="1"/>
          </p:nvPr>
        </p:nvSpPr>
        <p:spPr>
          <a:xfrm>
            <a:off x="1206500" y="4248504"/>
            <a:ext cx="12923568" cy="8256012"/>
          </a:xfrm>
          <a:prstGeom prst="rect">
            <a:avLst/>
          </a:prstGeom>
        </p:spPr>
        <p:txBody>
          <a:bodyPr lIns="50800" tIns="50800" rIns="50800" bIns="50800" anchor="t">
            <a:normAutofit/>
          </a:bodyPr>
          <a:lstStyle/>
          <a:p>
            <a:r>
              <a:rPr dirty="0"/>
              <a:t>Find</a:t>
            </a:r>
            <a:r>
              <a:rPr lang="en-US" dirty="0"/>
              <a:t> brief on Moodle or in our Teams channel.</a:t>
            </a:r>
          </a:p>
          <a:p>
            <a:r>
              <a:rPr lang="en-US" dirty="0"/>
              <a:t>Basically, a MECH/MTRN energy harvesting device with a user-</a:t>
            </a:r>
            <a:r>
              <a:rPr lang="en-US" dirty="0" err="1"/>
              <a:t>centred</a:t>
            </a:r>
            <a:r>
              <a:rPr lang="en-US" dirty="0"/>
              <a:t> problem.</a:t>
            </a:r>
          </a:p>
          <a:p>
            <a:pPr lvl="1"/>
            <a:r>
              <a:rPr lang="en-US" dirty="0"/>
              <a:t>E.g. Energy is being lost in some form and some users could benefit or have pain points…</a:t>
            </a:r>
          </a:p>
          <a:p>
            <a:pPr lvl="1"/>
            <a:endParaRPr lang="en-US" dirty="0"/>
          </a:p>
        </p:txBody>
      </p:sp>
      <p:graphicFrame>
        <p:nvGraphicFramePr>
          <p:cNvPr id="227" name="Table"/>
          <p:cNvGraphicFramePr/>
          <p:nvPr>
            <p:extLst>
              <p:ext uri="{D42A27DB-BD31-4B8C-83A1-F6EECF244321}">
                <p14:modId xmlns:p14="http://schemas.microsoft.com/office/powerpoint/2010/main" val="3057585646"/>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chemeClr val="accent5">
                        <a:hueOff val="-152895"/>
                        <a:lumOff val="12368"/>
                      </a:schemeClr>
                    </a:solidFill>
                  </a:tcPr>
                </a:tc>
                <a:tc>
                  <a:txBody>
                    <a:bodyPr/>
                    <a:lstStyle/>
                    <a:p>
                      <a:pPr defTabSz="914400"/>
                      <a:r>
                        <a:rPr sz="2500"/>
                        <a:t>Group formation</a:t>
                      </a:r>
                    </a:p>
                  </a:txBody>
                  <a:tcPr marL="50800" marR="50800" marT="50800" marB="50800" anchor="ctr" horzOverflow="overflow">
                    <a:solidFill>
                      <a:schemeClr val="accent4">
                        <a:hueOff val="348544"/>
                        <a:lumOff val="7139"/>
                      </a:schemeClr>
                    </a:solidFill>
                  </a:tcPr>
                </a:tc>
                <a:tc>
                  <a:txBody>
                    <a:bodyPr/>
                    <a:lstStyle/>
                    <a:p>
                      <a:pPr defTabSz="914400"/>
                      <a:r>
                        <a:rPr sz="2500"/>
                        <a:t>Define problem</a:t>
                      </a:r>
                    </a:p>
                  </a:txBody>
                  <a:tcPr marL="50800" marR="50800" marT="50800" marB="50800" anchor="ctr" horzOverflow="overflow">
                    <a:solidFill>
                      <a:schemeClr val="accent4">
                        <a:hueOff val="348544"/>
                        <a:lumOff val="7139"/>
                      </a:schemeClr>
                    </a:solidFill>
                  </a:tcPr>
                </a:tc>
                <a:tc>
                  <a:txBody>
                    <a:bodyPr/>
                    <a:lstStyle/>
                    <a:p>
                      <a:pPr defTabSz="914400"/>
                      <a:r>
                        <a:rPr sz="2500"/>
                        <a:t>Empathise</a:t>
                      </a:r>
                    </a:p>
                  </a:txBody>
                  <a:tcPr marL="50800" marR="50800" marT="50800" marB="50800" anchor="ctr" horzOverflow="overflow">
                    <a:solidFill>
                      <a:schemeClr val="accent4">
                        <a:hueOff val="348544"/>
                        <a:lumOff val="7139"/>
                      </a:schemeClr>
                    </a:solidFill>
                  </a:tcPr>
                </a:tc>
                <a:tc>
                  <a:txBody>
                    <a:bodyPr/>
                    <a:lstStyle/>
                    <a:p>
                      <a:pPr defTabSz="914400"/>
                      <a:r>
                        <a:rPr sz="2500"/>
                        <a:t>Reframe</a:t>
                      </a:r>
                    </a:p>
                  </a:txBody>
                  <a:tcPr marL="50800" marR="50800" marT="50800" marB="50800" anchor="ctr" horzOverflow="overflow">
                    <a:solidFill>
                      <a:schemeClr val="accent4">
                        <a:hueOff val="348544"/>
                        <a:lumOff val="7139"/>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chemeClr val="accent5">
                        <a:hueOff val="-152895"/>
                        <a:lumOff val="12368"/>
                      </a:schemeClr>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15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chemeClr val="accent5">
                        <a:hueOff val="-152895"/>
                        <a:lumOff val="12368"/>
                      </a:schemeClr>
                    </a:solidFill>
                  </a:tcPr>
                </a:tc>
                <a:tc>
                  <a:txBody>
                    <a:bodyPr/>
                    <a:lstStyle/>
                    <a:p>
                      <a:pPr defTabSz="914400"/>
                      <a:r>
                        <a:rPr sz="2500"/>
                        <a:t>all</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pic>
        <p:nvPicPr>
          <p:cNvPr id="1026" name="Picture 2">
            <a:extLst>
              <a:ext uri="{FF2B5EF4-FFF2-40B4-BE49-F238E27FC236}">
                <a16:creationId xmlns:a16="http://schemas.microsoft.com/office/drawing/2014/main" id="{B72DA09A-DA73-697A-9462-7D695FA9B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788" y="126260"/>
            <a:ext cx="8940935" cy="67317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9862C8-AC5D-B532-644A-73BC1C3BD5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14646" y="6858000"/>
            <a:ext cx="4684623" cy="46846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2. Group formation (if not complete yet)"/>
          <p:cNvSpPr txBox="1">
            <a:spLocks noGrp="1"/>
          </p:cNvSpPr>
          <p:nvPr>
            <p:ph type="title"/>
          </p:nvPr>
        </p:nvSpPr>
        <p:spPr>
          <a:prstGeom prst="rect">
            <a:avLst/>
          </a:prstGeom>
        </p:spPr>
        <p:txBody>
          <a:bodyPr/>
          <a:lstStyle/>
          <a:p>
            <a:r>
              <a:t>2. Group formation (if not complete yet)</a:t>
            </a:r>
          </a:p>
        </p:txBody>
      </p:sp>
      <p:sp>
        <p:nvSpPr>
          <p:cNvPr id="231" name="Groups of max 5 people (note: groups are for the whole project, classes, etc)…"/>
          <p:cNvSpPr txBox="1">
            <a:spLocks noGrp="1"/>
          </p:cNvSpPr>
          <p:nvPr>
            <p:ph type="body" idx="1"/>
          </p:nvPr>
        </p:nvSpPr>
        <p:spPr>
          <a:prstGeom prst="rect">
            <a:avLst/>
          </a:prstGeom>
        </p:spPr>
        <p:txBody>
          <a:bodyPr/>
          <a:lstStyle/>
          <a:p>
            <a:r>
              <a:rPr dirty="0"/>
              <a:t>Groups of </a:t>
            </a:r>
            <a:r>
              <a:rPr lang="en-US" dirty="0"/>
              <a:t>~6</a:t>
            </a:r>
            <a:r>
              <a:rPr dirty="0"/>
              <a:t> people</a:t>
            </a:r>
            <a:r>
              <a:rPr lang="en-US" dirty="0"/>
              <a:t> for the whole term</a:t>
            </a:r>
            <a:endParaRPr dirty="0"/>
          </a:p>
          <a:p>
            <a:r>
              <a:rPr lang="en-AU" dirty="0"/>
              <a:t>Members m</a:t>
            </a:r>
            <a:r>
              <a:rPr dirty="0" err="1"/>
              <a:t>ust</a:t>
            </a:r>
            <a:r>
              <a:rPr dirty="0"/>
              <a:t> be all from the same workshop class</a:t>
            </a:r>
          </a:p>
          <a:p>
            <a:r>
              <a:rPr lang="en-US" dirty="0"/>
              <a:t>Everyone in the group, give </a:t>
            </a:r>
            <a:r>
              <a:rPr dirty="0"/>
              <a:t>you</a:t>
            </a:r>
            <a:r>
              <a:rPr lang="en-US" dirty="0"/>
              <a:t>r names and </a:t>
            </a:r>
            <a:r>
              <a:rPr lang="en-US" dirty="0" err="1"/>
              <a:t>zID</a:t>
            </a:r>
            <a:r>
              <a:rPr dirty="0"/>
              <a:t> to your demonstrator</a:t>
            </a:r>
            <a:r>
              <a:rPr lang="en-US" dirty="0"/>
              <a:t> </a:t>
            </a:r>
            <a:r>
              <a:rPr lang="en-US" b="1" dirty="0"/>
              <a:t>ON OUR TEAMS CHANNEL</a:t>
            </a:r>
            <a:endParaRPr lang="en-AU" b="1" dirty="0"/>
          </a:p>
          <a:p>
            <a:r>
              <a:rPr lang="en-AU" dirty="0"/>
              <a:t>These group formation instructions are superseded by any instructions provided by your Project Coordinator or Demonstrator</a:t>
            </a:r>
            <a:endParaRPr dirty="0"/>
          </a:p>
        </p:txBody>
      </p:sp>
      <p:graphicFrame>
        <p:nvGraphicFramePr>
          <p:cNvPr id="232" name="Table"/>
          <p:cNvGraphicFramePr/>
          <p:nvPr>
            <p:extLst>
              <p:ext uri="{D42A27DB-BD31-4B8C-83A1-F6EECF244321}">
                <p14:modId xmlns:p14="http://schemas.microsoft.com/office/powerpoint/2010/main" val="4062834652"/>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rgbClr val="FFFFFF"/>
                    </a:solidFill>
                  </a:tcPr>
                </a:tc>
                <a:tc>
                  <a:txBody>
                    <a:bodyPr/>
                    <a:lstStyle/>
                    <a:p>
                      <a:pPr defTabSz="914400"/>
                      <a:r>
                        <a:rPr sz="2500"/>
                        <a:t>Group formation</a:t>
                      </a:r>
                    </a:p>
                  </a:txBody>
                  <a:tcPr marL="50800" marR="50800" marT="50800" marB="50800" anchor="ctr" horzOverflow="overflow">
                    <a:solidFill>
                      <a:schemeClr val="accent5">
                        <a:hueOff val="-152895"/>
                        <a:lumOff val="12368"/>
                      </a:schemeClr>
                    </a:solidFill>
                  </a:tcPr>
                </a:tc>
                <a:tc>
                  <a:txBody>
                    <a:bodyPr/>
                    <a:lstStyle/>
                    <a:p>
                      <a:pPr defTabSz="914400"/>
                      <a:r>
                        <a:rPr sz="2500"/>
                        <a:t>Define problem</a:t>
                      </a:r>
                    </a:p>
                  </a:txBody>
                  <a:tcPr marL="50800" marR="50800" marT="50800" marB="50800" anchor="ctr" horzOverflow="overflow">
                    <a:solidFill>
                      <a:schemeClr val="accent4">
                        <a:hueOff val="348544"/>
                        <a:lumOff val="7139"/>
                      </a:schemeClr>
                    </a:solidFill>
                  </a:tcPr>
                </a:tc>
                <a:tc>
                  <a:txBody>
                    <a:bodyPr/>
                    <a:lstStyle/>
                    <a:p>
                      <a:pPr defTabSz="914400"/>
                      <a:r>
                        <a:rPr sz="2500"/>
                        <a:t>Empathise</a:t>
                      </a:r>
                    </a:p>
                  </a:txBody>
                  <a:tcPr marL="50800" marR="50800" marT="50800" marB="50800" anchor="ctr" horzOverflow="overflow">
                    <a:solidFill>
                      <a:schemeClr val="accent4">
                        <a:hueOff val="348544"/>
                        <a:lumOff val="7139"/>
                      </a:schemeClr>
                    </a:solidFill>
                  </a:tcPr>
                </a:tc>
                <a:tc>
                  <a:txBody>
                    <a:bodyPr/>
                    <a:lstStyle/>
                    <a:p>
                      <a:pPr defTabSz="914400"/>
                      <a:r>
                        <a:rPr sz="2500"/>
                        <a:t>Reframe</a:t>
                      </a:r>
                    </a:p>
                  </a:txBody>
                  <a:tcPr marL="50800" marR="50800" marT="50800" marB="50800" anchor="ctr" horzOverflow="overflow">
                    <a:solidFill>
                      <a:schemeClr val="accent4">
                        <a:hueOff val="348544"/>
                        <a:lumOff val="7139"/>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chemeClr val="accent5">
                        <a:hueOff val="-152895"/>
                        <a:lumOff val="12368"/>
                      </a:schemeClr>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15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chemeClr val="accent5">
                        <a:hueOff val="-152895"/>
                        <a:lumOff val="12368"/>
                      </a:schemeClr>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3. Define problem"/>
          <p:cNvSpPr txBox="1">
            <a:spLocks noGrp="1"/>
          </p:cNvSpPr>
          <p:nvPr>
            <p:ph type="title"/>
          </p:nvPr>
        </p:nvSpPr>
        <p:spPr>
          <a:prstGeom prst="rect">
            <a:avLst/>
          </a:prstGeom>
        </p:spPr>
        <p:txBody>
          <a:bodyPr/>
          <a:lstStyle/>
          <a:p>
            <a:r>
              <a:t>3. Define problem</a:t>
            </a:r>
          </a:p>
        </p:txBody>
      </p:sp>
      <p:sp>
        <p:nvSpPr>
          <p:cNvPr id="236" name="Make sure the team has something to write on; paper or whiteboard…"/>
          <p:cNvSpPr txBox="1">
            <a:spLocks noGrp="1"/>
          </p:cNvSpPr>
          <p:nvPr>
            <p:ph type="body" idx="1"/>
          </p:nvPr>
        </p:nvSpPr>
        <p:spPr>
          <a:xfrm>
            <a:off x="1206500" y="4248504"/>
            <a:ext cx="20997892" cy="6638032"/>
          </a:xfrm>
          <a:prstGeom prst="rect">
            <a:avLst/>
          </a:prstGeom>
        </p:spPr>
        <p:txBody>
          <a:bodyPr lIns="50800" tIns="50800" rIns="50800" bIns="50800" anchor="t">
            <a:noAutofit/>
          </a:bodyPr>
          <a:lstStyle/>
          <a:p>
            <a:pPr marL="608965" indent="-608965">
              <a:lnSpc>
                <a:spcPct val="120000"/>
              </a:lnSpc>
              <a:spcBef>
                <a:spcPts val="1500"/>
              </a:spcBef>
              <a:defRPr sz="4000">
                <a:solidFill>
                  <a:schemeClr val="accent1">
                    <a:lumOff val="16847"/>
                  </a:schemeClr>
                </a:solidFill>
              </a:defRPr>
            </a:pPr>
            <a:r>
              <a:rPr sz="4000" dirty="0"/>
              <a:t>Make sure the team has something to write on; paper or whiteboard</a:t>
            </a:r>
            <a:endParaRPr lang="en-US" sz="4000" dirty="0"/>
          </a:p>
          <a:p>
            <a:pPr marL="1218565" lvl="1" indent="-608965">
              <a:lnSpc>
                <a:spcPct val="120000"/>
              </a:lnSpc>
              <a:spcBef>
                <a:spcPts val="1500"/>
              </a:spcBef>
              <a:defRPr sz="4000">
                <a:solidFill>
                  <a:schemeClr val="accent1">
                    <a:lumOff val="16847"/>
                  </a:schemeClr>
                </a:solidFill>
              </a:defRPr>
            </a:pPr>
            <a:r>
              <a:rPr lang="en-AU" sz="4000" dirty="0"/>
              <a:t>Strongly recommend Miro (and to use this for every single workshop and the project)</a:t>
            </a:r>
            <a:endParaRPr lang="en-US" sz="4000" dirty="0"/>
          </a:p>
          <a:p>
            <a:pPr marL="608965" indent="-608965">
              <a:lnSpc>
                <a:spcPct val="120000"/>
              </a:lnSpc>
              <a:spcBef>
                <a:spcPts val="1500"/>
              </a:spcBef>
              <a:defRPr sz="4000"/>
            </a:pPr>
            <a:r>
              <a:rPr lang="en-US" sz="4000" dirty="0"/>
              <a:t>Define your technical </a:t>
            </a:r>
            <a:r>
              <a:rPr lang="en-US" sz="4000" b="1" dirty="0"/>
              <a:t>problem </a:t>
            </a:r>
            <a:r>
              <a:rPr lang="en-US" sz="4000" dirty="0"/>
              <a:t>based on your project brief</a:t>
            </a:r>
          </a:p>
          <a:p>
            <a:pPr marL="608965" indent="-608965">
              <a:lnSpc>
                <a:spcPct val="120000"/>
              </a:lnSpc>
              <a:spcBef>
                <a:spcPts val="1500"/>
              </a:spcBef>
              <a:defRPr sz="4000"/>
            </a:pPr>
            <a:r>
              <a:rPr sz="4000" dirty="0"/>
              <a:t>Make a short list of </a:t>
            </a:r>
            <a:r>
              <a:rPr lang="en-AU" sz="4000" dirty="0"/>
              <a:t>the people </a:t>
            </a:r>
            <a:r>
              <a:rPr sz="4000" dirty="0"/>
              <a:t>who </a:t>
            </a:r>
            <a:r>
              <a:rPr lang="en-AU" sz="4000" dirty="0"/>
              <a:t>are</a:t>
            </a:r>
            <a:r>
              <a:rPr sz="4000" dirty="0"/>
              <a:t> involved in the challenge laid out in the brief</a:t>
            </a:r>
          </a:p>
          <a:p>
            <a:pPr marL="608965" indent="-608965">
              <a:lnSpc>
                <a:spcPct val="120000"/>
              </a:lnSpc>
              <a:spcBef>
                <a:spcPts val="1500"/>
              </a:spcBef>
              <a:defRPr sz="4000">
                <a:solidFill>
                  <a:schemeClr val="accent1">
                    <a:lumOff val="16847"/>
                  </a:schemeClr>
                </a:solidFill>
              </a:defRPr>
            </a:pPr>
            <a:r>
              <a:rPr lang="en-AU" sz="4000" dirty="0"/>
              <a:t>No need to think for long; you can/have to do more research later and change away from the user you’re focusing on today</a:t>
            </a:r>
          </a:p>
        </p:txBody>
      </p:sp>
      <p:graphicFrame>
        <p:nvGraphicFramePr>
          <p:cNvPr id="237" name="Table"/>
          <p:cNvGraphicFramePr/>
          <p:nvPr>
            <p:extLst>
              <p:ext uri="{D42A27DB-BD31-4B8C-83A1-F6EECF244321}">
                <p14:modId xmlns:p14="http://schemas.microsoft.com/office/powerpoint/2010/main" val="4285600905"/>
              </p:ext>
            </p:extLst>
          </p:nvPr>
        </p:nvGraphicFramePr>
        <p:xfrm>
          <a:off x="2535" y="11774486"/>
          <a:ext cx="24378921" cy="1961332"/>
        </p:xfrm>
        <a:graphic>
          <a:graphicData uri="http://schemas.openxmlformats.org/drawingml/2006/table">
            <a:tbl>
              <a:tblPr>
                <a:tableStyleId>{4C3C2611-4C71-4FC5-86AE-919BDF0F9419}</a:tableStyleId>
              </a:tblPr>
              <a:tblGrid>
                <a:gridCol w="2708769">
                  <a:extLst>
                    <a:ext uri="{9D8B030D-6E8A-4147-A177-3AD203B41FA5}">
                      <a16:colId xmlns:a16="http://schemas.microsoft.com/office/drawing/2014/main" val="20000"/>
                    </a:ext>
                  </a:extLst>
                </a:gridCol>
                <a:gridCol w="2708769">
                  <a:extLst>
                    <a:ext uri="{9D8B030D-6E8A-4147-A177-3AD203B41FA5}">
                      <a16:colId xmlns:a16="http://schemas.microsoft.com/office/drawing/2014/main" val="20001"/>
                    </a:ext>
                  </a:extLst>
                </a:gridCol>
                <a:gridCol w="2708769">
                  <a:extLst>
                    <a:ext uri="{9D8B030D-6E8A-4147-A177-3AD203B41FA5}">
                      <a16:colId xmlns:a16="http://schemas.microsoft.com/office/drawing/2014/main" val="20002"/>
                    </a:ext>
                  </a:extLst>
                </a:gridCol>
                <a:gridCol w="2708769">
                  <a:extLst>
                    <a:ext uri="{9D8B030D-6E8A-4147-A177-3AD203B41FA5}">
                      <a16:colId xmlns:a16="http://schemas.microsoft.com/office/drawing/2014/main" val="20003"/>
                    </a:ext>
                  </a:extLst>
                </a:gridCol>
                <a:gridCol w="2708769">
                  <a:extLst>
                    <a:ext uri="{9D8B030D-6E8A-4147-A177-3AD203B41FA5}">
                      <a16:colId xmlns:a16="http://schemas.microsoft.com/office/drawing/2014/main" val="20004"/>
                    </a:ext>
                  </a:extLst>
                </a:gridCol>
                <a:gridCol w="2708769">
                  <a:extLst>
                    <a:ext uri="{9D8B030D-6E8A-4147-A177-3AD203B41FA5}">
                      <a16:colId xmlns:a16="http://schemas.microsoft.com/office/drawing/2014/main" val="20005"/>
                    </a:ext>
                  </a:extLst>
                </a:gridCol>
                <a:gridCol w="2708769">
                  <a:extLst>
                    <a:ext uri="{9D8B030D-6E8A-4147-A177-3AD203B41FA5}">
                      <a16:colId xmlns:a16="http://schemas.microsoft.com/office/drawing/2014/main" val="20006"/>
                    </a:ext>
                  </a:extLst>
                </a:gridCol>
                <a:gridCol w="2708769">
                  <a:extLst>
                    <a:ext uri="{9D8B030D-6E8A-4147-A177-3AD203B41FA5}">
                      <a16:colId xmlns:a16="http://schemas.microsoft.com/office/drawing/2014/main" val="20007"/>
                    </a:ext>
                  </a:extLst>
                </a:gridCol>
                <a:gridCol w="2708769">
                  <a:extLst>
                    <a:ext uri="{9D8B030D-6E8A-4147-A177-3AD203B41FA5}">
                      <a16:colId xmlns:a16="http://schemas.microsoft.com/office/drawing/2014/main" val="20008"/>
                    </a:ext>
                  </a:extLst>
                </a:gridCol>
              </a:tblGrid>
              <a:tr h="842874">
                <a:tc>
                  <a:txBody>
                    <a:bodyPr/>
                    <a:lstStyle/>
                    <a:p>
                      <a:pPr defTabSz="914400"/>
                      <a:r>
                        <a:rPr sz="2500"/>
                        <a:t>Intro</a:t>
                      </a:r>
                    </a:p>
                  </a:txBody>
                  <a:tcPr marL="50800" marR="50800" marT="50800" marB="50800" anchor="ctr" horzOverflow="overflow">
                    <a:solidFill>
                      <a:srgbClr val="FFFFFF"/>
                    </a:solidFill>
                  </a:tcPr>
                </a:tc>
                <a:tc>
                  <a:txBody>
                    <a:bodyPr/>
                    <a:lstStyle/>
                    <a:p>
                      <a:pPr defTabSz="914400"/>
                      <a:r>
                        <a:rPr sz="2500"/>
                        <a:t>Read the brief</a:t>
                      </a:r>
                    </a:p>
                  </a:txBody>
                  <a:tcPr marL="50800" marR="50800" marT="50800" marB="50800" anchor="ctr" horzOverflow="overflow">
                    <a:solidFill>
                      <a:srgbClr val="FFFFFF"/>
                    </a:solidFill>
                  </a:tcPr>
                </a:tc>
                <a:tc>
                  <a:txBody>
                    <a:bodyPr/>
                    <a:lstStyle/>
                    <a:p>
                      <a:pPr defTabSz="914400"/>
                      <a:r>
                        <a:rPr sz="2500"/>
                        <a:t>Group formation</a:t>
                      </a:r>
                    </a:p>
                  </a:txBody>
                  <a:tcPr marL="50800" marR="50800" marT="50800" marB="50800" anchor="ctr" horzOverflow="overflow">
                    <a:solidFill>
                      <a:srgbClr val="FFFFFF"/>
                    </a:solidFill>
                  </a:tcPr>
                </a:tc>
                <a:tc>
                  <a:txBody>
                    <a:bodyPr/>
                    <a:lstStyle/>
                    <a:p>
                      <a:pPr defTabSz="914400"/>
                      <a:r>
                        <a:rPr sz="2500"/>
                        <a:t>Define problem</a:t>
                      </a:r>
                    </a:p>
                  </a:txBody>
                  <a:tcPr marL="50800" marR="50800" marT="50800" marB="50800" anchor="ctr" horzOverflow="overflow">
                    <a:solidFill>
                      <a:schemeClr val="accent5">
                        <a:hueOff val="-152895"/>
                        <a:lumOff val="12368"/>
                      </a:schemeClr>
                    </a:solidFill>
                  </a:tcPr>
                </a:tc>
                <a:tc>
                  <a:txBody>
                    <a:bodyPr/>
                    <a:lstStyle/>
                    <a:p>
                      <a:pPr defTabSz="914400"/>
                      <a:r>
                        <a:rPr sz="2500"/>
                        <a:t>Empathise</a:t>
                      </a:r>
                    </a:p>
                  </a:txBody>
                  <a:tcPr marL="50800" marR="50800" marT="50800" marB="50800" anchor="ctr" horzOverflow="overflow">
                    <a:solidFill>
                      <a:schemeClr val="accent4">
                        <a:hueOff val="348544"/>
                        <a:lumOff val="7139"/>
                      </a:schemeClr>
                    </a:solidFill>
                  </a:tcPr>
                </a:tc>
                <a:tc>
                  <a:txBody>
                    <a:bodyPr/>
                    <a:lstStyle/>
                    <a:p>
                      <a:pPr defTabSz="914400"/>
                      <a:r>
                        <a:rPr sz="2500"/>
                        <a:t>Reframe</a:t>
                      </a:r>
                    </a:p>
                  </a:txBody>
                  <a:tcPr marL="50800" marR="50800" marT="50800" marB="50800" anchor="ctr" horzOverflow="overflow">
                    <a:solidFill>
                      <a:schemeClr val="accent4">
                        <a:hueOff val="348544"/>
                        <a:lumOff val="7139"/>
                      </a:schemeClr>
                    </a:solidFill>
                  </a:tcPr>
                </a:tc>
                <a:tc>
                  <a:txBody>
                    <a:bodyPr/>
                    <a:lstStyle/>
                    <a:p>
                      <a:pPr defTabSz="914400"/>
                      <a:r>
                        <a:rPr sz="2500"/>
                        <a:t>Ideate</a:t>
                      </a:r>
                    </a:p>
                  </a:txBody>
                  <a:tcPr marL="50800" marR="50800" marT="50800" marB="50800" anchor="ctr" horzOverflow="overflow">
                    <a:solidFill>
                      <a:schemeClr val="accent4">
                        <a:hueOff val="348544"/>
                        <a:lumOff val="7139"/>
                      </a:schemeClr>
                    </a:solidFill>
                  </a:tcPr>
                </a:tc>
                <a:tc>
                  <a:txBody>
                    <a:bodyPr/>
                    <a:lstStyle/>
                    <a:p>
                      <a:pPr defTabSz="914400"/>
                      <a:r>
                        <a:rPr lang="en-AU" sz="2500" dirty="0"/>
                        <a:t>Prep pitch</a:t>
                      </a:r>
                    </a:p>
                  </a:txBody>
                  <a:tcPr marL="50800" marR="50800" marT="50800" marB="50800" anchor="ctr" horzOverflow="overflow">
                    <a:solidFill>
                      <a:schemeClr val="accent4">
                        <a:hueOff val="348544"/>
                        <a:lumOff val="7139"/>
                      </a:schemeClr>
                    </a:solidFill>
                  </a:tcPr>
                </a:tc>
                <a:tc>
                  <a:txBody>
                    <a:bodyPr/>
                    <a:lstStyle/>
                    <a:p>
                      <a:pPr defTabSz="914400"/>
                      <a:r>
                        <a:rPr sz="2500"/>
                        <a:t>Present</a:t>
                      </a:r>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549531">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rgbClr val="FFFFFF"/>
                    </a:solidFill>
                  </a:tcPr>
                </a:tc>
                <a:tc>
                  <a:txBody>
                    <a:bodyPr/>
                    <a:lstStyle/>
                    <a:p>
                      <a:pPr defTabSz="914400"/>
                      <a:r>
                        <a:rPr sz="2500"/>
                        <a:t>10 min</a:t>
                      </a:r>
                    </a:p>
                  </a:txBody>
                  <a:tcPr marL="50800" marR="50800" marT="50800" marB="50800" anchor="ctr" horzOverflow="overflow">
                    <a:solidFill>
                      <a:srgbClr val="FFFFFF"/>
                    </a:solidFill>
                  </a:tcPr>
                </a:tc>
                <a:tc>
                  <a:txBody>
                    <a:bodyPr/>
                    <a:lstStyle/>
                    <a:p>
                      <a:pPr defTabSz="914400"/>
                      <a:r>
                        <a:rPr sz="2500"/>
                        <a:t>5 min</a:t>
                      </a:r>
                    </a:p>
                  </a:txBody>
                  <a:tcPr marL="50800" marR="50800" marT="50800" marB="50800" anchor="ctr" horzOverflow="overflow">
                    <a:solidFill>
                      <a:schemeClr val="accent5">
                        <a:hueOff val="-152895"/>
                        <a:lumOff val="12368"/>
                      </a:schemeClr>
                    </a:solidFill>
                  </a:tcPr>
                </a:tc>
                <a:tc>
                  <a:txBody>
                    <a:bodyPr/>
                    <a:lstStyle/>
                    <a:p>
                      <a:pPr defTabSz="914400"/>
                      <a:r>
                        <a:rPr sz="2500"/>
                        <a:t>15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tc>
                  <a:txBody>
                    <a:bodyPr/>
                    <a:lstStyle/>
                    <a:p>
                      <a:pPr defTabSz="914400"/>
                      <a:r>
                        <a:rPr sz="2500"/>
                        <a:t>5 min</a:t>
                      </a:r>
                    </a:p>
                  </a:txBody>
                  <a:tcPr marL="50800" marR="50800" marT="50800" marB="50800" anchor="ctr" horzOverflow="overflow">
                    <a:solidFill>
                      <a:srgbClr val="D5D5D5"/>
                    </a:solidFill>
                  </a:tcPr>
                </a:tc>
                <a:tc>
                  <a:txBody>
                    <a:bodyPr/>
                    <a:lstStyle/>
                    <a:p>
                      <a:pPr defTabSz="914400"/>
                      <a:r>
                        <a:rPr sz="2500"/>
                        <a:t>10 min</a:t>
                      </a:r>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568927">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individual</a:t>
                      </a:r>
                    </a:p>
                  </a:txBody>
                  <a:tcPr marL="50800" marR="50800" marT="50800" marB="50800" anchor="ctr" horzOverflow="overflow">
                    <a:solidFill>
                      <a:srgbClr val="FFFFFF"/>
                    </a:solidFill>
                  </a:tcPr>
                </a:tc>
                <a:tc>
                  <a:txBody>
                    <a:bodyPr/>
                    <a:lstStyle/>
                    <a:p>
                      <a:pPr defTabSz="914400"/>
                      <a:r>
                        <a:rPr sz="2500"/>
                        <a:t>all</a:t>
                      </a:r>
                    </a:p>
                  </a:txBody>
                  <a:tcPr marL="50800" marR="50800" marT="50800" marB="50800" anchor="ctr" horzOverflow="overflow">
                    <a:solidFill>
                      <a:srgbClr val="FFFFFF"/>
                    </a:solidFill>
                  </a:tcPr>
                </a:tc>
                <a:tc>
                  <a:txBody>
                    <a:bodyPr/>
                    <a:lstStyle/>
                    <a:p>
                      <a:pPr defTabSz="914400"/>
                      <a:r>
                        <a:rPr sz="2500"/>
                        <a:t>group</a:t>
                      </a:r>
                    </a:p>
                  </a:txBody>
                  <a:tcPr marL="50800" marR="50800" marT="50800" marB="50800" anchor="ctr" horzOverflow="overflow">
                    <a:solidFill>
                      <a:schemeClr val="accent5">
                        <a:hueOff val="-152895"/>
                        <a:lumOff val="12368"/>
                      </a:schemeClr>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a:t>group</a:t>
                      </a:r>
                    </a:p>
                  </a:txBody>
                  <a:tcPr marL="50800" marR="50800" marT="50800" marB="50800" anchor="ctr" horzOverflow="overflow">
                    <a:solidFill>
                      <a:srgbClr val="F2F2F2"/>
                    </a:solidFill>
                  </a:tcPr>
                </a:tc>
                <a:tc>
                  <a:txBody>
                    <a:bodyPr/>
                    <a:lstStyle/>
                    <a:p>
                      <a:pPr defTabSz="914400"/>
                      <a:r>
                        <a:rPr sz="2500" dirty="0"/>
                        <a:t>all</a:t>
                      </a:r>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Clancy Bold"/>
        <a:ea typeface="Clancy Bold"/>
        <a:cs typeface="Clancy Bold"/>
      </a:majorFont>
      <a:minorFont>
        <a:latin typeface="Clancy Bold"/>
        <a:ea typeface="Clancy Bold"/>
        <a:cs typeface="Clancy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n-lt"/>
            <a:ea typeface="+mn-ea"/>
            <a:cs typeface="+mn-cs"/>
            <a:sym typeface="Clancy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Clancy Bold"/>
        <a:ea typeface="Clancy Bold"/>
        <a:cs typeface="Clancy Bold"/>
      </a:majorFont>
      <a:minorFont>
        <a:latin typeface="Clancy Bold"/>
        <a:ea typeface="Clancy Bold"/>
        <a:cs typeface="Clancy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n-lt"/>
            <a:ea typeface="+mn-ea"/>
            <a:cs typeface="+mn-cs"/>
            <a:sym typeface="Clancy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B1EC42638D17A47BE4E0722CB0B0E17" ma:contentTypeVersion="3" ma:contentTypeDescription="Create a new document." ma:contentTypeScope="" ma:versionID="d3d91ef9df50ce28c8ef19ab87063efb">
  <xsd:schema xmlns:xsd="http://www.w3.org/2001/XMLSchema" xmlns:xs="http://www.w3.org/2001/XMLSchema" xmlns:p="http://schemas.microsoft.com/office/2006/metadata/properties" xmlns:ns2="848cf7a4-4883-48f9-a2b0-95de7fe0a122" targetNamespace="http://schemas.microsoft.com/office/2006/metadata/properties" ma:root="true" ma:fieldsID="0b32915bdbada8ced7f771178fd4a8fb" ns2:_="">
    <xsd:import namespace="848cf7a4-4883-48f9-a2b0-95de7fe0a12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8cf7a4-4883-48f9-a2b0-95de7fe0a1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6D9698-FFD6-4890-9BF5-07D48C51AFA3}">
  <ds:schemaRefs>
    <ds:schemaRef ds:uri="http://schemas.microsoft.com/sharepoint/v3/contenttype/forms"/>
  </ds:schemaRefs>
</ds:datastoreItem>
</file>

<file path=customXml/itemProps2.xml><?xml version="1.0" encoding="utf-8"?>
<ds:datastoreItem xmlns:ds="http://schemas.openxmlformats.org/officeDocument/2006/customXml" ds:itemID="{B793F7CD-AE07-4383-B173-578F84875950}">
  <ds:schemaRefs>
    <ds:schemaRef ds:uri="2c84b31f-af7c-4218-9c41-4593708df83a"/>
    <ds:schemaRef ds:uri="95a13eb2-3333-4aa4-8e1c-5c0de83d0fac"/>
    <ds:schemaRef ds:uri="d1dacda5-5525-4975-b064-3adb7c27d5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B982291-D00D-4519-9AB2-209C47AC99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8cf7a4-4883-48f9-a2b0-95de7fe0a1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2113</TotalTime>
  <Words>2055</Words>
  <Application>Microsoft Macintosh PowerPoint</Application>
  <PresentationFormat>Custom</PresentationFormat>
  <Paragraphs>566</Paragraphs>
  <Slides>17</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Clancy Bold</vt:lpstr>
      <vt:lpstr>Clancy Light</vt:lpstr>
      <vt:lpstr>Clancy Regular</vt:lpstr>
      <vt:lpstr>Helvetica Neue</vt:lpstr>
      <vt:lpstr>Helvetica Neue Light</vt:lpstr>
      <vt:lpstr>Helvetica Neue Medium</vt:lpstr>
      <vt:lpstr>Helvetica Neue Thin</vt:lpstr>
      <vt:lpstr>Roboto</vt:lpstr>
      <vt:lpstr>21_BasicWhite</vt:lpstr>
      <vt:lpstr>DESN2000 Week 1</vt:lpstr>
      <vt:lpstr>Meet your demonstrator</vt:lpstr>
      <vt:lpstr>Housekeeping</vt:lpstr>
      <vt:lpstr>Housekeeping</vt:lpstr>
      <vt:lpstr>Housekeeping</vt:lpstr>
      <vt:lpstr>Today: pressure cooker</vt:lpstr>
      <vt:lpstr>1. Read (again) the project brief</vt:lpstr>
      <vt:lpstr>2. Group formation (if not complete yet)</vt:lpstr>
      <vt:lpstr>3. Define problem</vt:lpstr>
      <vt:lpstr>4. Empathise with your user (1/2)</vt:lpstr>
      <vt:lpstr>4. Empathise with your user (2/2)</vt:lpstr>
      <vt:lpstr>5. Reframe</vt:lpstr>
      <vt:lpstr>6. Ideate</vt:lpstr>
      <vt:lpstr>7. Prep a 30 second pitch @ 3:20pm</vt:lpstr>
      <vt:lpstr>8. Pitch time</vt:lpstr>
      <vt:lpstr>9. Reflection</vt:lpstr>
      <vt:lpstr>10.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DESN2000 Week 1</dc:title>
  <dc:creator>Nicholas Gilmore</dc:creator>
  <cp:lastModifiedBy>Dan Nguyen</cp:lastModifiedBy>
  <cp:revision>21</cp:revision>
  <dcterms:modified xsi:type="dcterms:W3CDTF">2023-09-12T16:48:46Z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0x0101003B1EC42638D17A47BE4E0722CB0B0E17</vt:lpwstr>
  </property>
  <property fmtid="{D5CDD505-2E9C-101B-9397-08002B2CF9AE}" pid="3" name="MediaServiceImageTags">
    <vt:lpwstr/>
  </property>
</Properties>
</file>