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17_C1B1110C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04_0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279" r:id="rId7"/>
    <p:sldId id="281" r:id="rId8"/>
    <p:sldId id="277" r:id="rId9"/>
    <p:sldId id="272" r:id="rId10"/>
    <p:sldId id="284" r:id="rId11"/>
    <p:sldId id="283" r:id="rId12"/>
    <p:sldId id="259" r:id="rId13"/>
    <p:sldId id="260" r:id="rId14"/>
    <p:sldId id="262" r:id="rId15"/>
    <p:sldId id="265" r:id="rId16"/>
    <p:sldId id="28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Roboto"/>
        <a:ea typeface="Roboto"/>
        <a:cs typeface="Roboto"/>
        <a:sym typeface="Robot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BD4C85-53C4-9825-7A1B-572447C32B3B}" name="Arianna Vignati" initials="AV" userId="S::z3531509@ad.unsw.edu.au::361a7403-942a-4f82-89f5-3a7702ce2c5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32"/>
    <a:srgbClr val="FF4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EBA6F-4086-4CC6-A11D-4003CE18453A}" v="7" dt="2023-09-07T00:49:59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80156" autoAdjust="0"/>
  </p:normalViewPr>
  <p:slideViewPr>
    <p:cSldViewPr snapToGrid="0">
      <p:cViewPr varScale="1">
        <p:scale>
          <a:sx n="67" d="100"/>
          <a:sy n="67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na Vignati" userId="S::z3531509@ad.unsw.edu.au::361a7403-942a-4f82-89f5-3a7702ce2c51" providerId="AD" clId="Web-{26AEBA6F-4086-4CC6-A11D-4003CE18453A}"/>
    <pc:docChg chg="modSld">
      <pc:chgData name="Arianna Vignati" userId="S::z3531509@ad.unsw.edu.au::361a7403-942a-4f82-89f5-3a7702ce2c51" providerId="AD" clId="Web-{26AEBA6F-4086-4CC6-A11D-4003CE18453A}" dt="2023-09-07T00:49:59.693" v="6" actId="20577"/>
      <pc:docMkLst>
        <pc:docMk/>
      </pc:docMkLst>
      <pc:sldChg chg="modSp">
        <pc:chgData name="Arianna Vignati" userId="S::z3531509@ad.unsw.edu.au::361a7403-942a-4f82-89f5-3a7702ce2c51" providerId="AD" clId="Web-{26AEBA6F-4086-4CC6-A11D-4003CE18453A}" dt="2023-09-07T00:49:59.693" v="6" actId="20577"/>
        <pc:sldMkLst>
          <pc:docMk/>
          <pc:sldMk cId="0" sldId="256"/>
        </pc:sldMkLst>
        <pc:spChg chg="mod">
          <ac:chgData name="Arianna Vignati" userId="S::z3531509@ad.unsw.edu.au::361a7403-942a-4f82-89f5-3a7702ce2c51" providerId="AD" clId="Web-{26AEBA6F-4086-4CC6-A11D-4003CE18453A}" dt="2023-09-07T00:49:59.693" v="6" actId="20577"/>
          <ac:spMkLst>
            <pc:docMk/>
            <pc:sldMk cId="0" sldId="256"/>
            <ac:spMk id="164" creationId="{00000000-0000-0000-0000-000000000000}"/>
          </ac:spMkLst>
        </pc:spChg>
      </pc:sldChg>
    </pc:docChg>
  </pc:docChgLst>
</pc:chgInfo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E3D087-5758-CE4A-A74C-B3BC8CA1915F}" authorId="{37BD4C85-53C4-9825-7A1B-572447C32B3B}" created="2023-04-18T06:12:54.544">
    <pc:sldMkLst xmlns:pc="http://schemas.microsoft.com/office/powerpoint/2013/main/command">
      <pc:docMk/>
      <pc:sldMk cId="0" sldId="260"/>
    </pc:sldMkLst>
    <p188:txBody>
      <a:bodyPr/>
      <a:lstStyle/>
      <a:p>
        <a:r>
          <a:rPr lang="en-GB"/>
          <a:t>@Demonstrator please customise the slide with specific tips for your project brief</a:t>
        </a:r>
      </a:p>
    </p188:txBody>
  </p188:cm>
</p188:cmLst>
</file>

<file path=ppt/comments/modernComment_117_C1B1110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476959D-695C-FA4F-837B-D74C65E2910B}" authorId="{37BD4C85-53C4-9825-7A1B-572447C32B3B}" created="2023-04-18T06:09:36.069">
    <pc:sldMkLst xmlns:pc="http://schemas.microsoft.com/office/powerpoint/2013/main/command">
      <pc:docMk/>
      <pc:sldMk cId="3249606924" sldId="279"/>
    </pc:sldMkLst>
    <p188:txBody>
      <a:bodyPr/>
      <a:lstStyle/>
      <a:p>
        <a:r>
          <a:rPr lang="en-GB"/>
          <a:t>@Demonstrator please customise the slide with specific tips for your project brief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452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31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Explain that there’s a nuance with the UVP.</a:t>
            </a:r>
          </a:p>
          <a:p>
            <a:endParaRPr lang="en-AU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UVP describes pain points but can also include solution and how this provides value</a:t>
            </a:r>
          </a:p>
          <a:p>
            <a:endParaRPr lang="en-AU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Problem statement should only describe the problem and pain points (leaving room to generate solution/value)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298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09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054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98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88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93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92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2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esn2000-background.png" descr="desn2000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205" y="-1399337"/>
            <a:ext cx="24504410" cy="1651467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Clancy 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000000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desn2000-background.png" descr="desn2000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205" y="-1399337"/>
            <a:ext cx="24504410" cy="16514674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Clancy Regular"/>
                <a:ea typeface="Clancy Regular"/>
                <a:cs typeface="Clancy Regular"/>
                <a:sym typeface="Clancy Regular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Clancy Regular"/>
                <a:ea typeface="Clancy Regular"/>
                <a:cs typeface="Clancy Regular"/>
                <a:sym typeface="Clancy Regular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Clancy Regular"/>
                <a:ea typeface="Clancy Regular"/>
                <a:cs typeface="Clancy Regular"/>
                <a:sym typeface="Clancy Regular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Clancy Regular"/>
                <a:ea typeface="Clancy Regular"/>
                <a:cs typeface="Clancy Regular"/>
                <a:sym typeface="Clancy Regular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Clancy Regular"/>
                <a:ea typeface="Clancy Regular"/>
                <a:cs typeface="Clancy Regular"/>
                <a:sym typeface="Clancy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Attribution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15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000000"/>
                </a:solidFill>
                <a:latin typeface="Clancy Light"/>
                <a:ea typeface="Clancy Light"/>
                <a:cs typeface="Clancy Light"/>
                <a:sym typeface="Clancy 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000000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Clancy 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desn2000-background.png" descr="desn2000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205" y="-1399337"/>
            <a:ext cx="24504410" cy="16514674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>
                <a:solidFill>
                  <a:srgbClr val="000000"/>
                </a:solidFill>
                <a:latin typeface="Clancy Regular"/>
                <a:ea typeface="Clancy Regular"/>
                <a:cs typeface="Clancy Regular"/>
                <a:sym typeface="Clancy Regular"/>
              </a:defRPr>
            </a:lvl1pPr>
          </a:lstStyle>
          <a:p>
            <a:r>
              <a:t>Section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1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Clancy Bold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7_C1B1110C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ard.google.com/" TargetMode="External"/><Relationship Id="rId2" Type="http://schemas.openxmlformats.org/officeDocument/2006/relationships/hyperlink" Target="https://miro.com/it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trategyzer.com/cs/c/?cta_guid=e72ab8b4-d365-4ec1-8e71-1ab5d22f3479&amp;signature=AAH58kHZp-IN1RLeJ5j3ZeKmKBgqcqtpKQ&amp;pageId=9861687907&amp;placement_guid=a07476d3-7be6-42c9-9212-8c85ed37e052&amp;click=b21ed26b-9759-41e5-bcae-a8addd553131&amp;hsutk=c7a000001f6d1d6f123a017a509b460c&amp;canon=https%3A%2F%2Fwww.strategyzer.com%2Fvpc_thank_you&amp;utm_referrer=https%3A%2F%2Fwww.strategyzer.com%2Fcanvas%2Fvalue-proposition-canvas&amp;portal_id=4952096&amp;redirect_url=APefjpHpT3XyVZhlW09JNAi2UdTHS3LMnrSrtBrwESnme5pQxITilPufHM60pdvnwcCLqaZD4paAReQGh1Lno4PI9eK9_ntPC9oi_p6qJdPIScEFfYJGIaGMpWcV0_j1-YoYgZ0UnKWPaAgHXsEKin7qh8xsqwn7Vf6Cw2_XqHKRxunaX_i5J68" TargetMode="External"/><Relationship Id="rId5" Type="http://schemas.openxmlformats.org/officeDocument/2006/relationships/hyperlink" Target="https://www.youtube.com/watch?v=ReM1uqmVfP0" TargetMode="External"/><Relationship Id="rId4" Type="http://schemas.openxmlformats.org/officeDocument/2006/relationships/hyperlink" Target="https://www.strategyzer.com/hubfs/Assets%20-%20Downloads/the-value-proposition-canvas-instruction-manual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r.medium.com/these-10-templates-will-make-you-rethink-how-you-write-value-propositions-a789a528fad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esign Next, June 202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 anchor="t">
            <a:normAutofit lnSpcReduction="10000"/>
          </a:bodyPr>
          <a:lstStyle/>
          <a:p>
            <a:r>
              <a:rPr dirty="0"/>
              <a:t>Design Next, </a:t>
            </a:r>
            <a:r>
              <a:rPr lang="en-AU"/>
              <a:t>workshop 3</a:t>
            </a:r>
          </a:p>
        </p:txBody>
      </p:sp>
      <p:sp>
        <p:nvSpPr>
          <p:cNvPr id="165" name="Week 4 Ide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Week </a:t>
            </a:r>
            <a:r>
              <a:rPr lang="en-AU" dirty="0"/>
              <a:t>3 Unique value proposition (UVP) and concept generation</a:t>
            </a:r>
            <a:endParaRPr dirty="0"/>
          </a:p>
        </p:txBody>
      </p:sp>
      <p:sp>
        <p:nvSpPr>
          <p:cNvPr id="166" name="DESN2000 Workshop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DESN2000 Workshop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razy 8’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rPr dirty="0"/>
              <a:t>Crazy 8’s</a:t>
            </a:r>
          </a:p>
        </p:txBody>
      </p:sp>
      <p:sp>
        <p:nvSpPr>
          <p:cNvPr id="184" name="5 minutes, 8 ideas per pers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t>5 minutes, 8 ideas per person</a:t>
            </a:r>
          </a:p>
        </p:txBody>
      </p:sp>
      <p:sp>
        <p:nvSpPr>
          <p:cNvPr id="185" name="Take one challenge question…"/>
          <p:cNvSpPr txBox="1">
            <a:spLocks noGrp="1"/>
          </p:cNvSpPr>
          <p:nvPr>
            <p:ph type="body" idx="1"/>
          </p:nvPr>
        </p:nvSpPr>
        <p:spPr>
          <a:xfrm>
            <a:off x="1206500" y="3994504"/>
            <a:ext cx="14876182" cy="721804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35280" indent="-335280" defTabSz="1341086">
              <a:spcBef>
                <a:spcPts val="1000"/>
              </a:spcBef>
              <a:defRPr sz="2640" b="1"/>
            </a:pPr>
            <a:r>
              <a:rPr sz="3600" dirty="0">
                <a:solidFill>
                  <a:schemeClr val="bg1"/>
                </a:solidFill>
              </a:rPr>
              <a:t>Take </a:t>
            </a:r>
            <a:r>
              <a:rPr lang="en-AU" sz="3600" dirty="0">
                <a:solidFill>
                  <a:schemeClr val="bg1"/>
                </a:solidFill>
              </a:rPr>
              <a:t>your value proposition</a:t>
            </a:r>
            <a:endParaRPr sz="3600" dirty="0">
              <a:solidFill>
                <a:schemeClr val="bg1"/>
              </a:solidFill>
            </a:endParaRPr>
          </a:p>
          <a:p>
            <a:pPr marL="335280" indent="-335280" defTabSz="1341086">
              <a:spcBef>
                <a:spcPts val="1000"/>
              </a:spcBef>
              <a:defRPr sz="2640"/>
            </a:pPr>
            <a:r>
              <a:rPr sz="3600" dirty="0">
                <a:solidFill>
                  <a:schemeClr val="bg1"/>
                </a:solidFill>
              </a:rPr>
              <a:t>Have something to write and draw on (whiteboard, A4 paper, post-it notes)</a:t>
            </a:r>
          </a:p>
          <a:p>
            <a:pPr marL="335280" indent="-335280" defTabSz="1341086">
              <a:spcBef>
                <a:spcPts val="1000"/>
              </a:spcBef>
              <a:defRPr sz="2640"/>
            </a:pPr>
            <a:r>
              <a:rPr sz="3600" dirty="0">
                <a:solidFill>
                  <a:schemeClr val="bg1"/>
                </a:solidFill>
              </a:rPr>
              <a:t>Start a timer for 5 minutes and let go of self-critique :)</a:t>
            </a:r>
          </a:p>
          <a:p>
            <a:pPr marL="335280" indent="-335280" defTabSz="1341086">
              <a:spcBef>
                <a:spcPts val="1000"/>
              </a:spcBef>
              <a:defRPr sz="2640"/>
            </a:pPr>
            <a:r>
              <a:rPr sz="3600" dirty="0">
                <a:solidFill>
                  <a:schemeClr val="bg1"/>
                </a:solidFill>
              </a:rPr>
              <a:t>You don’t have to stop at 8 ideas, that’s just the minimum.</a:t>
            </a:r>
          </a:p>
          <a:p>
            <a:pPr marL="335280" indent="-335280" defTabSz="1341086">
              <a:spcBef>
                <a:spcPts val="1000"/>
              </a:spcBef>
              <a:defRPr sz="2640"/>
            </a:pPr>
            <a:endParaRPr sz="3600" dirty="0">
              <a:solidFill>
                <a:schemeClr val="bg1"/>
              </a:solidFill>
            </a:endParaRPr>
          </a:p>
          <a:p>
            <a:pPr marL="335280" indent="-335280" defTabSz="1341086">
              <a:spcBef>
                <a:spcPts val="1000"/>
              </a:spcBef>
              <a:defRPr sz="2640" b="1"/>
            </a:pPr>
            <a:r>
              <a:rPr sz="3600" dirty="0">
                <a:solidFill>
                  <a:schemeClr val="bg1"/>
                </a:solidFill>
              </a:rPr>
              <a:t>General rules for idea generation:</a:t>
            </a:r>
          </a:p>
          <a:p>
            <a:pPr marL="670560" lvl="1" indent="-335280" defTabSz="1341086">
              <a:spcBef>
                <a:spcPts val="1000"/>
              </a:spcBef>
              <a:defRPr sz="2640"/>
            </a:pPr>
            <a:r>
              <a:rPr sz="3600" dirty="0">
                <a:solidFill>
                  <a:schemeClr val="bg1"/>
                </a:solidFill>
              </a:rPr>
              <a:t>You’ll need to turn off the self-editing and just get your ideas on paper.</a:t>
            </a:r>
          </a:p>
          <a:p>
            <a:pPr marL="670560" lvl="1" indent="-335280" defTabSz="1341086">
              <a:spcBef>
                <a:spcPts val="1000"/>
              </a:spcBef>
              <a:defRPr sz="2640"/>
            </a:pPr>
            <a:r>
              <a:rPr sz="3600" dirty="0">
                <a:solidFill>
                  <a:schemeClr val="bg1"/>
                </a:solidFill>
              </a:rPr>
              <a:t>No need to worry about making sketches pretty. </a:t>
            </a:r>
          </a:p>
          <a:p>
            <a:pPr marL="670560" lvl="1" indent="-335280" defTabSz="1341086">
              <a:spcBef>
                <a:spcPts val="1000"/>
              </a:spcBef>
              <a:defRPr sz="2640"/>
            </a:pPr>
            <a:r>
              <a:rPr sz="3600" dirty="0">
                <a:solidFill>
                  <a:schemeClr val="bg1"/>
                </a:solidFill>
              </a:rPr>
              <a:t>Separate idea generation from discussion and critique</a:t>
            </a:r>
          </a:p>
          <a:p>
            <a:pPr marL="670560" lvl="1" indent="-335280" defTabSz="1341086">
              <a:spcBef>
                <a:spcPts val="1000"/>
              </a:spcBef>
              <a:defRPr sz="2640"/>
            </a:pPr>
            <a:r>
              <a:rPr sz="3600" dirty="0">
                <a:solidFill>
                  <a:schemeClr val="bg1"/>
                </a:solidFill>
              </a:rPr>
              <a:t>If you get stuck, try repeating an earlier sketch with a small variation.</a:t>
            </a:r>
          </a:p>
          <a:p>
            <a:pPr marL="1005840" lvl="2" indent="-335280" defTabSz="1341086">
              <a:spcBef>
                <a:spcPts val="1000"/>
              </a:spcBef>
              <a:defRPr sz="2640"/>
            </a:pPr>
            <a:r>
              <a:rPr sz="3600" dirty="0">
                <a:solidFill>
                  <a:schemeClr val="bg1"/>
                </a:solidFill>
              </a:rPr>
              <a:t>This type of exploration is useful and it keeps you moving.</a:t>
            </a:r>
          </a:p>
        </p:txBody>
      </p:sp>
      <p:pic>
        <p:nvPicPr>
          <p:cNvPr id="187" name="Screen Shot 2020-09-18 at 09.23.32.png" descr="Screen Shot 2020-09-18 at 09.23.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2427" y="5143845"/>
            <a:ext cx="8031573" cy="60687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F7DEA28B-7653-4C64-8304-E18D7DDDA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142721"/>
              </p:ext>
            </p:extLst>
          </p:nvPr>
        </p:nvGraphicFramePr>
        <p:xfrm>
          <a:off x="2532" y="12180428"/>
          <a:ext cx="24381468" cy="1660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50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  <a:r>
                        <a:rPr lang="en-AU" sz="2500" dirty="0"/>
                        <a:t>duction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/>
                        <a:t>Value proposition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UVP Statement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Ideas evaluation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Wrap 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5">
                <a:tc>
                  <a:txBody>
                    <a:bodyPr/>
                    <a:lstStyle/>
                    <a:p>
                      <a:pPr defTabSz="914400"/>
                      <a:r>
                        <a:rPr sz="2500"/>
                        <a:t>5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2500" dirty="0"/>
                        <a:t>20 </a:t>
                      </a:r>
                      <a:r>
                        <a:rPr sz="2500" dirty="0"/>
                        <a:t>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30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 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5min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individual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ake stock of ideas so fa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rPr lang="en-GB" dirty="0"/>
              <a:t>Ideas evaluation</a:t>
            </a:r>
          </a:p>
        </p:txBody>
      </p:sp>
      <p:sp>
        <p:nvSpPr>
          <p:cNvPr id="197" name="Reflect on the ideas collected so far:…"/>
          <p:cNvSpPr txBox="1">
            <a:spLocks noGrp="1"/>
          </p:cNvSpPr>
          <p:nvPr>
            <p:ph type="body" idx="1"/>
          </p:nvPr>
        </p:nvSpPr>
        <p:spPr>
          <a:xfrm>
            <a:off x="1206500" y="3994504"/>
            <a:ext cx="21971000" cy="72180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4527" indent="-414527" defTabSz="1658070">
              <a:spcBef>
                <a:spcPts val="3000"/>
              </a:spcBef>
              <a:defRPr sz="3264" b="1"/>
            </a:pPr>
            <a:r>
              <a:rPr lang="en-GB" sz="3600" dirty="0">
                <a:solidFill>
                  <a:schemeClr val="bg1"/>
                </a:solidFill>
              </a:rPr>
              <a:t>Reflect on the ideas collected so far:</a:t>
            </a:r>
          </a:p>
          <a:p>
            <a:pPr marL="829055" lvl="1" indent="-414527" defTabSz="1658070">
              <a:spcBef>
                <a:spcPts val="3000"/>
              </a:spcBef>
              <a:defRPr sz="3264"/>
            </a:pPr>
            <a:r>
              <a:rPr lang="en-GB" sz="3600" dirty="0">
                <a:solidFill>
                  <a:schemeClr val="bg1"/>
                </a:solidFill>
              </a:rPr>
              <a:t>What areas (kind of ideas/solutions/challenges) are covered well?</a:t>
            </a:r>
          </a:p>
          <a:p>
            <a:pPr marL="829055" lvl="1" indent="-414527" defTabSz="1658070">
              <a:spcBef>
                <a:spcPts val="3000"/>
              </a:spcBef>
              <a:defRPr sz="3264"/>
            </a:pPr>
            <a:r>
              <a:rPr lang="en-GB" sz="3600" dirty="0">
                <a:solidFill>
                  <a:schemeClr val="bg1"/>
                </a:solidFill>
              </a:rPr>
              <a:t>Which ideas are answering better to your problem and the needs of your stakeholders?</a:t>
            </a:r>
          </a:p>
          <a:p>
            <a:pPr marL="829055" lvl="1" indent="-414527" defTabSz="1658070">
              <a:spcBef>
                <a:spcPts val="3000"/>
              </a:spcBef>
              <a:defRPr sz="3264"/>
            </a:pPr>
            <a:r>
              <a:rPr lang="en-GB" sz="3600" dirty="0">
                <a:solidFill>
                  <a:schemeClr val="bg1"/>
                </a:solidFill>
              </a:rPr>
              <a:t>Keep on eye out for what you may be missing (reflect on the insights from your research and check if you are considering them with your solutions)</a:t>
            </a:r>
          </a:p>
          <a:p>
            <a:pPr marL="829055" lvl="1" indent="-414527" defTabSz="1658070">
              <a:spcBef>
                <a:spcPts val="3000"/>
              </a:spcBef>
              <a:defRPr sz="3264"/>
            </a:pPr>
            <a:r>
              <a:rPr lang="en-GB" sz="3600" dirty="0">
                <a:solidFill>
                  <a:schemeClr val="bg1"/>
                </a:solidFill>
              </a:rPr>
              <a:t>Think of alternative solutions (less is more!)</a:t>
            </a:r>
          </a:p>
          <a:p>
            <a:pPr marL="829055" lvl="1" indent="-414527" defTabSz="1658070">
              <a:spcBef>
                <a:spcPts val="3000"/>
              </a:spcBef>
              <a:defRPr sz="3264"/>
            </a:pPr>
            <a:r>
              <a:rPr lang="en-GB" sz="3600" dirty="0">
                <a:solidFill>
                  <a:schemeClr val="bg1"/>
                </a:solidFill>
              </a:rPr>
              <a:t>If a challenge feels too big, subdivide and solve the parts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endParaRPr lang="en-GB" sz="3600" dirty="0">
              <a:solidFill>
                <a:schemeClr val="bg1"/>
              </a:solidFill>
            </a:endParaRP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rPr lang="en-GB" sz="3600" dirty="0">
                <a:solidFill>
                  <a:schemeClr val="bg1"/>
                </a:solidFill>
              </a:rPr>
              <a:t>It may help to pin up all output on a wall, lay it out on a table, etc. to get a good overview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endParaRPr lang="en-GB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DE659F36-3873-4E21-B46F-A915CF14D2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763367"/>
              </p:ext>
            </p:extLst>
          </p:nvPr>
        </p:nvGraphicFramePr>
        <p:xfrm>
          <a:off x="2532" y="12180428"/>
          <a:ext cx="24381468" cy="1660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50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  <a:r>
                        <a:rPr lang="en-AU" sz="2500" dirty="0"/>
                        <a:t>duction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/>
                        <a:t>Value proposition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UVP Statement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Ideas evaluation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Wrap 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5">
                <a:tc>
                  <a:txBody>
                    <a:bodyPr/>
                    <a:lstStyle/>
                    <a:p>
                      <a:pPr defTabSz="914400"/>
                      <a:r>
                        <a:rPr sz="2500"/>
                        <a:t>5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2500" dirty="0"/>
                        <a:t>20 </a:t>
                      </a:r>
                      <a:r>
                        <a:rPr sz="2500" dirty="0"/>
                        <a:t>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/>
                        <a:t>20 min</a:t>
                      </a:r>
                      <a:endParaRPr sz="250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30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 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5min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individual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Subtitle">
            <a:extLst>
              <a:ext uri="{FF2B5EF4-FFF2-40B4-BE49-F238E27FC236}">
                <a16:creationId xmlns:a16="http://schemas.microsoft.com/office/drawing/2014/main" id="{52EE0B96-5238-EAF1-3A84-B8E5CE76EB6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/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dirty="0"/>
              <a:t>Group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Wr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bg1"/>
                </a:solidFill>
              </a:rPr>
              <a:t>Wrap</a:t>
            </a:r>
          </a:p>
        </p:txBody>
      </p:sp>
      <p:sp>
        <p:nvSpPr>
          <p:cNvPr id="214" name="Brief reflection…"/>
          <p:cNvSpPr txBox="1">
            <a:spLocks noGrp="1"/>
          </p:cNvSpPr>
          <p:nvPr>
            <p:ph type="body" sz="quarter" idx="1"/>
          </p:nvPr>
        </p:nvSpPr>
        <p:spPr>
          <a:xfrm>
            <a:off x="1206500" y="3994504"/>
            <a:ext cx="9150868" cy="7239377"/>
          </a:xfrm>
          <a:prstGeom prst="rect">
            <a:avLst/>
          </a:prstGeom>
        </p:spPr>
        <p:txBody>
          <a:bodyPr/>
          <a:lstStyle/>
          <a:p>
            <a:pPr marL="390143" indent="-390143" defTabSz="1560536">
              <a:spcBef>
                <a:spcPts val="2800"/>
              </a:spcBef>
              <a:defRPr sz="3072" b="1"/>
            </a:pPr>
            <a:r>
              <a:rPr dirty="0">
                <a:solidFill>
                  <a:schemeClr val="bg1"/>
                </a:solidFill>
              </a:rPr>
              <a:t>Brief reflection</a:t>
            </a:r>
          </a:p>
          <a:p>
            <a:pPr marL="780287" lvl="1" indent="-390143" defTabSz="1560536">
              <a:spcBef>
                <a:spcPts val="2800"/>
              </a:spcBef>
              <a:defRPr sz="3072"/>
            </a:pPr>
            <a:r>
              <a:rPr dirty="0">
                <a:solidFill>
                  <a:schemeClr val="bg1"/>
                </a:solidFill>
              </a:rPr>
              <a:t>Each group to share their progress, use of ideation methods</a:t>
            </a:r>
          </a:p>
          <a:p>
            <a:pPr marL="390143" indent="-390143" defTabSz="1560536">
              <a:spcBef>
                <a:spcPts val="2800"/>
              </a:spcBef>
              <a:defRPr sz="3072" b="1"/>
            </a:pPr>
            <a:endParaRPr dirty="0">
              <a:solidFill>
                <a:schemeClr val="bg1"/>
              </a:solidFill>
            </a:endParaRPr>
          </a:p>
          <a:p>
            <a:pPr marL="390143" indent="-390143" defTabSz="1560536">
              <a:spcBef>
                <a:spcPts val="2800"/>
              </a:spcBef>
              <a:defRPr sz="3072" b="1"/>
            </a:pPr>
            <a:r>
              <a:rPr dirty="0">
                <a:solidFill>
                  <a:schemeClr val="bg1"/>
                </a:solidFill>
              </a:rPr>
              <a:t>Looking ahead:</a:t>
            </a:r>
          </a:p>
          <a:p>
            <a:pPr marL="780287" lvl="1" indent="-390143" defTabSz="1560536">
              <a:spcBef>
                <a:spcPts val="2800"/>
              </a:spcBef>
              <a:defRPr sz="3072"/>
            </a:pPr>
            <a:r>
              <a:rPr dirty="0">
                <a:solidFill>
                  <a:schemeClr val="bg1"/>
                </a:solidFill>
              </a:rPr>
              <a:t>Next </a:t>
            </a:r>
            <a:r>
              <a:rPr lang="en-AU" dirty="0">
                <a:solidFill>
                  <a:schemeClr val="bg1"/>
                </a:solidFill>
              </a:rPr>
              <a:t>step is go ahead with the best solution</a:t>
            </a:r>
            <a:endParaRPr dirty="0">
              <a:solidFill>
                <a:schemeClr val="bg1"/>
              </a:solidFill>
            </a:endParaRPr>
          </a:p>
          <a:p>
            <a:pPr marL="780287" lvl="1" indent="-390143" defTabSz="1560536">
              <a:spcBef>
                <a:spcPts val="2800"/>
              </a:spcBef>
              <a:defRPr sz="3072"/>
            </a:pPr>
            <a:r>
              <a:rPr lang="en-AU" dirty="0">
                <a:solidFill>
                  <a:schemeClr val="bg1"/>
                </a:solidFill>
              </a:rPr>
              <a:t>Consider your UVP statement when you take decisions for your solution</a:t>
            </a:r>
            <a:endParaRPr dirty="0">
              <a:solidFill>
                <a:schemeClr val="bg1"/>
              </a:solidFill>
            </a:endParaRPr>
          </a:p>
          <a:p>
            <a:pPr marL="780287" lvl="1" indent="-390143" defTabSz="1560536">
              <a:spcBef>
                <a:spcPts val="2800"/>
              </a:spcBef>
              <a:defRPr sz="3072"/>
            </a:pPr>
            <a:r>
              <a:rPr dirty="0">
                <a:solidFill>
                  <a:schemeClr val="bg1"/>
                </a:solidFill>
              </a:rPr>
              <a:t>Refer to the Week 3 lecture </a:t>
            </a:r>
            <a:r>
              <a:rPr lang="en-AU" dirty="0">
                <a:solidFill>
                  <a:schemeClr val="bg1"/>
                </a:solidFill>
              </a:rPr>
              <a:t>to make sure you are using a systematic selection method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B1C2E4-874B-FD7A-7FCE-0BC2FD5CD09E}"/>
              </a:ext>
            </a:extLst>
          </p:cNvPr>
          <p:cNvGrpSpPr/>
          <p:nvPr/>
        </p:nvGrpSpPr>
        <p:grpSpPr>
          <a:xfrm>
            <a:off x="10732169" y="417094"/>
            <a:ext cx="12962021" cy="10376735"/>
            <a:chOff x="11213432" y="433136"/>
            <a:chExt cx="12962021" cy="10376735"/>
          </a:xfrm>
        </p:grpSpPr>
        <p:pic>
          <p:nvPicPr>
            <p:cNvPr id="216" name="DESN2000, Lecture 3, T2-2021.pdf" descr="DESN2000, Lecture 3, T2-2021.pdf"/>
            <p:cNvPicPr>
              <a:picLocks noChangeAspect="1"/>
            </p:cNvPicPr>
            <p:nvPr/>
          </p:nvPicPr>
          <p:blipFill rotWithShape="1">
            <a:blip r:embed="rId3"/>
            <a:srcRect t="9765" r="15459"/>
            <a:stretch/>
          </p:blipFill>
          <p:spPr>
            <a:xfrm>
              <a:off x="11213432" y="433136"/>
              <a:ext cx="12962021" cy="1037673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17" name="Week 2"/>
            <p:cNvSpPr/>
            <p:nvPr/>
          </p:nvSpPr>
          <p:spPr>
            <a:xfrm>
              <a:off x="13520917" y="9885167"/>
              <a:ext cx="2229306" cy="578072"/>
            </a:xfrm>
            <a:prstGeom prst="rect">
              <a:avLst/>
            </a:prstGeom>
            <a:solidFill>
              <a:srgbClr val="ED220D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Week 2</a:t>
              </a:r>
            </a:p>
          </p:txBody>
        </p:sp>
        <p:sp>
          <p:nvSpPr>
            <p:cNvPr id="218" name="Week 3"/>
            <p:cNvSpPr/>
            <p:nvPr/>
          </p:nvSpPr>
          <p:spPr>
            <a:xfrm>
              <a:off x="16003483" y="9885167"/>
              <a:ext cx="2229306" cy="578072"/>
            </a:xfrm>
            <a:prstGeom prst="rect">
              <a:avLst/>
            </a:prstGeom>
            <a:solidFill>
              <a:srgbClr val="ED220D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Week 3</a:t>
              </a:r>
            </a:p>
          </p:txBody>
        </p:sp>
        <p:sp>
          <p:nvSpPr>
            <p:cNvPr id="219" name="Week 4"/>
            <p:cNvSpPr/>
            <p:nvPr/>
          </p:nvSpPr>
          <p:spPr>
            <a:xfrm>
              <a:off x="18486048" y="9885167"/>
              <a:ext cx="2229306" cy="578072"/>
            </a:xfrm>
            <a:prstGeom prst="rect">
              <a:avLst/>
            </a:prstGeom>
            <a:solidFill>
              <a:srgbClr val="ED220D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Week 4</a:t>
              </a:r>
            </a:p>
          </p:txBody>
        </p:sp>
        <p:sp>
          <p:nvSpPr>
            <p:cNvPr id="220" name="by Week 5"/>
            <p:cNvSpPr/>
            <p:nvPr/>
          </p:nvSpPr>
          <p:spPr>
            <a:xfrm>
              <a:off x="20968613" y="9885167"/>
              <a:ext cx="2229306" cy="578072"/>
            </a:xfrm>
            <a:prstGeom prst="rect">
              <a:avLst/>
            </a:prstGeom>
            <a:solidFill>
              <a:srgbClr val="00A1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by Week 5</a:t>
              </a:r>
            </a:p>
          </p:txBody>
        </p:sp>
      </p:grpSp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17C0E35E-CF4B-99FB-65BF-8583576DD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413790"/>
              </p:ext>
            </p:extLst>
          </p:nvPr>
        </p:nvGraphicFramePr>
        <p:xfrm>
          <a:off x="2532" y="12180428"/>
          <a:ext cx="24381468" cy="1660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50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  <a:r>
                        <a:rPr lang="en-AU" sz="2500" dirty="0"/>
                        <a:t>duction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/>
                        <a:t>Value proposition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UVP Statement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Ideas evaluation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Wrap 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5">
                <a:tc>
                  <a:txBody>
                    <a:bodyPr/>
                    <a:lstStyle/>
                    <a:p>
                      <a:pPr defTabSz="914400"/>
                      <a:r>
                        <a:rPr sz="2500"/>
                        <a:t>5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2500" dirty="0"/>
                        <a:t>20 </a:t>
                      </a:r>
                      <a:r>
                        <a:rPr sz="2500" dirty="0"/>
                        <a:t>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/>
                        <a:t>20 min</a:t>
                      </a:r>
                      <a:endParaRPr sz="250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30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 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5min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individual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C39910-8647-606D-9DE3-C64D19A8E7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Subtitle">
            <a:extLst>
              <a:ext uri="{FF2B5EF4-FFF2-40B4-BE49-F238E27FC236}">
                <a16:creationId xmlns:a16="http://schemas.microsoft.com/office/drawing/2014/main" id="{8884D251-DE14-00CC-CDE3-5DD79197376F}"/>
              </a:ext>
            </a:extLst>
          </p:cNvPr>
          <p:cNvSpPr txBox="1">
            <a:spLocks/>
          </p:cNvSpPr>
          <p:nvPr/>
        </p:nvSpPr>
        <p:spPr>
          <a:xfrm>
            <a:off x="1358900" y="25253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000000"/>
                </a:solidFill>
                <a:uFillTx/>
                <a:latin typeface="Clancy Light"/>
                <a:ea typeface="Clancy Light"/>
                <a:cs typeface="Clancy Light"/>
                <a:sym typeface="Clancy Light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1" indent="0" defTabSz="825500" hangingPunct="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sz="5500">
                <a:latin typeface="Clancy Light"/>
                <a:ea typeface="Clancy Light"/>
                <a:cs typeface="Clancy Light"/>
                <a:sym typeface="Clancy Light"/>
              </a:rPr>
              <a:t>Whole class</a:t>
            </a:r>
            <a:endParaRPr lang="en-AU" sz="5500" dirty="0">
              <a:latin typeface="Clancy Light"/>
              <a:ea typeface="Clancy Light"/>
              <a:cs typeface="Clancy Light"/>
              <a:sym typeface="Clancy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Wr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" name="Brief reflection…"/>
          <p:cNvSpPr txBox="1">
            <a:spLocks noGrp="1"/>
          </p:cNvSpPr>
          <p:nvPr>
            <p:ph type="body" sz="quarter" idx="1"/>
          </p:nvPr>
        </p:nvSpPr>
        <p:spPr>
          <a:xfrm>
            <a:off x="1206500" y="2512664"/>
            <a:ext cx="21971000" cy="950788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90143" indent="-390143" defTabSz="1560536">
              <a:spcBef>
                <a:spcPts val="2800"/>
              </a:spcBef>
              <a:defRPr sz="3072" b="1"/>
            </a:pPr>
            <a:r>
              <a:rPr lang="en-US" dirty="0" err="1">
                <a:solidFill>
                  <a:schemeClr val="bg1"/>
                </a:solidFill>
              </a:rPr>
              <a:t>Finalise</a:t>
            </a:r>
            <a:r>
              <a:rPr lang="en-US" dirty="0">
                <a:solidFill>
                  <a:schemeClr val="bg1"/>
                </a:solidFill>
              </a:rPr>
              <a:t> your personas and user needs</a:t>
            </a:r>
          </a:p>
          <a:p>
            <a:pPr marL="390143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Write your team’s problem statement</a:t>
            </a:r>
          </a:p>
          <a:p>
            <a:pPr marL="390143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Work on creating requirements from user needs</a:t>
            </a:r>
          </a:p>
          <a:p>
            <a:pPr marL="999743" lvl="1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Remember the format and principles covered yesterday</a:t>
            </a:r>
          </a:p>
          <a:p>
            <a:pPr marL="390143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If req are done, get started with concept generation</a:t>
            </a:r>
          </a:p>
          <a:p>
            <a:pPr marL="999743" lvl="1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Some example methods: brainstorming, crazy 8’s, C sketch, SCAMPER, 6-8-5 sketch</a:t>
            </a:r>
          </a:p>
          <a:p>
            <a:pPr marL="390143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If concept generation is done, do a concept evaluation</a:t>
            </a:r>
          </a:p>
          <a:p>
            <a:pPr marL="999743" lvl="1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Use DECISION MATRIX for concept evaluation (or any other tools to methodically compare)</a:t>
            </a:r>
          </a:p>
          <a:p>
            <a:pPr marL="1609343" lvl="2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Identify an appropriate selection criteria for comparing different concepts</a:t>
            </a:r>
          </a:p>
          <a:p>
            <a:pPr marL="390143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Write your UVP at any stage your team feels ready</a:t>
            </a:r>
          </a:p>
          <a:p>
            <a:pPr marL="999743" lvl="1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Little nuance but UVP != problem statement because:</a:t>
            </a:r>
          </a:p>
          <a:p>
            <a:pPr marL="1609343" lvl="2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UVP describes pain points but can also include solution and how this provides value</a:t>
            </a:r>
          </a:p>
          <a:p>
            <a:pPr marL="1609343" lvl="2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Problem statement should only describe the problem and pain points (leaving room to generate solution/value)</a:t>
            </a:r>
          </a:p>
          <a:p>
            <a:pPr marL="390143" indent="-390143" defTabSz="1560536">
              <a:spcBef>
                <a:spcPts val="2800"/>
              </a:spcBef>
              <a:defRPr sz="3072" b="1"/>
            </a:pPr>
            <a:r>
              <a:rPr lang="en-US" dirty="0">
                <a:solidFill>
                  <a:schemeClr val="bg1"/>
                </a:solidFill>
              </a:rPr>
              <a:t>REMINDER: presentation next week!</a:t>
            </a:r>
          </a:p>
          <a:p>
            <a:pPr marL="390143" indent="-390143" defTabSz="1560536">
              <a:spcBef>
                <a:spcPts val="2800"/>
              </a:spcBef>
              <a:defRPr sz="3072" b="1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17C0E35E-CF4B-99FB-65BF-8583576DD50B}"/>
              </a:ext>
            </a:extLst>
          </p:cNvPr>
          <p:cNvGraphicFramePr/>
          <p:nvPr/>
        </p:nvGraphicFramePr>
        <p:xfrm>
          <a:off x="2532" y="12180428"/>
          <a:ext cx="24381468" cy="1660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50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  <a:r>
                        <a:rPr lang="en-AU" sz="2500" dirty="0"/>
                        <a:t>duction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/>
                        <a:t>Value proposition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UVP Statement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Ideas evaluation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Wrap 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5">
                <a:tc>
                  <a:txBody>
                    <a:bodyPr/>
                    <a:lstStyle/>
                    <a:p>
                      <a:pPr defTabSz="914400"/>
                      <a:r>
                        <a:rPr sz="2500"/>
                        <a:t>5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2500" dirty="0"/>
                        <a:t>20 </a:t>
                      </a:r>
                      <a:r>
                        <a:rPr sz="2500" dirty="0"/>
                        <a:t>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/>
                        <a:t>20 min</a:t>
                      </a:r>
                      <a:endParaRPr sz="250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30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 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5min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individual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6179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erview – Ide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/>
              <a:t>Introduction</a:t>
            </a:r>
            <a:endParaRPr/>
          </a:p>
        </p:txBody>
      </p:sp>
      <p:sp>
        <p:nvSpPr>
          <p:cNvPr id="169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11379947" cy="934780"/>
          </a:xfrm>
          <a:prstGeom prst="rect">
            <a:avLst/>
          </a:prstGeom>
        </p:spPr>
        <p:txBody>
          <a:bodyPr/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dirty="0"/>
              <a:t>Whole class</a:t>
            </a:r>
            <a:endParaRPr dirty="0"/>
          </a:p>
        </p:txBody>
      </p:sp>
      <p:sp>
        <p:nvSpPr>
          <p:cNvPr id="170" name="Get design challenge question (based on Point of View)…"/>
          <p:cNvSpPr txBox="1">
            <a:spLocks noGrp="1"/>
          </p:cNvSpPr>
          <p:nvPr>
            <p:ph type="body" idx="1"/>
          </p:nvPr>
        </p:nvSpPr>
        <p:spPr>
          <a:xfrm>
            <a:off x="1206500" y="4124997"/>
            <a:ext cx="12219728" cy="721804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AU" sz="4400" dirty="0"/>
              <a:t>The </a:t>
            </a:r>
            <a:r>
              <a:rPr lang="en-AU" sz="4400" dirty="0">
                <a:solidFill>
                  <a:schemeClr val="tx1"/>
                </a:solidFill>
              </a:rPr>
              <a:t>aim</a:t>
            </a:r>
            <a:r>
              <a:rPr lang="en-AU" sz="4400" dirty="0"/>
              <a:t> of today’s workshop is for every team to draft a unique value proposition statement followed by a concept generation session.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AU" sz="4400" dirty="0"/>
              <a:t>The unique value proposition statement: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AU" sz="3900" dirty="0"/>
              <a:t>Clearly explains which </a:t>
            </a:r>
            <a:r>
              <a:rPr lang="en-AU" sz="3900" dirty="0">
                <a:solidFill>
                  <a:schemeClr val="accent4"/>
                </a:solidFill>
              </a:rPr>
              <a:t>problem / needs </a:t>
            </a:r>
            <a:r>
              <a:rPr lang="en-AU" sz="3900" dirty="0"/>
              <a:t>you want to address 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AU" sz="3900" dirty="0"/>
              <a:t>Guides your design decisions towards </a:t>
            </a:r>
            <a:r>
              <a:rPr lang="en-AU" sz="3900" dirty="0">
                <a:solidFill>
                  <a:schemeClr val="accent4"/>
                </a:solidFill>
              </a:rPr>
              <a:t>solutions</a:t>
            </a:r>
            <a:r>
              <a:rPr lang="en-AU" sz="3900" dirty="0"/>
              <a:t> that actually create </a:t>
            </a:r>
            <a:r>
              <a:rPr lang="en-AU" sz="3900" dirty="0">
                <a:solidFill>
                  <a:schemeClr val="accent4"/>
                </a:solidFill>
              </a:rPr>
              <a:t>new value for users and stakeholders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AU" sz="3900" dirty="0"/>
              <a:t>Move forward from the </a:t>
            </a:r>
            <a:r>
              <a:rPr lang="en-AU" sz="3900" dirty="0">
                <a:solidFill>
                  <a:schemeClr val="accent4"/>
                </a:solidFill>
              </a:rPr>
              <a:t>project brief to the problem definition</a:t>
            </a:r>
            <a:r>
              <a:rPr lang="en-AU" sz="3900" dirty="0"/>
              <a:t> with a clear idea of the values your technical solution must have</a:t>
            </a:r>
          </a:p>
        </p:txBody>
      </p:sp>
      <p:graphicFrame>
        <p:nvGraphicFramePr>
          <p:cNvPr id="171" name="Table"/>
          <p:cNvGraphicFramePr/>
          <p:nvPr>
            <p:extLst>
              <p:ext uri="{D42A27DB-BD31-4B8C-83A1-F6EECF244321}">
                <p14:modId xmlns:p14="http://schemas.microsoft.com/office/powerpoint/2010/main" val="1692960607"/>
              </p:ext>
            </p:extLst>
          </p:nvPr>
        </p:nvGraphicFramePr>
        <p:xfrm>
          <a:off x="2532" y="12180428"/>
          <a:ext cx="24381468" cy="1660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50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  <a:r>
                        <a:rPr lang="en-AU" sz="2500" dirty="0"/>
                        <a:t>duction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/>
                        <a:t>Value proposition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UVP Statement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Ideas evaluation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Wrap 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5">
                <a:tc>
                  <a:txBody>
                    <a:bodyPr/>
                    <a:lstStyle/>
                    <a:p>
                      <a:pPr defTabSz="914400"/>
                      <a:r>
                        <a:rPr sz="2500"/>
                        <a:t>5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2500" dirty="0"/>
                        <a:t>20 </a:t>
                      </a:r>
                      <a:r>
                        <a:rPr sz="2500" dirty="0"/>
                        <a:t>min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/>
                        <a:t>20 min</a:t>
                      </a:r>
                      <a:endParaRPr sz="250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30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 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5min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individual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6D4098B0-F7BF-40F6-ED74-D251E839F4AE}"/>
              </a:ext>
            </a:extLst>
          </p:cNvPr>
          <p:cNvGrpSpPr/>
          <p:nvPr/>
        </p:nvGrpSpPr>
        <p:grpSpPr>
          <a:xfrm>
            <a:off x="6993795" y="1163378"/>
            <a:ext cx="22679664" cy="10274376"/>
            <a:chOff x="6993795" y="1163378"/>
            <a:chExt cx="22679664" cy="102743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1AA010-2739-4CF4-A2DF-1B2FF590156D}"/>
                </a:ext>
              </a:extLst>
            </p:cNvPr>
            <p:cNvSpPr/>
            <p:nvPr/>
          </p:nvSpPr>
          <p:spPr>
            <a:xfrm>
              <a:off x="17819073" y="4519517"/>
              <a:ext cx="6126053" cy="6126053"/>
            </a:xfrm>
            <a:custGeom>
              <a:avLst/>
              <a:gdLst>
                <a:gd name="connsiteX0" fmla="*/ 0 w 6126053"/>
                <a:gd name="connsiteY0" fmla="*/ 3063027 h 6126053"/>
                <a:gd name="connsiteX1" fmla="*/ 3063027 w 6126053"/>
                <a:gd name="connsiteY1" fmla="*/ 0 h 6126053"/>
                <a:gd name="connsiteX2" fmla="*/ 6126054 w 6126053"/>
                <a:gd name="connsiteY2" fmla="*/ 3063027 h 6126053"/>
                <a:gd name="connsiteX3" fmla="*/ 3063027 w 6126053"/>
                <a:gd name="connsiteY3" fmla="*/ 6126054 h 6126053"/>
                <a:gd name="connsiteX4" fmla="*/ 0 w 6126053"/>
                <a:gd name="connsiteY4" fmla="*/ 3063027 h 61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053" h="6126053" extrusionOk="0">
                  <a:moveTo>
                    <a:pt x="0" y="3063027"/>
                  </a:moveTo>
                  <a:cubicBezTo>
                    <a:pt x="-177133" y="1026753"/>
                    <a:pt x="1250203" y="129694"/>
                    <a:pt x="3063027" y="0"/>
                  </a:cubicBezTo>
                  <a:cubicBezTo>
                    <a:pt x="5086968" y="200043"/>
                    <a:pt x="5937592" y="1013693"/>
                    <a:pt x="6126054" y="3063027"/>
                  </a:cubicBezTo>
                  <a:cubicBezTo>
                    <a:pt x="5844631" y="4695558"/>
                    <a:pt x="4788435" y="5855749"/>
                    <a:pt x="3063027" y="6126054"/>
                  </a:cubicBezTo>
                  <a:cubicBezTo>
                    <a:pt x="1188703" y="5874285"/>
                    <a:pt x="183601" y="4503327"/>
                    <a:pt x="0" y="3063027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4172447036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346358-0A77-4405-8625-4827DA006AA5}"/>
                </a:ext>
              </a:extLst>
            </p:cNvPr>
            <p:cNvSpPr/>
            <p:nvPr/>
          </p:nvSpPr>
          <p:spPr>
            <a:xfrm>
              <a:off x="16181142" y="1163378"/>
              <a:ext cx="6126053" cy="6126053"/>
            </a:xfrm>
            <a:custGeom>
              <a:avLst/>
              <a:gdLst>
                <a:gd name="connsiteX0" fmla="*/ 0 w 6126053"/>
                <a:gd name="connsiteY0" fmla="*/ 3063027 h 6126053"/>
                <a:gd name="connsiteX1" fmla="*/ 3063027 w 6126053"/>
                <a:gd name="connsiteY1" fmla="*/ 0 h 6126053"/>
                <a:gd name="connsiteX2" fmla="*/ 6126054 w 6126053"/>
                <a:gd name="connsiteY2" fmla="*/ 3063027 h 6126053"/>
                <a:gd name="connsiteX3" fmla="*/ 3063027 w 6126053"/>
                <a:gd name="connsiteY3" fmla="*/ 6126054 h 6126053"/>
                <a:gd name="connsiteX4" fmla="*/ 0 w 6126053"/>
                <a:gd name="connsiteY4" fmla="*/ 3063027 h 61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053" h="6126053" extrusionOk="0">
                  <a:moveTo>
                    <a:pt x="0" y="3063027"/>
                  </a:moveTo>
                  <a:cubicBezTo>
                    <a:pt x="-60022" y="1252964"/>
                    <a:pt x="1434476" y="161111"/>
                    <a:pt x="3063027" y="0"/>
                  </a:cubicBezTo>
                  <a:cubicBezTo>
                    <a:pt x="4650617" y="-401380"/>
                    <a:pt x="6073961" y="1343388"/>
                    <a:pt x="6126054" y="3063027"/>
                  </a:cubicBezTo>
                  <a:cubicBezTo>
                    <a:pt x="6275502" y="4517214"/>
                    <a:pt x="4744002" y="6008729"/>
                    <a:pt x="3063027" y="6126054"/>
                  </a:cubicBezTo>
                  <a:cubicBezTo>
                    <a:pt x="1297368" y="6048819"/>
                    <a:pt x="274217" y="4461993"/>
                    <a:pt x="0" y="3063027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849061371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71DC60-1997-4E78-999D-8BD70EEA1DAC}"/>
                </a:ext>
              </a:extLst>
            </p:cNvPr>
            <p:cNvSpPr/>
            <p:nvPr/>
          </p:nvSpPr>
          <p:spPr>
            <a:xfrm>
              <a:off x="14184921" y="4443316"/>
              <a:ext cx="6126053" cy="6126053"/>
            </a:xfrm>
            <a:custGeom>
              <a:avLst/>
              <a:gdLst>
                <a:gd name="connsiteX0" fmla="*/ 0 w 6126053"/>
                <a:gd name="connsiteY0" fmla="*/ 3063027 h 6126053"/>
                <a:gd name="connsiteX1" fmla="*/ 3063027 w 6126053"/>
                <a:gd name="connsiteY1" fmla="*/ 0 h 6126053"/>
                <a:gd name="connsiteX2" fmla="*/ 6126054 w 6126053"/>
                <a:gd name="connsiteY2" fmla="*/ 3063027 h 6126053"/>
                <a:gd name="connsiteX3" fmla="*/ 3063027 w 6126053"/>
                <a:gd name="connsiteY3" fmla="*/ 6126054 h 6126053"/>
                <a:gd name="connsiteX4" fmla="*/ 0 w 6126053"/>
                <a:gd name="connsiteY4" fmla="*/ 3063027 h 61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053" h="6126053" extrusionOk="0">
                  <a:moveTo>
                    <a:pt x="0" y="3063027"/>
                  </a:moveTo>
                  <a:cubicBezTo>
                    <a:pt x="48583" y="1487033"/>
                    <a:pt x="1078271" y="-69534"/>
                    <a:pt x="3063027" y="0"/>
                  </a:cubicBezTo>
                  <a:cubicBezTo>
                    <a:pt x="4673071" y="12813"/>
                    <a:pt x="6460827" y="1244088"/>
                    <a:pt x="6126054" y="3063027"/>
                  </a:cubicBezTo>
                  <a:cubicBezTo>
                    <a:pt x="6155314" y="4861507"/>
                    <a:pt x="4719779" y="6036147"/>
                    <a:pt x="3063027" y="6126054"/>
                  </a:cubicBezTo>
                  <a:cubicBezTo>
                    <a:pt x="1549274" y="6108805"/>
                    <a:pt x="-144792" y="4631137"/>
                    <a:pt x="0" y="3063027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5265792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0CCE07-B04E-4981-9E92-3630AC7D3033}"/>
                </a:ext>
              </a:extLst>
            </p:cNvPr>
            <p:cNvSpPr txBox="1"/>
            <p:nvPr/>
          </p:nvSpPr>
          <p:spPr>
            <a:xfrm>
              <a:off x="17749603" y="2116945"/>
              <a:ext cx="3446585" cy="1787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U" sz="4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Roboto"/>
                  <a:ea typeface="Roboto"/>
                  <a:cs typeface="Roboto"/>
                  <a:sym typeface="Roboto"/>
                </a:rPr>
                <a:t>Solution / Technology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E4F734-2423-4692-A7D1-D0030841EC5E}"/>
                </a:ext>
              </a:extLst>
            </p:cNvPr>
            <p:cNvSpPr txBox="1"/>
            <p:nvPr/>
          </p:nvSpPr>
          <p:spPr>
            <a:xfrm>
              <a:off x="20002861" y="6762449"/>
              <a:ext cx="3446585" cy="2341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U" sz="4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Roboto"/>
                  <a:ea typeface="Roboto"/>
                  <a:cs typeface="Roboto"/>
                  <a:sym typeface="Roboto"/>
                </a:rPr>
                <a:t>Users / Customers / stakeholders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F8873B-401F-4E31-B2B6-A68EEDE6A22F}"/>
                </a:ext>
              </a:extLst>
            </p:cNvPr>
            <p:cNvSpPr txBox="1"/>
            <p:nvPr/>
          </p:nvSpPr>
          <p:spPr>
            <a:xfrm>
              <a:off x="14528194" y="6934298"/>
              <a:ext cx="2719753" cy="1787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U" sz="4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Roboto"/>
                  <a:ea typeface="Roboto"/>
                  <a:cs typeface="Roboto"/>
                  <a:sym typeface="Roboto"/>
                </a:rPr>
                <a:t>Problems / Needs</a:t>
              </a: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2C28293-FC54-4D07-9068-FAE919899CDF}"/>
                </a:ext>
              </a:extLst>
            </p:cNvPr>
            <p:cNvSpPr/>
            <p:nvPr/>
          </p:nvSpPr>
          <p:spPr>
            <a:xfrm rot="8629630">
              <a:off x="6993795" y="5384957"/>
              <a:ext cx="22679664" cy="3376246"/>
            </a:xfrm>
            <a:prstGeom prst="arc">
              <a:avLst>
                <a:gd name="adj1" fmla="val 16200000"/>
                <a:gd name="adj2" fmla="val 20360935"/>
              </a:avLst>
            </a:prstGeom>
            <a:ln w="7620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3EF0EF-B2FD-465C-87D4-09F9119ED65D}"/>
                </a:ext>
              </a:extLst>
            </p:cNvPr>
            <p:cNvSpPr txBox="1"/>
            <p:nvPr/>
          </p:nvSpPr>
          <p:spPr>
            <a:xfrm>
              <a:off x="13997354" y="10204083"/>
              <a:ext cx="2719753" cy="1233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U" sz="4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Roboto"/>
                  <a:ea typeface="Roboto"/>
                  <a:cs typeface="Roboto"/>
                  <a:sym typeface="Roboto"/>
                </a:rPr>
                <a:t>UVP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4046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erview – Ide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/>
              <a:t>Introduction</a:t>
            </a: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8A90E3-5624-461E-A261-E5036883AE54}"/>
              </a:ext>
            </a:extLst>
          </p:cNvPr>
          <p:cNvSpPr txBox="1"/>
          <p:nvPr/>
        </p:nvSpPr>
        <p:spPr>
          <a:xfrm>
            <a:off x="1206500" y="3696829"/>
            <a:ext cx="21156885" cy="7299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en-AU" sz="4000" dirty="0"/>
              <a:t>Your UVP should consider:</a:t>
            </a:r>
          </a:p>
          <a:p>
            <a:pPr marL="685800" lvl="2" indent="-6858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sz="4000" dirty="0"/>
              <a:t>What does your solution do that creates the most value for your user? How does it relieve their</a:t>
            </a:r>
            <a:r>
              <a:rPr lang="en-AU" sz="4000" dirty="0">
                <a:solidFill>
                  <a:srgbClr val="FF0000"/>
                </a:solidFill>
              </a:rPr>
              <a:t> pains </a:t>
            </a:r>
            <a:r>
              <a:rPr lang="en-AU" sz="4000" dirty="0"/>
              <a:t>or create </a:t>
            </a:r>
            <a:r>
              <a:rPr lang="en-AU" sz="4000" dirty="0">
                <a:solidFill>
                  <a:srgbClr val="92D050"/>
                </a:solidFill>
              </a:rPr>
              <a:t>gains</a:t>
            </a:r>
            <a:r>
              <a:rPr lang="en-AU" sz="4000" dirty="0"/>
              <a:t> for them in other ways? </a:t>
            </a:r>
          </a:p>
          <a:p>
            <a:pPr marL="685800" lvl="2" indent="-6858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sz="4000" dirty="0"/>
              <a:t>What does your solution do that others don’t? How does your solution </a:t>
            </a:r>
            <a:r>
              <a:rPr lang="en-AU" sz="4000" dirty="0">
                <a:solidFill>
                  <a:schemeClr val="accent1"/>
                </a:solidFill>
              </a:rPr>
              <a:t>differentiate</a:t>
            </a:r>
            <a:r>
              <a:rPr lang="en-AU" sz="4000" dirty="0"/>
              <a:t>… what makes it special? Consider existing other solutions … or what the other teams in this course are developing.</a:t>
            </a:r>
          </a:p>
        </p:txBody>
      </p:sp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D2B2CFC8-CC10-9B34-1A8D-7F2906AC8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443960"/>
              </p:ext>
            </p:extLst>
          </p:nvPr>
        </p:nvGraphicFramePr>
        <p:xfrm>
          <a:off x="2532" y="12180428"/>
          <a:ext cx="24381468" cy="1660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50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  <a:r>
                        <a:rPr lang="en-AU" sz="2500" dirty="0"/>
                        <a:t>duction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/>
                        <a:t>Value proposition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UVP Statement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Ideas evaluation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Wrap 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5">
                <a:tc>
                  <a:txBody>
                    <a:bodyPr/>
                    <a:lstStyle/>
                    <a:p>
                      <a:pPr defTabSz="914400"/>
                      <a:r>
                        <a:rPr sz="2500"/>
                        <a:t>5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2500" dirty="0"/>
                        <a:t>20 </a:t>
                      </a:r>
                      <a:r>
                        <a:rPr sz="2500" dirty="0"/>
                        <a:t>min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/>
                        <a:t>20 min</a:t>
                      </a:r>
                      <a:endParaRPr sz="250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30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 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5min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individual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Subtitle">
            <a:extLst>
              <a:ext uri="{FF2B5EF4-FFF2-40B4-BE49-F238E27FC236}">
                <a16:creationId xmlns:a16="http://schemas.microsoft.com/office/drawing/2014/main" id="{200CD38B-9E73-B703-6540-CC5476C89E8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/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dirty="0"/>
              <a:t>Whole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9606924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erview – Ide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/>
              <a:t>Introduction</a:t>
            </a: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8A90E3-5624-461E-A261-E5036883AE54}"/>
              </a:ext>
            </a:extLst>
          </p:cNvPr>
          <p:cNvSpPr txBox="1"/>
          <p:nvPr/>
        </p:nvSpPr>
        <p:spPr>
          <a:xfrm>
            <a:off x="1327977" y="3884878"/>
            <a:ext cx="21156885" cy="6186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Today’s workshop will involve several group activities. For these activities you may use one of the following tools to complete the activities: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742950" lvl="3" indent="-74295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Whiteboard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in MS Teams, can be shared </a:t>
            </a:r>
            <a:r>
              <a:rPr lang="en-US" altLang="en-US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using </a:t>
            </a:r>
            <a:r>
              <a:rPr lang="en-US" altLang="en-US" sz="44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screenshare</a:t>
            </a:r>
            <a:r>
              <a:rPr lang="en-US" altLang="en-US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in breakout rooms. Blackboard and Zoom have similar tools.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742950" lvl="3" indent="-74295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742950" lvl="3" indent="-74295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A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  <a:hlinkClick r:id="rId2"/>
              </a:rPr>
              <a:t>MIRO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board as you’ve done for the user research plan. </a:t>
            </a:r>
          </a:p>
          <a:p>
            <a:pPr marL="742950" lvl="3" indent="-74295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742950" lvl="3" indent="-74295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Google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Jamboard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  <a:hlinkClick r:id="rId3" tooltip="https://jamboard.google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https://jamboard.google.com/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)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is also a nice solution.</a:t>
            </a: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EE54662A-99AD-E9F0-43DA-82CAD284B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443960"/>
              </p:ext>
            </p:extLst>
          </p:nvPr>
        </p:nvGraphicFramePr>
        <p:xfrm>
          <a:off x="2532" y="12180428"/>
          <a:ext cx="24381468" cy="1660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50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  <a:r>
                        <a:rPr lang="en-AU" sz="2500" dirty="0"/>
                        <a:t>duction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/>
                        <a:t>Value proposition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UVP Statement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Ideas evaluation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Wrap 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5">
                <a:tc>
                  <a:txBody>
                    <a:bodyPr/>
                    <a:lstStyle/>
                    <a:p>
                      <a:pPr defTabSz="914400"/>
                      <a:r>
                        <a:rPr sz="2500"/>
                        <a:t>5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2500" dirty="0"/>
                        <a:t>20 </a:t>
                      </a:r>
                      <a:r>
                        <a:rPr sz="2500" dirty="0"/>
                        <a:t>min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/>
                        <a:t>20 min</a:t>
                      </a:r>
                      <a:endParaRPr sz="250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30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 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5min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individual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Subtitle">
            <a:extLst>
              <a:ext uri="{FF2B5EF4-FFF2-40B4-BE49-F238E27FC236}">
                <a16:creationId xmlns:a16="http://schemas.microsoft.com/office/drawing/2014/main" id="{BE7AB63D-7314-9394-B6EB-37B4E858E57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/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dirty="0"/>
              <a:t>Whole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95696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erview – Ide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/>
              <a:t>Value Proposition Canvas</a:t>
            </a:r>
            <a:endParaRPr/>
          </a:p>
        </p:txBody>
      </p:sp>
      <p:sp>
        <p:nvSpPr>
          <p:cNvPr id="16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dirty="0"/>
              <a:t>Group</a:t>
            </a:r>
            <a:endParaRPr dirty="0"/>
          </a:p>
        </p:txBody>
      </p:sp>
      <p:sp>
        <p:nvSpPr>
          <p:cNvPr id="170" name="Get design challenge question (based on Point of View)…"/>
          <p:cNvSpPr txBox="1">
            <a:spLocks noGrp="1"/>
          </p:cNvSpPr>
          <p:nvPr>
            <p:ph type="body" idx="1"/>
          </p:nvPr>
        </p:nvSpPr>
        <p:spPr>
          <a:xfrm>
            <a:off x="1206499" y="3994504"/>
            <a:ext cx="21971000" cy="72180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A </a:t>
            </a:r>
            <a:r>
              <a:rPr lang="en-AU" i="1" dirty="0"/>
              <a:t>Value Proposition Canvas </a:t>
            </a:r>
            <a:r>
              <a:rPr lang="en-AU" dirty="0"/>
              <a:t>helps ensure you have a good product-customer fit… </a:t>
            </a:r>
          </a:p>
          <a:p>
            <a:r>
              <a:rPr lang="en-AU" dirty="0"/>
              <a:t>This means your solution actually creates value for your intended user… meaning it solves a problem for them, or makes their lives better in some way. </a:t>
            </a:r>
          </a:p>
          <a:p>
            <a:r>
              <a:rPr lang="en-AU" dirty="0"/>
              <a:t>There is a specific canvas (Value Proposition Canvas) your team can use to share insights from the user research, reflect on their behaviours, pains and gains.</a:t>
            </a:r>
          </a:p>
        </p:txBody>
      </p:sp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DAFFD2-D451-6C40-B5C3-200E96FCF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007418"/>
              </p:ext>
            </p:extLst>
          </p:nvPr>
        </p:nvGraphicFramePr>
        <p:xfrm>
          <a:off x="2532" y="12180428"/>
          <a:ext cx="24381468" cy="1660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50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  <a:r>
                        <a:rPr lang="en-AU" sz="2500" dirty="0"/>
                        <a:t>duction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/>
                        <a:t>Value proposition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UVP Statement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Ideas evaluation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Wrap 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5">
                <a:tc>
                  <a:txBody>
                    <a:bodyPr/>
                    <a:lstStyle/>
                    <a:p>
                      <a:pPr defTabSz="914400"/>
                      <a:r>
                        <a:rPr sz="2500"/>
                        <a:t>5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2500" dirty="0"/>
                        <a:t>20 </a:t>
                      </a:r>
                      <a:r>
                        <a:rPr sz="2500" dirty="0"/>
                        <a:t>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/>
                        <a:t>20 min</a:t>
                      </a:r>
                      <a:endParaRPr sz="250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30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 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5min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individual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729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erview – Ide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/>
              <a:t>Value Proposition Canvas</a:t>
            </a:r>
            <a:endParaRPr/>
          </a:p>
        </p:txBody>
      </p:sp>
      <p:sp>
        <p:nvSpPr>
          <p:cNvPr id="169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86013"/>
            <a:ext cx="21971000" cy="934780"/>
          </a:xfrm>
          <a:prstGeom prst="rect">
            <a:avLst/>
          </a:prstGeom>
        </p:spPr>
        <p:txBody>
          <a:bodyPr/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dirty="0"/>
              <a:t>Group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E7D6A3-0157-4D44-A365-E8BB9B94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035" y="2355129"/>
            <a:ext cx="13716000" cy="96791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76E67A-7B52-4F79-B02E-8BDC6588C122}"/>
              </a:ext>
            </a:extLst>
          </p:cNvPr>
          <p:cNvSpPr txBox="1"/>
          <p:nvPr/>
        </p:nvSpPr>
        <p:spPr>
          <a:xfrm>
            <a:off x="1206501" y="3587957"/>
            <a:ext cx="3989872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2800" dirty="0" err="1">
                <a:solidFill>
                  <a:schemeClr val="accent1"/>
                </a:solidFill>
              </a:rPr>
              <a:t>Strategyzer’s</a:t>
            </a:r>
            <a:r>
              <a:rPr lang="en-AU" sz="2800" dirty="0">
                <a:solidFill>
                  <a:schemeClr val="accent1"/>
                </a:solidFill>
              </a:rPr>
              <a:t> Value Proposition Canvas</a:t>
            </a:r>
            <a:r>
              <a:rPr lang="en-AU" sz="28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Manual</a:t>
            </a:r>
            <a:r>
              <a:rPr lang="en-AU" sz="2800" dirty="0">
                <a:solidFill>
                  <a:schemeClr val="accent1"/>
                </a:solidFill>
              </a:rPr>
              <a:t> (Pdf)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Explained (Youtube) </a:t>
            </a:r>
            <a:endParaRPr lang="en-US" sz="28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Blank (Pdf)</a:t>
            </a:r>
            <a:endParaRPr lang="en-U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25395490-A773-5F85-FB90-BD805BA8C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204634"/>
              </p:ext>
            </p:extLst>
          </p:nvPr>
        </p:nvGraphicFramePr>
        <p:xfrm>
          <a:off x="2532" y="12180428"/>
          <a:ext cx="24381468" cy="1660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50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  <a:r>
                        <a:rPr lang="en-AU" sz="2500" dirty="0"/>
                        <a:t>duction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/>
                        <a:t>Value proposition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UVP Statement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Ideas evaluation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Wrap 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5">
                <a:tc>
                  <a:txBody>
                    <a:bodyPr/>
                    <a:lstStyle/>
                    <a:p>
                      <a:pPr defTabSz="914400"/>
                      <a:r>
                        <a:rPr sz="2500"/>
                        <a:t>5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2500" dirty="0"/>
                        <a:t>20 </a:t>
                      </a:r>
                      <a:r>
                        <a:rPr sz="2500" dirty="0"/>
                        <a:t>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/>
                        <a:t>20 min</a:t>
                      </a:r>
                      <a:endParaRPr sz="250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30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 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5min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individual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3865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erview – Ide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Value Proposition Canvas</a:t>
            </a:r>
            <a:endParaRPr dirty="0"/>
          </a:p>
        </p:txBody>
      </p:sp>
      <p:sp>
        <p:nvSpPr>
          <p:cNvPr id="16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dirty="0"/>
              <a:t>Group</a:t>
            </a:r>
            <a:endParaRPr dirty="0"/>
          </a:p>
        </p:txBody>
      </p:sp>
      <p:sp>
        <p:nvSpPr>
          <p:cNvPr id="170" name="Get design challenge question (based on Point of View)…"/>
          <p:cNvSpPr txBox="1">
            <a:spLocks noGrp="1"/>
          </p:cNvSpPr>
          <p:nvPr>
            <p:ph type="body" idx="1"/>
          </p:nvPr>
        </p:nvSpPr>
        <p:spPr>
          <a:xfrm>
            <a:off x="1206500" y="3994504"/>
            <a:ext cx="21497636" cy="72180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Evaluate the list of values</a:t>
            </a:r>
          </a:p>
          <a:p>
            <a:r>
              <a:rPr lang="en-AU" dirty="0"/>
              <a:t>Think about how your solution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relieves user pains </a:t>
            </a:r>
            <a:r>
              <a:rPr lang="en-AU" dirty="0"/>
              <a:t>and </a:t>
            </a:r>
            <a:r>
              <a:rPr lang="en-AU" dirty="0">
                <a:solidFill>
                  <a:srgbClr val="92D050"/>
                </a:solidFill>
              </a:rPr>
              <a:t>creates user gains </a:t>
            </a:r>
            <a:r>
              <a:rPr lang="en-AU" dirty="0"/>
              <a:t>for them. </a:t>
            </a:r>
          </a:p>
          <a:p>
            <a:r>
              <a:rPr lang="en-AU" dirty="0"/>
              <a:t>Select the 10 most important values for your statement </a:t>
            </a:r>
          </a:p>
          <a:p>
            <a:pPr marL="609600" lvl="1" indent="0">
              <a:buNone/>
            </a:pPr>
            <a:endParaRPr lang="en-AU" i="1" dirty="0">
              <a:sym typeface="Wingdings" panose="05000000000000000000" pitchFamily="2" charset="2"/>
            </a:endParaRPr>
          </a:p>
          <a:p>
            <a:pPr marL="609600" lvl="1" indent="0">
              <a:buNone/>
            </a:pPr>
            <a:endParaRPr lang="en-AU" i="1" dirty="0">
              <a:sym typeface="Wingdings" panose="05000000000000000000" pitchFamily="2" charset="2"/>
            </a:endParaRPr>
          </a:p>
        </p:txBody>
      </p:sp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7838D149-0CAB-A78D-72B5-E2458FF614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511132"/>
              </p:ext>
            </p:extLst>
          </p:nvPr>
        </p:nvGraphicFramePr>
        <p:xfrm>
          <a:off x="2532" y="12180428"/>
          <a:ext cx="24381468" cy="1660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50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  <a:r>
                        <a:rPr lang="en-AU" sz="2500" dirty="0"/>
                        <a:t>duction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/>
                        <a:t>Value proposition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UVP Statement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Ideas evaluation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Wrap 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5">
                <a:tc>
                  <a:txBody>
                    <a:bodyPr/>
                    <a:lstStyle/>
                    <a:p>
                      <a:pPr defTabSz="914400"/>
                      <a:r>
                        <a:rPr sz="2500"/>
                        <a:t>5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2500" dirty="0"/>
                        <a:t>20 </a:t>
                      </a:r>
                      <a:r>
                        <a:rPr sz="2500" dirty="0"/>
                        <a:t>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/>
                        <a:t>20 min</a:t>
                      </a:r>
                      <a:endParaRPr sz="250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30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 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5min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individual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7215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erview – Ide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UVP Statement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DB548F-96F9-433D-8D35-04355C391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90879"/>
              </p:ext>
            </p:extLst>
          </p:nvPr>
        </p:nvGraphicFramePr>
        <p:xfrm>
          <a:off x="1206500" y="4844120"/>
          <a:ext cx="21971000" cy="701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4200">
                  <a:extLst>
                    <a:ext uri="{9D8B030D-6E8A-4147-A177-3AD203B41FA5}">
                      <a16:colId xmlns:a16="http://schemas.microsoft.com/office/drawing/2014/main" val="121104942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1408110933"/>
                    </a:ext>
                  </a:extLst>
                </a:gridCol>
                <a:gridCol w="6300177">
                  <a:extLst>
                    <a:ext uri="{9D8B030D-6E8A-4147-A177-3AD203B41FA5}">
                      <a16:colId xmlns:a16="http://schemas.microsoft.com/office/drawing/2014/main" val="3343991972"/>
                    </a:ext>
                  </a:extLst>
                </a:gridCol>
                <a:gridCol w="2488223">
                  <a:extLst>
                    <a:ext uri="{9D8B030D-6E8A-4147-A177-3AD203B41FA5}">
                      <a16:colId xmlns:a16="http://schemas.microsoft.com/office/drawing/2014/main" val="4084061669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2283094502"/>
                    </a:ext>
                  </a:extLst>
                </a:gridCol>
              </a:tblGrid>
              <a:tr h="1344597">
                <a:tc>
                  <a:txBody>
                    <a:bodyPr/>
                    <a:lstStyle/>
                    <a:p>
                      <a:pPr algn="l"/>
                      <a:r>
                        <a:rPr lang="en-AU" sz="28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Vlaskovits &amp; Cooper’s</a:t>
                      </a:r>
                    </a:p>
                    <a:p>
                      <a:pPr algn="l"/>
                      <a:r>
                        <a:rPr lang="en-AU" sz="28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Customer-Problem-Solution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8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David Cowan’s</a:t>
                      </a:r>
                    </a:p>
                    <a:p>
                      <a:pPr algn="l"/>
                      <a:r>
                        <a:rPr lang="en-AU" sz="28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Pitchcraft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8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Geoffrey Moore’s</a:t>
                      </a:r>
                    </a:p>
                    <a:p>
                      <a:pPr algn="l"/>
                      <a:r>
                        <a:rPr lang="en-AU" sz="28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Value Positioning Statement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800">
                          <a:solidFill>
                            <a:schemeClr val="tx2">
                              <a:lumMod val="1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Steve Blank</a:t>
                      </a:r>
                    </a:p>
                    <a:p>
                      <a:pPr algn="l"/>
                      <a:r>
                        <a:rPr lang="en-AU" sz="2800">
                          <a:solidFill>
                            <a:schemeClr val="tx2">
                              <a:lumMod val="1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XYZ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800">
                          <a:solidFill>
                            <a:schemeClr val="tx2">
                              <a:lumMod val="1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Minto Pyramid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835871"/>
                  </a:ext>
                </a:extLst>
              </a:tr>
              <a:tr h="4933332">
                <a:tc>
                  <a:txBody>
                    <a:bodyPr/>
                    <a:lstStyle/>
                    <a:p>
                      <a:pPr algn="l"/>
                      <a:r>
                        <a:rPr lang="en-AU" sz="2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Customer: </a:t>
                      </a:r>
                      <a:r>
                        <a:rPr lang="en-AU" sz="2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______ </a:t>
                      </a:r>
                      <a:r>
                        <a:rPr lang="en-AU" sz="28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(who your customer is).</a:t>
                      </a:r>
                    </a:p>
                    <a:p>
                      <a:pPr algn="l"/>
                      <a:endParaRPr lang="en-AU" sz="2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l"/>
                      <a:r>
                        <a:rPr lang="en-AU" sz="2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Problem: </a:t>
                      </a:r>
                      <a:r>
                        <a:rPr lang="en-AU" sz="2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______ </a:t>
                      </a:r>
                      <a:r>
                        <a:rPr lang="en-AU" sz="28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(what problem you’re solving for the customer).</a:t>
                      </a:r>
                    </a:p>
                    <a:p>
                      <a:pPr algn="l"/>
                      <a:endParaRPr lang="en-AU" sz="2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l"/>
                      <a:r>
                        <a:rPr lang="en-AU" sz="2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Solution</a:t>
                      </a:r>
                      <a:r>
                        <a:rPr lang="en-AU" sz="2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 ______ </a:t>
                      </a:r>
                      <a:r>
                        <a:rPr lang="en-AU" sz="28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(what is your solution for the problem).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600" b="0" i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 Highlight the enormity of the problem you are tackling.</a:t>
                      </a:r>
                    </a:p>
                    <a:p>
                      <a:pPr marL="514350" indent="-514350" algn="l">
                        <a:buAutoNum type="arabicPeriod"/>
                      </a:pPr>
                      <a:endParaRPr lang="en-US" sz="2600" b="0" i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l"/>
                      <a:r>
                        <a:rPr lang="en-US" sz="2600" b="0" i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 Tell the audience up front what your company sells.</a:t>
                      </a:r>
                    </a:p>
                    <a:p>
                      <a:pPr algn="l"/>
                      <a:endParaRPr lang="en-US" sz="2600" b="0" i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l"/>
                      <a:r>
                        <a:rPr lang="en-US" sz="2600" b="0" i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 Distill the differentiation down to one, easy-to-comprehend sentence.</a:t>
                      </a:r>
                    </a:p>
                    <a:p>
                      <a:pPr algn="l"/>
                      <a:endParaRPr lang="en-US" sz="2600" b="0" i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l"/>
                      <a:r>
                        <a:rPr lang="en-US" sz="2600" b="0" i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 Establish credibility by sharing the pedigree of the entrepreneurs, customers, or the investors.</a:t>
                      </a:r>
                      <a:endParaRPr lang="en-AU" sz="2600" b="0" i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sz="2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For ______ </a:t>
                      </a:r>
                      <a:r>
                        <a:rPr lang="en-AU" sz="28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(target customer)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sz="2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who ______ </a:t>
                      </a:r>
                      <a:r>
                        <a:rPr lang="en-AU" sz="28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(state need/opportunity)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sz="2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our ______ </a:t>
                      </a:r>
                      <a:r>
                        <a:rPr lang="en-AU" sz="28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(product name)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sz="2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is ______ </a:t>
                      </a:r>
                      <a:r>
                        <a:rPr lang="en-AU" sz="28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(product category)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sz="28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that ______ </a:t>
                      </a:r>
                      <a:r>
                        <a:rPr lang="en-AU" sz="28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(state benefit)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800" b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We help X do Y doing Z.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1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Helvetica Neue"/>
                        </a:rPr>
                        <a:t>Situation — describe what is the current situation</a:t>
                      </a:r>
                    </a:p>
                    <a:p>
                      <a:pPr algn="l"/>
                      <a:endParaRPr lang="en-US" sz="2800" b="0" i="1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  <a:sym typeface="Helvetica Neue"/>
                      </a:endParaRPr>
                    </a:p>
                    <a:p>
                      <a:pPr algn="l"/>
                      <a:r>
                        <a:rPr lang="en-US" sz="2800" b="0" i="1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Helvetica Neue"/>
                        </a:rPr>
                        <a:t>Complication — describe the issue in the situation</a:t>
                      </a:r>
                    </a:p>
                    <a:p>
                      <a:pPr algn="l"/>
                      <a:endParaRPr lang="en-US" sz="2800" b="0" i="1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  <a:sym typeface="Helvetica Neue"/>
                      </a:endParaRPr>
                    </a:p>
                    <a:p>
                      <a:pPr algn="l"/>
                      <a:r>
                        <a:rPr lang="en-US" sz="2800" b="0" i="1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Helvetica Neue"/>
                        </a:rPr>
                        <a:t>Question — describe the question in response to the issue</a:t>
                      </a:r>
                    </a:p>
                    <a:p>
                      <a:pPr algn="l"/>
                      <a:endParaRPr lang="en-US" sz="2800" b="0" i="1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  <a:sym typeface="Helvetica Neue"/>
                      </a:endParaRPr>
                    </a:p>
                    <a:p>
                      <a:pPr algn="l"/>
                      <a:r>
                        <a:rPr lang="en-US" sz="2800" b="0" i="1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Helvetica Neue"/>
                        </a:rPr>
                        <a:t>Answer — suggest answer to ease out or mitigate the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56276"/>
                  </a:ext>
                </a:extLst>
              </a:tr>
            </a:tbl>
          </a:graphicData>
        </a:graphic>
      </p:graphicFrame>
      <p:sp>
        <p:nvSpPr>
          <p:cNvPr id="9" name="Slide Subtitle">
            <a:extLst>
              <a:ext uri="{FF2B5EF4-FFF2-40B4-BE49-F238E27FC236}">
                <a16:creationId xmlns:a16="http://schemas.microsoft.com/office/drawing/2014/main" id="{DAC470B4-D315-4145-B0AB-C1A15BA283E4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372961"/>
            <a:ext cx="21971000" cy="232373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0" lvl="1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sz="9600" dirty="0">
                <a:solidFill>
                  <a:schemeClr val="accent5"/>
                </a:solidFill>
              </a:rPr>
              <a:t>Write a draft unique value proposition </a:t>
            </a:r>
          </a:p>
          <a:p>
            <a:pPr marL="0" lvl="1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sz="9600" dirty="0">
                <a:solidFill>
                  <a:schemeClr val="accent5"/>
                </a:solidFill>
              </a:rPr>
              <a:t>statement using one of these templates</a:t>
            </a:r>
          </a:p>
          <a:p>
            <a:pPr marL="0" lvl="1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endParaRPr lang="en-AU" sz="9600" dirty="0">
              <a:solidFill>
                <a:schemeClr val="accent5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1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(link here for more examples)</a:t>
            </a:r>
          </a:p>
        </p:txBody>
      </p:sp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AE1D0EBB-A54F-01DA-23CA-C99FBE2672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952553"/>
              </p:ext>
            </p:extLst>
          </p:nvPr>
        </p:nvGraphicFramePr>
        <p:xfrm>
          <a:off x="2532" y="12180428"/>
          <a:ext cx="24381468" cy="1660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50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  <a:r>
                        <a:rPr lang="en-AU" sz="2500" dirty="0"/>
                        <a:t>duction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/>
                        <a:t>Value proposition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UVP Statement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Ideas evaluation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Wrap 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5">
                <a:tc>
                  <a:txBody>
                    <a:bodyPr/>
                    <a:lstStyle/>
                    <a:p>
                      <a:pPr defTabSz="914400"/>
                      <a:r>
                        <a:rPr sz="2500"/>
                        <a:t>5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2500" dirty="0"/>
                        <a:t>20 </a:t>
                      </a:r>
                      <a:r>
                        <a:rPr sz="2500" dirty="0"/>
                        <a:t>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30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 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5min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individual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713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eneral tips for a good ideation s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  <a:r>
              <a:rPr dirty="0" err="1">
                <a:solidFill>
                  <a:schemeClr val="bg1"/>
                </a:solidFill>
              </a:rPr>
              <a:t>deation</a:t>
            </a:r>
            <a:r>
              <a:rPr dirty="0">
                <a:solidFill>
                  <a:schemeClr val="bg1"/>
                </a:solidFill>
              </a:rPr>
              <a:t> session</a:t>
            </a:r>
          </a:p>
        </p:txBody>
      </p:sp>
      <p:sp>
        <p:nvSpPr>
          <p:cNvPr id="180" name="Appoint a facilitator: keeps the pace, motivates the team…"/>
          <p:cNvSpPr txBox="1">
            <a:spLocks noGrp="1"/>
          </p:cNvSpPr>
          <p:nvPr>
            <p:ph type="body" idx="1"/>
          </p:nvPr>
        </p:nvSpPr>
        <p:spPr>
          <a:xfrm>
            <a:off x="1206500" y="4175955"/>
            <a:ext cx="21971000" cy="721804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35280" indent="-335280" defTabSz="1341086">
              <a:spcBef>
                <a:spcPts val="2400"/>
              </a:spcBef>
              <a:defRPr sz="2640"/>
            </a:pPr>
            <a:r>
              <a:rPr lang="en-GB" sz="3600" b="1" dirty="0">
                <a:solidFill>
                  <a:schemeClr val="bg1"/>
                </a:solidFill>
              </a:rPr>
              <a:t>Appoint a facilitator</a:t>
            </a:r>
            <a:r>
              <a:rPr lang="en-GB" sz="3600" dirty="0">
                <a:solidFill>
                  <a:schemeClr val="bg1"/>
                </a:solidFill>
              </a:rPr>
              <a:t>: keeps the pace, motivates the team</a:t>
            </a:r>
          </a:p>
          <a:p>
            <a:pPr marL="670560" lvl="1" indent="-335280" defTabSz="1341086">
              <a:spcBef>
                <a:spcPts val="2400"/>
              </a:spcBef>
              <a:defRPr sz="2640"/>
            </a:pPr>
            <a:r>
              <a:rPr lang="en-GB" sz="3600" dirty="0">
                <a:solidFill>
                  <a:schemeClr val="bg1"/>
                </a:solidFill>
              </a:rPr>
              <a:t>Time limits help to keep pressure: don’t stare at a blank canvas for long</a:t>
            </a:r>
          </a:p>
          <a:p>
            <a:pPr marL="335280" indent="-335280" defTabSz="1341086">
              <a:spcBef>
                <a:spcPts val="2400"/>
              </a:spcBef>
              <a:defRPr sz="2640" b="1"/>
            </a:pPr>
            <a:r>
              <a:rPr lang="en-GB" sz="3600" dirty="0">
                <a:solidFill>
                  <a:schemeClr val="bg1"/>
                </a:solidFill>
              </a:rPr>
              <a:t>No criticism at this stage</a:t>
            </a:r>
          </a:p>
          <a:p>
            <a:pPr marL="670560" lvl="1" indent="-335280" defTabSz="1341086">
              <a:spcBef>
                <a:spcPts val="2400"/>
              </a:spcBef>
              <a:defRPr sz="2640"/>
            </a:pPr>
            <a:r>
              <a:rPr lang="en-GB" sz="3600" dirty="0">
                <a:solidFill>
                  <a:schemeClr val="bg1"/>
                </a:solidFill>
              </a:rPr>
              <a:t>Silly ideas are good =&gt; let go of self-editing</a:t>
            </a:r>
          </a:p>
          <a:p>
            <a:pPr marL="335280" indent="-335280" defTabSz="1341086">
              <a:spcBef>
                <a:spcPts val="2400"/>
              </a:spcBef>
              <a:defRPr sz="2640" b="1"/>
            </a:pPr>
            <a:r>
              <a:rPr lang="en-GB" sz="3600" dirty="0">
                <a:solidFill>
                  <a:schemeClr val="bg1"/>
                </a:solidFill>
              </a:rPr>
              <a:t>Focus on quantity, not quality</a:t>
            </a:r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rPr lang="en-GB" sz="3600" b="1" dirty="0">
                <a:solidFill>
                  <a:schemeClr val="bg1"/>
                </a:solidFill>
              </a:rPr>
              <a:t>Keep your Unique Value Proposition at the centre of your creative session</a:t>
            </a:r>
          </a:p>
          <a:p>
            <a:pPr marL="670560" lvl="1" indent="-335280" defTabSz="1341086">
              <a:spcBef>
                <a:spcPts val="2400"/>
              </a:spcBef>
              <a:defRPr sz="2640"/>
            </a:pPr>
            <a:r>
              <a:rPr lang="en-GB" sz="3600" dirty="0">
                <a:solidFill>
                  <a:schemeClr val="bg1"/>
                </a:solidFill>
              </a:rPr>
              <a:t>Keep in mind your research findings and what you know so far about your stakeholders</a:t>
            </a:r>
          </a:p>
          <a:p>
            <a:pPr marL="670560" lvl="1" indent="-335280" defTabSz="1341086">
              <a:spcBef>
                <a:spcPts val="2400"/>
              </a:spcBef>
              <a:defRPr sz="2640"/>
            </a:pPr>
            <a:r>
              <a:rPr lang="en-GB" sz="3600" dirty="0">
                <a:solidFill>
                  <a:schemeClr val="bg1"/>
                </a:solidFill>
              </a:rPr>
              <a:t>Read you UVP statement every 10 minutes to make sure you don’t lose the direction!</a:t>
            </a:r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rPr lang="en-GB" sz="3600" dirty="0">
                <a:solidFill>
                  <a:schemeClr val="bg1"/>
                </a:solidFill>
              </a:rPr>
              <a:t>Document the outcomes: make sure this hard work is put to good use!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EAACDB54-C391-76E5-08F6-95E3701A8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702660"/>
              </p:ext>
            </p:extLst>
          </p:nvPr>
        </p:nvGraphicFramePr>
        <p:xfrm>
          <a:off x="2532" y="12180428"/>
          <a:ext cx="24381468" cy="16607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5501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Intro</a:t>
                      </a:r>
                      <a:r>
                        <a:rPr lang="en-AU" sz="2500" dirty="0"/>
                        <a:t>duction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/>
                        <a:t>Value proposition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UVP Statement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Ideas evaluation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Wrap 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5">
                <a:tc>
                  <a:txBody>
                    <a:bodyPr/>
                    <a:lstStyle/>
                    <a:p>
                      <a:pPr defTabSz="914400"/>
                      <a:r>
                        <a:rPr sz="2500"/>
                        <a:t>5 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it-IT" sz="2500" dirty="0"/>
                        <a:t>20 </a:t>
                      </a:r>
                      <a:r>
                        <a:rPr sz="2500" dirty="0"/>
                        <a:t>min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/>
                        <a:t>20 min</a:t>
                      </a:r>
                      <a:endParaRPr sz="250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30 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20 min 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5min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/>
                      <a:r>
                        <a:rPr sz="2500" dirty="0"/>
                        <a:t>all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group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AU" sz="2500" dirty="0"/>
                        <a:t>individual</a:t>
                      </a:r>
                      <a:endParaRPr sz="2500" dirty="0"/>
                    </a:p>
                  </a:txBody>
                  <a:tcPr marL="50800" marR="50800" marT="50800" marB="50800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Subtitle">
            <a:extLst>
              <a:ext uri="{FF2B5EF4-FFF2-40B4-BE49-F238E27FC236}">
                <a16:creationId xmlns:a16="http://schemas.microsoft.com/office/drawing/2014/main" id="{7102083F-C964-A56A-E0D6-A8C6CB46E84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/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Clancy Light"/>
                <a:ea typeface="Clancy Light"/>
                <a:cs typeface="Clancy Light"/>
                <a:sym typeface="Clancy Light"/>
              </a:defRPr>
            </a:pPr>
            <a:r>
              <a:rPr lang="en-AU" dirty="0"/>
              <a:t>Group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FFFFFF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Clancy Bold"/>
        <a:ea typeface="Clancy Bold"/>
        <a:cs typeface="Clancy Bold"/>
      </a:majorFont>
      <a:minorFont>
        <a:latin typeface="Clancy Bold"/>
        <a:ea typeface="Clancy Bold"/>
        <a:cs typeface="Clancy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Clancy Bold"/>
        <a:ea typeface="Clancy Bold"/>
        <a:cs typeface="Clancy Bold"/>
      </a:majorFont>
      <a:minorFont>
        <a:latin typeface="Clancy Bold"/>
        <a:ea typeface="Clancy Bold"/>
        <a:cs typeface="Clancy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1EC42638D17A47BE4E0722CB0B0E17" ma:contentTypeVersion="3" ma:contentTypeDescription="Create a new document." ma:contentTypeScope="" ma:versionID="d3d91ef9df50ce28c8ef19ab87063efb">
  <xsd:schema xmlns:xsd="http://www.w3.org/2001/XMLSchema" xmlns:xs="http://www.w3.org/2001/XMLSchema" xmlns:p="http://schemas.microsoft.com/office/2006/metadata/properties" xmlns:ns2="848cf7a4-4883-48f9-a2b0-95de7fe0a122" targetNamespace="http://schemas.microsoft.com/office/2006/metadata/properties" ma:root="true" ma:fieldsID="0b32915bdbada8ced7f771178fd4a8fb" ns2:_="">
    <xsd:import namespace="848cf7a4-4883-48f9-a2b0-95de7fe0a1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cf7a4-4883-48f9-a2b0-95de7fe0a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5A834A-F411-42F3-BBB9-49F8C7888937}">
  <ds:schemaRefs>
    <ds:schemaRef ds:uri="2c84b31f-af7c-4218-9c41-4593708df83a"/>
    <ds:schemaRef ds:uri="95a13eb2-3333-4aa4-8e1c-5c0de83d0fa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6151-06F5-4006-AB50-F04C54903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8cf7a4-4883-48f9-a2b0-95de7fe0a1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95B2FA-119E-435B-9130-D6D1B27C03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11749</TotalTime>
  <Words>1524</Words>
  <Application>Microsoft Macintosh PowerPoint</Application>
  <PresentationFormat>Custom</PresentationFormat>
  <Paragraphs>366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Clancy Bold</vt:lpstr>
      <vt:lpstr>Clancy Light</vt:lpstr>
      <vt:lpstr>Clancy Regular</vt:lpstr>
      <vt:lpstr>Helvetica Neue</vt:lpstr>
      <vt:lpstr>Helvetica Neue Medium</vt:lpstr>
      <vt:lpstr>Roboto</vt:lpstr>
      <vt:lpstr>21_BasicWhite</vt:lpstr>
      <vt:lpstr>Week 3 Unique value proposition (UVP) and concept generation</vt:lpstr>
      <vt:lpstr>Introduction</vt:lpstr>
      <vt:lpstr>Introduction</vt:lpstr>
      <vt:lpstr>Introduction</vt:lpstr>
      <vt:lpstr>Value Proposition Canvas</vt:lpstr>
      <vt:lpstr>Value Proposition Canvas</vt:lpstr>
      <vt:lpstr>Value Proposition Canvas</vt:lpstr>
      <vt:lpstr>UVP Statement</vt:lpstr>
      <vt:lpstr>Ideation session</vt:lpstr>
      <vt:lpstr>Crazy 8’s</vt:lpstr>
      <vt:lpstr>Ideas evaluation</vt:lpstr>
      <vt:lpstr>Wrap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Unique value proposition</dc:title>
  <dc:creator>NickGilmore</dc:creator>
  <cp:lastModifiedBy>Dan Nguyen</cp:lastModifiedBy>
  <cp:revision>23</cp:revision>
  <dcterms:modified xsi:type="dcterms:W3CDTF">2023-09-21T01:24:53Z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0x0101003B1EC42638D17A47BE4E0722CB0B0E17</vt:lpwstr>
  </property>
  <property fmtid="{D5CDD505-2E9C-101B-9397-08002B2CF9AE}" pid="3" name="MediaServiceImageTags">
    <vt:lpwstr/>
  </property>
</Properties>
</file>