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78" r:id="rId4"/>
  </p:sldMasterIdLst>
  <p:notesMasterIdLst>
    <p:notesMasterId r:id="rId30"/>
  </p:notesMasterIdLst>
  <p:handoutMasterIdLst>
    <p:handoutMasterId r:id="rId31"/>
  </p:handoutMasterIdLst>
  <p:sldIdLst>
    <p:sldId id="258" r:id="rId5"/>
    <p:sldId id="286" r:id="rId6"/>
    <p:sldId id="676" r:id="rId7"/>
    <p:sldId id="677" r:id="rId8"/>
    <p:sldId id="678" r:id="rId9"/>
    <p:sldId id="679" r:id="rId10"/>
    <p:sldId id="671" r:id="rId11"/>
    <p:sldId id="667" r:id="rId12"/>
    <p:sldId id="673" r:id="rId13"/>
    <p:sldId id="691" r:id="rId14"/>
    <p:sldId id="692" r:id="rId15"/>
    <p:sldId id="670" r:id="rId16"/>
    <p:sldId id="681" r:id="rId17"/>
    <p:sldId id="672" r:id="rId18"/>
    <p:sldId id="683" r:id="rId19"/>
    <p:sldId id="689" r:id="rId20"/>
    <p:sldId id="690" r:id="rId21"/>
    <p:sldId id="685" r:id="rId22"/>
    <p:sldId id="684" r:id="rId23"/>
    <p:sldId id="686" r:id="rId24"/>
    <p:sldId id="688" r:id="rId25"/>
    <p:sldId id="687" r:id="rId26"/>
    <p:sldId id="665" r:id="rId27"/>
    <p:sldId id="666" r:id="rId28"/>
    <p:sldId id="669" r:id="rId29"/>
  </p:sldIdLst>
  <p:sldSz cx="12192000" cy="6858000"/>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4">
          <p15:clr>
            <a:srgbClr val="A4A3A4"/>
          </p15:clr>
        </p15:guide>
        <p15:guide id="2" pos="2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68D"/>
    <a:srgbClr val="F2F2F2"/>
    <a:srgbClr val="D5D5D5"/>
    <a:srgbClr val="FFEA4B"/>
    <a:srgbClr val="4A452A"/>
    <a:srgbClr val="FFFDEF"/>
    <a:srgbClr val="2F2F2F"/>
    <a:srgbClr val="F6D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054838-38FF-0081-F70E-27EB6FC4E64D}" v="5" dt="2023-09-24T07:01:58.782"/>
    <p1510:client id="{B47F0E2F-0ECE-470F-A515-1AF81819BEAF}" v="95" dt="2023-09-25T06:43:42.453"/>
    <p1510:client id="{F3E30E41-2FAC-6E13-E63F-DB91C3AC80CE}" v="4" dt="2023-09-25T06:28:11.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85833" autoAdjust="0"/>
  </p:normalViewPr>
  <p:slideViewPr>
    <p:cSldViewPr>
      <p:cViewPr varScale="1">
        <p:scale>
          <a:sx n="145" d="100"/>
          <a:sy n="145" d="100"/>
        </p:scale>
        <p:origin x="528" y="176"/>
      </p:cViewPr>
      <p:guideLst>
        <p:guide orient="horz" pos="2160"/>
        <p:guide pos="3840"/>
      </p:guideLst>
    </p:cSldViewPr>
  </p:slideViewPr>
  <p:outlineViewPr>
    <p:cViewPr>
      <p:scale>
        <a:sx n="33" d="100"/>
        <a:sy n="33" d="100"/>
      </p:scale>
      <p:origin x="0" y="188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680" y="-78"/>
      </p:cViewPr>
      <p:guideLst>
        <p:guide orient="horz" pos="3124"/>
        <p:guide pos="21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C319FD-875C-458B-8CBE-5958CC252D37}"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AU"/>
        </a:p>
      </dgm:t>
    </dgm:pt>
    <dgm:pt modelId="{6EB6EF01-DF4C-4295-BB76-F676C97C591D}">
      <dgm:prSet phldrT="[Text]"/>
      <dgm:spPr>
        <a:solidFill>
          <a:srgbClr val="D5D5D5"/>
        </a:solidFill>
      </dgm:spPr>
      <dgm:t>
        <a:bodyPr/>
        <a:lstStyle/>
        <a:p>
          <a:r>
            <a:rPr lang="en-AU" b="1" dirty="0">
              <a:solidFill>
                <a:schemeClr val="tx1"/>
              </a:solidFill>
            </a:rPr>
            <a:t>Design Parameters</a:t>
          </a:r>
        </a:p>
        <a:p>
          <a:r>
            <a:rPr lang="en-AU" dirty="0">
              <a:solidFill>
                <a:schemeClr val="tx1"/>
              </a:solidFill>
            </a:rPr>
            <a:t>(10 min)</a:t>
          </a:r>
        </a:p>
      </dgm:t>
    </dgm:pt>
    <dgm:pt modelId="{447CD39C-622B-4226-AFA8-D32B141B7BFD}" type="parTrans" cxnId="{4197C67C-A10F-4B0E-9666-3E73D942F1E8}">
      <dgm:prSet/>
      <dgm:spPr/>
      <dgm:t>
        <a:bodyPr/>
        <a:lstStyle/>
        <a:p>
          <a:endParaRPr lang="en-AU">
            <a:solidFill>
              <a:schemeClr val="tx1"/>
            </a:solidFill>
          </a:endParaRPr>
        </a:p>
      </dgm:t>
    </dgm:pt>
    <dgm:pt modelId="{AFCE434F-5B4A-406C-AAF0-F47BD05C8840}" type="sibTrans" cxnId="{4197C67C-A10F-4B0E-9666-3E73D942F1E8}">
      <dgm:prSet/>
      <dgm:spPr/>
      <dgm:t>
        <a:bodyPr/>
        <a:lstStyle/>
        <a:p>
          <a:endParaRPr lang="en-AU">
            <a:solidFill>
              <a:schemeClr val="tx1"/>
            </a:solidFill>
          </a:endParaRPr>
        </a:p>
      </dgm:t>
    </dgm:pt>
    <dgm:pt modelId="{5BA6D81C-87D0-4C65-92CC-5B3D0EE43E7D}">
      <dgm:prSet phldrT="[Text]"/>
      <dgm:spPr>
        <a:solidFill>
          <a:schemeClr val="bg2"/>
        </a:solidFill>
      </dgm:spPr>
      <dgm:t>
        <a:bodyPr/>
        <a:lstStyle/>
        <a:p>
          <a:r>
            <a:rPr lang="en-AU" b="1" dirty="0">
              <a:solidFill>
                <a:schemeClr val="tx1"/>
              </a:solidFill>
            </a:rPr>
            <a:t>Axiomatic Design</a:t>
          </a:r>
        </a:p>
        <a:p>
          <a:r>
            <a:rPr lang="en-AU" dirty="0">
              <a:solidFill>
                <a:schemeClr val="tx1"/>
              </a:solidFill>
            </a:rPr>
            <a:t>( 20 min)</a:t>
          </a:r>
        </a:p>
      </dgm:t>
    </dgm:pt>
    <dgm:pt modelId="{2ABF2354-2FF9-4551-B090-45B6B91E75A4}" type="parTrans" cxnId="{CA5AB6AE-95B0-4CE6-A1E8-B0655B7D6613}">
      <dgm:prSet/>
      <dgm:spPr/>
      <dgm:t>
        <a:bodyPr/>
        <a:lstStyle/>
        <a:p>
          <a:endParaRPr lang="en-AU">
            <a:solidFill>
              <a:schemeClr val="tx1"/>
            </a:solidFill>
          </a:endParaRPr>
        </a:p>
      </dgm:t>
    </dgm:pt>
    <dgm:pt modelId="{20647EAB-EDAA-4F94-B474-191271532B7A}" type="sibTrans" cxnId="{CA5AB6AE-95B0-4CE6-A1E8-B0655B7D6613}">
      <dgm:prSet/>
      <dgm:spPr/>
      <dgm:t>
        <a:bodyPr/>
        <a:lstStyle/>
        <a:p>
          <a:endParaRPr lang="en-AU">
            <a:solidFill>
              <a:schemeClr val="tx1"/>
            </a:solidFill>
          </a:endParaRPr>
        </a:p>
      </dgm:t>
    </dgm:pt>
    <dgm:pt modelId="{1FFF4554-3032-4C05-9357-281040A32B64}">
      <dgm:prSet phldrT="[Text]"/>
      <dgm:spPr>
        <a:solidFill>
          <a:srgbClr val="D5D5D5"/>
        </a:solidFill>
      </dgm:spPr>
      <dgm:t>
        <a:bodyPr/>
        <a:lstStyle/>
        <a:p>
          <a:r>
            <a:rPr lang="en-AU" b="1" dirty="0">
              <a:solidFill>
                <a:schemeClr val="tx1"/>
              </a:solidFill>
            </a:rPr>
            <a:t>Fasteners</a:t>
          </a:r>
        </a:p>
        <a:p>
          <a:r>
            <a:rPr lang="en-AU" dirty="0">
              <a:solidFill>
                <a:schemeClr val="tx1"/>
              </a:solidFill>
            </a:rPr>
            <a:t>(30 min)</a:t>
          </a:r>
        </a:p>
      </dgm:t>
    </dgm:pt>
    <dgm:pt modelId="{36DCFD33-B155-40D3-8865-B90BC9C46EC0}" type="parTrans" cxnId="{6C56E462-CDD0-427A-A09D-43642729C49F}">
      <dgm:prSet/>
      <dgm:spPr/>
      <dgm:t>
        <a:bodyPr/>
        <a:lstStyle/>
        <a:p>
          <a:endParaRPr lang="en-AU">
            <a:solidFill>
              <a:schemeClr val="tx1"/>
            </a:solidFill>
          </a:endParaRPr>
        </a:p>
      </dgm:t>
    </dgm:pt>
    <dgm:pt modelId="{87795C3A-B3DC-406B-9285-5DBDC1B6CBB4}" type="sibTrans" cxnId="{6C56E462-CDD0-427A-A09D-43642729C49F}">
      <dgm:prSet/>
      <dgm:spPr/>
      <dgm:t>
        <a:bodyPr/>
        <a:lstStyle/>
        <a:p>
          <a:endParaRPr lang="en-AU">
            <a:solidFill>
              <a:schemeClr val="tx1"/>
            </a:solidFill>
          </a:endParaRPr>
        </a:p>
      </dgm:t>
    </dgm:pt>
    <dgm:pt modelId="{3A30ECAA-1881-48D6-9313-07B01FCCFA34}">
      <dgm:prSet phldrT="[Text]"/>
      <dgm:spPr>
        <a:solidFill>
          <a:srgbClr val="D5D5D5"/>
        </a:solidFill>
      </dgm:spPr>
      <dgm:t>
        <a:bodyPr/>
        <a:lstStyle/>
        <a:p>
          <a:r>
            <a:rPr lang="en-AU" b="1" dirty="0">
              <a:solidFill>
                <a:schemeClr val="tx1"/>
              </a:solidFill>
            </a:rPr>
            <a:t>Project Time! </a:t>
          </a:r>
        </a:p>
        <a:p>
          <a:r>
            <a:rPr lang="en-AU" b="0" dirty="0">
              <a:solidFill>
                <a:schemeClr val="tx1"/>
              </a:solidFill>
            </a:rPr>
            <a:t>(50 min)</a:t>
          </a:r>
          <a:endParaRPr lang="en-AU" b="1" dirty="0">
            <a:solidFill>
              <a:schemeClr val="tx1"/>
            </a:solidFill>
          </a:endParaRPr>
        </a:p>
      </dgm:t>
    </dgm:pt>
    <dgm:pt modelId="{142941E8-D259-4C80-87D4-2217A9D3AD26}" type="parTrans" cxnId="{09ACD928-B7EE-4FE0-9C03-C4619339CDF6}">
      <dgm:prSet/>
      <dgm:spPr/>
      <dgm:t>
        <a:bodyPr/>
        <a:lstStyle/>
        <a:p>
          <a:endParaRPr lang="en-AU">
            <a:solidFill>
              <a:schemeClr val="tx1"/>
            </a:solidFill>
          </a:endParaRPr>
        </a:p>
      </dgm:t>
    </dgm:pt>
    <dgm:pt modelId="{E82B1045-FC21-470F-A70F-19E153026B43}" type="sibTrans" cxnId="{09ACD928-B7EE-4FE0-9C03-C4619339CDF6}">
      <dgm:prSet/>
      <dgm:spPr/>
      <dgm:t>
        <a:bodyPr/>
        <a:lstStyle/>
        <a:p>
          <a:endParaRPr lang="en-AU">
            <a:solidFill>
              <a:schemeClr val="tx1"/>
            </a:solidFill>
          </a:endParaRPr>
        </a:p>
      </dgm:t>
    </dgm:pt>
    <dgm:pt modelId="{6CCDB784-1461-4A74-8548-D84016BFCF54}">
      <dgm:prSet phldrT="[Text]"/>
      <dgm:spPr>
        <a:solidFill>
          <a:srgbClr val="D5D5D5"/>
        </a:solidFill>
      </dgm:spPr>
      <dgm:t>
        <a:bodyPr/>
        <a:lstStyle/>
        <a:p>
          <a:r>
            <a:rPr lang="en-AU" b="1">
              <a:solidFill>
                <a:schemeClr val="tx1"/>
              </a:solidFill>
            </a:rPr>
            <a:t>Summary </a:t>
          </a:r>
        </a:p>
        <a:p>
          <a:r>
            <a:rPr lang="en-AU">
              <a:solidFill>
                <a:schemeClr val="tx1"/>
              </a:solidFill>
            </a:rPr>
            <a:t>(5 min)</a:t>
          </a:r>
          <a:endParaRPr lang="en-AU" b="1" dirty="0">
            <a:solidFill>
              <a:schemeClr val="tx1"/>
            </a:solidFill>
          </a:endParaRPr>
        </a:p>
      </dgm:t>
    </dgm:pt>
    <dgm:pt modelId="{63FE93CD-EE67-4759-BCD8-99EC5268085A}" type="parTrans" cxnId="{CC90E074-C93D-4FE1-BDF8-375C68C0133C}">
      <dgm:prSet/>
      <dgm:spPr/>
      <dgm:t>
        <a:bodyPr/>
        <a:lstStyle/>
        <a:p>
          <a:endParaRPr lang="en-AU"/>
        </a:p>
      </dgm:t>
    </dgm:pt>
    <dgm:pt modelId="{094008C3-64A5-4554-856A-9B68E71ACFBE}" type="sibTrans" cxnId="{CC90E074-C93D-4FE1-BDF8-375C68C0133C}">
      <dgm:prSet/>
      <dgm:spPr/>
      <dgm:t>
        <a:bodyPr/>
        <a:lstStyle/>
        <a:p>
          <a:endParaRPr lang="en-AU"/>
        </a:p>
      </dgm:t>
    </dgm:pt>
    <dgm:pt modelId="{481D74A3-4F2C-40A0-818F-7DB69713F5E1}" type="pres">
      <dgm:prSet presAssocID="{02C319FD-875C-458B-8CBE-5958CC252D37}" presName="Name0" presStyleCnt="0">
        <dgm:presLayoutVars>
          <dgm:dir/>
          <dgm:animLvl val="lvl"/>
          <dgm:resizeHandles val="exact"/>
        </dgm:presLayoutVars>
      </dgm:prSet>
      <dgm:spPr/>
    </dgm:pt>
    <dgm:pt modelId="{DABB6E8F-B336-46C5-A313-57C12A8BA17B}" type="pres">
      <dgm:prSet presAssocID="{6EB6EF01-DF4C-4295-BB76-F676C97C591D}" presName="parTxOnly" presStyleLbl="node1" presStyleIdx="0" presStyleCnt="5">
        <dgm:presLayoutVars>
          <dgm:chMax val="0"/>
          <dgm:chPref val="0"/>
          <dgm:bulletEnabled val="1"/>
        </dgm:presLayoutVars>
      </dgm:prSet>
      <dgm:spPr/>
    </dgm:pt>
    <dgm:pt modelId="{E8EC4BFB-CBE2-4E93-9846-3A014EC86493}" type="pres">
      <dgm:prSet presAssocID="{AFCE434F-5B4A-406C-AAF0-F47BD05C8840}" presName="parTxOnlySpace" presStyleCnt="0"/>
      <dgm:spPr/>
    </dgm:pt>
    <dgm:pt modelId="{AF2295A5-0BAD-4E32-9EC1-81B7C3682978}" type="pres">
      <dgm:prSet presAssocID="{5BA6D81C-87D0-4C65-92CC-5B3D0EE43E7D}" presName="parTxOnly" presStyleLbl="node1" presStyleIdx="1" presStyleCnt="5">
        <dgm:presLayoutVars>
          <dgm:chMax val="0"/>
          <dgm:chPref val="0"/>
          <dgm:bulletEnabled val="1"/>
        </dgm:presLayoutVars>
      </dgm:prSet>
      <dgm:spPr/>
    </dgm:pt>
    <dgm:pt modelId="{3355CB98-C707-4833-A72E-2B930CBECC2F}" type="pres">
      <dgm:prSet presAssocID="{20647EAB-EDAA-4F94-B474-191271532B7A}" presName="parTxOnlySpace" presStyleCnt="0"/>
      <dgm:spPr/>
    </dgm:pt>
    <dgm:pt modelId="{67C9CAC2-F3EE-43A2-A3A4-C63ADD03FBEF}" type="pres">
      <dgm:prSet presAssocID="{1FFF4554-3032-4C05-9357-281040A32B64}" presName="parTxOnly" presStyleLbl="node1" presStyleIdx="2" presStyleCnt="5">
        <dgm:presLayoutVars>
          <dgm:chMax val="0"/>
          <dgm:chPref val="0"/>
          <dgm:bulletEnabled val="1"/>
        </dgm:presLayoutVars>
      </dgm:prSet>
      <dgm:spPr/>
    </dgm:pt>
    <dgm:pt modelId="{2B3AB444-BDBB-4E8D-BCFA-D907542C0775}" type="pres">
      <dgm:prSet presAssocID="{87795C3A-B3DC-406B-9285-5DBDC1B6CBB4}" presName="parTxOnlySpace" presStyleCnt="0"/>
      <dgm:spPr/>
    </dgm:pt>
    <dgm:pt modelId="{01017DEF-6E83-490F-9644-7B29DFDC1C8C}" type="pres">
      <dgm:prSet presAssocID="{3A30ECAA-1881-48D6-9313-07B01FCCFA34}" presName="parTxOnly" presStyleLbl="node1" presStyleIdx="3" presStyleCnt="5">
        <dgm:presLayoutVars>
          <dgm:chMax val="0"/>
          <dgm:chPref val="0"/>
          <dgm:bulletEnabled val="1"/>
        </dgm:presLayoutVars>
      </dgm:prSet>
      <dgm:spPr/>
    </dgm:pt>
    <dgm:pt modelId="{A29B8BA0-366A-453E-9DAD-082C4C871165}" type="pres">
      <dgm:prSet presAssocID="{E82B1045-FC21-470F-A70F-19E153026B43}" presName="parTxOnlySpace" presStyleCnt="0"/>
      <dgm:spPr/>
    </dgm:pt>
    <dgm:pt modelId="{776D4162-AFCC-45DE-A3C2-BCF4C1CFCA5D}" type="pres">
      <dgm:prSet presAssocID="{6CCDB784-1461-4A74-8548-D84016BFCF54}" presName="parTxOnly" presStyleLbl="node1" presStyleIdx="4" presStyleCnt="5">
        <dgm:presLayoutVars>
          <dgm:chMax val="0"/>
          <dgm:chPref val="0"/>
          <dgm:bulletEnabled val="1"/>
        </dgm:presLayoutVars>
      </dgm:prSet>
      <dgm:spPr/>
    </dgm:pt>
  </dgm:ptLst>
  <dgm:cxnLst>
    <dgm:cxn modelId="{BACFEE25-4799-4326-B9DE-18CF428275CF}" type="presOf" srcId="{6EB6EF01-DF4C-4295-BB76-F676C97C591D}" destId="{DABB6E8F-B336-46C5-A313-57C12A8BA17B}" srcOrd="0" destOrd="0" presId="urn:microsoft.com/office/officeart/2005/8/layout/chevron1"/>
    <dgm:cxn modelId="{09ACD928-B7EE-4FE0-9C03-C4619339CDF6}" srcId="{02C319FD-875C-458B-8CBE-5958CC252D37}" destId="{3A30ECAA-1881-48D6-9313-07B01FCCFA34}" srcOrd="3" destOrd="0" parTransId="{142941E8-D259-4C80-87D4-2217A9D3AD26}" sibTransId="{E82B1045-FC21-470F-A70F-19E153026B43}"/>
    <dgm:cxn modelId="{6BF1FD29-BF41-4883-9DAE-F1B9A07EF76B}" type="presOf" srcId="{1FFF4554-3032-4C05-9357-281040A32B64}" destId="{67C9CAC2-F3EE-43A2-A3A4-C63ADD03FBEF}" srcOrd="0" destOrd="0" presId="urn:microsoft.com/office/officeart/2005/8/layout/chevron1"/>
    <dgm:cxn modelId="{FE4B2256-1A03-4373-8D69-EE302C090DF9}" type="presOf" srcId="{3A30ECAA-1881-48D6-9313-07B01FCCFA34}" destId="{01017DEF-6E83-490F-9644-7B29DFDC1C8C}" srcOrd="0" destOrd="0" presId="urn:microsoft.com/office/officeart/2005/8/layout/chevron1"/>
    <dgm:cxn modelId="{6C56E462-CDD0-427A-A09D-43642729C49F}" srcId="{02C319FD-875C-458B-8CBE-5958CC252D37}" destId="{1FFF4554-3032-4C05-9357-281040A32B64}" srcOrd="2" destOrd="0" parTransId="{36DCFD33-B155-40D3-8865-B90BC9C46EC0}" sibTransId="{87795C3A-B3DC-406B-9285-5DBDC1B6CBB4}"/>
    <dgm:cxn modelId="{CC90E074-C93D-4FE1-BDF8-375C68C0133C}" srcId="{02C319FD-875C-458B-8CBE-5958CC252D37}" destId="{6CCDB784-1461-4A74-8548-D84016BFCF54}" srcOrd="4" destOrd="0" parTransId="{63FE93CD-EE67-4759-BCD8-99EC5268085A}" sibTransId="{094008C3-64A5-4554-856A-9B68E71ACFBE}"/>
    <dgm:cxn modelId="{4197C67C-A10F-4B0E-9666-3E73D942F1E8}" srcId="{02C319FD-875C-458B-8CBE-5958CC252D37}" destId="{6EB6EF01-DF4C-4295-BB76-F676C97C591D}" srcOrd="0" destOrd="0" parTransId="{447CD39C-622B-4226-AFA8-D32B141B7BFD}" sibTransId="{AFCE434F-5B4A-406C-AAF0-F47BD05C8840}"/>
    <dgm:cxn modelId="{CA5AB6AE-95B0-4CE6-A1E8-B0655B7D6613}" srcId="{02C319FD-875C-458B-8CBE-5958CC252D37}" destId="{5BA6D81C-87D0-4C65-92CC-5B3D0EE43E7D}" srcOrd="1" destOrd="0" parTransId="{2ABF2354-2FF9-4551-B090-45B6B91E75A4}" sibTransId="{20647EAB-EDAA-4F94-B474-191271532B7A}"/>
    <dgm:cxn modelId="{53E58DC7-EB17-4B0F-AADC-0BCFAE333502}" type="presOf" srcId="{5BA6D81C-87D0-4C65-92CC-5B3D0EE43E7D}" destId="{AF2295A5-0BAD-4E32-9EC1-81B7C3682978}" srcOrd="0" destOrd="0" presId="urn:microsoft.com/office/officeart/2005/8/layout/chevron1"/>
    <dgm:cxn modelId="{31DA0DC9-703A-4658-8BB8-78D742F0D19A}" type="presOf" srcId="{02C319FD-875C-458B-8CBE-5958CC252D37}" destId="{481D74A3-4F2C-40A0-818F-7DB69713F5E1}" srcOrd="0" destOrd="0" presId="urn:microsoft.com/office/officeart/2005/8/layout/chevron1"/>
    <dgm:cxn modelId="{C5B05DF7-ECA1-4995-A9D4-5AEFC070C19E}" type="presOf" srcId="{6CCDB784-1461-4A74-8548-D84016BFCF54}" destId="{776D4162-AFCC-45DE-A3C2-BCF4C1CFCA5D}" srcOrd="0" destOrd="0" presId="urn:microsoft.com/office/officeart/2005/8/layout/chevron1"/>
    <dgm:cxn modelId="{EE647EB0-226D-4BFF-9964-A4BFAC30B875}" type="presParOf" srcId="{481D74A3-4F2C-40A0-818F-7DB69713F5E1}" destId="{DABB6E8F-B336-46C5-A313-57C12A8BA17B}" srcOrd="0" destOrd="0" presId="urn:microsoft.com/office/officeart/2005/8/layout/chevron1"/>
    <dgm:cxn modelId="{BC68B441-6322-4548-A0DA-8C6AF961250C}" type="presParOf" srcId="{481D74A3-4F2C-40A0-818F-7DB69713F5E1}" destId="{E8EC4BFB-CBE2-4E93-9846-3A014EC86493}" srcOrd="1" destOrd="0" presId="urn:microsoft.com/office/officeart/2005/8/layout/chevron1"/>
    <dgm:cxn modelId="{9CBC75BE-74A2-437A-939D-314605F990E9}" type="presParOf" srcId="{481D74A3-4F2C-40A0-818F-7DB69713F5E1}" destId="{AF2295A5-0BAD-4E32-9EC1-81B7C3682978}" srcOrd="2" destOrd="0" presId="urn:microsoft.com/office/officeart/2005/8/layout/chevron1"/>
    <dgm:cxn modelId="{E5F3E2E7-66D2-4123-8C47-F92978E70D08}" type="presParOf" srcId="{481D74A3-4F2C-40A0-818F-7DB69713F5E1}" destId="{3355CB98-C707-4833-A72E-2B930CBECC2F}" srcOrd="3" destOrd="0" presId="urn:microsoft.com/office/officeart/2005/8/layout/chevron1"/>
    <dgm:cxn modelId="{D61480A9-5F17-48CC-A233-7345B2643BE5}" type="presParOf" srcId="{481D74A3-4F2C-40A0-818F-7DB69713F5E1}" destId="{67C9CAC2-F3EE-43A2-A3A4-C63ADD03FBEF}" srcOrd="4" destOrd="0" presId="urn:microsoft.com/office/officeart/2005/8/layout/chevron1"/>
    <dgm:cxn modelId="{8D2000F5-AD37-48FD-BFD2-F8DFFFA756E1}" type="presParOf" srcId="{481D74A3-4F2C-40A0-818F-7DB69713F5E1}" destId="{2B3AB444-BDBB-4E8D-BCFA-D907542C0775}" srcOrd="5" destOrd="0" presId="urn:microsoft.com/office/officeart/2005/8/layout/chevron1"/>
    <dgm:cxn modelId="{D3E3B1F8-560C-47F5-82D5-CD6FA351ABE8}" type="presParOf" srcId="{481D74A3-4F2C-40A0-818F-7DB69713F5E1}" destId="{01017DEF-6E83-490F-9644-7B29DFDC1C8C}" srcOrd="6" destOrd="0" presId="urn:microsoft.com/office/officeart/2005/8/layout/chevron1"/>
    <dgm:cxn modelId="{86610516-4717-4514-84A5-2826FD14DF61}" type="presParOf" srcId="{481D74A3-4F2C-40A0-818F-7DB69713F5E1}" destId="{A29B8BA0-366A-453E-9DAD-082C4C871165}" srcOrd="7" destOrd="0" presId="urn:microsoft.com/office/officeart/2005/8/layout/chevron1"/>
    <dgm:cxn modelId="{B8A9CDD1-DB5F-4050-A91F-C9B17C146B5E}" type="presParOf" srcId="{481D74A3-4F2C-40A0-818F-7DB69713F5E1}" destId="{776D4162-AFCC-45DE-A3C2-BCF4C1CFCA5D}"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40FC4FFE-8987-4A26-B7F4-8A516F18ADAE}">
      <dgm:prSet/>
      <dgm:spPr>
        <a:xfrm>
          <a:off x="2923480" y="2886243"/>
          <a:ext cx="2375910" cy="720000"/>
        </a:xfrm>
        <a:prstGeom prst="rect">
          <a:avLst/>
        </a:prstGeom>
        <a:noFill/>
        <a:ln>
          <a:noFill/>
        </a:ln>
        <a:effectLst/>
      </dgm:spPr>
      <dgm:t>
        <a:bodyPr/>
        <a:lstStyle/>
        <a:p>
          <a:pPr>
            <a:lnSpc>
              <a:spcPct val="100000"/>
            </a:lnSpc>
            <a:defRPr cap="all"/>
          </a:pPr>
          <a:r>
            <a:rPr lang="en-US" b="1" cap="all" dirty="0">
              <a:solidFill>
                <a:sysClr val="windowText" lastClr="000000">
                  <a:hueOff val="0"/>
                  <a:satOff val="0"/>
                  <a:lumOff val="0"/>
                  <a:alphaOff val="0"/>
                </a:sysClr>
              </a:solidFill>
              <a:latin typeface="Tw Cen MT" panose="020B0602020104020603"/>
              <a:ea typeface="+mn-ea"/>
              <a:cs typeface="+mn-cs"/>
            </a:rPr>
            <a:t>Design parameters</a:t>
          </a:r>
        </a:p>
        <a:p>
          <a:pPr>
            <a:lnSpc>
              <a:spcPct val="100000"/>
            </a:lnSpc>
            <a:defRPr cap="all"/>
          </a:pPr>
          <a:r>
            <a:rPr lang="en-US" b="0" cap="all" dirty="0">
              <a:solidFill>
                <a:sysClr val="windowText" lastClr="000000">
                  <a:hueOff val="0"/>
                  <a:satOff val="0"/>
                  <a:lumOff val="0"/>
                  <a:alphaOff val="0"/>
                </a:sysClr>
              </a:solidFill>
              <a:latin typeface="Tw Cen MT" panose="020B0602020104020603"/>
              <a:ea typeface="+mn-ea"/>
              <a:cs typeface="+mn-cs"/>
            </a:rPr>
            <a:t>How to </a:t>
          </a:r>
          <a:r>
            <a:rPr lang="en-US" b="0" u="sng" cap="all" dirty="0">
              <a:solidFill>
                <a:sysClr val="windowText" lastClr="000000">
                  <a:hueOff val="0"/>
                  <a:satOff val="0"/>
                  <a:lumOff val="0"/>
                  <a:alphaOff val="0"/>
                </a:sysClr>
              </a:solidFill>
              <a:latin typeface="Speak Pro" panose="020B0504020101020102" pitchFamily="34" charset="0"/>
              <a:ea typeface="+mn-ea"/>
              <a:cs typeface="+mn-cs"/>
            </a:rPr>
            <a:t>fulfil functional requirements</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13AF4B47-7CDE-4395-8D28-ED9F75FC1170}">
      <dgm:prSet/>
      <dgm:spPr>
        <a:xfrm>
          <a:off x="131786" y="2886243"/>
          <a:ext cx="2375910" cy="720000"/>
        </a:xfrm>
        <a:prstGeom prst="rect">
          <a:avLst/>
        </a:prstGeom>
        <a:noFill/>
        <a:ln>
          <a:noFill/>
        </a:ln>
        <a:effectLst/>
      </dgm:spPr>
      <dgm:t>
        <a:bodyPr/>
        <a:lstStyle/>
        <a:p>
          <a:pPr>
            <a:lnSpc>
              <a:spcPct val="100000"/>
            </a:lnSpc>
            <a:defRPr cap="all"/>
          </a:pPr>
          <a:r>
            <a:rPr lang="en-AU" b="1" cap="all" dirty="0">
              <a:solidFill>
                <a:sysClr val="windowText" lastClr="000000">
                  <a:hueOff val="0"/>
                  <a:satOff val="0"/>
                  <a:lumOff val="0"/>
                  <a:alphaOff val="0"/>
                </a:sysClr>
              </a:solidFill>
              <a:latin typeface="Tw Cen MT" panose="020B0602020104020603"/>
              <a:ea typeface="+mn-ea"/>
              <a:cs typeface="+mn-cs"/>
            </a:rPr>
            <a:t>Functional requirements</a:t>
          </a:r>
        </a:p>
        <a:p>
          <a:pPr>
            <a:lnSpc>
              <a:spcPct val="100000"/>
            </a:lnSpc>
            <a:defRPr cap="all"/>
          </a:pPr>
          <a:r>
            <a:rPr lang="en-AU" b="0" cap="all" dirty="0">
              <a:solidFill>
                <a:sysClr val="windowText" lastClr="000000">
                  <a:hueOff val="0"/>
                  <a:satOff val="0"/>
                  <a:lumOff val="0"/>
                  <a:alphaOff val="0"/>
                </a:sysClr>
              </a:solidFill>
              <a:latin typeface="Tw Cen MT" panose="020B0602020104020603"/>
              <a:ea typeface="+mn-ea"/>
              <a:cs typeface="+mn-cs"/>
            </a:rPr>
            <a:t>How to </a:t>
          </a:r>
          <a:r>
            <a:rPr lang="en-AU" b="0" u="sng" cap="all" dirty="0">
              <a:solidFill>
                <a:sysClr val="windowText" lastClr="000000">
                  <a:hueOff val="0"/>
                  <a:satOff val="0"/>
                  <a:lumOff val="0"/>
                  <a:alphaOff val="0"/>
                </a:sysClr>
              </a:solidFill>
              <a:latin typeface="Speak Pro" panose="020B0504020101020102" pitchFamily="34" charset="0"/>
              <a:ea typeface="+mn-ea"/>
              <a:cs typeface="+mn-cs"/>
            </a:rPr>
            <a:t>achieve customer needs</a:t>
          </a:r>
        </a:p>
      </dgm:t>
    </dgm:pt>
    <dgm:pt modelId="{36019DFC-21AB-4385-89FD-21E37FB1B1E9}" type="parTrans" cxnId="{692C3862-56E9-4DFA-9DC1-36DD70225542}">
      <dgm:prSet/>
      <dgm:spPr/>
      <dgm:t>
        <a:bodyPr/>
        <a:lstStyle/>
        <a:p>
          <a:endParaRPr lang="en-AU"/>
        </a:p>
      </dgm:t>
    </dgm:pt>
    <dgm:pt modelId="{E09D8A56-F38A-48C6-AD3F-31837E294338}" type="sibTrans" cxnId="{692C3862-56E9-4DFA-9DC1-36DD70225542}">
      <dgm:prSet/>
      <dgm:spPr/>
      <dgm:t>
        <a:bodyPr/>
        <a:lstStyle/>
        <a:p>
          <a:endParaRPr lang="en-AU"/>
        </a:p>
      </dgm:t>
    </dgm:pt>
    <dgm:pt modelId="{C7CD08FD-5E3D-4DC5-8DF8-3118FE2444D0}">
      <dgm:prSet/>
      <dgm:spPr/>
      <dgm:t>
        <a:bodyPr/>
        <a:lstStyle/>
        <a:p>
          <a:pPr>
            <a:lnSpc>
              <a:spcPct val="100000"/>
            </a:lnSpc>
            <a:defRPr cap="all"/>
          </a:pPr>
          <a:endParaRPr lang="en-AU" dirty="0"/>
        </a:p>
      </dgm:t>
    </dgm:pt>
    <dgm:pt modelId="{24F9B151-5C53-4DF4-9C41-CC2A5A637F84}" type="parTrans" cxnId="{548682CB-EBB8-407F-8ABD-D8B5E8D3C77C}">
      <dgm:prSet/>
      <dgm:spPr/>
      <dgm:t>
        <a:bodyPr/>
        <a:lstStyle/>
        <a:p>
          <a:endParaRPr lang="en-AU"/>
        </a:p>
      </dgm:t>
    </dgm:pt>
    <dgm:pt modelId="{D419E812-D601-4F4D-A189-C2DE5FC5AFDD}" type="sibTrans" cxnId="{548682CB-EBB8-407F-8ABD-D8B5E8D3C77C}">
      <dgm:prSet/>
      <dgm:spPr/>
      <dgm:t>
        <a:bodyPr/>
        <a:lstStyle/>
        <a:p>
          <a:endParaRPr lang="en-AU"/>
        </a:p>
      </dgm:t>
    </dgm:pt>
    <dgm:pt modelId="{50B3CE7C-E10B-4E23-BD93-03664997C932}" type="pres">
      <dgm:prSet presAssocID="{01A66772-F185-4D58-B8BB-E9370D7A7A2B}" presName="root" presStyleCnt="0">
        <dgm:presLayoutVars>
          <dgm:dir/>
          <dgm:resizeHandles val="exact"/>
        </dgm:presLayoutVars>
      </dgm:prSet>
      <dgm:spPr/>
    </dgm:pt>
    <dgm:pt modelId="{66472656-734C-4EDF-B073-C54B8757A6FD}" type="pres">
      <dgm:prSet presAssocID="{13AF4B47-7CDE-4395-8D28-ED9F75FC1170}" presName="compNode" presStyleCnt="0"/>
      <dgm:spPr/>
    </dgm:pt>
    <dgm:pt modelId="{25D3B04C-EA2D-48DA-941E-4140B66F4CEE}" type="pres">
      <dgm:prSet presAssocID="{13AF4B47-7CDE-4395-8D28-ED9F75FC1170}" presName="iconBgRect" presStyleLbl="bgShp" presStyleIdx="0" presStyleCnt="3"/>
      <dgm:spPr>
        <a:xfrm>
          <a:off x="595088" y="985514"/>
          <a:ext cx="1449305" cy="1449305"/>
        </a:xfrm>
        <a:prstGeom prst="ellipse">
          <a:avLst/>
        </a:prstGeom>
        <a:solidFill>
          <a:srgbClr val="F6DF00"/>
        </a:solidFill>
        <a:ln>
          <a:noFill/>
        </a:ln>
        <a:effectLst/>
      </dgm:spPr>
    </dgm:pt>
    <dgm:pt modelId="{937C43DD-648E-4337-8D48-A19A1E0018E1}" type="pres">
      <dgm:prSet presAssocID="{13AF4B47-7CDE-4395-8D28-ED9F75FC1170}" presName="iconRect" presStyleLbl="node1" presStyleIdx="0" presStyleCnt="3"/>
      <dgm:spPr>
        <a:xfrm>
          <a:off x="903957" y="1294383"/>
          <a:ext cx="831568" cy="8315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ysClr val="window" lastClr="FFFFFF">
              <a:alpha val="0"/>
              <a:hueOff val="0"/>
              <a:satOff val="0"/>
              <a:lumOff val="0"/>
              <a:alphaOff val="0"/>
            </a:sysClr>
          </a:solidFill>
          <a:prstDash val="solid"/>
        </a:ln>
        <a:effectLst/>
      </dgm:spPr>
      <dgm:extLst>
        <a:ext uri="{E40237B7-FDA0-4F09-8148-C483321AD2D9}">
          <dgm14:cNvPr xmlns:dgm14="http://schemas.microsoft.com/office/drawing/2010/diagram" id="0" name="" descr="Checklist with solid fill"/>
        </a:ext>
      </dgm:extLst>
    </dgm:pt>
    <dgm:pt modelId="{3917EA17-F5BA-45C1-BDB6-06199A868C4E}" type="pres">
      <dgm:prSet presAssocID="{13AF4B47-7CDE-4395-8D28-ED9F75FC1170}" presName="spaceRect" presStyleCnt="0"/>
      <dgm:spPr/>
    </dgm:pt>
    <dgm:pt modelId="{55000AB3-B4D8-469F-AEA9-1AF952CCD4B4}" type="pres">
      <dgm:prSet presAssocID="{13AF4B47-7CDE-4395-8D28-ED9F75FC1170}" presName="textRect" presStyleLbl="revTx" presStyleIdx="0" presStyleCnt="3">
        <dgm:presLayoutVars>
          <dgm:chMax val="1"/>
          <dgm:chPref val="1"/>
        </dgm:presLayoutVars>
      </dgm:prSet>
      <dgm:spPr/>
    </dgm:pt>
    <dgm:pt modelId="{DE322B18-96CD-4CA0-B89C-A47819CDB2F5}" type="pres">
      <dgm:prSet presAssocID="{E09D8A56-F38A-48C6-AD3F-31837E294338}" presName="sibTrans" presStyleCnt="0"/>
      <dgm:spPr/>
    </dgm:pt>
    <dgm:pt modelId="{FF66508D-D5B9-4288-88A7-9669241383EB}" type="pres">
      <dgm:prSet presAssocID="{C7CD08FD-5E3D-4DC5-8DF8-3118FE2444D0}" presName="compNode" presStyleCnt="0"/>
      <dgm:spPr/>
    </dgm:pt>
    <dgm:pt modelId="{E6E80C33-654D-47FA-9ABD-7FDE2134F1A4}" type="pres">
      <dgm:prSet presAssocID="{C7CD08FD-5E3D-4DC5-8DF8-3118FE2444D0}" presName="iconBgRect" presStyleLbl="bgShp" presStyleIdx="1" presStyleCnt="3"/>
      <dgm:spPr>
        <a:noFill/>
      </dgm:spPr>
    </dgm:pt>
    <dgm:pt modelId="{89F041F5-7C77-4788-8E13-C984228BF0AF}" type="pres">
      <dgm:prSet presAssocID="{C7CD08FD-5E3D-4DC5-8DF8-3118FE2444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rrow Right with solid fill"/>
        </a:ext>
      </dgm:extLst>
    </dgm:pt>
    <dgm:pt modelId="{D2EA62CC-663C-4541-A12F-F1DC973F62D7}" type="pres">
      <dgm:prSet presAssocID="{C7CD08FD-5E3D-4DC5-8DF8-3118FE2444D0}" presName="spaceRect" presStyleCnt="0"/>
      <dgm:spPr/>
    </dgm:pt>
    <dgm:pt modelId="{391E6FE8-B552-499D-8AC3-B457817B347B}" type="pres">
      <dgm:prSet presAssocID="{C7CD08FD-5E3D-4DC5-8DF8-3118FE2444D0}" presName="textRect" presStyleLbl="revTx" presStyleIdx="1" presStyleCnt="3">
        <dgm:presLayoutVars>
          <dgm:chMax val="1"/>
          <dgm:chPref val="1"/>
        </dgm:presLayoutVars>
      </dgm:prSet>
      <dgm:spPr/>
    </dgm:pt>
    <dgm:pt modelId="{B78FA405-7F5C-47B1-9845-CE892ED4F2CC}" type="pres">
      <dgm:prSet presAssocID="{D419E812-D601-4F4D-A189-C2DE5FC5AFDD}" presName="sibTrans" presStyleCnt="0"/>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2" presStyleCnt="3"/>
      <dgm:spPr>
        <a:xfrm>
          <a:off x="3386783" y="985514"/>
          <a:ext cx="1449305" cy="1449305"/>
        </a:xfrm>
        <a:prstGeom prst="ellipse">
          <a:avLst/>
        </a:prstGeom>
        <a:solidFill>
          <a:srgbClr val="F6DF00"/>
        </a:solidFill>
        <a:ln>
          <a:noFill/>
        </a:ln>
        <a:effectLst/>
      </dgm:spPr>
    </dgm:pt>
    <dgm:pt modelId="{7C175B98-93F4-4D7C-BB95-1514AB879CD5}" type="pres">
      <dgm:prSet presAssocID="{40FC4FFE-8987-4A26-B7F4-8A516F18ADAE}" presName="iconRect" presStyleLbl="node1" presStyleIdx="2" presStyleCnt="3"/>
      <dgm:spPr>
        <a:xfrm>
          <a:off x="3695651" y="1294383"/>
          <a:ext cx="831568" cy="83156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gm:spPr>
      <dgm:extLst>
        <a:ext uri="{E40237B7-FDA0-4F09-8148-C483321AD2D9}">
          <dgm14:cNvPr xmlns:dgm14="http://schemas.microsoft.com/office/drawing/2010/diagram" id="0" name="" descr="Gears with solid fill"/>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2" presStyleCnt="3">
        <dgm:presLayoutVars>
          <dgm:chMax val="1"/>
          <dgm:chPref val="1"/>
        </dgm:presLayoutVars>
      </dgm:prSet>
      <dgm:spPr/>
    </dgm:pt>
  </dgm:ptLst>
  <dgm:cxnLst>
    <dgm:cxn modelId="{F9616915-C319-4589-A647-6748F4B7E207}" type="presOf" srcId="{40FC4FFE-8987-4A26-B7F4-8A516F18ADAE}" destId="{127117FB-F8A7-4A20-A8A7-EC686DDC76D0}" srcOrd="0" destOrd="0" presId="urn:microsoft.com/office/officeart/2018/5/layout/IconCircleLabelList"/>
    <dgm:cxn modelId="{692C3862-56E9-4DFA-9DC1-36DD70225542}" srcId="{01A66772-F185-4D58-B8BB-E9370D7A7A2B}" destId="{13AF4B47-7CDE-4395-8D28-ED9F75FC1170}" srcOrd="0" destOrd="0" parTransId="{36019DFC-21AB-4385-89FD-21E37FB1B1E9}" sibTransId="{E09D8A56-F38A-48C6-AD3F-31837E294338}"/>
    <dgm:cxn modelId="{C7AD8469-3C68-4AF9-AB82-79B0043AA120}" srcId="{01A66772-F185-4D58-B8BB-E9370D7A7A2B}" destId="{40FC4FFE-8987-4A26-B7F4-8A516F18ADAE}" srcOrd="2"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D498926D-50BF-4D4B-8073-17E5D71BACD6}" type="presOf" srcId="{13AF4B47-7CDE-4395-8D28-ED9F75FC1170}" destId="{55000AB3-B4D8-469F-AEA9-1AF952CCD4B4}" srcOrd="0" destOrd="0" presId="urn:microsoft.com/office/officeart/2018/5/layout/IconCircleLabelList"/>
    <dgm:cxn modelId="{548682CB-EBB8-407F-8ABD-D8B5E8D3C77C}" srcId="{01A66772-F185-4D58-B8BB-E9370D7A7A2B}" destId="{C7CD08FD-5E3D-4DC5-8DF8-3118FE2444D0}" srcOrd="1" destOrd="0" parTransId="{24F9B151-5C53-4DF4-9C41-CC2A5A637F84}" sibTransId="{D419E812-D601-4F4D-A189-C2DE5FC5AFDD}"/>
    <dgm:cxn modelId="{CF40D5F9-7A4D-4937-A7CA-55164BB5551A}" type="presOf" srcId="{C7CD08FD-5E3D-4DC5-8DF8-3118FE2444D0}" destId="{391E6FE8-B552-499D-8AC3-B457817B347B}" srcOrd="0" destOrd="0" presId="urn:microsoft.com/office/officeart/2018/5/layout/IconCircleLabelList"/>
    <dgm:cxn modelId="{55FBA35A-FC94-4E00-8F62-9437F39E4AE3}" type="presParOf" srcId="{50B3CE7C-E10B-4E23-BD93-03664997C932}" destId="{66472656-734C-4EDF-B073-C54B8757A6FD}" srcOrd="0" destOrd="0" presId="urn:microsoft.com/office/officeart/2018/5/layout/IconCircleLabelList"/>
    <dgm:cxn modelId="{50777534-72C7-4BE6-8708-279CD70B4120}" type="presParOf" srcId="{66472656-734C-4EDF-B073-C54B8757A6FD}" destId="{25D3B04C-EA2D-48DA-941E-4140B66F4CEE}" srcOrd="0" destOrd="0" presId="urn:microsoft.com/office/officeart/2018/5/layout/IconCircleLabelList"/>
    <dgm:cxn modelId="{F93B5257-1AF1-4F0C-8FDD-7E57C0A97D9F}" type="presParOf" srcId="{66472656-734C-4EDF-B073-C54B8757A6FD}" destId="{937C43DD-648E-4337-8D48-A19A1E0018E1}" srcOrd="1" destOrd="0" presId="urn:microsoft.com/office/officeart/2018/5/layout/IconCircleLabelList"/>
    <dgm:cxn modelId="{2B4CF5E2-52A5-43B8-97F3-3157983CC06B}" type="presParOf" srcId="{66472656-734C-4EDF-B073-C54B8757A6FD}" destId="{3917EA17-F5BA-45C1-BDB6-06199A868C4E}" srcOrd="2" destOrd="0" presId="urn:microsoft.com/office/officeart/2018/5/layout/IconCircleLabelList"/>
    <dgm:cxn modelId="{9CD28EFF-E957-4FF0-8896-5DAF3957979B}" type="presParOf" srcId="{66472656-734C-4EDF-B073-C54B8757A6FD}" destId="{55000AB3-B4D8-469F-AEA9-1AF952CCD4B4}" srcOrd="3" destOrd="0" presId="urn:microsoft.com/office/officeart/2018/5/layout/IconCircleLabelList"/>
    <dgm:cxn modelId="{237995C7-FC57-40AB-8A31-6517842192A4}" type="presParOf" srcId="{50B3CE7C-E10B-4E23-BD93-03664997C932}" destId="{DE322B18-96CD-4CA0-B89C-A47819CDB2F5}" srcOrd="1" destOrd="0" presId="urn:microsoft.com/office/officeart/2018/5/layout/IconCircleLabelList"/>
    <dgm:cxn modelId="{170EF7C5-1DEF-48F2-8CF8-0E0AA4EDD473}" type="presParOf" srcId="{50B3CE7C-E10B-4E23-BD93-03664997C932}" destId="{FF66508D-D5B9-4288-88A7-9669241383EB}" srcOrd="2" destOrd="0" presId="urn:microsoft.com/office/officeart/2018/5/layout/IconCircleLabelList"/>
    <dgm:cxn modelId="{64B5F24E-ADFC-4198-8EF2-2FC0E929B56E}" type="presParOf" srcId="{FF66508D-D5B9-4288-88A7-9669241383EB}" destId="{E6E80C33-654D-47FA-9ABD-7FDE2134F1A4}" srcOrd="0" destOrd="0" presId="urn:microsoft.com/office/officeart/2018/5/layout/IconCircleLabelList"/>
    <dgm:cxn modelId="{669CE847-CD33-427C-BC17-CA9D54AA1FB3}" type="presParOf" srcId="{FF66508D-D5B9-4288-88A7-9669241383EB}" destId="{89F041F5-7C77-4788-8E13-C984228BF0AF}" srcOrd="1" destOrd="0" presId="urn:microsoft.com/office/officeart/2018/5/layout/IconCircleLabelList"/>
    <dgm:cxn modelId="{8CCCC6A0-6898-4DD7-9D7D-D10B2075EC0E}" type="presParOf" srcId="{FF66508D-D5B9-4288-88A7-9669241383EB}" destId="{D2EA62CC-663C-4541-A12F-F1DC973F62D7}" srcOrd="2" destOrd="0" presId="urn:microsoft.com/office/officeart/2018/5/layout/IconCircleLabelList"/>
    <dgm:cxn modelId="{8FD3D3E9-5ECB-4916-8FA6-8E55D32E2DCE}" type="presParOf" srcId="{FF66508D-D5B9-4288-88A7-9669241383EB}" destId="{391E6FE8-B552-499D-8AC3-B457817B347B}" srcOrd="3" destOrd="0" presId="urn:microsoft.com/office/officeart/2018/5/layout/IconCircleLabelList"/>
    <dgm:cxn modelId="{CBDAE0C2-F20D-4742-B27F-C71C93019388}" type="presParOf" srcId="{50B3CE7C-E10B-4E23-BD93-03664997C932}" destId="{B78FA405-7F5C-47B1-9845-CE892ED4F2CC}" srcOrd="3" destOrd="0" presId="urn:microsoft.com/office/officeart/2018/5/layout/IconCircleLabelList"/>
    <dgm:cxn modelId="{852EA31C-59B8-4AC0-98CA-F07E99324B37}" type="presParOf" srcId="{50B3CE7C-E10B-4E23-BD93-03664997C932}" destId="{DE9CE479-E4AE-4283-AEF1-10C1535B4324}" srcOrd="4" destOrd="0" presId="urn:microsoft.com/office/officeart/2018/5/layout/IconCircleLabelList"/>
    <dgm:cxn modelId="{7D5550B3-9E5B-48F5-A2F1-BBC76BC547DF}" type="presParOf" srcId="{DE9CE479-E4AE-4283-AEF1-10C1535B4324}" destId="{B59FCF02-CAD2-4D6F-9542-AD86711168CA}" srcOrd="0" destOrd="0" presId="urn:microsoft.com/office/officeart/2018/5/layout/IconCircleLabelList"/>
    <dgm:cxn modelId="{6415102F-B0AC-464C-B443-E4E889529D51}" type="presParOf" srcId="{DE9CE479-E4AE-4283-AEF1-10C1535B4324}" destId="{7C175B98-93F4-4D7C-BB95-1514AB879CD5}" srcOrd="1" destOrd="0" presId="urn:microsoft.com/office/officeart/2018/5/layout/IconCircleLabelList"/>
    <dgm:cxn modelId="{1130E418-D97F-4A33-AF2D-101C538473A3}" type="presParOf" srcId="{DE9CE479-E4AE-4283-AEF1-10C1535B4324}" destId="{677A3090-5F01-43FD-9FA6-C0420AD80FD6}" srcOrd="2" destOrd="0" presId="urn:microsoft.com/office/officeart/2018/5/layout/IconCircleLabelList"/>
    <dgm:cxn modelId="{78A5B1FD-160D-45AB-A662-4A27066C70AE}" type="presParOf" srcId="{DE9CE479-E4AE-4283-AEF1-10C1535B4324}" destId="{127117FB-F8A7-4A20-A8A7-EC686DDC76D0}" srcOrd="3" destOrd="0" presId="urn:microsoft.com/office/officeart/2018/5/layout/IconCircleLabel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E54F73-68D3-4AAB-92AF-EE952EA4425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8285E6BE-ABDE-4331-BCE1-75A7395A912F}">
      <dgm:prSet phldrT="[Text]"/>
      <dgm:spPr>
        <a:solidFill>
          <a:schemeClr val="bg1">
            <a:lumMod val="75000"/>
          </a:schemeClr>
        </a:solidFill>
      </dgm:spPr>
      <dgm:t>
        <a:bodyPr/>
        <a:lstStyle/>
        <a:p>
          <a:r>
            <a:rPr lang="en-AU" dirty="0">
              <a:solidFill>
                <a:sysClr val="windowText" lastClr="000000"/>
              </a:solidFill>
            </a:rPr>
            <a:t>Train</a:t>
          </a:r>
        </a:p>
      </dgm:t>
    </dgm:pt>
    <dgm:pt modelId="{8E5599B8-7C06-4733-AC19-AC32285F9324}" type="parTrans" cxnId="{836731A9-4B1D-45FF-9C83-B33C96C45B56}">
      <dgm:prSet/>
      <dgm:spPr/>
      <dgm:t>
        <a:bodyPr/>
        <a:lstStyle/>
        <a:p>
          <a:endParaRPr lang="en-AU"/>
        </a:p>
      </dgm:t>
    </dgm:pt>
    <dgm:pt modelId="{3E1C227C-4393-4781-8BCA-30F958DF8F8C}" type="sibTrans" cxnId="{836731A9-4B1D-45FF-9C83-B33C96C45B56}">
      <dgm:prSet/>
      <dgm:spPr/>
      <dgm:t>
        <a:bodyPr/>
        <a:lstStyle/>
        <a:p>
          <a:endParaRPr lang="en-AU"/>
        </a:p>
      </dgm:t>
    </dgm:pt>
    <dgm:pt modelId="{46F4ADBF-9C27-4311-9A87-3D257D15ABA5}">
      <dgm:prSet phldrT="[Text]"/>
      <dgm:spPr>
        <a:solidFill>
          <a:schemeClr val="bg1">
            <a:lumMod val="75000"/>
          </a:schemeClr>
        </a:solidFill>
      </dgm:spPr>
      <dgm:t>
        <a:bodyPr/>
        <a:lstStyle/>
        <a:p>
          <a:r>
            <a:rPr lang="en-AU" dirty="0">
              <a:solidFill>
                <a:sysClr val="windowText" lastClr="000000"/>
              </a:solidFill>
            </a:rPr>
            <a:t>Bus</a:t>
          </a:r>
        </a:p>
      </dgm:t>
    </dgm:pt>
    <dgm:pt modelId="{9A06C78E-67FD-4E06-9816-9A43DB083FDC}" type="parTrans" cxnId="{9E3877F6-56B4-40B4-9368-093E278E20C7}">
      <dgm:prSet/>
      <dgm:spPr/>
      <dgm:t>
        <a:bodyPr/>
        <a:lstStyle/>
        <a:p>
          <a:endParaRPr lang="en-AU"/>
        </a:p>
      </dgm:t>
    </dgm:pt>
    <dgm:pt modelId="{7FE8B49E-C66F-4C3E-A048-A930EA905503}" type="sibTrans" cxnId="{9E3877F6-56B4-40B4-9368-093E278E20C7}">
      <dgm:prSet/>
      <dgm:spPr/>
      <dgm:t>
        <a:bodyPr/>
        <a:lstStyle/>
        <a:p>
          <a:endParaRPr lang="en-AU"/>
        </a:p>
      </dgm:t>
    </dgm:pt>
    <dgm:pt modelId="{C0E8D9C2-6231-4533-A696-A8AA58EB7E70}">
      <dgm:prSet phldrT="[Text]"/>
      <dgm:spPr>
        <a:solidFill>
          <a:schemeClr val="bg1">
            <a:lumMod val="75000"/>
          </a:schemeClr>
        </a:solidFill>
      </dgm:spPr>
      <dgm:t>
        <a:bodyPr/>
        <a:lstStyle/>
        <a:p>
          <a:r>
            <a:rPr lang="en-AU" dirty="0">
              <a:solidFill>
                <a:sysClr val="windowText" lastClr="000000"/>
              </a:solidFill>
            </a:rPr>
            <a:t>Uber/Taxi</a:t>
          </a:r>
        </a:p>
      </dgm:t>
    </dgm:pt>
    <dgm:pt modelId="{555A5A06-5951-4181-B1B1-7EB7020DE7D5}" type="parTrans" cxnId="{2B4993AE-9CF5-4F4E-BEC9-0046721584D2}">
      <dgm:prSet/>
      <dgm:spPr/>
      <dgm:t>
        <a:bodyPr/>
        <a:lstStyle/>
        <a:p>
          <a:endParaRPr lang="en-AU"/>
        </a:p>
      </dgm:t>
    </dgm:pt>
    <dgm:pt modelId="{9A0AEFE3-1CCF-4892-8DA4-FAD8FDAEBDB3}" type="sibTrans" cxnId="{2B4993AE-9CF5-4F4E-BEC9-0046721584D2}">
      <dgm:prSet/>
      <dgm:spPr/>
      <dgm:t>
        <a:bodyPr/>
        <a:lstStyle/>
        <a:p>
          <a:endParaRPr lang="en-AU"/>
        </a:p>
      </dgm:t>
    </dgm:pt>
    <dgm:pt modelId="{F4C5C396-04B9-41B7-AB07-A3EFFE02523E}">
      <dgm:prSet phldrT="[Text]"/>
      <dgm:spPr>
        <a:solidFill>
          <a:schemeClr val="bg1">
            <a:lumMod val="75000"/>
          </a:schemeClr>
        </a:solidFill>
      </dgm:spPr>
      <dgm:t>
        <a:bodyPr/>
        <a:lstStyle/>
        <a:p>
          <a:r>
            <a:rPr lang="en-AU" dirty="0">
              <a:solidFill>
                <a:sysClr val="windowText" lastClr="000000"/>
              </a:solidFill>
            </a:rPr>
            <a:t>Bicycle</a:t>
          </a:r>
        </a:p>
      </dgm:t>
    </dgm:pt>
    <dgm:pt modelId="{723EB183-C7FF-43DC-9846-2FB402E109CD}" type="parTrans" cxnId="{45E9061D-92D8-4562-9FBC-CEA80F3AB0D8}">
      <dgm:prSet/>
      <dgm:spPr/>
      <dgm:t>
        <a:bodyPr/>
        <a:lstStyle/>
        <a:p>
          <a:endParaRPr lang="en-AU"/>
        </a:p>
      </dgm:t>
    </dgm:pt>
    <dgm:pt modelId="{64A9BCF3-C667-45A8-8E67-F4AA5F074282}" type="sibTrans" cxnId="{45E9061D-92D8-4562-9FBC-CEA80F3AB0D8}">
      <dgm:prSet/>
      <dgm:spPr/>
      <dgm:t>
        <a:bodyPr/>
        <a:lstStyle/>
        <a:p>
          <a:endParaRPr lang="en-AU"/>
        </a:p>
      </dgm:t>
    </dgm:pt>
    <dgm:pt modelId="{B3647CA1-CB02-44CA-9C06-35F65BF3E5F8}">
      <dgm:prSet phldrT="[Text]"/>
      <dgm:spPr>
        <a:solidFill>
          <a:schemeClr val="bg1">
            <a:lumMod val="75000"/>
          </a:schemeClr>
        </a:solidFill>
      </dgm:spPr>
      <dgm:t>
        <a:bodyPr/>
        <a:lstStyle/>
        <a:p>
          <a:r>
            <a:rPr lang="en-AU" dirty="0">
              <a:solidFill>
                <a:sysClr val="windowText" lastClr="000000"/>
              </a:solidFill>
            </a:rPr>
            <a:t>Walk</a:t>
          </a:r>
        </a:p>
      </dgm:t>
    </dgm:pt>
    <dgm:pt modelId="{C6A8B6BD-F5AC-41CB-87A5-74F042D89403}" type="parTrans" cxnId="{219BC21D-1F1C-4233-AADC-DFB6C239AEBE}">
      <dgm:prSet/>
      <dgm:spPr/>
      <dgm:t>
        <a:bodyPr/>
        <a:lstStyle/>
        <a:p>
          <a:endParaRPr lang="en-AU"/>
        </a:p>
      </dgm:t>
    </dgm:pt>
    <dgm:pt modelId="{639509F2-6C46-407F-88F7-1038F698BF6D}" type="sibTrans" cxnId="{219BC21D-1F1C-4233-AADC-DFB6C239AEBE}">
      <dgm:prSet/>
      <dgm:spPr/>
      <dgm:t>
        <a:bodyPr/>
        <a:lstStyle/>
        <a:p>
          <a:endParaRPr lang="en-AU"/>
        </a:p>
      </dgm:t>
    </dgm:pt>
    <dgm:pt modelId="{976C0266-1CFC-4768-8C59-F215542C47C8}">
      <dgm:prSet phldrT="[Text]"/>
      <dgm:spPr>
        <a:solidFill>
          <a:schemeClr val="bg1">
            <a:lumMod val="75000"/>
          </a:schemeClr>
        </a:solidFill>
      </dgm:spPr>
      <dgm:t>
        <a:bodyPr/>
        <a:lstStyle/>
        <a:p>
          <a:r>
            <a:rPr lang="en-AU" dirty="0">
              <a:solidFill>
                <a:sysClr val="windowText" lastClr="000000"/>
              </a:solidFill>
            </a:rPr>
            <a:t>Motorcycle </a:t>
          </a:r>
        </a:p>
      </dgm:t>
    </dgm:pt>
    <dgm:pt modelId="{20990996-F63C-4874-B176-EC792334A0C0}" type="parTrans" cxnId="{46BAD33C-B8BA-4A57-8B35-CD4372360D2D}">
      <dgm:prSet/>
      <dgm:spPr/>
      <dgm:t>
        <a:bodyPr/>
        <a:lstStyle/>
        <a:p>
          <a:endParaRPr lang="en-AU"/>
        </a:p>
      </dgm:t>
    </dgm:pt>
    <dgm:pt modelId="{E7CBB812-67EE-4D25-A5F4-B8B6B925AB11}" type="sibTrans" cxnId="{46BAD33C-B8BA-4A57-8B35-CD4372360D2D}">
      <dgm:prSet/>
      <dgm:spPr/>
      <dgm:t>
        <a:bodyPr/>
        <a:lstStyle/>
        <a:p>
          <a:endParaRPr lang="en-AU"/>
        </a:p>
      </dgm:t>
    </dgm:pt>
    <dgm:pt modelId="{328F61AE-1817-43FC-88AD-0DD00380AFF8}" type="pres">
      <dgm:prSet presAssocID="{E2E54F73-68D3-4AAB-92AF-EE952EA44250}" presName="diagram" presStyleCnt="0">
        <dgm:presLayoutVars>
          <dgm:dir/>
          <dgm:resizeHandles val="exact"/>
        </dgm:presLayoutVars>
      </dgm:prSet>
      <dgm:spPr/>
    </dgm:pt>
    <dgm:pt modelId="{8B90F6F9-3893-4B39-B592-98C585E893C8}" type="pres">
      <dgm:prSet presAssocID="{8285E6BE-ABDE-4331-BCE1-75A7395A912F}" presName="node" presStyleLbl="node1" presStyleIdx="0" presStyleCnt="6">
        <dgm:presLayoutVars>
          <dgm:bulletEnabled val="1"/>
        </dgm:presLayoutVars>
      </dgm:prSet>
      <dgm:spPr>
        <a:prstGeom prst="roundRect">
          <a:avLst/>
        </a:prstGeom>
      </dgm:spPr>
    </dgm:pt>
    <dgm:pt modelId="{9E2C84D2-C7A4-4DF0-BE58-54D0CC21E171}" type="pres">
      <dgm:prSet presAssocID="{3E1C227C-4393-4781-8BCA-30F958DF8F8C}" presName="sibTrans" presStyleCnt="0"/>
      <dgm:spPr/>
    </dgm:pt>
    <dgm:pt modelId="{FF7802B8-87F4-47D1-A67B-0239D7E4FAB5}" type="pres">
      <dgm:prSet presAssocID="{46F4ADBF-9C27-4311-9A87-3D257D15ABA5}" presName="node" presStyleLbl="node1" presStyleIdx="1" presStyleCnt="6">
        <dgm:presLayoutVars>
          <dgm:bulletEnabled val="1"/>
        </dgm:presLayoutVars>
      </dgm:prSet>
      <dgm:spPr>
        <a:prstGeom prst="roundRect">
          <a:avLst/>
        </a:prstGeom>
      </dgm:spPr>
    </dgm:pt>
    <dgm:pt modelId="{7E30185B-8945-4B39-8D9C-7600379DAB06}" type="pres">
      <dgm:prSet presAssocID="{7FE8B49E-C66F-4C3E-A048-A930EA905503}" presName="sibTrans" presStyleCnt="0"/>
      <dgm:spPr/>
    </dgm:pt>
    <dgm:pt modelId="{0427B711-8182-475D-8F25-A6580763DAD7}" type="pres">
      <dgm:prSet presAssocID="{C0E8D9C2-6231-4533-A696-A8AA58EB7E70}" presName="node" presStyleLbl="node1" presStyleIdx="2" presStyleCnt="6">
        <dgm:presLayoutVars>
          <dgm:bulletEnabled val="1"/>
        </dgm:presLayoutVars>
      </dgm:prSet>
      <dgm:spPr>
        <a:prstGeom prst="roundRect">
          <a:avLst/>
        </a:prstGeom>
      </dgm:spPr>
    </dgm:pt>
    <dgm:pt modelId="{3409263F-2B0B-42CB-B521-0F8B61F824D7}" type="pres">
      <dgm:prSet presAssocID="{9A0AEFE3-1CCF-4892-8DA4-FAD8FDAEBDB3}" presName="sibTrans" presStyleCnt="0"/>
      <dgm:spPr/>
    </dgm:pt>
    <dgm:pt modelId="{0E791F5A-3A37-47E2-8E85-69AA2D0DC257}" type="pres">
      <dgm:prSet presAssocID="{F4C5C396-04B9-41B7-AB07-A3EFFE02523E}" presName="node" presStyleLbl="node1" presStyleIdx="3" presStyleCnt="6">
        <dgm:presLayoutVars>
          <dgm:bulletEnabled val="1"/>
        </dgm:presLayoutVars>
      </dgm:prSet>
      <dgm:spPr>
        <a:prstGeom prst="roundRect">
          <a:avLst/>
        </a:prstGeom>
      </dgm:spPr>
    </dgm:pt>
    <dgm:pt modelId="{D7ACF81C-0F35-4816-BF9F-EE5221511824}" type="pres">
      <dgm:prSet presAssocID="{64A9BCF3-C667-45A8-8E67-F4AA5F074282}" presName="sibTrans" presStyleCnt="0"/>
      <dgm:spPr/>
    </dgm:pt>
    <dgm:pt modelId="{C6DBB3E3-B055-4DAE-9C0D-751C92A2EC3A}" type="pres">
      <dgm:prSet presAssocID="{976C0266-1CFC-4768-8C59-F215542C47C8}" presName="node" presStyleLbl="node1" presStyleIdx="4" presStyleCnt="6">
        <dgm:presLayoutVars>
          <dgm:bulletEnabled val="1"/>
        </dgm:presLayoutVars>
      </dgm:prSet>
      <dgm:spPr>
        <a:prstGeom prst="roundRect">
          <a:avLst/>
        </a:prstGeom>
      </dgm:spPr>
    </dgm:pt>
    <dgm:pt modelId="{3BB30812-5233-4796-912C-D0EFE4ED498D}" type="pres">
      <dgm:prSet presAssocID="{E7CBB812-67EE-4D25-A5F4-B8B6B925AB11}" presName="sibTrans" presStyleCnt="0"/>
      <dgm:spPr/>
    </dgm:pt>
    <dgm:pt modelId="{2BDD53C8-0EDE-45A5-807F-DF9817529F88}" type="pres">
      <dgm:prSet presAssocID="{B3647CA1-CB02-44CA-9C06-35F65BF3E5F8}" presName="node" presStyleLbl="node1" presStyleIdx="5" presStyleCnt="6">
        <dgm:presLayoutVars>
          <dgm:bulletEnabled val="1"/>
        </dgm:presLayoutVars>
      </dgm:prSet>
      <dgm:spPr>
        <a:prstGeom prst="roundRect">
          <a:avLst/>
        </a:prstGeom>
      </dgm:spPr>
    </dgm:pt>
  </dgm:ptLst>
  <dgm:cxnLst>
    <dgm:cxn modelId="{45E9061D-92D8-4562-9FBC-CEA80F3AB0D8}" srcId="{E2E54F73-68D3-4AAB-92AF-EE952EA44250}" destId="{F4C5C396-04B9-41B7-AB07-A3EFFE02523E}" srcOrd="3" destOrd="0" parTransId="{723EB183-C7FF-43DC-9846-2FB402E109CD}" sibTransId="{64A9BCF3-C667-45A8-8E67-F4AA5F074282}"/>
    <dgm:cxn modelId="{219BC21D-1F1C-4233-AADC-DFB6C239AEBE}" srcId="{E2E54F73-68D3-4AAB-92AF-EE952EA44250}" destId="{B3647CA1-CB02-44CA-9C06-35F65BF3E5F8}" srcOrd="5" destOrd="0" parTransId="{C6A8B6BD-F5AC-41CB-87A5-74F042D89403}" sibTransId="{639509F2-6C46-407F-88F7-1038F698BF6D}"/>
    <dgm:cxn modelId="{8184C230-B4A1-4971-8E2A-7AFD9E0F7E1A}" type="presOf" srcId="{8285E6BE-ABDE-4331-BCE1-75A7395A912F}" destId="{8B90F6F9-3893-4B39-B592-98C585E893C8}" srcOrd="0" destOrd="0" presId="urn:microsoft.com/office/officeart/2005/8/layout/default"/>
    <dgm:cxn modelId="{46BAD33C-B8BA-4A57-8B35-CD4372360D2D}" srcId="{E2E54F73-68D3-4AAB-92AF-EE952EA44250}" destId="{976C0266-1CFC-4768-8C59-F215542C47C8}" srcOrd="4" destOrd="0" parTransId="{20990996-F63C-4874-B176-EC792334A0C0}" sibTransId="{E7CBB812-67EE-4D25-A5F4-B8B6B925AB11}"/>
    <dgm:cxn modelId="{2BDB163D-2783-4C7D-9858-57273B018D8A}" type="presOf" srcId="{46F4ADBF-9C27-4311-9A87-3D257D15ABA5}" destId="{FF7802B8-87F4-47D1-A67B-0239D7E4FAB5}" srcOrd="0" destOrd="0" presId="urn:microsoft.com/office/officeart/2005/8/layout/default"/>
    <dgm:cxn modelId="{DCB7D073-C53E-4B78-A0BA-8B1ACEBCC17D}" type="presOf" srcId="{B3647CA1-CB02-44CA-9C06-35F65BF3E5F8}" destId="{2BDD53C8-0EDE-45A5-807F-DF9817529F88}" srcOrd="0" destOrd="0" presId="urn:microsoft.com/office/officeart/2005/8/layout/default"/>
    <dgm:cxn modelId="{836731A9-4B1D-45FF-9C83-B33C96C45B56}" srcId="{E2E54F73-68D3-4AAB-92AF-EE952EA44250}" destId="{8285E6BE-ABDE-4331-BCE1-75A7395A912F}" srcOrd="0" destOrd="0" parTransId="{8E5599B8-7C06-4733-AC19-AC32285F9324}" sibTransId="{3E1C227C-4393-4781-8BCA-30F958DF8F8C}"/>
    <dgm:cxn modelId="{2B4993AE-9CF5-4F4E-BEC9-0046721584D2}" srcId="{E2E54F73-68D3-4AAB-92AF-EE952EA44250}" destId="{C0E8D9C2-6231-4533-A696-A8AA58EB7E70}" srcOrd="2" destOrd="0" parTransId="{555A5A06-5951-4181-B1B1-7EB7020DE7D5}" sibTransId="{9A0AEFE3-1CCF-4892-8DA4-FAD8FDAEBDB3}"/>
    <dgm:cxn modelId="{84403BB8-60E7-4BFF-9868-7B0F1C6C3C1B}" type="presOf" srcId="{976C0266-1CFC-4768-8C59-F215542C47C8}" destId="{C6DBB3E3-B055-4DAE-9C0D-751C92A2EC3A}" srcOrd="0" destOrd="0" presId="urn:microsoft.com/office/officeart/2005/8/layout/default"/>
    <dgm:cxn modelId="{FD61CCD6-6542-4933-AB1E-ADD4E6AE7B05}" type="presOf" srcId="{E2E54F73-68D3-4AAB-92AF-EE952EA44250}" destId="{328F61AE-1817-43FC-88AD-0DD00380AFF8}" srcOrd="0" destOrd="0" presId="urn:microsoft.com/office/officeart/2005/8/layout/default"/>
    <dgm:cxn modelId="{D9DE53E5-128D-4EC7-B6AF-F6BC5DBF72CB}" type="presOf" srcId="{C0E8D9C2-6231-4533-A696-A8AA58EB7E70}" destId="{0427B711-8182-475D-8F25-A6580763DAD7}" srcOrd="0" destOrd="0" presId="urn:microsoft.com/office/officeart/2005/8/layout/default"/>
    <dgm:cxn modelId="{3B3F26F2-D329-4C91-81D1-D75484457826}" type="presOf" srcId="{F4C5C396-04B9-41B7-AB07-A3EFFE02523E}" destId="{0E791F5A-3A37-47E2-8E85-69AA2D0DC257}" srcOrd="0" destOrd="0" presId="urn:microsoft.com/office/officeart/2005/8/layout/default"/>
    <dgm:cxn modelId="{9E3877F6-56B4-40B4-9368-093E278E20C7}" srcId="{E2E54F73-68D3-4AAB-92AF-EE952EA44250}" destId="{46F4ADBF-9C27-4311-9A87-3D257D15ABA5}" srcOrd="1" destOrd="0" parTransId="{9A06C78E-67FD-4E06-9816-9A43DB083FDC}" sibTransId="{7FE8B49E-C66F-4C3E-A048-A930EA905503}"/>
    <dgm:cxn modelId="{687BC4F6-23BE-423A-B70A-95FEF3C87807}" type="presParOf" srcId="{328F61AE-1817-43FC-88AD-0DD00380AFF8}" destId="{8B90F6F9-3893-4B39-B592-98C585E893C8}" srcOrd="0" destOrd="0" presId="urn:microsoft.com/office/officeart/2005/8/layout/default"/>
    <dgm:cxn modelId="{24C63299-37AE-4BCE-98BA-24A0172B9875}" type="presParOf" srcId="{328F61AE-1817-43FC-88AD-0DD00380AFF8}" destId="{9E2C84D2-C7A4-4DF0-BE58-54D0CC21E171}" srcOrd="1" destOrd="0" presId="urn:microsoft.com/office/officeart/2005/8/layout/default"/>
    <dgm:cxn modelId="{2DF20A65-7030-4B3A-B9D1-CAC87E6D9718}" type="presParOf" srcId="{328F61AE-1817-43FC-88AD-0DD00380AFF8}" destId="{FF7802B8-87F4-47D1-A67B-0239D7E4FAB5}" srcOrd="2" destOrd="0" presId="urn:microsoft.com/office/officeart/2005/8/layout/default"/>
    <dgm:cxn modelId="{79BF95E1-7584-4028-A728-93CA19736076}" type="presParOf" srcId="{328F61AE-1817-43FC-88AD-0DD00380AFF8}" destId="{7E30185B-8945-4B39-8D9C-7600379DAB06}" srcOrd="3" destOrd="0" presId="urn:microsoft.com/office/officeart/2005/8/layout/default"/>
    <dgm:cxn modelId="{AD870EDD-7BE8-4875-8CBA-F4833CB7BABC}" type="presParOf" srcId="{328F61AE-1817-43FC-88AD-0DD00380AFF8}" destId="{0427B711-8182-475D-8F25-A6580763DAD7}" srcOrd="4" destOrd="0" presId="urn:microsoft.com/office/officeart/2005/8/layout/default"/>
    <dgm:cxn modelId="{66165FC1-1F68-4A1D-9161-C26067A0165C}" type="presParOf" srcId="{328F61AE-1817-43FC-88AD-0DD00380AFF8}" destId="{3409263F-2B0B-42CB-B521-0F8B61F824D7}" srcOrd="5" destOrd="0" presId="urn:microsoft.com/office/officeart/2005/8/layout/default"/>
    <dgm:cxn modelId="{13FFA198-37E5-499A-9D8E-90520E50AF25}" type="presParOf" srcId="{328F61AE-1817-43FC-88AD-0DD00380AFF8}" destId="{0E791F5A-3A37-47E2-8E85-69AA2D0DC257}" srcOrd="6" destOrd="0" presId="urn:microsoft.com/office/officeart/2005/8/layout/default"/>
    <dgm:cxn modelId="{9DBAE1F0-F530-483B-A3BD-3F81B43CF0CC}" type="presParOf" srcId="{328F61AE-1817-43FC-88AD-0DD00380AFF8}" destId="{D7ACF81C-0F35-4816-BF9F-EE5221511824}" srcOrd="7" destOrd="0" presId="urn:microsoft.com/office/officeart/2005/8/layout/default"/>
    <dgm:cxn modelId="{108708B1-B8C7-4354-BF69-3F108F21CFA0}" type="presParOf" srcId="{328F61AE-1817-43FC-88AD-0DD00380AFF8}" destId="{C6DBB3E3-B055-4DAE-9C0D-751C92A2EC3A}" srcOrd="8" destOrd="0" presId="urn:microsoft.com/office/officeart/2005/8/layout/default"/>
    <dgm:cxn modelId="{2B9C22B5-031F-423D-A308-5CE94DC06A95}" type="presParOf" srcId="{328F61AE-1817-43FC-88AD-0DD00380AFF8}" destId="{3BB30812-5233-4796-912C-D0EFE4ED498D}" srcOrd="9" destOrd="0" presId="urn:microsoft.com/office/officeart/2005/8/layout/default"/>
    <dgm:cxn modelId="{A4FC7CFA-08B5-405B-AF75-C786C7F36A9D}" type="presParOf" srcId="{328F61AE-1817-43FC-88AD-0DD00380AFF8}" destId="{2BDD53C8-0EDE-45A5-807F-DF9817529F88}"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B6E8F-B336-46C5-A313-57C12A8BA17B}">
      <dsp:nvSpPr>
        <dsp:cNvPr id="0" name=""/>
        <dsp:cNvSpPr/>
      </dsp:nvSpPr>
      <dsp:spPr>
        <a:xfrm>
          <a:off x="2650" y="1427387"/>
          <a:ext cx="2358754" cy="943501"/>
        </a:xfrm>
        <a:prstGeom prst="chevron">
          <a:avLst/>
        </a:prstGeom>
        <a:solidFill>
          <a:srgbClr val="D5D5D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AU" sz="1800" b="1" kern="1200" dirty="0">
              <a:solidFill>
                <a:schemeClr val="tx1"/>
              </a:solidFill>
            </a:rPr>
            <a:t>Design Parameters</a:t>
          </a:r>
        </a:p>
        <a:p>
          <a:pPr marL="0" lvl="0" indent="0" algn="ctr" defTabSz="800100">
            <a:lnSpc>
              <a:spcPct val="90000"/>
            </a:lnSpc>
            <a:spcBef>
              <a:spcPct val="0"/>
            </a:spcBef>
            <a:spcAft>
              <a:spcPct val="35000"/>
            </a:spcAft>
            <a:buNone/>
          </a:pPr>
          <a:r>
            <a:rPr lang="en-AU" sz="1800" kern="1200" dirty="0">
              <a:solidFill>
                <a:schemeClr val="tx1"/>
              </a:solidFill>
            </a:rPr>
            <a:t>(10 min)</a:t>
          </a:r>
        </a:p>
      </dsp:txBody>
      <dsp:txXfrm>
        <a:off x="474401" y="1427387"/>
        <a:ext cx="1415253" cy="943501"/>
      </dsp:txXfrm>
    </dsp:sp>
    <dsp:sp modelId="{AF2295A5-0BAD-4E32-9EC1-81B7C3682978}">
      <dsp:nvSpPr>
        <dsp:cNvPr id="0" name=""/>
        <dsp:cNvSpPr/>
      </dsp:nvSpPr>
      <dsp:spPr>
        <a:xfrm>
          <a:off x="2125528" y="1427387"/>
          <a:ext cx="2358754" cy="943501"/>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AU" sz="1800" b="1" kern="1200" dirty="0">
              <a:solidFill>
                <a:schemeClr val="tx1"/>
              </a:solidFill>
            </a:rPr>
            <a:t>Axiomatic Design</a:t>
          </a:r>
        </a:p>
        <a:p>
          <a:pPr marL="0" lvl="0" indent="0" algn="ctr" defTabSz="800100">
            <a:lnSpc>
              <a:spcPct val="90000"/>
            </a:lnSpc>
            <a:spcBef>
              <a:spcPct val="0"/>
            </a:spcBef>
            <a:spcAft>
              <a:spcPct val="35000"/>
            </a:spcAft>
            <a:buNone/>
          </a:pPr>
          <a:r>
            <a:rPr lang="en-AU" sz="1800" kern="1200" dirty="0">
              <a:solidFill>
                <a:schemeClr val="tx1"/>
              </a:solidFill>
            </a:rPr>
            <a:t>( 20 min)</a:t>
          </a:r>
        </a:p>
      </dsp:txBody>
      <dsp:txXfrm>
        <a:off x="2597279" y="1427387"/>
        <a:ext cx="1415253" cy="943501"/>
      </dsp:txXfrm>
    </dsp:sp>
    <dsp:sp modelId="{67C9CAC2-F3EE-43A2-A3A4-C63ADD03FBEF}">
      <dsp:nvSpPr>
        <dsp:cNvPr id="0" name=""/>
        <dsp:cNvSpPr/>
      </dsp:nvSpPr>
      <dsp:spPr>
        <a:xfrm>
          <a:off x="4248407" y="1427387"/>
          <a:ext cx="2358754" cy="943501"/>
        </a:xfrm>
        <a:prstGeom prst="chevron">
          <a:avLst/>
        </a:prstGeom>
        <a:solidFill>
          <a:srgbClr val="D5D5D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AU" sz="1800" b="1" kern="1200" dirty="0">
              <a:solidFill>
                <a:schemeClr val="tx1"/>
              </a:solidFill>
            </a:rPr>
            <a:t>Fasteners</a:t>
          </a:r>
        </a:p>
        <a:p>
          <a:pPr marL="0" lvl="0" indent="0" algn="ctr" defTabSz="800100">
            <a:lnSpc>
              <a:spcPct val="90000"/>
            </a:lnSpc>
            <a:spcBef>
              <a:spcPct val="0"/>
            </a:spcBef>
            <a:spcAft>
              <a:spcPct val="35000"/>
            </a:spcAft>
            <a:buNone/>
          </a:pPr>
          <a:r>
            <a:rPr lang="en-AU" sz="1800" kern="1200" dirty="0">
              <a:solidFill>
                <a:schemeClr val="tx1"/>
              </a:solidFill>
            </a:rPr>
            <a:t>(30 min)</a:t>
          </a:r>
        </a:p>
      </dsp:txBody>
      <dsp:txXfrm>
        <a:off x="4720158" y="1427387"/>
        <a:ext cx="1415253" cy="943501"/>
      </dsp:txXfrm>
    </dsp:sp>
    <dsp:sp modelId="{01017DEF-6E83-490F-9644-7B29DFDC1C8C}">
      <dsp:nvSpPr>
        <dsp:cNvPr id="0" name=""/>
        <dsp:cNvSpPr/>
      </dsp:nvSpPr>
      <dsp:spPr>
        <a:xfrm>
          <a:off x="6371286" y="1427387"/>
          <a:ext cx="2358754" cy="943501"/>
        </a:xfrm>
        <a:prstGeom prst="chevron">
          <a:avLst/>
        </a:prstGeom>
        <a:solidFill>
          <a:srgbClr val="D5D5D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AU" sz="1800" b="1" kern="1200" dirty="0">
              <a:solidFill>
                <a:schemeClr val="tx1"/>
              </a:solidFill>
            </a:rPr>
            <a:t>Project Time! </a:t>
          </a:r>
        </a:p>
        <a:p>
          <a:pPr marL="0" lvl="0" indent="0" algn="ctr" defTabSz="800100">
            <a:lnSpc>
              <a:spcPct val="90000"/>
            </a:lnSpc>
            <a:spcBef>
              <a:spcPct val="0"/>
            </a:spcBef>
            <a:spcAft>
              <a:spcPct val="35000"/>
            </a:spcAft>
            <a:buNone/>
          </a:pPr>
          <a:r>
            <a:rPr lang="en-AU" sz="1800" b="0" kern="1200" dirty="0">
              <a:solidFill>
                <a:schemeClr val="tx1"/>
              </a:solidFill>
            </a:rPr>
            <a:t>(50 min)</a:t>
          </a:r>
          <a:endParaRPr lang="en-AU" sz="1800" b="1" kern="1200" dirty="0">
            <a:solidFill>
              <a:schemeClr val="tx1"/>
            </a:solidFill>
          </a:endParaRPr>
        </a:p>
      </dsp:txBody>
      <dsp:txXfrm>
        <a:off x="6843037" y="1427387"/>
        <a:ext cx="1415253" cy="943501"/>
      </dsp:txXfrm>
    </dsp:sp>
    <dsp:sp modelId="{776D4162-AFCC-45DE-A3C2-BCF4C1CFCA5D}">
      <dsp:nvSpPr>
        <dsp:cNvPr id="0" name=""/>
        <dsp:cNvSpPr/>
      </dsp:nvSpPr>
      <dsp:spPr>
        <a:xfrm>
          <a:off x="8494164" y="1427387"/>
          <a:ext cx="2358754" cy="943501"/>
        </a:xfrm>
        <a:prstGeom prst="chevron">
          <a:avLst/>
        </a:prstGeom>
        <a:solidFill>
          <a:srgbClr val="D5D5D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AU" sz="1800" b="1" kern="1200">
              <a:solidFill>
                <a:schemeClr val="tx1"/>
              </a:solidFill>
            </a:rPr>
            <a:t>Summary </a:t>
          </a:r>
        </a:p>
        <a:p>
          <a:pPr marL="0" lvl="0" indent="0" algn="ctr" defTabSz="800100">
            <a:lnSpc>
              <a:spcPct val="90000"/>
            </a:lnSpc>
            <a:spcBef>
              <a:spcPct val="0"/>
            </a:spcBef>
            <a:spcAft>
              <a:spcPct val="35000"/>
            </a:spcAft>
            <a:buNone/>
          </a:pPr>
          <a:r>
            <a:rPr lang="en-AU" sz="1800" kern="1200">
              <a:solidFill>
                <a:schemeClr val="tx1"/>
              </a:solidFill>
            </a:rPr>
            <a:t>(5 min)</a:t>
          </a:r>
          <a:endParaRPr lang="en-AU" sz="1800" b="1" kern="1200" dirty="0">
            <a:solidFill>
              <a:schemeClr val="tx1"/>
            </a:solidFill>
          </a:endParaRPr>
        </a:p>
      </dsp:txBody>
      <dsp:txXfrm>
        <a:off x="8965915" y="1427387"/>
        <a:ext cx="1415253" cy="9435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3B04C-EA2D-48DA-941E-4140B66F4CEE}">
      <dsp:nvSpPr>
        <dsp:cNvPr id="0" name=""/>
        <dsp:cNvSpPr/>
      </dsp:nvSpPr>
      <dsp:spPr>
        <a:xfrm>
          <a:off x="1413871" y="12386"/>
          <a:ext cx="1475437" cy="1475437"/>
        </a:xfrm>
        <a:prstGeom prst="ellipse">
          <a:avLst/>
        </a:prstGeom>
        <a:solidFill>
          <a:srgbClr val="F6DF00"/>
        </a:solidFill>
        <a:ln>
          <a:noFill/>
        </a:ln>
        <a:effectLst/>
      </dsp:spPr>
      <dsp:style>
        <a:lnRef idx="0">
          <a:scrgbClr r="0" g="0" b="0"/>
        </a:lnRef>
        <a:fillRef idx="1">
          <a:scrgbClr r="0" g="0" b="0"/>
        </a:fillRef>
        <a:effectRef idx="0">
          <a:scrgbClr r="0" g="0" b="0"/>
        </a:effectRef>
        <a:fontRef idx="minor"/>
      </dsp:style>
    </dsp:sp>
    <dsp:sp modelId="{937C43DD-648E-4337-8D48-A19A1E0018E1}">
      <dsp:nvSpPr>
        <dsp:cNvPr id="0" name=""/>
        <dsp:cNvSpPr/>
      </dsp:nvSpPr>
      <dsp:spPr>
        <a:xfrm>
          <a:off x="1728308" y="326824"/>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ysClr val="window" lastClr="FFFFFF">
              <a:alpha val="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55000AB3-B4D8-469F-AEA9-1AF952CCD4B4}">
      <dsp:nvSpPr>
        <dsp:cNvPr id="0" name=""/>
        <dsp:cNvSpPr/>
      </dsp:nvSpPr>
      <dsp:spPr>
        <a:xfrm>
          <a:off x="942215" y="1947387"/>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AU" sz="1500" b="1" kern="1200" cap="all" dirty="0">
              <a:solidFill>
                <a:sysClr val="windowText" lastClr="000000">
                  <a:hueOff val="0"/>
                  <a:satOff val="0"/>
                  <a:lumOff val="0"/>
                  <a:alphaOff val="0"/>
                </a:sysClr>
              </a:solidFill>
              <a:latin typeface="Tw Cen MT" panose="020B0602020104020603"/>
              <a:ea typeface="+mn-ea"/>
              <a:cs typeface="+mn-cs"/>
            </a:rPr>
            <a:t>Functional requirements</a:t>
          </a:r>
        </a:p>
        <a:p>
          <a:pPr marL="0" lvl="0" indent="0" algn="ctr" defTabSz="666750">
            <a:lnSpc>
              <a:spcPct val="100000"/>
            </a:lnSpc>
            <a:spcBef>
              <a:spcPct val="0"/>
            </a:spcBef>
            <a:spcAft>
              <a:spcPct val="35000"/>
            </a:spcAft>
            <a:buNone/>
            <a:defRPr cap="all"/>
          </a:pPr>
          <a:r>
            <a:rPr lang="en-AU" sz="1500" b="0" kern="1200" cap="all" dirty="0">
              <a:solidFill>
                <a:sysClr val="windowText" lastClr="000000">
                  <a:hueOff val="0"/>
                  <a:satOff val="0"/>
                  <a:lumOff val="0"/>
                  <a:alphaOff val="0"/>
                </a:sysClr>
              </a:solidFill>
              <a:latin typeface="Tw Cen MT" panose="020B0602020104020603"/>
              <a:ea typeface="+mn-ea"/>
              <a:cs typeface="+mn-cs"/>
            </a:rPr>
            <a:t>How to </a:t>
          </a:r>
          <a:r>
            <a:rPr lang="en-AU" sz="1500" b="0" u="sng" kern="1200" cap="all" dirty="0">
              <a:solidFill>
                <a:sysClr val="windowText" lastClr="000000">
                  <a:hueOff val="0"/>
                  <a:satOff val="0"/>
                  <a:lumOff val="0"/>
                  <a:alphaOff val="0"/>
                </a:sysClr>
              </a:solidFill>
              <a:latin typeface="Speak Pro" panose="020B0504020101020102" pitchFamily="34" charset="0"/>
              <a:ea typeface="+mn-ea"/>
              <a:cs typeface="+mn-cs"/>
            </a:rPr>
            <a:t>achieve customer needs</a:t>
          </a:r>
        </a:p>
      </dsp:txBody>
      <dsp:txXfrm>
        <a:off x="942215" y="1947387"/>
        <a:ext cx="2418750" cy="720000"/>
      </dsp:txXfrm>
    </dsp:sp>
    <dsp:sp modelId="{E6E80C33-654D-47FA-9ABD-7FDE2134F1A4}">
      <dsp:nvSpPr>
        <dsp:cNvPr id="0" name=""/>
        <dsp:cNvSpPr/>
      </dsp:nvSpPr>
      <dsp:spPr>
        <a:xfrm>
          <a:off x="4255902" y="12386"/>
          <a:ext cx="1475437" cy="1475437"/>
        </a:xfrm>
        <a:prstGeom prst="ellipse">
          <a:avLst/>
        </a:prstGeom>
        <a:noFill/>
        <a:ln>
          <a:noFill/>
        </a:ln>
        <a:effectLst/>
      </dsp:spPr>
      <dsp:style>
        <a:lnRef idx="0">
          <a:scrgbClr r="0" g="0" b="0"/>
        </a:lnRef>
        <a:fillRef idx="1">
          <a:scrgbClr r="0" g="0" b="0"/>
        </a:fillRef>
        <a:effectRef idx="0">
          <a:scrgbClr r="0" g="0" b="0"/>
        </a:effectRef>
        <a:fontRef idx="minor"/>
      </dsp:style>
    </dsp:sp>
    <dsp:sp modelId="{89F041F5-7C77-4788-8E13-C984228BF0AF}">
      <dsp:nvSpPr>
        <dsp:cNvPr id="0" name=""/>
        <dsp:cNvSpPr/>
      </dsp:nvSpPr>
      <dsp:spPr>
        <a:xfrm>
          <a:off x="4570340" y="326824"/>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1E6FE8-B552-499D-8AC3-B457817B347B}">
      <dsp:nvSpPr>
        <dsp:cNvPr id="0" name=""/>
        <dsp:cNvSpPr/>
      </dsp:nvSpPr>
      <dsp:spPr>
        <a:xfrm>
          <a:off x="3784246" y="1947387"/>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endParaRPr lang="en-AU" sz="1500" kern="1200" dirty="0"/>
        </a:p>
      </dsp:txBody>
      <dsp:txXfrm>
        <a:off x="3784246" y="1947387"/>
        <a:ext cx="2418750" cy="720000"/>
      </dsp:txXfrm>
    </dsp:sp>
    <dsp:sp modelId="{B59FCF02-CAD2-4D6F-9542-AD86711168CA}">
      <dsp:nvSpPr>
        <dsp:cNvPr id="0" name=""/>
        <dsp:cNvSpPr/>
      </dsp:nvSpPr>
      <dsp:spPr>
        <a:xfrm>
          <a:off x="7097934" y="12386"/>
          <a:ext cx="1475437" cy="1475437"/>
        </a:xfrm>
        <a:prstGeom prst="ellipse">
          <a:avLst/>
        </a:prstGeom>
        <a:solidFill>
          <a:srgbClr val="F6DF00"/>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7412371" y="326824"/>
          <a:ext cx="846562" cy="84656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6626277" y="1947387"/>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cap="all" dirty="0">
              <a:solidFill>
                <a:sysClr val="windowText" lastClr="000000">
                  <a:hueOff val="0"/>
                  <a:satOff val="0"/>
                  <a:lumOff val="0"/>
                  <a:alphaOff val="0"/>
                </a:sysClr>
              </a:solidFill>
              <a:latin typeface="Tw Cen MT" panose="020B0602020104020603"/>
              <a:ea typeface="+mn-ea"/>
              <a:cs typeface="+mn-cs"/>
            </a:rPr>
            <a:t>Design parameters</a:t>
          </a:r>
        </a:p>
        <a:p>
          <a:pPr marL="0" lvl="0" indent="0" algn="ctr" defTabSz="666750">
            <a:lnSpc>
              <a:spcPct val="100000"/>
            </a:lnSpc>
            <a:spcBef>
              <a:spcPct val="0"/>
            </a:spcBef>
            <a:spcAft>
              <a:spcPct val="35000"/>
            </a:spcAft>
            <a:buNone/>
            <a:defRPr cap="all"/>
          </a:pPr>
          <a:r>
            <a:rPr lang="en-US" sz="1500" b="0" kern="1200" cap="all" dirty="0">
              <a:solidFill>
                <a:sysClr val="windowText" lastClr="000000">
                  <a:hueOff val="0"/>
                  <a:satOff val="0"/>
                  <a:lumOff val="0"/>
                  <a:alphaOff val="0"/>
                </a:sysClr>
              </a:solidFill>
              <a:latin typeface="Tw Cen MT" panose="020B0602020104020603"/>
              <a:ea typeface="+mn-ea"/>
              <a:cs typeface="+mn-cs"/>
            </a:rPr>
            <a:t>How to </a:t>
          </a:r>
          <a:r>
            <a:rPr lang="en-US" sz="1500" b="0" u="sng" kern="1200" cap="all" dirty="0">
              <a:solidFill>
                <a:sysClr val="windowText" lastClr="000000">
                  <a:hueOff val="0"/>
                  <a:satOff val="0"/>
                  <a:lumOff val="0"/>
                  <a:alphaOff val="0"/>
                </a:sysClr>
              </a:solidFill>
              <a:latin typeface="Speak Pro" panose="020B0504020101020102" pitchFamily="34" charset="0"/>
              <a:ea typeface="+mn-ea"/>
              <a:cs typeface="+mn-cs"/>
            </a:rPr>
            <a:t>fulfil functional requirements</a:t>
          </a:r>
        </a:p>
      </dsp:txBody>
      <dsp:txXfrm>
        <a:off x="6626277" y="1947387"/>
        <a:ext cx="241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0F6F9-3893-4B39-B592-98C585E893C8}">
      <dsp:nvSpPr>
        <dsp:cNvPr id="0" name=""/>
        <dsp:cNvSpPr/>
      </dsp:nvSpPr>
      <dsp:spPr>
        <a:xfrm>
          <a:off x="299564" y="1671"/>
          <a:ext cx="1129062" cy="677437"/>
        </a:xfrm>
        <a:prstGeom prst="roundRect">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solidFill>
                <a:sysClr val="windowText" lastClr="000000"/>
              </a:solidFill>
            </a:rPr>
            <a:t>Train</a:t>
          </a:r>
        </a:p>
      </dsp:txBody>
      <dsp:txXfrm>
        <a:off x="332634" y="34741"/>
        <a:ext cx="1062922" cy="611297"/>
      </dsp:txXfrm>
    </dsp:sp>
    <dsp:sp modelId="{FF7802B8-87F4-47D1-A67B-0239D7E4FAB5}">
      <dsp:nvSpPr>
        <dsp:cNvPr id="0" name=""/>
        <dsp:cNvSpPr/>
      </dsp:nvSpPr>
      <dsp:spPr>
        <a:xfrm>
          <a:off x="299564" y="792015"/>
          <a:ext cx="1129062" cy="677437"/>
        </a:xfrm>
        <a:prstGeom prst="roundRect">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solidFill>
                <a:sysClr val="windowText" lastClr="000000"/>
              </a:solidFill>
            </a:rPr>
            <a:t>Bus</a:t>
          </a:r>
        </a:p>
      </dsp:txBody>
      <dsp:txXfrm>
        <a:off x="332634" y="825085"/>
        <a:ext cx="1062922" cy="611297"/>
      </dsp:txXfrm>
    </dsp:sp>
    <dsp:sp modelId="{0427B711-8182-475D-8F25-A6580763DAD7}">
      <dsp:nvSpPr>
        <dsp:cNvPr id="0" name=""/>
        <dsp:cNvSpPr/>
      </dsp:nvSpPr>
      <dsp:spPr>
        <a:xfrm>
          <a:off x="299564" y="1582359"/>
          <a:ext cx="1129062" cy="677437"/>
        </a:xfrm>
        <a:prstGeom prst="roundRect">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solidFill>
                <a:sysClr val="windowText" lastClr="000000"/>
              </a:solidFill>
            </a:rPr>
            <a:t>Uber/Taxi</a:t>
          </a:r>
        </a:p>
      </dsp:txBody>
      <dsp:txXfrm>
        <a:off x="332634" y="1615429"/>
        <a:ext cx="1062922" cy="611297"/>
      </dsp:txXfrm>
    </dsp:sp>
    <dsp:sp modelId="{0E791F5A-3A37-47E2-8E85-69AA2D0DC257}">
      <dsp:nvSpPr>
        <dsp:cNvPr id="0" name=""/>
        <dsp:cNvSpPr/>
      </dsp:nvSpPr>
      <dsp:spPr>
        <a:xfrm>
          <a:off x="299564" y="2372703"/>
          <a:ext cx="1129062" cy="677437"/>
        </a:xfrm>
        <a:prstGeom prst="roundRect">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solidFill>
                <a:sysClr val="windowText" lastClr="000000"/>
              </a:solidFill>
            </a:rPr>
            <a:t>Bicycle</a:t>
          </a:r>
        </a:p>
      </dsp:txBody>
      <dsp:txXfrm>
        <a:off x="332634" y="2405773"/>
        <a:ext cx="1062922" cy="611297"/>
      </dsp:txXfrm>
    </dsp:sp>
    <dsp:sp modelId="{C6DBB3E3-B055-4DAE-9C0D-751C92A2EC3A}">
      <dsp:nvSpPr>
        <dsp:cNvPr id="0" name=""/>
        <dsp:cNvSpPr/>
      </dsp:nvSpPr>
      <dsp:spPr>
        <a:xfrm>
          <a:off x="299564" y="3163047"/>
          <a:ext cx="1129062" cy="677437"/>
        </a:xfrm>
        <a:prstGeom prst="roundRect">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solidFill>
                <a:sysClr val="windowText" lastClr="000000"/>
              </a:solidFill>
            </a:rPr>
            <a:t>Motorcycle </a:t>
          </a:r>
        </a:p>
      </dsp:txBody>
      <dsp:txXfrm>
        <a:off x="332634" y="3196117"/>
        <a:ext cx="1062922" cy="611297"/>
      </dsp:txXfrm>
    </dsp:sp>
    <dsp:sp modelId="{2BDD53C8-0EDE-45A5-807F-DF9817529F88}">
      <dsp:nvSpPr>
        <dsp:cNvPr id="0" name=""/>
        <dsp:cNvSpPr/>
      </dsp:nvSpPr>
      <dsp:spPr>
        <a:xfrm>
          <a:off x="299564" y="3953391"/>
          <a:ext cx="1129062" cy="677437"/>
        </a:xfrm>
        <a:prstGeom prst="roundRect">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solidFill>
                <a:sysClr val="windowText" lastClr="000000"/>
              </a:solidFill>
            </a:rPr>
            <a:t>Walk</a:t>
          </a:r>
        </a:p>
      </dsp:txBody>
      <dsp:txXfrm>
        <a:off x="332634" y="3986461"/>
        <a:ext cx="1062922" cy="6112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5290" cy="49593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63032" y="0"/>
            <a:ext cx="2955290" cy="495935"/>
          </a:xfrm>
          <a:prstGeom prst="rect">
            <a:avLst/>
          </a:prstGeom>
        </p:spPr>
        <p:txBody>
          <a:bodyPr vert="horz" lIns="91440" tIns="45720" rIns="91440" bIns="45720" rtlCol="0"/>
          <a:lstStyle>
            <a:lvl1pPr algn="r">
              <a:defRPr sz="1200"/>
            </a:lvl1pPr>
          </a:lstStyle>
          <a:p>
            <a:fld id="{E058B851-DA40-4FF3-8C99-E64356027372}" type="datetimeFigureOut">
              <a:rPr lang="en-AU" smtClean="0"/>
              <a:t>29/9/2023</a:t>
            </a:fld>
            <a:endParaRPr lang="en-AU"/>
          </a:p>
        </p:txBody>
      </p:sp>
      <p:sp>
        <p:nvSpPr>
          <p:cNvPr id="4" name="Footer Placeholder 3"/>
          <p:cNvSpPr>
            <a:spLocks noGrp="1"/>
          </p:cNvSpPr>
          <p:nvPr>
            <p:ph type="ftr" sz="quarter" idx="2"/>
          </p:nvPr>
        </p:nvSpPr>
        <p:spPr>
          <a:xfrm>
            <a:off x="0" y="9421044"/>
            <a:ext cx="2955290" cy="49593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63032" y="9421044"/>
            <a:ext cx="2955290" cy="495935"/>
          </a:xfrm>
          <a:prstGeom prst="rect">
            <a:avLst/>
          </a:prstGeom>
        </p:spPr>
        <p:txBody>
          <a:bodyPr vert="horz" lIns="91440" tIns="45720" rIns="91440" bIns="45720" rtlCol="0" anchor="b"/>
          <a:lstStyle>
            <a:lvl1pPr algn="r">
              <a:defRPr sz="1200"/>
            </a:lvl1pPr>
          </a:lstStyle>
          <a:p>
            <a:fld id="{188275A4-699C-4534-8626-7AA82FB94A72}" type="slidenum">
              <a:rPr lang="en-AU" smtClean="0"/>
              <a:t>‹#›</a:t>
            </a:fld>
            <a:endParaRPr lang="en-AU"/>
          </a:p>
        </p:txBody>
      </p:sp>
    </p:spTree>
    <p:extLst>
      <p:ext uri="{BB962C8B-B14F-4D97-AF65-F5344CB8AC3E}">
        <p14:creationId xmlns:p14="http://schemas.microsoft.com/office/powerpoint/2010/main" val="805705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5290" cy="49593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cs typeface="Arial" pitchFamily="34" charset="0"/>
              </a:defRPr>
            </a:lvl1pPr>
          </a:lstStyle>
          <a:p>
            <a:pPr>
              <a:defRPr/>
            </a:pPr>
            <a:endParaRPr lang="en-US" altLang="en-US"/>
          </a:p>
        </p:txBody>
      </p:sp>
      <p:sp>
        <p:nvSpPr>
          <p:cNvPr id="3" name="Date Placeholder 2"/>
          <p:cNvSpPr>
            <a:spLocks noGrp="1"/>
          </p:cNvSpPr>
          <p:nvPr>
            <p:ph type="dt" idx="1"/>
          </p:nvPr>
        </p:nvSpPr>
        <p:spPr>
          <a:xfrm>
            <a:off x="3863032" y="0"/>
            <a:ext cx="2955290" cy="49593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cs typeface="Arial" pitchFamily="34" charset="0"/>
              </a:defRPr>
            </a:lvl1pPr>
          </a:lstStyle>
          <a:p>
            <a:pPr>
              <a:defRPr/>
            </a:pPr>
            <a:fld id="{CCBE385C-F569-458A-9F51-C644686A1438}" type="datetimeFigureOut">
              <a:rPr lang="en-US" altLang="en-US"/>
              <a:pPr>
                <a:defRPr/>
              </a:pPr>
              <a:t>9/29/23</a:t>
            </a:fld>
            <a:endParaRPr lang="en-US" altLang="en-US"/>
          </a:p>
        </p:txBody>
      </p:sp>
      <p:sp>
        <p:nvSpPr>
          <p:cNvPr id="4" name="Slide Image Placeholder 3"/>
          <p:cNvSpPr>
            <a:spLocks noGrp="1" noRot="1" noChangeAspect="1"/>
          </p:cNvSpPr>
          <p:nvPr>
            <p:ph type="sldImg" idx="2"/>
          </p:nvPr>
        </p:nvSpPr>
        <p:spPr>
          <a:xfrm>
            <a:off x="104775" y="744538"/>
            <a:ext cx="6610350" cy="3719512"/>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1990" y="4711383"/>
            <a:ext cx="5455920" cy="446341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1044"/>
            <a:ext cx="2955290" cy="49593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cs typeface="Arial" pitchFamily="34" charset="0"/>
              </a:defRPr>
            </a:lvl1pPr>
          </a:lstStyle>
          <a:p>
            <a:pPr>
              <a:defRPr/>
            </a:pPr>
            <a:endParaRPr lang="en-US" altLang="en-US"/>
          </a:p>
        </p:txBody>
      </p:sp>
      <p:sp>
        <p:nvSpPr>
          <p:cNvPr id="7" name="Slide Number Placeholder 6"/>
          <p:cNvSpPr>
            <a:spLocks noGrp="1"/>
          </p:cNvSpPr>
          <p:nvPr>
            <p:ph type="sldNum" sz="quarter" idx="5"/>
          </p:nvPr>
        </p:nvSpPr>
        <p:spPr>
          <a:xfrm>
            <a:off x="3863032" y="9421044"/>
            <a:ext cx="2955290" cy="49593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cs typeface="Arial" pitchFamily="34" charset="0"/>
              </a:defRPr>
            </a:lvl1pPr>
          </a:lstStyle>
          <a:p>
            <a:pPr>
              <a:defRPr/>
            </a:pPr>
            <a:fld id="{E674DDEE-3FB6-4B4F-A788-44C2AA5921D5}" type="slidenum">
              <a:rPr lang="en-US" altLang="en-US"/>
              <a:pPr>
                <a:defRPr/>
              </a:pPr>
              <a:t>‹#›</a:t>
            </a:fld>
            <a:endParaRPr lang="en-US" altLang="en-US"/>
          </a:p>
        </p:txBody>
      </p:sp>
    </p:spTree>
    <p:extLst>
      <p:ext uri="{BB962C8B-B14F-4D97-AF65-F5344CB8AC3E}">
        <p14:creationId xmlns:p14="http://schemas.microsoft.com/office/powerpoint/2010/main" val="605558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class may take more time, so all good if you need to use the full 2 hours.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47238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an example which Oliver used in his slides last year and after discussion, I decided to use it over my one that was taken from the axiomatic design textbook. Recall that the peer evaluation tool comprises of a bar chart where the percentage contribution of each member is adjusted with sliders. Recall also that, moving one slider causes the percentage of the adjacent users to move. In reality there’s not slider for user D on the very end, but for the sake of preserving a square matrix consistent to the lecture slides, we will have a 4</a:t>
            </a:r>
            <a:r>
              <a:rPr lang="en-AU" baseline="30000" dirty="0"/>
              <a:t>th</a:t>
            </a:r>
            <a:r>
              <a:rPr lang="en-AU" dirty="0"/>
              <a:t> slider. Slider 1 to 4 are counted from left to right. </a:t>
            </a:r>
          </a:p>
          <a:p>
            <a:endParaRPr lang="en-AU" dirty="0"/>
          </a:p>
          <a:p>
            <a:r>
              <a:rPr lang="en-AU" dirty="0"/>
              <a:t>Yes we logically would work the sliders from left to right, but an ideal design should enable the tool to work regardless of order. Thus, this is why we enter the example from the hypothetical scenario of someone trying to move the sliders in a random manner. The point to communicate is that, if they move the sliders randomly, each slider affects the input of the others (Moving slider 3 affects C and D’s score), but moving slider 2 after would affect C’s score also, in addition to slider B. Moving slider 1 then would affect B’s score again, and so on. </a:t>
            </a:r>
          </a:p>
          <a:p>
            <a:endParaRPr lang="en-AU" dirty="0"/>
          </a:p>
          <a:p>
            <a:r>
              <a:rPr lang="en-AU" dirty="0"/>
              <a:t>Ask the students what could be done to resolve this issue before moving on</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46599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Provide reassurance to students that if they don’t understand it right now it is not a big issue as this is not expected for the interim presentation. If they have question, they can ask us demonstrators and we can try to help them on a case-by-case basis. Axiomatic design is actually really complicated. It attempts to combine mathematical analysis (think back to matrices in math 1A and 1B) to design.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180839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424505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an overview of how the content ties into their assignments and how they can do it. Remind students that this is one of 4 areas that they can pick to analyse. They will need to pick 2 out of 4, but reassure students that if they don’t want to choose this area for their final report, they don’t have to. Of course, they can also opt to build the prototype and not do the analysis at all. </a:t>
            </a:r>
          </a:p>
          <a:p>
            <a:endParaRPr lang="en-AU" dirty="0"/>
          </a:p>
          <a:p>
            <a:r>
              <a:rPr lang="en-AU" dirty="0"/>
              <a:t>The list of failure modes are examples of the most common (and what the example explores from </a:t>
            </a:r>
            <a:r>
              <a:rPr lang="en-AU" dirty="0" err="1"/>
              <a:t>Shigley’s</a:t>
            </a:r>
            <a:r>
              <a:rPr lang="en-AU" dirty="0"/>
              <a:t> textbook). There are more cases than this.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152089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breakdown of the problem and what needs to be determined.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250799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choose to analyse for half the model due to symmetry and also that 2 bolts failing on one side is the most dangerous outcome (joint would fall apart). The material properties for the metal plates and bolt are given in the blue highlighted section. </a:t>
            </a:r>
          </a:p>
          <a:p>
            <a:endParaRPr lang="en-AU" dirty="0"/>
          </a:p>
          <a:p>
            <a:r>
              <a:rPr lang="en-AU" dirty="0"/>
              <a:t>Remind students that for their project, they can refer to material databases online and fastener catalogues for this information. The </a:t>
            </a:r>
            <a:r>
              <a:rPr lang="en-AU" dirty="0" err="1"/>
              <a:t>Shigley’s</a:t>
            </a:r>
            <a:r>
              <a:rPr lang="en-AU" dirty="0"/>
              <a:t> mechanical engineering design textbook (available in library) also provides some examples.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4092768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and the following slide provide the foundations for all the equations they will use to perform the analysis. Essentially, the aim is to create an equation that links the applied load, the material’s innate properties and the factor of safety, which is often dictated by engineering standards, which students should use to design their joints and justify their fasteners. </a:t>
            </a:r>
          </a:p>
          <a:p>
            <a:endParaRPr lang="en-AU" dirty="0"/>
          </a:p>
          <a:p>
            <a:r>
              <a:rPr lang="en-AU" dirty="0"/>
              <a:t>This slide creates the equation using tensile stress, the next will do it for shear.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537671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slide build the same base equation except for shear. You will essentially use either one of these depending on the failure mode in the following 5 slides.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612252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we analyse bearing failure for the middle plate only as opposed to also for the two thinner outer plates in slide 13. This is because in this particular example, the same force is exerted from both sides and the outer splicing plates are equal in thickness, and when summed up, equal to the thickness of the middle plate. They are also all made of the same metal, and thus have the same yield strength. Thus, analysing either of them would lead to the same answer. If students are analysing a joint where different materials or materials of asymmetrical thickness are used, then they should perform the analysis for each member in the joint.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758320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note mentioned in the previous slide applies for this and all the scenarios in this workshop. The guess is that the textbook used this highly symmetrical case so that the explanation can be more simplified.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507403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4250102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diagram in the bottom right is helpful for students if they are confused about what part of the member is being sheared. Aside from the previously mentioned reasons, the middle plate is being analysed here because it is also the most critical failure scenario. Failure of one of the outer 2 splice plates would be somewhat acceptable as there is a second plate holding the joint together. Failure of the middle plate means that the joint will fall apart. Designing conservatively and for the most critical cases is a centrally used idea in engineering, as this ensures that structures are always slightly overdesigned to account for extraordinary loading/use case scenarios.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553223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final tip is another reminder to students that this is one method they can use in the technical analysis. Perhaps they already know the applied load and want to figure out what sized bolt they need. Then, they can rearrange the equations used to make for example, the bolt diameter the unknown subject, and solve for that to find out the minimum bolt size they need in order to support the load their design will experience.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416748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Numbers on for the cross sectional area is quite small. You may need to zoom in to see them better. It was the best I can do while preserving reasonable slide proportions.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841683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Remainder of the class time as usual, is for students to work on their projects and for demonstrators to assist where needed.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91362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945089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20B01065-9E35-4DE9-A46F-C36860F4258D}" type="slidenum">
              <a:rPr lang="en-US" altLang="en-US" smtClean="0"/>
              <a:pPr>
                <a:defRPr/>
              </a:pPr>
              <a:t>25</a:t>
            </a:fld>
            <a:endParaRPr lang="en-US" altLang="en-US"/>
          </a:p>
        </p:txBody>
      </p:sp>
    </p:spTree>
    <p:extLst>
      <p:ext uri="{BB962C8B-B14F-4D97-AF65-F5344CB8AC3E}">
        <p14:creationId xmlns:p14="http://schemas.microsoft.com/office/powerpoint/2010/main" val="1313413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207935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a quick recall slide to differentiate FRs and DPs</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69447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to show how many different design parameters could fulfil the same FR. It is just to clarify at what point in the process they can be broad and where they should be more constrained.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220079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was quite a discovery for me after reading the section from the axiomatic design textbook on design parameters. It makes sense when you consider the word “parameter” in the mathematical context. A DP does not have to always be a physical component (gears, belts, chains etc.) a geometrical dimensions (drag coefficient, material thickness, volume of container etc.) can all be design parameters.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002683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980612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quick summary on how to fill out an independence matrix.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839761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just taken from the lecture slides to help reinforce the types of designs that can occur.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349840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pic>
        <p:nvPicPr>
          <p:cNvPr id="11" name="desn2000-background.png" descr="desn2000-background.png"/>
          <p:cNvPicPr>
            <a:picLocks noChangeAspect="1"/>
          </p:cNvPicPr>
          <p:nvPr/>
        </p:nvPicPr>
        <p:blipFill>
          <a:blip r:embed="rId2"/>
          <a:stretch>
            <a:fillRect/>
          </a:stretch>
        </p:blipFill>
        <p:spPr>
          <a:xfrm>
            <a:off x="-30103" y="-699669"/>
            <a:ext cx="12252205" cy="8257337"/>
          </a:xfrm>
          <a:prstGeom prst="rect">
            <a:avLst/>
          </a:prstGeom>
          <a:ln w="12700">
            <a:miter lim="400000"/>
          </a:ln>
        </p:spPr>
      </p:pic>
      <p:sp>
        <p:nvSpPr>
          <p:cNvPr id="12" name="Author and Date"/>
          <p:cNvSpPr txBox="1">
            <a:spLocks noGrp="1"/>
          </p:cNvSpPr>
          <p:nvPr>
            <p:ph type="body" sz="quarter" idx="21" hasCustomPrompt="1"/>
          </p:nvPr>
        </p:nvSpPr>
        <p:spPr>
          <a:xfrm>
            <a:off x="600671" y="5929933"/>
            <a:ext cx="10985501" cy="318489"/>
          </a:xfrm>
          <a:prstGeom prst="rect">
            <a:avLst/>
          </a:prstGeom>
        </p:spPr>
        <p:txBody>
          <a:bodyPr lIns="45719" tIns="45719" rIns="45719" bIns="45719"/>
          <a:lstStyle>
            <a:lvl1pPr marL="0" indent="0" defTabSz="412740">
              <a:lnSpc>
                <a:spcPct val="100000"/>
              </a:lnSpc>
              <a:spcBef>
                <a:spcPts val="0"/>
              </a:spcBef>
              <a:buSzTx/>
              <a:buNone/>
              <a:defRPr sz="1800">
                <a:latin typeface="+mn-lt"/>
                <a:ea typeface="+mn-ea"/>
                <a:cs typeface="+mn-cs"/>
                <a:sym typeface="Clancy Bold"/>
              </a:defRPr>
            </a:lvl1pPr>
          </a:lstStyle>
          <a:p>
            <a:r>
              <a:t>Author and Date</a:t>
            </a:r>
          </a:p>
        </p:txBody>
      </p:sp>
      <p:sp>
        <p:nvSpPr>
          <p:cNvPr id="13" name="Presentation Title"/>
          <p:cNvSpPr txBox="1">
            <a:spLocks noGrp="1"/>
          </p:cNvSpPr>
          <p:nvPr>
            <p:ph type="title" hasCustomPrompt="1"/>
          </p:nvPr>
        </p:nvSpPr>
        <p:spPr>
          <a:xfrm>
            <a:off x="603249" y="1287497"/>
            <a:ext cx="10985503" cy="2324100"/>
          </a:xfrm>
          <a:prstGeom prst="rect">
            <a:avLst/>
          </a:prstGeom>
        </p:spPr>
        <p:txBody>
          <a:bodyPr anchor="b"/>
          <a:lstStyle>
            <a:lvl1pPr>
              <a:defRPr sz="5800" spc="-116"/>
            </a:lvl1pPr>
          </a:lstStyle>
          <a:p>
            <a:r>
              <a:t>Presentation Title</a:t>
            </a:r>
          </a:p>
        </p:txBody>
      </p:sp>
      <p:sp>
        <p:nvSpPr>
          <p:cNvPr id="14" name="Body Level One…"/>
          <p:cNvSpPr txBox="1">
            <a:spLocks noGrp="1"/>
          </p:cNvSpPr>
          <p:nvPr>
            <p:ph type="body" sz="quarter" idx="1" hasCustomPrompt="1"/>
          </p:nvPr>
        </p:nvSpPr>
        <p:spPr>
          <a:xfrm>
            <a:off x="600673" y="3611597"/>
            <a:ext cx="10985500" cy="952500"/>
          </a:xfrm>
          <a:prstGeom prst="rect">
            <a:avLst/>
          </a:prstGeom>
        </p:spPr>
        <p:txBody>
          <a:bodyPr/>
          <a:lstStyle>
            <a:lvl1pPr marL="0" indent="0" defTabSz="412740">
              <a:lnSpc>
                <a:spcPct val="100000"/>
              </a:lnSpc>
              <a:spcBef>
                <a:spcPts val="0"/>
              </a:spcBef>
              <a:buSzTx/>
              <a:buNone/>
              <a:defRPr sz="2751">
                <a:latin typeface="Clancy Light"/>
                <a:ea typeface="Clancy Light"/>
                <a:cs typeface="Clancy Light"/>
                <a:sym typeface="Clancy Light"/>
              </a:defRPr>
            </a:lvl1pPr>
            <a:lvl2pPr marL="0" indent="0" defTabSz="412740">
              <a:lnSpc>
                <a:spcPct val="100000"/>
              </a:lnSpc>
              <a:spcBef>
                <a:spcPts val="0"/>
              </a:spcBef>
              <a:buSzTx/>
              <a:buNone/>
              <a:defRPr sz="2751">
                <a:latin typeface="Clancy Light"/>
                <a:ea typeface="Clancy Light"/>
                <a:cs typeface="Clancy Light"/>
                <a:sym typeface="Clancy Light"/>
              </a:defRPr>
            </a:lvl2pPr>
            <a:lvl3pPr marL="0" indent="0" defTabSz="412740">
              <a:lnSpc>
                <a:spcPct val="100000"/>
              </a:lnSpc>
              <a:spcBef>
                <a:spcPts val="0"/>
              </a:spcBef>
              <a:buSzTx/>
              <a:buNone/>
              <a:defRPr sz="2751">
                <a:latin typeface="Clancy Light"/>
                <a:ea typeface="Clancy Light"/>
                <a:cs typeface="Clancy Light"/>
                <a:sym typeface="Clancy Light"/>
              </a:defRPr>
            </a:lvl3pPr>
            <a:lvl4pPr marL="0" indent="0" defTabSz="412740">
              <a:lnSpc>
                <a:spcPct val="100000"/>
              </a:lnSpc>
              <a:spcBef>
                <a:spcPts val="0"/>
              </a:spcBef>
              <a:buSzTx/>
              <a:buNone/>
              <a:defRPr sz="2751">
                <a:latin typeface="Clancy Light"/>
                <a:ea typeface="Clancy Light"/>
                <a:cs typeface="Clancy Light"/>
                <a:sym typeface="Clancy Light"/>
              </a:defRPr>
            </a:lvl4pPr>
            <a:lvl5pPr marL="0" indent="0" defTabSz="412740">
              <a:lnSpc>
                <a:spcPct val="100000"/>
              </a:lnSpc>
              <a:spcBef>
                <a:spcPts val="0"/>
              </a:spcBef>
              <a:buSzTx/>
              <a:buNone/>
              <a:defRPr sz="2751">
                <a:latin typeface="Clancy Light"/>
                <a:ea typeface="Clancy Light"/>
                <a:cs typeface="Clancy Light"/>
                <a:sym typeface="Clancy Light"/>
              </a:defRPr>
            </a:lvl5pPr>
          </a:lstStyle>
          <a:p>
            <a:r>
              <a:t>Presentation Subtitle</a:t>
            </a:r>
          </a:p>
          <a:p>
            <a:pPr lvl="1"/>
            <a:endParaRPr/>
          </a:p>
          <a:p>
            <a:pPr lvl="2"/>
            <a:endParaRPr/>
          </a:p>
          <a:p>
            <a:pPr lvl="3"/>
            <a:endParaRPr/>
          </a:p>
          <a:p>
            <a:pPr lvl="4"/>
            <a:endParaRP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315492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pic>
        <p:nvPicPr>
          <p:cNvPr id="100" name="desn2000-background.png" descr="desn2000-background.png"/>
          <p:cNvPicPr>
            <a:picLocks noChangeAspect="1"/>
          </p:cNvPicPr>
          <p:nvPr/>
        </p:nvPicPr>
        <p:blipFill>
          <a:blip r:embed="rId2"/>
          <a:stretch>
            <a:fillRect/>
          </a:stretch>
        </p:blipFill>
        <p:spPr>
          <a:xfrm>
            <a:off x="-30103" y="-699669"/>
            <a:ext cx="12252205" cy="8257337"/>
          </a:xfrm>
          <a:prstGeom prst="rect">
            <a:avLst/>
          </a:prstGeom>
          <a:ln w="12700">
            <a:miter lim="400000"/>
          </a:ln>
        </p:spPr>
      </p:pic>
      <p:sp>
        <p:nvSpPr>
          <p:cNvPr id="101" name="Body Level One…"/>
          <p:cNvSpPr txBox="1">
            <a:spLocks noGrp="1"/>
          </p:cNvSpPr>
          <p:nvPr>
            <p:ph type="body" sz="half" idx="1" hasCustomPrompt="1"/>
          </p:nvPr>
        </p:nvSpPr>
        <p:spPr>
          <a:xfrm>
            <a:off x="603251" y="2460422"/>
            <a:ext cx="10985500" cy="1937157"/>
          </a:xfrm>
          <a:prstGeom prst="rect">
            <a:avLst/>
          </a:prstGeom>
        </p:spPr>
        <p:txBody>
          <a:bodyPr anchor="ctr"/>
          <a:lstStyle>
            <a:lvl1pPr marL="0" indent="0" algn="ctr">
              <a:lnSpc>
                <a:spcPct val="80000"/>
              </a:lnSpc>
              <a:spcBef>
                <a:spcPts val="0"/>
              </a:spcBef>
              <a:buSzTx/>
              <a:buNone/>
              <a:defRPr sz="5800" spc="-116">
                <a:latin typeface="Clancy Regular"/>
                <a:ea typeface="Clancy Regular"/>
                <a:cs typeface="Clancy Regular"/>
                <a:sym typeface="Clancy Regular"/>
              </a:defRPr>
            </a:lvl1pPr>
            <a:lvl2pPr marL="0" indent="0" algn="ctr">
              <a:lnSpc>
                <a:spcPct val="80000"/>
              </a:lnSpc>
              <a:spcBef>
                <a:spcPts val="0"/>
              </a:spcBef>
              <a:buSzTx/>
              <a:buNone/>
              <a:defRPr sz="5800" spc="-116">
                <a:latin typeface="Clancy Regular"/>
                <a:ea typeface="Clancy Regular"/>
                <a:cs typeface="Clancy Regular"/>
                <a:sym typeface="Clancy Regular"/>
              </a:defRPr>
            </a:lvl2pPr>
            <a:lvl3pPr marL="0" indent="0" algn="ctr">
              <a:lnSpc>
                <a:spcPct val="80000"/>
              </a:lnSpc>
              <a:spcBef>
                <a:spcPts val="0"/>
              </a:spcBef>
              <a:buSzTx/>
              <a:buNone/>
              <a:defRPr sz="5800" spc="-116">
                <a:latin typeface="Clancy Regular"/>
                <a:ea typeface="Clancy Regular"/>
                <a:cs typeface="Clancy Regular"/>
                <a:sym typeface="Clancy Regular"/>
              </a:defRPr>
            </a:lvl3pPr>
            <a:lvl4pPr marL="0" indent="0" algn="ctr">
              <a:lnSpc>
                <a:spcPct val="80000"/>
              </a:lnSpc>
              <a:spcBef>
                <a:spcPts val="0"/>
              </a:spcBef>
              <a:buSzTx/>
              <a:buNone/>
              <a:defRPr sz="5800" spc="-116">
                <a:latin typeface="Clancy Regular"/>
                <a:ea typeface="Clancy Regular"/>
                <a:cs typeface="Clancy Regular"/>
                <a:sym typeface="Clancy Regular"/>
              </a:defRPr>
            </a:lvl4pPr>
            <a:lvl5pPr marL="0" indent="0" algn="ctr">
              <a:lnSpc>
                <a:spcPct val="80000"/>
              </a:lnSpc>
              <a:spcBef>
                <a:spcPts val="0"/>
              </a:spcBef>
              <a:buSzTx/>
              <a:buNone/>
              <a:defRPr sz="5800" spc="-116">
                <a:latin typeface="Clancy Regular"/>
                <a:ea typeface="Clancy Regular"/>
                <a:cs typeface="Clancy Regular"/>
                <a:sym typeface="Clancy Regular"/>
              </a:defRPr>
            </a:lvl5pPr>
          </a:lstStyle>
          <a:p>
            <a:r>
              <a:t>Statement</a:t>
            </a:r>
          </a:p>
          <a:p>
            <a:pPr lvl="1"/>
            <a:endParaRPr/>
          </a:p>
          <a:p>
            <a:pPr lvl="2"/>
            <a:endParaRPr/>
          </a:p>
          <a:p>
            <a:pPr lvl="3"/>
            <a:endParaRPr/>
          </a:p>
          <a:p>
            <a:pPr lvl="4"/>
            <a:endParaRPr/>
          </a:p>
        </p:txBody>
      </p:sp>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9064231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9" name="Body Level One…"/>
          <p:cNvSpPr txBox="1">
            <a:spLocks noGrp="1"/>
          </p:cNvSpPr>
          <p:nvPr>
            <p:ph type="body" idx="1" hasCustomPrompt="1"/>
          </p:nvPr>
        </p:nvSpPr>
        <p:spPr>
          <a:xfrm>
            <a:off x="603251" y="537964"/>
            <a:ext cx="10985500" cy="3620792"/>
          </a:xfrm>
          <a:prstGeom prst="rect">
            <a:avLst/>
          </a:prstGeom>
        </p:spPr>
        <p:txBody>
          <a:bodyPr anchor="b"/>
          <a:lstStyle>
            <a:lvl1pPr marL="0" indent="0" algn="ctr">
              <a:lnSpc>
                <a:spcPct val="80000"/>
              </a:lnSpc>
              <a:spcBef>
                <a:spcPts val="0"/>
              </a:spcBef>
              <a:buSzTx/>
              <a:buNone/>
              <a:defRPr sz="12500" b="1" spc="-125">
                <a:latin typeface="Helvetica Neue"/>
                <a:ea typeface="Helvetica Neue"/>
                <a:cs typeface="Helvetica Neue"/>
                <a:sym typeface="Helvetica Neue"/>
              </a:defRPr>
            </a:lvl1pPr>
            <a:lvl2pPr marL="0" indent="0" algn="ctr">
              <a:lnSpc>
                <a:spcPct val="80000"/>
              </a:lnSpc>
              <a:spcBef>
                <a:spcPts val="0"/>
              </a:spcBef>
              <a:buSzTx/>
              <a:buNone/>
              <a:defRPr sz="12500" b="1" spc="-125">
                <a:latin typeface="Helvetica Neue"/>
                <a:ea typeface="Helvetica Neue"/>
                <a:cs typeface="Helvetica Neue"/>
                <a:sym typeface="Helvetica Neue"/>
              </a:defRPr>
            </a:lvl2pPr>
            <a:lvl3pPr marL="0" indent="0" algn="ctr">
              <a:lnSpc>
                <a:spcPct val="80000"/>
              </a:lnSpc>
              <a:spcBef>
                <a:spcPts val="0"/>
              </a:spcBef>
              <a:buSzTx/>
              <a:buNone/>
              <a:defRPr sz="12500" b="1" spc="-125">
                <a:latin typeface="Helvetica Neue"/>
                <a:ea typeface="Helvetica Neue"/>
                <a:cs typeface="Helvetica Neue"/>
                <a:sym typeface="Helvetica Neue"/>
              </a:defRPr>
            </a:lvl3pPr>
            <a:lvl4pPr marL="0" indent="0" algn="ctr">
              <a:lnSpc>
                <a:spcPct val="80000"/>
              </a:lnSpc>
              <a:spcBef>
                <a:spcPts val="0"/>
              </a:spcBef>
              <a:buSzTx/>
              <a:buNone/>
              <a:defRPr sz="12500" b="1" spc="-125">
                <a:latin typeface="Helvetica Neue"/>
                <a:ea typeface="Helvetica Neue"/>
                <a:cs typeface="Helvetica Neue"/>
                <a:sym typeface="Helvetica Neue"/>
              </a:defRPr>
            </a:lvl4pPr>
            <a:lvl5pPr marL="0" indent="0" algn="ctr">
              <a:lnSpc>
                <a:spcPct val="80000"/>
              </a:lnSpc>
              <a:spcBef>
                <a:spcPts val="0"/>
              </a:spcBef>
              <a:buSzTx/>
              <a:buNone/>
              <a:defRPr sz="12500" b="1" spc="-125">
                <a:latin typeface="Helvetica Neue"/>
                <a:ea typeface="Helvetica Neue"/>
                <a:cs typeface="Helvetica Neue"/>
                <a:sym typeface="Helvetica Neue"/>
              </a:defRPr>
            </a:lvl5pPr>
          </a:lstStyle>
          <a:p>
            <a:r>
              <a:t>100%</a:t>
            </a:r>
          </a:p>
          <a:p>
            <a:pPr lvl="1"/>
            <a:endParaRPr/>
          </a:p>
          <a:p>
            <a:pPr lvl="2"/>
            <a:endParaRPr/>
          </a:p>
          <a:p>
            <a:pPr lvl="3"/>
            <a:endParaRPr/>
          </a:p>
          <a:p>
            <a:pPr lvl="4"/>
            <a:endParaRPr/>
          </a:p>
        </p:txBody>
      </p:sp>
      <p:sp>
        <p:nvSpPr>
          <p:cNvPr id="110" name="Fact information"/>
          <p:cNvSpPr txBox="1">
            <a:spLocks noGrp="1"/>
          </p:cNvSpPr>
          <p:nvPr>
            <p:ph type="body" sz="quarter" idx="21" hasCustomPrompt="1"/>
          </p:nvPr>
        </p:nvSpPr>
        <p:spPr>
          <a:xfrm>
            <a:off x="603251" y="4131090"/>
            <a:ext cx="10985500" cy="467391"/>
          </a:xfrm>
          <a:prstGeom prst="rect">
            <a:avLst/>
          </a:prstGeom>
        </p:spPr>
        <p:txBody>
          <a:bodyPr lIns="45719" tIns="45719" rIns="45719" bIns="45719"/>
          <a:lstStyle>
            <a:lvl1pPr marL="0" indent="0" algn="ctr" defTabSz="412740">
              <a:lnSpc>
                <a:spcPct val="100000"/>
              </a:lnSpc>
              <a:spcBef>
                <a:spcPts val="0"/>
              </a:spcBef>
              <a:buSzTx/>
              <a:buNone/>
              <a:defRPr sz="2751" b="1">
                <a:latin typeface="Helvetica Neue"/>
                <a:ea typeface="Helvetica Neue"/>
                <a:cs typeface="Helvetica Neue"/>
                <a:sym typeface="Helvetica Neue"/>
              </a:defRPr>
            </a:lvl1pPr>
          </a:lstStyle>
          <a:p>
            <a:r>
              <a:t>Fact information</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4892627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8" name="Attribution"/>
          <p:cNvSpPr txBox="1">
            <a:spLocks noGrp="1"/>
          </p:cNvSpPr>
          <p:nvPr>
            <p:ph type="body" sz="quarter" idx="21" hasCustomPrompt="1"/>
          </p:nvPr>
        </p:nvSpPr>
        <p:spPr>
          <a:xfrm>
            <a:off x="1215012" y="5337728"/>
            <a:ext cx="10100027" cy="318489"/>
          </a:xfrm>
          <a:prstGeom prst="rect">
            <a:avLst/>
          </a:prstGeom>
        </p:spPr>
        <p:txBody>
          <a:bodyPr lIns="45719" tIns="45719" rIns="45719" bIns="45719"/>
          <a:lstStyle>
            <a:lvl1pPr marL="0" indent="0" defTabSz="412740">
              <a:lnSpc>
                <a:spcPct val="100000"/>
              </a:lnSpc>
              <a:spcBef>
                <a:spcPts val="0"/>
              </a:spcBef>
              <a:buSzTx/>
              <a:buNone/>
              <a:defRPr sz="900">
                <a:latin typeface="Helvetica Neue Light"/>
                <a:ea typeface="Helvetica Neue Light"/>
                <a:cs typeface="Helvetica Neue Light"/>
                <a:sym typeface="Helvetica Neue Light"/>
              </a:defRPr>
            </a:lvl1pPr>
          </a:lstStyle>
          <a:p>
            <a:r>
              <a:t>Attribution</a:t>
            </a:r>
          </a:p>
        </p:txBody>
      </p:sp>
      <p:sp>
        <p:nvSpPr>
          <p:cNvPr id="119" name="Body Level One…"/>
          <p:cNvSpPr txBox="1">
            <a:spLocks noGrp="1"/>
          </p:cNvSpPr>
          <p:nvPr>
            <p:ph type="body" sz="half" idx="1" hasCustomPrompt="1"/>
          </p:nvPr>
        </p:nvSpPr>
        <p:spPr>
          <a:xfrm>
            <a:off x="876962" y="2469931"/>
            <a:ext cx="10438077" cy="1918140"/>
          </a:xfrm>
          <a:prstGeom prst="rect">
            <a:avLst/>
          </a:prstGeom>
        </p:spPr>
        <p:txBody>
          <a:bodyPr/>
          <a:lstStyle>
            <a:lvl1pPr marL="319453" indent="-234945">
              <a:spcBef>
                <a:spcPts val="0"/>
              </a:spcBef>
              <a:buSzTx/>
              <a:buNone/>
              <a:defRPr sz="4251" spc="-85">
                <a:latin typeface="Helvetica Neue Medium"/>
                <a:ea typeface="Helvetica Neue Medium"/>
                <a:cs typeface="Helvetica Neue Medium"/>
                <a:sym typeface="Helvetica Neue Medium"/>
              </a:defRPr>
            </a:lvl1pPr>
            <a:lvl2pPr marL="319453" indent="-234945">
              <a:spcBef>
                <a:spcPts val="0"/>
              </a:spcBef>
              <a:buSzTx/>
              <a:buNone/>
              <a:defRPr sz="4251" spc="-85">
                <a:latin typeface="Helvetica Neue Medium"/>
                <a:ea typeface="Helvetica Neue Medium"/>
                <a:cs typeface="Helvetica Neue Medium"/>
                <a:sym typeface="Helvetica Neue Medium"/>
              </a:defRPr>
            </a:lvl2pPr>
            <a:lvl3pPr marL="319453" indent="-234945">
              <a:spcBef>
                <a:spcPts val="0"/>
              </a:spcBef>
              <a:buSzTx/>
              <a:buNone/>
              <a:defRPr sz="4251" spc="-85">
                <a:latin typeface="Helvetica Neue Medium"/>
                <a:ea typeface="Helvetica Neue Medium"/>
                <a:cs typeface="Helvetica Neue Medium"/>
                <a:sym typeface="Helvetica Neue Medium"/>
              </a:defRPr>
            </a:lvl3pPr>
            <a:lvl4pPr marL="319453" indent="-234945">
              <a:spcBef>
                <a:spcPts val="0"/>
              </a:spcBef>
              <a:buSzTx/>
              <a:buNone/>
              <a:defRPr sz="4251" spc="-85">
                <a:latin typeface="Helvetica Neue Medium"/>
                <a:ea typeface="Helvetica Neue Medium"/>
                <a:cs typeface="Helvetica Neue Medium"/>
                <a:sym typeface="Helvetica Neue Medium"/>
              </a:defRPr>
            </a:lvl4pPr>
            <a:lvl5pPr marL="319453" indent="-234945">
              <a:spcBef>
                <a:spcPts val="0"/>
              </a:spcBef>
              <a:buSzTx/>
              <a:buNone/>
              <a:defRPr sz="4251"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334532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7" name="Image"/>
          <p:cNvSpPr>
            <a:spLocks noGrp="1"/>
          </p:cNvSpPr>
          <p:nvPr>
            <p:ph type="pic" sz="quarter" idx="21"/>
          </p:nvPr>
        </p:nvSpPr>
        <p:spPr>
          <a:xfrm>
            <a:off x="7880351" y="508001"/>
            <a:ext cx="3719549" cy="2974839"/>
          </a:xfrm>
          <a:prstGeom prst="rect">
            <a:avLst/>
          </a:prstGeom>
        </p:spPr>
        <p:txBody>
          <a:bodyPr lIns="91439" tIns="45719" rIns="91439" bIns="45719">
            <a:noAutofit/>
          </a:bodyPr>
          <a:lstStyle/>
          <a:p>
            <a:endParaRPr/>
          </a:p>
        </p:txBody>
      </p:sp>
      <p:sp>
        <p:nvSpPr>
          <p:cNvPr id="128" name="Image"/>
          <p:cNvSpPr>
            <a:spLocks noGrp="1"/>
          </p:cNvSpPr>
          <p:nvPr>
            <p:ph type="pic" sz="half" idx="22"/>
          </p:nvPr>
        </p:nvSpPr>
        <p:spPr>
          <a:xfrm>
            <a:off x="6750051" y="1989137"/>
            <a:ext cx="5219700" cy="6075091"/>
          </a:xfrm>
          <a:prstGeom prst="rect">
            <a:avLst/>
          </a:prstGeom>
        </p:spPr>
        <p:txBody>
          <a:bodyPr lIns="91439" tIns="45719" rIns="91439" bIns="45719">
            <a:noAutofit/>
          </a:bodyPr>
          <a:lstStyle/>
          <a:p>
            <a:endParaRPr/>
          </a:p>
        </p:txBody>
      </p:sp>
      <p:sp>
        <p:nvSpPr>
          <p:cNvPr id="129" name="Image"/>
          <p:cNvSpPr>
            <a:spLocks noGrp="1"/>
          </p:cNvSpPr>
          <p:nvPr>
            <p:ph type="pic" idx="23"/>
          </p:nvPr>
        </p:nvSpPr>
        <p:spPr>
          <a:xfrm>
            <a:off x="-69851" y="247650"/>
            <a:ext cx="8305800" cy="6229351"/>
          </a:xfrm>
          <a:prstGeom prst="rect">
            <a:avLst/>
          </a:prstGeom>
        </p:spPr>
        <p:txBody>
          <a:bodyPr lIns="91439" tIns="45719" rIns="91439" bIns="45719">
            <a:noAutofit/>
          </a:bodyPr>
          <a:lstStyle/>
          <a:p>
            <a:endParaRPr/>
          </a:p>
        </p:txBody>
      </p:sp>
      <p:sp>
        <p:nvSpPr>
          <p:cNvPr id="1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8951722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7" name="Image"/>
          <p:cNvSpPr>
            <a:spLocks noGrp="1"/>
          </p:cNvSpPr>
          <p:nvPr>
            <p:ph type="pic" idx="21"/>
          </p:nvPr>
        </p:nvSpPr>
        <p:spPr>
          <a:xfrm>
            <a:off x="-666750" y="-2762251"/>
            <a:ext cx="13525500" cy="10820400"/>
          </a:xfrm>
          <a:prstGeom prst="rect">
            <a:avLst/>
          </a:prstGeom>
        </p:spPr>
        <p:txBody>
          <a:bodyPr lIns="91439" tIns="45719" rIns="91439" bIns="45719">
            <a:noAutofit/>
          </a:bodyPr>
          <a:lstStyle/>
          <a:p>
            <a:endParaRPr/>
          </a:p>
        </p:txBody>
      </p:sp>
      <p:sp>
        <p:nvSpPr>
          <p:cNvPr id="13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192934164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5180724"/>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ck">
    <p:bg>
      <p:bgPr>
        <a:solidFill>
          <a:srgbClr val="000000"/>
        </a:solidFill>
        <a:effectLst/>
      </p:bgPr>
    </p:bg>
    <p:spTree>
      <p:nvGrpSpPr>
        <p:cNvPr id="1" name=""/>
        <p:cNvGrpSpPr/>
        <p:nvPr/>
      </p:nvGrpSpPr>
      <p:grpSpPr>
        <a:xfrm>
          <a:off x="0" y="0"/>
          <a:ext cx="0" cy="0"/>
          <a:chOff x="0" y="0"/>
          <a:chExt cx="0" cy="0"/>
        </a:xfrm>
      </p:grpSpPr>
      <p:sp>
        <p:nvSpPr>
          <p:cNvPr id="1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1329653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1_Title &amp; Bullets">
    <p:bg>
      <p:bgPr>
        <a:solidFill>
          <a:srgbClr val="000000"/>
        </a:solidFill>
        <a:effectLst/>
      </p:bgPr>
    </p:bg>
    <p:spTree>
      <p:nvGrpSpPr>
        <p:cNvPr id="1" name=""/>
        <p:cNvGrpSpPr/>
        <p:nvPr/>
      </p:nvGrpSpPr>
      <p:grpSpPr>
        <a:xfrm>
          <a:off x="0" y="0"/>
          <a:ext cx="0" cy="0"/>
          <a:chOff x="0" y="0"/>
          <a:chExt cx="0" cy="0"/>
        </a:xfrm>
      </p:grpSpPr>
      <p:sp>
        <p:nvSpPr>
          <p:cNvPr id="159" name="Slide Title"/>
          <p:cNvSpPr txBox="1">
            <a:spLocks noGrp="1"/>
          </p:cNvSpPr>
          <p:nvPr>
            <p:ph type="title" hasCustomPrompt="1"/>
          </p:nvPr>
        </p:nvSpPr>
        <p:spPr>
          <a:prstGeom prst="rect">
            <a:avLst/>
          </a:prstGeom>
        </p:spPr>
        <p:txBody>
          <a:bodyPr/>
          <a:lstStyle>
            <a:lvl1pPr>
              <a:defRPr>
                <a:solidFill>
                  <a:srgbClr val="FFFFFF"/>
                </a:solidFill>
              </a:defRPr>
            </a:lvl1pPr>
          </a:lstStyle>
          <a:p>
            <a:r>
              <a:t>Slide Title</a:t>
            </a:r>
          </a:p>
        </p:txBody>
      </p:sp>
      <p:sp>
        <p:nvSpPr>
          <p:cNvPr id="160" name="Slide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solidFill>
                  <a:srgbClr val="FFFFFF"/>
                </a:solidFill>
                <a:latin typeface="Clancy Light"/>
                <a:ea typeface="Clancy Light"/>
                <a:cs typeface="Clancy Light"/>
                <a:sym typeface="Clancy Light"/>
              </a:defRPr>
            </a:lvl1pPr>
          </a:lstStyle>
          <a:p>
            <a:r>
              <a:t>Slide Subtitle</a:t>
            </a:r>
          </a:p>
        </p:txBody>
      </p:sp>
      <p:sp>
        <p:nvSpPr>
          <p:cNvPr id="161" name="Body Level One…"/>
          <p:cNvSpPr txBox="1">
            <a:spLocks noGrp="1"/>
          </p:cNvSpPr>
          <p:nvPr>
            <p:ph type="body" idx="1" hasCustomPrompt="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Slide bullet text</a:t>
            </a:r>
          </a:p>
          <a:p>
            <a:pPr lvl="1"/>
            <a:endParaRPr/>
          </a:p>
          <a:p>
            <a:pPr lvl="2"/>
            <a:endParaRPr/>
          </a:p>
          <a:p>
            <a:pPr lvl="3"/>
            <a:endParaRPr/>
          </a:p>
          <a:p>
            <a:pPr lvl="4"/>
            <a:endParaRPr/>
          </a:p>
        </p:txBody>
      </p:sp>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126259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Sub Alternate">
    <p:bg>
      <p:bgPr>
        <a:solidFill>
          <a:schemeClr val="accent4"/>
        </a:solidFill>
        <a:effectLst/>
      </p:bgPr>
    </p:bg>
    <p:spTree>
      <p:nvGrpSpPr>
        <p:cNvPr id="1" name=""/>
        <p:cNvGrpSpPr/>
        <p:nvPr/>
      </p:nvGrpSpPr>
      <p:grpSpPr>
        <a:xfrm>
          <a:off x="0" y="0"/>
          <a:ext cx="0" cy="0"/>
          <a:chOff x="0" y="0"/>
          <a:chExt cx="0" cy="0"/>
        </a:xfrm>
      </p:grpSpPr>
      <p:sp>
        <p:nvSpPr>
          <p:cNvPr id="169" name="Triangle"/>
          <p:cNvSpPr/>
          <p:nvPr/>
        </p:nvSpPr>
        <p:spPr>
          <a:xfrm rot="5400000">
            <a:off x="144791" y="2392052"/>
            <a:ext cx="6856444" cy="20738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a:miter lim="400000"/>
          </a:ln>
        </p:spPr>
        <p:txBody>
          <a:bodyPr lIns="35719" tIns="35719" rIns="35719" bIns="35719" anchor="ctr"/>
          <a:lstStyle/>
          <a:p>
            <a:pPr algn="ctr" defTabSz="410755">
              <a:lnSpc>
                <a:spcPct val="100000"/>
              </a:lnSpc>
              <a:spcBef>
                <a:spcPts val="0"/>
              </a:spcBef>
              <a:defRPr sz="3000">
                <a:solidFill>
                  <a:srgbClr val="FFFFFF"/>
                </a:solidFill>
                <a:latin typeface="Helvetica Neue Medium"/>
                <a:ea typeface="Helvetica Neue Medium"/>
                <a:cs typeface="Helvetica Neue Medium"/>
                <a:sym typeface="Helvetica Neue Medium"/>
              </a:defRPr>
            </a:pPr>
            <a:endParaRPr sz="1500"/>
          </a:p>
        </p:txBody>
      </p:sp>
      <p:sp>
        <p:nvSpPr>
          <p:cNvPr id="170" name="Rectangle"/>
          <p:cNvSpPr/>
          <p:nvPr/>
        </p:nvSpPr>
        <p:spPr>
          <a:xfrm>
            <a:off x="-3167" y="-913"/>
            <a:ext cx="2541651" cy="6911396"/>
          </a:xfrm>
          <a:prstGeom prst="rect">
            <a:avLst/>
          </a:prstGeom>
          <a:solidFill>
            <a:srgbClr val="FFFFFF"/>
          </a:solidFill>
          <a:ln w="12700">
            <a:miter lim="400000"/>
          </a:ln>
        </p:spPr>
        <p:txBody>
          <a:bodyPr lIns="35719" tIns="35719" rIns="35719" bIns="35719" anchor="ctr"/>
          <a:lstStyle/>
          <a:p>
            <a:pPr algn="ctr" defTabSz="410755">
              <a:lnSpc>
                <a:spcPct val="100000"/>
              </a:lnSpc>
              <a:spcBef>
                <a:spcPts val="0"/>
              </a:spcBef>
              <a:defRPr sz="3000">
                <a:solidFill>
                  <a:srgbClr val="FFFFFF"/>
                </a:solidFill>
                <a:latin typeface="Helvetica Neue Medium"/>
                <a:ea typeface="Helvetica Neue Medium"/>
                <a:cs typeface="Helvetica Neue Medium"/>
                <a:sym typeface="Helvetica Neue Medium"/>
              </a:defRPr>
            </a:pPr>
            <a:endParaRPr sz="1500"/>
          </a:p>
        </p:txBody>
      </p:sp>
      <p:sp>
        <p:nvSpPr>
          <p:cNvPr id="171" name="Title Text"/>
          <p:cNvSpPr txBox="1">
            <a:spLocks noGrp="1"/>
          </p:cNvSpPr>
          <p:nvPr>
            <p:ph type="title"/>
          </p:nvPr>
        </p:nvSpPr>
        <p:spPr>
          <a:xfrm>
            <a:off x="324851" y="2898384"/>
            <a:ext cx="3647903" cy="901101"/>
          </a:xfrm>
          <a:prstGeom prst="rect">
            <a:avLst/>
          </a:prstGeom>
        </p:spPr>
        <p:txBody>
          <a:bodyPr lIns="71437" tIns="71437" rIns="71437" bIns="71437" anchor="ctr">
            <a:noAutofit/>
          </a:bodyPr>
          <a:lstStyle>
            <a:lvl1pPr>
              <a:defRPr sz="5800" spc="-116"/>
            </a:lvl1pPr>
          </a:lstStyle>
          <a:p>
            <a:r>
              <a:t>Title Text</a:t>
            </a:r>
          </a:p>
        </p:txBody>
      </p:sp>
      <p:sp>
        <p:nvSpPr>
          <p:cNvPr id="172" name="Title Text"/>
          <p:cNvSpPr txBox="1">
            <a:spLocks noGrp="1"/>
          </p:cNvSpPr>
          <p:nvPr>
            <p:ph type="body" sz="quarter" idx="21"/>
          </p:nvPr>
        </p:nvSpPr>
        <p:spPr>
          <a:xfrm>
            <a:off x="4892073" y="2930134"/>
            <a:ext cx="6914864" cy="901101"/>
          </a:xfrm>
          <a:prstGeom prst="rect">
            <a:avLst/>
          </a:prstGeom>
        </p:spPr>
        <p:txBody>
          <a:bodyPr lIns="71437" tIns="71437" rIns="71437" bIns="71437" anchor="ctr"/>
          <a:lstStyle>
            <a:lvl1pPr marL="0" indent="0" algn="ctr">
              <a:lnSpc>
                <a:spcPct val="80000"/>
              </a:lnSpc>
              <a:spcBef>
                <a:spcPts val="0"/>
              </a:spcBef>
              <a:buSzTx/>
              <a:buNone/>
              <a:defRPr sz="4251" spc="-85">
                <a:latin typeface="+mn-lt"/>
                <a:ea typeface="+mn-ea"/>
                <a:cs typeface="+mn-cs"/>
                <a:sym typeface="Clancy Bold"/>
              </a:defRPr>
            </a:lvl1pPr>
          </a:lstStyle>
          <a:p>
            <a:r>
              <a:t>Title Text</a:t>
            </a:r>
          </a:p>
        </p:txBody>
      </p:sp>
      <p:sp>
        <p:nvSpPr>
          <p:cNvPr id="173" name="Slide Number"/>
          <p:cNvSpPr txBox="1">
            <a:spLocks noGrp="1"/>
          </p:cNvSpPr>
          <p:nvPr>
            <p:ph type="sldNum" sz="quarter" idx="2"/>
          </p:nvPr>
        </p:nvSpPr>
        <p:spPr>
          <a:xfrm>
            <a:off x="5935724" y="6536531"/>
            <a:ext cx="315791" cy="313546"/>
          </a:xfrm>
          <a:prstGeom prst="rect">
            <a:avLst/>
          </a:prstGeom>
        </p:spPr>
        <p:txBody>
          <a:bodyPr lIns="71437" tIns="71437" rIns="71437" bIns="71437" anchor="t"/>
          <a:lstStyle>
            <a:lvl1pPr defTabSz="410755">
              <a:defRPr sz="1100">
                <a:latin typeface="Helvetica Neue Thin"/>
                <a:ea typeface="Helvetica Neue Thin"/>
                <a:cs typeface="Helvetica Neue Thin"/>
                <a:sym typeface="Helvetica Neue Thin"/>
              </a:defRPr>
            </a:lvl1pPr>
          </a:lstStyle>
          <a:p>
            <a:fld id="{86CB4B4D-7CA3-9044-876B-883B54F8677D}" type="slidenum">
              <a:t>‹#›</a:t>
            </a:fld>
            <a:endParaRPr/>
          </a:p>
        </p:txBody>
      </p:sp>
    </p:spTree>
    <p:extLst>
      <p:ext uri="{BB962C8B-B14F-4D97-AF65-F5344CB8AC3E}">
        <p14:creationId xmlns:p14="http://schemas.microsoft.com/office/powerpoint/2010/main" val="288991067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Inverse">
    <p:spTree>
      <p:nvGrpSpPr>
        <p:cNvPr id="1" name=""/>
        <p:cNvGrpSpPr/>
        <p:nvPr/>
      </p:nvGrpSpPr>
      <p:grpSpPr>
        <a:xfrm>
          <a:off x="0" y="0"/>
          <a:ext cx="0" cy="0"/>
          <a:chOff x="0" y="0"/>
          <a:chExt cx="0" cy="0"/>
        </a:xfrm>
      </p:grpSpPr>
      <p:sp>
        <p:nvSpPr>
          <p:cNvPr id="180" name="Title Text"/>
          <p:cNvSpPr txBox="1">
            <a:spLocks noGrp="1"/>
          </p:cNvSpPr>
          <p:nvPr>
            <p:ph type="title"/>
          </p:nvPr>
        </p:nvSpPr>
        <p:spPr>
          <a:xfrm>
            <a:off x="2416970" y="2949184"/>
            <a:ext cx="7358063" cy="901101"/>
          </a:xfrm>
          <a:prstGeom prst="rect">
            <a:avLst/>
          </a:prstGeom>
        </p:spPr>
        <p:txBody>
          <a:bodyPr lIns="71437" tIns="71437" rIns="71437" bIns="71437" anchor="ctr"/>
          <a:lstStyle>
            <a:lvl1pPr algn="ctr">
              <a:defRPr sz="5800" spc="-116"/>
            </a:lvl1pPr>
          </a:lstStyle>
          <a:p>
            <a:r>
              <a:t>Title Text</a:t>
            </a:r>
          </a:p>
        </p:txBody>
      </p:sp>
      <p:sp>
        <p:nvSpPr>
          <p:cNvPr id="181" name="Body Level One…"/>
          <p:cNvSpPr txBox="1">
            <a:spLocks noGrp="1"/>
          </p:cNvSpPr>
          <p:nvPr>
            <p:ph type="body" sz="quarter" idx="1"/>
          </p:nvPr>
        </p:nvSpPr>
        <p:spPr>
          <a:xfrm>
            <a:off x="2416970" y="3977939"/>
            <a:ext cx="7358063" cy="794743"/>
          </a:xfrm>
          <a:prstGeom prst="rect">
            <a:avLst/>
          </a:prstGeom>
        </p:spPr>
        <p:txBody>
          <a:bodyPr lIns="71437" tIns="71437" rIns="71437" bIns="71437"/>
          <a:lstStyle>
            <a:lvl1pPr marL="0" indent="0" algn="ctr" defTabSz="412740">
              <a:lnSpc>
                <a:spcPct val="100000"/>
              </a:lnSpc>
              <a:spcBef>
                <a:spcPts val="0"/>
              </a:spcBef>
              <a:buSzTx/>
              <a:buNone/>
              <a:defRPr sz="2751" b="1">
                <a:latin typeface="Helvetica Neue"/>
                <a:ea typeface="Helvetica Neue"/>
                <a:cs typeface="Helvetica Neue"/>
                <a:sym typeface="Helvetica Neue"/>
              </a:defRPr>
            </a:lvl1pPr>
            <a:lvl2pPr marL="0" indent="0" algn="ctr" defTabSz="412740">
              <a:lnSpc>
                <a:spcPct val="100000"/>
              </a:lnSpc>
              <a:spcBef>
                <a:spcPts val="0"/>
              </a:spcBef>
              <a:buSzTx/>
              <a:buNone/>
              <a:defRPr sz="2751" b="1">
                <a:latin typeface="Helvetica Neue"/>
                <a:ea typeface="Helvetica Neue"/>
                <a:cs typeface="Helvetica Neue"/>
                <a:sym typeface="Helvetica Neue"/>
              </a:defRPr>
            </a:lvl2pPr>
            <a:lvl3pPr marL="0" indent="0" algn="ctr" defTabSz="412740">
              <a:lnSpc>
                <a:spcPct val="100000"/>
              </a:lnSpc>
              <a:spcBef>
                <a:spcPts val="0"/>
              </a:spcBef>
              <a:buSzTx/>
              <a:buNone/>
              <a:defRPr sz="2751" b="1">
                <a:latin typeface="Helvetica Neue"/>
                <a:ea typeface="Helvetica Neue"/>
                <a:cs typeface="Helvetica Neue"/>
                <a:sym typeface="Helvetica Neue"/>
              </a:defRPr>
            </a:lvl3pPr>
            <a:lvl4pPr marL="0" indent="0" algn="ctr" defTabSz="412740">
              <a:lnSpc>
                <a:spcPct val="100000"/>
              </a:lnSpc>
              <a:spcBef>
                <a:spcPts val="0"/>
              </a:spcBef>
              <a:buSzTx/>
              <a:buNone/>
              <a:defRPr sz="2751" b="1">
                <a:latin typeface="Helvetica Neue"/>
                <a:ea typeface="Helvetica Neue"/>
                <a:cs typeface="Helvetica Neue"/>
                <a:sym typeface="Helvetica Neue"/>
              </a:defRPr>
            </a:lvl4pPr>
            <a:lvl5pPr marL="0" indent="0" algn="ctr" defTabSz="412740">
              <a:lnSpc>
                <a:spcPct val="100000"/>
              </a:lnSpc>
              <a:spcBef>
                <a:spcPts val="0"/>
              </a:spcBef>
              <a:buSzTx/>
              <a:buNone/>
              <a:defRPr sz="2751"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82" name="Triangle"/>
          <p:cNvSpPr/>
          <p:nvPr/>
        </p:nvSpPr>
        <p:spPr>
          <a:xfrm rot="5400000">
            <a:off x="-2394441" y="2392052"/>
            <a:ext cx="6856444" cy="20738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a:miter lim="400000"/>
          </a:ln>
        </p:spPr>
        <p:txBody>
          <a:bodyPr lIns="35719" tIns="35719" rIns="35719" bIns="35719" anchor="ctr"/>
          <a:lstStyle/>
          <a:p>
            <a:pPr algn="ctr" defTabSz="410755">
              <a:lnSpc>
                <a:spcPct val="100000"/>
              </a:lnSpc>
              <a:spcBef>
                <a:spcPts val="0"/>
              </a:spcBef>
              <a:defRPr sz="3000">
                <a:solidFill>
                  <a:srgbClr val="FFFFFF"/>
                </a:solidFill>
                <a:latin typeface="Helvetica Neue Medium"/>
                <a:ea typeface="Helvetica Neue Medium"/>
                <a:cs typeface="Helvetica Neue Medium"/>
                <a:sym typeface="Helvetica Neue Medium"/>
              </a:defRPr>
            </a:pPr>
            <a:endParaRPr sz="1500"/>
          </a:p>
        </p:txBody>
      </p:sp>
      <p:sp>
        <p:nvSpPr>
          <p:cNvPr id="183" name="Slide Number"/>
          <p:cNvSpPr txBox="1">
            <a:spLocks noGrp="1"/>
          </p:cNvSpPr>
          <p:nvPr>
            <p:ph type="sldNum" sz="quarter" idx="2"/>
          </p:nvPr>
        </p:nvSpPr>
        <p:spPr>
          <a:xfrm>
            <a:off x="5935724" y="6536531"/>
            <a:ext cx="315791" cy="313546"/>
          </a:xfrm>
          <a:prstGeom prst="rect">
            <a:avLst/>
          </a:prstGeom>
        </p:spPr>
        <p:txBody>
          <a:bodyPr lIns="71437" tIns="71437" rIns="71437" bIns="71437" anchor="t"/>
          <a:lstStyle>
            <a:lvl1pPr defTabSz="410755">
              <a:defRPr sz="1100">
                <a:latin typeface="Helvetica Neue Thin"/>
                <a:ea typeface="Helvetica Neue Thin"/>
                <a:cs typeface="Helvetica Neue Thin"/>
                <a:sym typeface="Helvetica Neue Thin"/>
              </a:defRPr>
            </a:lvl1pPr>
          </a:lstStyle>
          <a:p>
            <a:fld id="{86CB4B4D-7CA3-9044-876B-883B54F8677D}" type="slidenum">
              <a:t>‹#›</a:t>
            </a:fld>
            <a:endParaRPr/>
          </a:p>
        </p:txBody>
      </p:sp>
    </p:spTree>
    <p:extLst>
      <p:ext uri="{BB962C8B-B14F-4D97-AF65-F5344CB8AC3E}">
        <p14:creationId xmlns:p14="http://schemas.microsoft.com/office/powerpoint/2010/main" val="33970061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2" name="666699290_02_crop_3159x1892.jpg"/>
          <p:cNvSpPr>
            <a:spLocks noGrp="1"/>
          </p:cNvSpPr>
          <p:nvPr>
            <p:ph type="pic" idx="21"/>
          </p:nvPr>
        </p:nvSpPr>
        <p:spPr>
          <a:xfrm>
            <a:off x="-577849" y="-647700"/>
            <a:ext cx="13373100" cy="8009467"/>
          </a:xfrm>
          <a:prstGeom prst="rect">
            <a:avLst/>
          </a:prstGeom>
        </p:spPr>
        <p:txBody>
          <a:bodyPr lIns="91439" tIns="45719" rIns="91439" bIns="45719">
            <a:noAutofit/>
          </a:bodyPr>
          <a:lstStyle/>
          <a:p>
            <a:endParaRPr/>
          </a:p>
        </p:txBody>
      </p:sp>
      <p:sp>
        <p:nvSpPr>
          <p:cNvPr id="23" name="Presentation Title"/>
          <p:cNvSpPr txBox="1">
            <a:spLocks noGrp="1"/>
          </p:cNvSpPr>
          <p:nvPr>
            <p:ph type="title" hasCustomPrompt="1"/>
          </p:nvPr>
        </p:nvSpPr>
        <p:spPr>
          <a:xfrm>
            <a:off x="603251" y="3562351"/>
            <a:ext cx="10985500" cy="2324100"/>
          </a:xfrm>
          <a:prstGeom prst="rect">
            <a:avLst/>
          </a:prstGeom>
        </p:spPr>
        <p:txBody>
          <a:bodyPr anchor="b"/>
          <a:lstStyle>
            <a:lvl1pPr>
              <a:defRPr sz="5800" spc="-116"/>
            </a:lvl1pPr>
          </a:lstStyle>
          <a:p>
            <a:r>
              <a:t>Presentation Title</a:t>
            </a:r>
          </a:p>
        </p:txBody>
      </p:sp>
      <p:sp>
        <p:nvSpPr>
          <p:cNvPr id="24" name="Author and Date"/>
          <p:cNvSpPr txBox="1">
            <a:spLocks noGrp="1"/>
          </p:cNvSpPr>
          <p:nvPr>
            <p:ph type="body" sz="quarter" idx="22" hasCustomPrompt="1"/>
          </p:nvPr>
        </p:nvSpPr>
        <p:spPr>
          <a:xfrm>
            <a:off x="603846" y="553070"/>
            <a:ext cx="10984311" cy="318489"/>
          </a:xfrm>
          <a:prstGeom prst="rect">
            <a:avLst/>
          </a:prstGeom>
        </p:spPr>
        <p:txBody>
          <a:bodyPr lIns="45719" tIns="45719" rIns="45719" bIns="45719"/>
          <a:lstStyle>
            <a:lvl1pPr marL="0" indent="0" defTabSz="412740">
              <a:lnSpc>
                <a:spcPct val="100000"/>
              </a:lnSpc>
              <a:spcBef>
                <a:spcPts val="0"/>
              </a:spcBef>
              <a:buSzTx/>
              <a:buNone/>
              <a:defRPr sz="1800">
                <a:latin typeface="+mn-lt"/>
                <a:ea typeface="+mn-ea"/>
                <a:cs typeface="+mn-cs"/>
                <a:sym typeface="Clancy Bold"/>
              </a:defRPr>
            </a:lvl1pPr>
          </a:lstStyle>
          <a:p>
            <a:r>
              <a:t>Author and Date</a:t>
            </a:r>
          </a:p>
        </p:txBody>
      </p:sp>
      <p:sp>
        <p:nvSpPr>
          <p:cNvPr id="25" name="Body Level One…"/>
          <p:cNvSpPr txBox="1">
            <a:spLocks noGrp="1"/>
          </p:cNvSpPr>
          <p:nvPr>
            <p:ph type="body" sz="quarter" idx="1" hasCustomPrompt="1"/>
          </p:nvPr>
        </p:nvSpPr>
        <p:spPr>
          <a:xfrm>
            <a:off x="603251" y="5804955"/>
            <a:ext cx="10985500" cy="558476"/>
          </a:xfrm>
          <a:prstGeom prst="rect">
            <a:avLst/>
          </a:prstGeom>
        </p:spPr>
        <p:txBody>
          <a:bodyPr/>
          <a:lstStyle>
            <a:lvl1pPr marL="0" indent="0" defTabSz="412740">
              <a:lnSpc>
                <a:spcPct val="100000"/>
              </a:lnSpc>
              <a:spcBef>
                <a:spcPts val="0"/>
              </a:spcBef>
              <a:buSzTx/>
              <a:buNone/>
              <a:defRPr sz="2751">
                <a:latin typeface="Clancy Light"/>
                <a:ea typeface="Clancy Light"/>
                <a:cs typeface="Clancy Light"/>
                <a:sym typeface="Clancy Light"/>
              </a:defRPr>
            </a:lvl1pPr>
            <a:lvl2pPr marL="0" indent="0" defTabSz="412740">
              <a:lnSpc>
                <a:spcPct val="100000"/>
              </a:lnSpc>
              <a:spcBef>
                <a:spcPts val="0"/>
              </a:spcBef>
              <a:buSzTx/>
              <a:buNone/>
              <a:defRPr sz="2751">
                <a:latin typeface="Clancy Light"/>
                <a:ea typeface="Clancy Light"/>
                <a:cs typeface="Clancy Light"/>
                <a:sym typeface="Clancy Light"/>
              </a:defRPr>
            </a:lvl2pPr>
            <a:lvl3pPr marL="0" indent="0" defTabSz="412740">
              <a:lnSpc>
                <a:spcPct val="100000"/>
              </a:lnSpc>
              <a:spcBef>
                <a:spcPts val="0"/>
              </a:spcBef>
              <a:buSzTx/>
              <a:buNone/>
              <a:defRPr sz="2751">
                <a:latin typeface="Clancy Light"/>
                <a:ea typeface="Clancy Light"/>
                <a:cs typeface="Clancy Light"/>
                <a:sym typeface="Clancy Light"/>
              </a:defRPr>
            </a:lvl3pPr>
            <a:lvl4pPr marL="0" indent="0" defTabSz="412740">
              <a:lnSpc>
                <a:spcPct val="100000"/>
              </a:lnSpc>
              <a:spcBef>
                <a:spcPts val="0"/>
              </a:spcBef>
              <a:buSzTx/>
              <a:buNone/>
              <a:defRPr sz="2751">
                <a:latin typeface="Clancy Light"/>
                <a:ea typeface="Clancy Light"/>
                <a:cs typeface="Clancy Light"/>
                <a:sym typeface="Clancy Light"/>
              </a:defRPr>
            </a:lvl4pPr>
            <a:lvl5pPr marL="0" indent="0" defTabSz="412740">
              <a:lnSpc>
                <a:spcPct val="100000"/>
              </a:lnSpc>
              <a:spcBef>
                <a:spcPts val="0"/>
              </a:spcBef>
              <a:buSzTx/>
              <a:buNone/>
              <a:defRPr sz="2751">
                <a:latin typeface="Clancy Light"/>
                <a:ea typeface="Clancy Light"/>
                <a:cs typeface="Clancy Light"/>
                <a:sym typeface="Clancy Light"/>
              </a:defRPr>
            </a:lvl5pPr>
          </a:lstStyle>
          <a:p>
            <a:r>
              <a:t>Presentation Subtitle</a:t>
            </a:r>
          </a:p>
          <a:p>
            <a:pPr lvl="1"/>
            <a:endParaRPr/>
          </a:p>
          <a:p>
            <a:pPr lvl="2"/>
            <a:endParaRPr/>
          </a:p>
          <a:p>
            <a:pPr lvl="3"/>
            <a:endParaRPr/>
          </a:p>
          <a:p>
            <a:pPr lvl="4"/>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3850381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2_Title &amp; Bullets">
    <p:spTree>
      <p:nvGrpSpPr>
        <p:cNvPr id="1" name=""/>
        <p:cNvGrpSpPr/>
        <p:nvPr/>
      </p:nvGrpSpPr>
      <p:grpSpPr>
        <a:xfrm>
          <a:off x="0" y="0"/>
          <a:ext cx="0" cy="0"/>
          <a:chOff x="0" y="0"/>
          <a:chExt cx="0" cy="0"/>
        </a:xfrm>
      </p:grpSpPr>
      <p:sp>
        <p:nvSpPr>
          <p:cNvPr id="190" name="Slide Title"/>
          <p:cNvSpPr txBox="1">
            <a:spLocks noGrp="1"/>
          </p:cNvSpPr>
          <p:nvPr>
            <p:ph type="title" hasCustomPrompt="1"/>
          </p:nvPr>
        </p:nvSpPr>
        <p:spPr>
          <a:prstGeom prst="rect">
            <a:avLst/>
          </a:prstGeom>
        </p:spPr>
        <p:txBody>
          <a:bodyPr/>
          <a:lstStyle/>
          <a:p>
            <a:r>
              <a:t>Slide Title</a:t>
            </a:r>
          </a:p>
        </p:txBody>
      </p:sp>
      <p:sp>
        <p:nvSpPr>
          <p:cNvPr id="191" name="Slide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Slide Subtitle</a:t>
            </a:r>
          </a:p>
        </p:txBody>
      </p:sp>
      <p:sp>
        <p:nvSpPr>
          <p:cNvPr id="192" name="Body Level One…"/>
          <p:cNvSpPr txBox="1">
            <a:spLocks noGrp="1"/>
          </p:cNvSpPr>
          <p:nvPr>
            <p:ph type="body" idx="1" hasCustomPrompt="1"/>
          </p:nvPr>
        </p:nvSpPr>
        <p:spPr>
          <a:prstGeom prst="rect">
            <a:avLst/>
          </a:prstGeom>
        </p:spPr>
        <p:txBody>
          <a:bodyPr/>
          <a:lstStyle>
            <a:lvl1pPr>
              <a:lnSpc>
                <a:spcPct val="110000"/>
              </a:lnSpc>
            </a:lvl1pPr>
            <a:lvl2pPr>
              <a:lnSpc>
                <a:spcPct val="110000"/>
              </a:lnSpc>
            </a:lvl2pPr>
            <a:lvl3pPr>
              <a:lnSpc>
                <a:spcPct val="110000"/>
              </a:lnSpc>
            </a:lvl3pPr>
            <a:lvl4pPr>
              <a:lnSpc>
                <a:spcPct val="110000"/>
              </a:lnSpc>
            </a:lvl4pPr>
            <a:lvl5pPr>
              <a:lnSpc>
                <a:spcPct val="110000"/>
              </a:lnSpc>
            </a:lvl5pPr>
          </a:lstStyle>
          <a:p>
            <a:r>
              <a:t>Slide bullet text</a:t>
            </a:r>
          </a:p>
          <a:p>
            <a:pPr lvl="1"/>
            <a:endParaRPr/>
          </a:p>
          <a:p>
            <a:pPr lvl="2"/>
            <a:endParaRPr/>
          </a:p>
          <a:p>
            <a:pPr lvl="3"/>
            <a:endParaRPr/>
          </a:p>
          <a:p>
            <a:pPr lvl="4"/>
            <a:endParaRP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6658536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1 Cover Pag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CD3AA47-3D24-4F43-877D-EE1DFEBB1A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82601"/>
            <a:ext cx="2609851" cy="169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2"/>
          <p:cNvSpPr>
            <a:spLocks noGrp="1"/>
          </p:cNvSpPr>
          <p:nvPr>
            <p:ph type="body" sz="quarter" idx="10"/>
          </p:nvPr>
        </p:nvSpPr>
        <p:spPr>
          <a:xfrm>
            <a:off x="2954105" y="795579"/>
            <a:ext cx="9190568" cy="1148844"/>
          </a:xfrm>
        </p:spPr>
        <p:txBody>
          <a:bodyPr anchor="b"/>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2430089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 Cover Pag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CD3AA47-3D24-4F43-877D-EE1DFEBB1A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82601"/>
            <a:ext cx="2609851" cy="169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2"/>
          <p:cNvSpPr>
            <a:spLocks noGrp="1"/>
          </p:cNvSpPr>
          <p:nvPr>
            <p:ph type="body" sz="quarter" idx="10"/>
          </p:nvPr>
        </p:nvSpPr>
        <p:spPr>
          <a:xfrm>
            <a:off x="2954105" y="795579"/>
            <a:ext cx="9190568" cy="1148844"/>
          </a:xfrm>
        </p:spPr>
        <p:txBody>
          <a:bodyPr anchor="b"/>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1336145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1 Cover Pag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CD3AA47-3D24-4F43-877D-EE1DFEBB1A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82601"/>
            <a:ext cx="2609851" cy="169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2"/>
          <p:cNvSpPr>
            <a:spLocks noGrp="1"/>
          </p:cNvSpPr>
          <p:nvPr>
            <p:ph type="body" sz="quarter" idx="10"/>
          </p:nvPr>
        </p:nvSpPr>
        <p:spPr>
          <a:xfrm>
            <a:off x="2954105" y="795579"/>
            <a:ext cx="9190568" cy="1148844"/>
          </a:xfrm>
        </p:spPr>
        <p:txBody>
          <a:bodyPr anchor="b"/>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1664149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 Title and content">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91DAB449-8E77-414F-A79C-B1FF133B9FC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379634"/>
            <a:ext cx="121920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lstStyle/>
          <a:p>
            <a:r>
              <a:rPr lang="en-US"/>
              <a:t>Click to edit Master title style</a:t>
            </a:r>
          </a:p>
        </p:txBody>
      </p:sp>
      <p:sp>
        <p:nvSpPr>
          <p:cNvPr id="8" name="Text Placeholder 7"/>
          <p:cNvSpPr>
            <a:spLocks noGrp="1"/>
          </p:cNvSpPr>
          <p:nvPr>
            <p:ph type="body" idx="10"/>
          </p:nvPr>
        </p:nvSpPr>
        <p:spPr>
          <a:xfrm>
            <a:off x="624417" y="1509185"/>
            <a:ext cx="10945283" cy="412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873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3" name="910457886_1434x1669.jpg"/>
          <p:cNvSpPr>
            <a:spLocks noGrp="1"/>
          </p:cNvSpPr>
          <p:nvPr>
            <p:ph type="pic" idx="21"/>
          </p:nvPr>
        </p:nvSpPr>
        <p:spPr>
          <a:xfrm>
            <a:off x="5486400" y="-101600"/>
            <a:ext cx="6072419" cy="7067551"/>
          </a:xfrm>
          <a:prstGeom prst="rect">
            <a:avLst/>
          </a:prstGeom>
        </p:spPr>
        <p:txBody>
          <a:bodyPr lIns="91439" tIns="45719" rIns="91439" bIns="45719">
            <a:noAutofit/>
          </a:bodyPr>
          <a:lstStyle/>
          <a:p>
            <a:endParaRPr/>
          </a:p>
        </p:txBody>
      </p:sp>
      <p:sp>
        <p:nvSpPr>
          <p:cNvPr id="34" name="Slide Title"/>
          <p:cNvSpPr txBox="1">
            <a:spLocks noGrp="1"/>
          </p:cNvSpPr>
          <p:nvPr>
            <p:ph type="title" hasCustomPrompt="1"/>
          </p:nvPr>
        </p:nvSpPr>
        <p:spPr>
          <a:xfrm>
            <a:off x="603251" y="635000"/>
            <a:ext cx="4889500" cy="2941136"/>
          </a:xfrm>
          <a:prstGeom prst="rect">
            <a:avLst/>
          </a:prstGeom>
        </p:spPr>
        <p:txBody>
          <a:bodyPr anchor="b"/>
          <a:lstStyle/>
          <a:p>
            <a:r>
              <a:t>Slide Title</a:t>
            </a:r>
          </a:p>
        </p:txBody>
      </p:sp>
      <p:sp>
        <p:nvSpPr>
          <p:cNvPr id="35" name="Body Level One…"/>
          <p:cNvSpPr txBox="1">
            <a:spLocks noGrp="1"/>
          </p:cNvSpPr>
          <p:nvPr>
            <p:ph type="body" sz="quarter" idx="1" hasCustomPrompt="1"/>
          </p:nvPr>
        </p:nvSpPr>
        <p:spPr>
          <a:xfrm>
            <a:off x="603251" y="3530288"/>
            <a:ext cx="4889500" cy="2692712"/>
          </a:xfrm>
          <a:prstGeom prst="rect">
            <a:avLst/>
          </a:prstGeom>
        </p:spPr>
        <p:txBody>
          <a:bodyPr/>
          <a:lstStyle>
            <a:lvl1pPr marL="0" indent="0" defTabSz="412740">
              <a:lnSpc>
                <a:spcPct val="100000"/>
              </a:lnSpc>
              <a:spcBef>
                <a:spcPts val="0"/>
              </a:spcBef>
              <a:buSzTx/>
              <a:buNone/>
              <a:defRPr sz="2751">
                <a:latin typeface="Clancy Light"/>
                <a:ea typeface="Clancy Light"/>
                <a:cs typeface="Clancy Light"/>
                <a:sym typeface="Clancy Light"/>
              </a:defRPr>
            </a:lvl1pPr>
            <a:lvl2pPr marL="0" indent="0" defTabSz="412740">
              <a:lnSpc>
                <a:spcPct val="100000"/>
              </a:lnSpc>
              <a:spcBef>
                <a:spcPts val="0"/>
              </a:spcBef>
              <a:buSzTx/>
              <a:buNone/>
              <a:defRPr sz="2751">
                <a:latin typeface="Clancy Light"/>
                <a:ea typeface="Clancy Light"/>
                <a:cs typeface="Clancy Light"/>
                <a:sym typeface="Clancy Light"/>
              </a:defRPr>
            </a:lvl2pPr>
            <a:lvl3pPr marL="0" indent="0" defTabSz="412740">
              <a:lnSpc>
                <a:spcPct val="100000"/>
              </a:lnSpc>
              <a:spcBef>
                <a:spcPts val="0"/>
              </a:spcBef>
              <a:buSzTx/>
              <a:buNone/>
              <a:defRPr sz="2751">
                <a:latin typeface="Clancy Light"/>
                <a:ea typeface="Clancy Light"/>
                <a:cs typeface="Clancy Light"/>
                <a:sym typeface="Clancy Light"/>
              </a:defRPr>
            </a:lvl3pPr>
            <a:lvl4pPr marL="0" indent="0" defTabSz="412740">
              <a:lnSpc>
                <a:spcPct val="100000"/>
              </a:lnSpc>
              <a:spcBef>
                <a:spcPts val="0"/>
              </a:spcBef>
              <a:buSzTx/>
              <a:buNone/>
              <a:defRPr sz="2751">
                <a:latin typeface="Clancy Light"/>
                <a:ea typeface="Clancy Light"/>
                <a:cs typeface="Clancy Light"/>
                <a:sym typeface="Clancy Light"/>
              </a:defRPr>
            </a:lvl4pPr>
            <a:lvl5pPr marL="0" indent="0" defTabSz="412740">
              <a:lnSpc>
                <a:spcPct val="100000"/>
              </a:lnSpc>
              <a:spcBef>
                <a:spcPts val="0"/>
              </a:spcBef>
              <a:buSzTx/>
              <a:buNone/>
              <a:defRPr sz="2751">
                <a:latin typeface="Clancy Light"/>
                <a:ea typeface="Clancy Light"/>
                <a:cs typeface="Clancy Light"/>
                <a:sym typeface="Clancy Light"/>
              </a:defRPr>
            </a:lvl5pPr>
          </a:lstStyle>
          <a:p>
            <a:r>
              <a:t>Slide Subtitle</a:t>
            </a:r>
          </a:p>
          <a:p>
            <a:pPr lvl="1"/>
            <a:endParaRPr/>
          </a:p>
          <a:p>
            <a:pPr lvl="2"/>
            <a:endParaRPr/>
          </a:p>
          <a:p>
            <a:pPr lvl="3"/>
            <a:endParaRPr/>
          </a:p>
          <a:p>
            <a:pPr lvl="4"/>
            <a:endParaRPr/>
          </a:p>
        </p:txBody>
      </p:sp>
      <p:sp>
        <p:nvSpPr>
          <p:cNvPr id="36" name="Slide Number"/>
          <p:cNvSpPr txBox="1">
            <a:spLocks noGrp="1"/>
          </p:cNvSpPr>
          <p:nvPr>
            <p:ph type="sldNum" sz="quarter" idx="2"/>
          </p:nvPr>
        </p:nvSpPr>
        <p:spPr>
          <a:xfrm>
            <a:off x="5971049" y="6488825"/>
            <a:ext cx="243656"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316369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3" name="Slide Title"/>
          <p:cNvSpPr txBox="1">
            <a:spLocks noGrp="1"/>
          </p:cNvSpPr>
          <p:nvPr>
            <p:ph type="title" hasCustomPrompt="1"/>
          </p:nvPr>
        </p:nvSpPr>
        <p:spPr>
          <a:prstGeom prst="rect">
            <a:avLst/>
          </a:prstGeom>
        </p:spPr>
        <p:txBody>
          <a:bodyPr/>
          <a:lstStyle/>
          <a:p>
            <a:r>
              <a:t>Slide Title</a:t>
            </a:r>
          </a:p>
        </p:txBody>
      </p:sp>
      <p:sp>
        <p:nvSpPr>
          <p:cNvPr id="44" name="Slide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Slide Subtitle</a:t>
            </a:r>
          </a:p>
        </p:txBody>
      </p:sp>
      <p:sp>
        <p:nvSpPr>
          <p:cNvPr id="4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0174071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3"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4221159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1" name="Slide Subtitle"/>
          <p:cNvSpPr txBox="1">
            <a:spLocks noGrp="1"/>
          </p:cNvSpPr>
          <p:nvPr>
            <p:ph type="body" sz="quarter" idx="21" hasCustomPrompt="1"/>
          </p:nvPr>
        </p:nvSpPr>
        <p:spPr>
          <a:xfrm>
            <a:off x="603251" y="1186482"/>
            <a:ext cx="4889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Slide Subtitle</a:t>
            </a:r>
          </a:p>
        </p:txBody>
      </p:sp>
      <p:sp>
        <p:nvSpPr>
          <p:cNvPr id="62" name="Body Level One…"/>
          <p:cNvSpPr txBox="1">
            <a:spLocks noGrp="1"/>
          </p:cNvSpPr>
          <p:nvPr>
            <p:ph type="body" sz="half" idx="1" hasCustomPrompt="1"/>
          </p:nvPr>
        </p:nvSpPr>
        <p:spPr>
          <a:xfrm>
            <a:off x="603251"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3"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4" name="Slide Title"/>
          <p:cNvSpPr txBox="1">
            <a:spLocks noGrp="1"/>
          </p:cNvSpPr>
          <p:nvPr>
            <p:ph type="title" hasCustomPrompt="1"/>
          </p:nvPr>
        </p:nvSpPr>
        <p:spPr>
          <a:xfrm>
            <a:off x="603251" y="539750"/>
            <a:ext cx="4889500" cy="717551"/>
          </a:xfrm>
          <a:prstGeom prst="rect">
            <a:avLst/>
          </a:prstGeom>
        </p:spPr>
        <p:txBody>
          <a:bodyPr/>
          <a:lstStyle/>
          <a:p>
            <a:r>
              <a:t>Slide Title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7544129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pic>
        <p:nvPicPr>
          <p:cNvPr id="72" name="desn2000-background.png" descr="desn2000-background.png"/>
          <p:cNvPicPr>
            <a:picLocks noChangeAspect="1"/>
          </p:cNvPicPr>
          <p:nvPr/>
        </p:nvPicPr>
        <p:blipFill>
          <a:blip r:embed="rId2"/>
          <a:stretch>
            <a:fillRect/>
          </a:stretch>
        </p:blipFill>
        <p:spPr>
          <a:xfrm>
            <a:off x="-30103" y="-699669"/>
            <a:ext cx="12252205" cy="8257337"/>
          </a:xfrm>
          <a:prstGeom prst="rect">
            <a:avLst/>
          </a:prstGeom>
          <a:ln w="12700">
            <a:miter lim="400000"/>
          </a:ln>
        </p:spPr>
      </p:pic>
      <p:sp>
        <p:nvSpPr>
          <p:cNvPr id="73" name="Section Title"/>
          <p:cNvSpPr txBox="1">
            <a:spLocks noGrp="1"/>
          </p:cNvSpPr>
          <p:nvPr>
            <p:ph type="title" hasCustomPrompt="1"/>
          </p:nvPr>
        </p:nvSpPr>
        <p:spPr>
          <a:xfrm>
            <a:off x="603249" y="2266951"/>
            <a:ext cx="10985503" cy="2324100"/>
          </a:xfrm>
          <a:prstGeom prst="rect">
            <a:avLst/>
          </a:prstGeom>
        </p:spPr>
        <p:txBody>
          <a:bodyPr anchor="ctr"/>
          <a:lstStyle>
            <a:lvl1pPr>
              <a:defRPr sz="5800" spc="-116">
                <a:latin typeface="Clancy Regular"/>
                <a:ea typeface="Clancy Regular"/>
                <a:cs typeface="Clancy Regular"/>
                <a:sym typeface="Clancy Regular"/>
              </a:defRPr>
            </a:lvl1pPr>
          </a:lstStyle>
          <a:p>
            <a:r>
              <a:t>Section Title</a:t>
            </a:r>
          </a:p>
        </p:txBody>
      </p:sp>
      <p:sp>
        <p:nvSpPr>
          <p:cNvPr id="74" name="Slide Number"/>
          <p:cNvSpPr txBox="1">
            <a:spLocks noGrp="1"/>
          </p:cNvSpPr>
          <p:nvPr>
            <p:ph type="sldNum" sz="quarter" idx="2"/>
          </p:nvPr>
        </p:nvSpPr>
        <p:spPr>
          <a:xfrm>
            <a:off x="5971049" y="6488825"/>
            <a:ext cx="243656"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5822311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603251" y="539750"/>
            <a:ext cx="10985500" cy="717475"/>
          </a:xfrm>
          <a:prstGeom prst="rect">
            <a:avLst/>
          </a:prstGeom>
        </p:spPr>
        <p:txBody>
          <a:bodyPr/>
          <a:lstStyle/>
          <a:p>
            <a:r>
              <a:t>Slide Title</a:t>
            </a:r>
          </a:p>
        </p:txBody>
      </p:sp>
      <p:sp>
        <p:nvSpPr>
          <p:cNvPr id="82" name="Slide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Slide Subtitle</a:t>
            </a: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7773265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90" name="Agenda Title"/>
          <p:cNvSpPr txBox="1">
            <a:spLocks noGrp="1"/>
          </p:cNvSpPr>
          <p:nvPr>
            <p:ph type="title" hasCustomPrompt="1"/>
          </p:nvPr>
        </p:nvSpPr>
        <p:spPr>
          <a:xfrm>
            <a:off x="603251" y="539750"/>
            <a:ext cx="10985500" cy="717551"/>
          </a:xfrm>
          <a:prstGeom prst="rect">
            <a:avLst/>
          </a:prstGeom>
        </p:spPr>
        <p:txBody>
          <a:bodyPr/>
          <a:lstStyle/>
          <a:p>
            <a:r>
              <a:t>Agenda Title</a:t>
            </a:r>
          </a:p>
        </p:txBody>
      </p:sp>
      <p:sp>
        <p:nvSpPr>
          <p:cNvPr id="91" name="Agenda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Agenda Subtitle</a:t>
            </a:r>
          </a:p>
        </p:txBody>
      </p:sp>
      <p:sp>
        <p:nvSpPr>
          <p:cNvPr id="92" name="Body Level One…"/>
          <p:cNvSpPr txBox="1">
            <a:spLocks noGrp="1"/>
          </p:cNvSpPr>
          <p:nvPr>
            <p:ph type="body" idx="1" hasCustomPrompt="1"/>
          </p:nvPr>
        </p:nvSpPr>
        <p:spPr>
          <a:prstGeom prst="rect">
            <a:avLst/>
          </a:prstGeom>
        </p:spPr>
        <p:txBody>
          <a:bodyPr/>
          <a:lstStyle>
            <a:lvl1pPr marL="0" indent="0" defTabSz="412740">
              <a:lnSpc>
                <a:spcPct val="100000"/>
              </a:lnSpc>
              <a:spcBef>
                <a:spcPts val="900"/>
              </a:spcBef>
              <a:buSzTx/>
              <a:buNone/>
              <a:defRPr sz="2751" spc="-28">
                <a:latin typeface="Helvetica Neue"/>
                <a:ea typeface="Helvetica Neue"/>
                <a:cs typeface="Helvetica Neue"/>
                <a:sym typeface="Helvetica Neue"/>
              </a:defRPr>
            </a:lvl1pPr>
            <a:lvl2pPr marL="0" indent="0" defTabSz="412740">
              <a:lnSpc>
                <a:spcPct val="100000"/>
              </a:lnSpc>
              <a:spcBef>
                <a:spcPts val="900"/>
              </a:spcBef>
              <a:buSzTx/>
              <a:buNone/>
              <a:defRPr sz="2751" spc="-28">
                <a:latin typeface="Helvetica Neue"/>
                <a:ea typeface="Helvetica Neue"/>
                <a:cs typeface="Helvetica Neue"/>
                <a:sym typeface="Helvetica Neue"/>
              </a:defRPr>
            </a:lvl2pPr>
            <a:lvl3pPr marL="0" indent="0" defTabSz="412740">
              <a:lnSpc>
                <a:spcPct val="100000"/>
              </a:lnSpc>
              <a:spcBef>
                <a:spcPts val="900"/>
              </a:spcBef>
              <a:buSzTx/>
              <a:buNone/>
              <a:defRPr sz="2751" spc="-28">
                <a:latin typeface="Helvetica Neue"/>
                <a:ea typeface="Helvetica Neue"/>
                <a:cs typeface="Helvetica Neue"/>
                <a:sym typeface="Helvetica Neue"/>
              </a:defRPr>
            </a:lvl3pPr>
            <a:lvl4pPr marL="0" indent="0" defTabSz="412740">
              <a:lnSpc>
                <a:spcPct val="100000"/>
              </a:lnSpc>
              <a:spcBef>
                <a:spcPts val="900"/>
              </a:spcBef>
              <a:buSzTx/>
              <a:buNone/>
              <a:defRPr sz="2751" spc="-28">
                <a:latin typeface="Helvetica Neue"/>
                <a:ea typeface="Helvetica Neue"/>
                <a:cs typeface="Helvetica Neue"/>
                <a:sym typeface="Helvetica Neue"/>
              </a:defRPr>
            </a:lvl4pPr>
            <a:lvl5pPr marL="0" indent="0" defTabSz="412740">
              <a:lnSpc>
                <a:spcPct val="100000"/>
              </a:lnSpc>
              <a:spcBef>
                <a:spcPts val="900"/>
              </a:spcBef>
              <a:buSzTx/>
              <a:buNone/>
              <a:defRPr sz="2751" spc="-28">
                <a:latin typeface="Helvetica Neue"/>
                <a:ea typeface="Helvetica Neue"/>
                <a:cs typeface="Helvetica Neue"/>
                <a:sym typeface="Helvetica Neue"/>
              </a:defRPr>
            </a:lvl5pPr>
          </a:lstStyle>
          <a:p>
            <a:r>
              <a:t>Agenda Topics</a:t>
            </a:r>
          </a:p>
          <a:p>
            <a:pPr lvl="1"/>
            <a:endParaRPr/>
          </a:p>
          <a:p>
            <a:pPr lvl="2"/>
            <a:endParaRPr/>
          </a:p>
          <a:p>
            <a:pPr lvl="3"/>
            <a:endParaRPr/>
          </a:p>
          <a:p>
            <a:pPr lvl="4"/>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6255240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1" y="539751"/>
            <a:ext cx="10985500" cy="71658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603251" y="2124253"/>
            <a:ext cx="10985500" cy="412800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1049" y="6486709"/>
            <a:ext cx="243656" cy="241092"/>
          </a:xfrm>
          <a:prstGeom prst="rect">
            <a:avLst/>
          </a:prstGeom>
          <a:ln w="12700">
            <a:miter lim="400000"/>
          </a:ln>
        </p:spPr>
        <p:txBody>
          <a:bodyPr wrap="none" lIns="50800" tIns="50800" rIns="50800" bIns="50800" anchor="b">
            <a:spAutoFit/>
          </a:bodyPr>
          <a:lstStyle>
            <a:lvl1pPr algn="ctr" defTabSz="292093">
              <a:lnSpc>
                <a:spcPct val="100000"/>
              </a:lnSpc>
              <a:spcBef>
                <a:spcPts val="0"/>
              </a:spcBef>
              <a:defRPr sz="900">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975657525"/>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81" r:id="rId3"/>
    <p:sldLayoutId id="2147484482" r:id="rId4"/>
    <p:sldLayoutId id="2147484483" r:id="rId5"/>
    <p:sldLayoutId id="2147484484" r:id="rId6"/>
    <p:sldLayoutId id="2147484485" r:id="rId7"/>
    <p:sldLayoutId id="2147484486" r:id="rId8"/>
    <p:sldLayoutId id="2147484487" r:id="rId9"/>
    <p:sldLayoutId id="2147484488" r:id="rId10"/>
    <p:sldLayoutId id="2147484489" r:id="rId11"/>
    <p:sldLayoutId id="2147484490" r:id="rId12"/>
    <p:sldLayoutId id="2147484491" r:id="rId13"/>
    <p:sldLayoutId id="2147484492" r:id="rId14"/>
    <p:sldLayoutId id="2147484493" r:id="rId15"/>
    <p:sldLayoutId id="2147484494" r:id="rId16"/>
    <p:sldLayoutId id="2147484495" r:id="rId17"/>
    <p:sldLayoutId id="2147484496" r:id="rId18"/>
    <p:sldLayoutId id="2147484497" r:id="rId19"/>
    <p:sldLayoutId id="2147484498" r:id="rId20"/>
    <p:sldLayoutId id="2147484499" r:id="rId21"/>
    <p:sldLayoutId id="2147484500" r:id="rId22"/>
    <p:sldLayoutId id="2147484501" r:id="rId23"/>
    <p:sldLayoutId id="2147484502" r:id="rId24"/>
  </p:sldLayoutIdLst>
  <p:transition spd="med"/>
  <p:txStyles>
    <p:title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p:titleStyle>
    <p:bodyStyle>
      <a:lvl1pPr marL="304792"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1pPr>
      <a:lvl2pPr marL="609585"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2pPr>
      <a:lvl3pPr marL="914377"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3pPr>
      <a:lvl4pPr marL="1219170"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4pPr>
      <a:lvl5pPr marL="1523962"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5pPr>
      <a:lvl6pPr marL="1828754"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6pPr>
      <a:lvl7pPr marL="2133547"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7pPr>
      <a:lvl8pPr marL="2438339"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8pPr>
      <a:lvl9pPr marL="2743131"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9pPr>
    </p:bodyStyle>
    <p:otherStyle>
      <a:lvl1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27.png"/><Relationship Id="rId4" Type="http://schemas.openxmlformats.org/officeDocument/2006/relationships/image" Target="../media/image32.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6.png"/><Relationship Id="rId7"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3.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9.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33.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1.png"/><Relationship Id="rId7"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8.png"/><Relationship Id="rId11" Type="http://schemas.openxmlformats.org/officeDocument/2006/relationships/image" Target="../media/image46.png"/><Relationship Id="rId5" Type="http://schemas.openxmlformats.org/officeDocument/2006/relationships/image" Target="../media/image25.png"/><Relationship Id="rId10"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image" Target="../media/image480.png"/></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7.png"/><Relationship Id="rId7"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
          </p:nvPr>
        </p:nvSpPr>
        <p:spPr>
          <a:xfrm>
            <a:off x="3249309" y="2634258"/>
            <a:ext cx="7358063" cy="794743"/>
          </a:xfrm>
        </p:spPr>
        <p:txBody>
          <a:bodyPr/>
          <a:lstStyle/>
          <a:p>
            <a:r>
              <a:rPr lang="en-AU" sz="3733" dirty="0">
                <a:solidFill>
                  <a:schemeClr val="tx1">
                    <a:lumMod val="50000"/>
                  </a:schemeClr>
                </a:solidFill>
              </a:rPr>
              <a:t>DESN2000 MECH Workshop </a:t>
            </a:r>
          </a:p>
        </p:txBody>
      </p:sp>
      <p:sp>
        <p:nvSpPr>
          <p:cNvPr id="3" name="TextBox 2">
            <a:extLst>
              <a:ext uri="{FF2B5EF4-FFF2-40B4-BE49-F238E27FC236}">
                <a16:creationId xmlns:a16="http://schemas.microsoft.com/office/drawing/2014/main" id="{99E4B2D3-E9A5-D81E-73F9-1172DD56DBC2}"/>
              </a:ext>
            </a:extLst>
          </p:cNvPr>
          <p:cNvSpPr txBox="1"/>
          <p:nvPr/>
        </p:nvSpPr>
        <p:spPr>
          <a:xfrm>
            <a:off x="3249307" y="3528646"/>
            <a:ext cx="8274475" cy="502766"/>
          </a:xfrm>
          <a:prstGeom prst="rect">
            <a:avLst/>
          </a:prstGeom>
          <a:noFill/>
        </p:spPr>
        <p:txBody>
          <a:bodyPr wrap="square">
            <a:spAutoFit/>
          </a:bodyPr>
          <a:lstStyle/>
          <a:p>
            <a:pPr algn="r" defTabSz="1219170" eaLnBrk="0" hangingPunct="0"/>
            <a:r>
              <a:rPr lang="en-AU" sz="2667" dirty="0">
                <a:solidFill>
                  <a:srgbClr val="000000">
                    <a:lumMod val="50000"/>
                  </a:srgbClr>
                </a:solidFill>
                <a:latin typeface="Arial" panose="020B0604020202020204" pitchFamily="34" charset="0"/>
                <a:ea typeface="ＭＳ Ｐゴシック" panose="020B0600070205080204" pitchFamily="34" charset="-128"/>
              </a:rPr>
              <a:t>Week 3 – Axiomatic Design and Fasteners</a:t>
            </a:r>
          </a:p>
        </p:txBody>
      </p:sp>
      <p:cxnSp>
        <p:nvCxnSpPr>
          <p:cNvPr id="21" name="Straight Connector 20">
            <a:extLst>
              <a:ext uri="{FF2B5EF4-FFF2-40B4-BE49-F238E27FC236}">
                <a16:creationId xmlns:a16="http://schemas.microsoft.com/office/drawing/2014/main" id="{13A2649F-8CBD-823D-6967-A4C2E1A81EF3}"/>
              </a:ext>
            </a:extLst>
          </p:cNvPr>
          <p:cNvCxnSpPr/>
          <p:nvPr/>
        </p:nvCxnSpPr>
        <p:spPr>
          <a:xfrm>
            <a:off x="2649414" y="3429000"/>
            <a:ext cx="8874369"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924333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42C1CAB-E049-4BBF-D484-F2F5BF819261}"/>
              </a:ext>
            </a:extLst>
          </p:cNvPr>
          <p:cNvSpPr/>
          <p:nvPr/>
        </p:nvSpPr>
        <p:spPr>
          <a:xfrm>
            <a:off x="424588" y="1909432"/>
            <a:ext cx="6031452" cy="468792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7119" y="449707"/>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Independence Axiom</a:t>
            </a:r>
          </a:p>
        </p:txBody>
      </p:sp>
      <p:sp>
        <p:nvSpPr>
          <p:cNvPr id="3" name="TextBox 2">
            <a:extLst>
              <a:ext uri="{FF2B5EF4-FFF2-40B4-BE49-F238E27FC236}">
                <a16:creationId xmlns:a16="http://schemas.microsoft.com/office/drawing/2014/main" id="{FA9D7589-D175-CE19-BEB1-0541F7872113}"/>
              </a:ext>
            </a:extLst>
          </p:cNvPr>
          <p:cNvSpPr txBox="1"/>
          <p:nvPr/>
        </p:nvSpPr>
        <p:spPr>
          <a:xfrm>
            <a:off x="484040" y="1052279"/>
            <a:ext cx="4863379" cy="4213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nSpc>
                <a:spcPct val="150000"/>
              </a:lnSpc>
              <a:spcBef>
                <a:spcPts val="600"/>
              </a:spcBef>
              <a:spcAft>
                <a:spcPts val="300"/>
              </a:spcAft>
              <a:buFont typeface="Wingdings" panose="05000000000000000000" pitchFamily="2" charset="2"/>
              <a:buChar char="q"/>
            </a:pPr>
            <a:r>
              <a:rPr lang="en-GB" sz="1600" u="sng" dirty="0">
                <a:latin typeface="Roboto" panose="02000000000000000000" pitchFamily="2" charset="0"/>
                <a:ea typeface="Roboto" panose="02000000000000000000" pitchFamily="2" charset="0"/>
                <a:cs typeface="Roboto" panose="02000000000000000000" pitchFamily="2" charset="0"/>
              </a:rPr>
              <a:t>A coupled matrix is fixable! (sometimes)</a:t>
            </a:r>
          </a:p>
        </p:txBody>
      </p:sp>
      <mc:AlternateContent xmlns:mc="http://schemas.openxmlformats.org/markup-compatibility/2006" xmlns:a14="http://schemas.microsoft.com/office/drawing/2010/main">
        <mc:Choice Requires="a14">
          <p:graphicFrame>
            <p:nvGraphicFramePr>
              <p:cNvPr id="4" name="Table 7">
                <a:extLst>
                  <a:ext uri="{FF2B5EF4-FFF2-40B4-BE49-F238E27FC236}">
                    <a16:creationId xmlns:a16="http://schemas.microsoft.com/office/drawing/2014/main" id="{AF6564CC-771A-09D5-6C1F-6DC29BA7A736}"/>
                  </a:ext>
                </a:extLst>
              </p:cNvPr>
              <p:cNvGraphicFramePr>
                <a:graphicFrameLocks noGrp="1"/>
              </p:cNvGraphicFramePr>
              <p:nvPr>
                <p:extLst>
                  <p:ext uri="{D42A27DB-BD31-4B8C-83A1-F6EECF244321}">
                    <p14:modId xmlns:p14="http://schemas.microsoft.com/office/powerpoint/2010/main" val="720759831"/>
                  </p:ext>
                </p:extLst>
              </p:nvPr>
            </p:nvGraphicFramePr>
            <p:xfrm>
              <a:off x="6883539" y="2195279"/>
              <a:ext cx="4297993" cy="2688300"/>
            </p:xfrm>
            <a:graphic>
              <a:graphicData uri="http://schemas.openxmlformats.org/drawingml/2006/table">
                <a:tbl>
                  <a:tblPr firstRow="1" bandRow="1">
                    <a:tableStyleId>{5C22544A-7EE6-4342-B048-85BDC9FD1C3A}</a:tableStyleId>
                  </a:tblPr>
                  <a:tblGrid>
                    <a:gridCol w="613999">
                      <a:extLst>
                        <a:ext uri="{9D8B030D-6E8A-4147-A177-3AD203B41FA5}">
                          <a16:colId xmlns:a16="http://schemas.microsoft.com/office/drawing/2014/main" val="3339853697"/>
                        </a:ext>
                      </a:extLst>
                    </a:gridCol>
                    <a:gridCol w="613999">
                      <a:extLst>
                        <a:ext uri="{9D8B030D-6E8A-4147-A177-3AD203B41FA5}">
                          <a16:colId xmlns:a16="http://schemas.microsoft.com/office/drawing/2014/main" val="2937333417"/>
                        </a:ext>
                      </a:extLst>
                    </a:gridCol>
                    <a:gridCol w="613999">
                      <a:extLst>
                        <a:ext uri="{9D8B030D-6E8A-4147-A177-3AD203B41FA5}">
                          <a16:colId xmlns:a16="http://schemas.microsoft.com/office/drawing/2014/main" val="3414779447"/>
                        </a:ext>
                      </a:extLst>
                    </a:gridCol>
                    <a:gridCol w="613999">
                      <a:extLst>
                        <a:ext uri="{9D8B030D-6E8A-4147-A177-3AD203B41FA5}">
                          <a16:colId xmlns:a16="http://schemas.microsoft.com/office/drawing/2014/main" val="932373761"/>
                        </a:ext>
                      </a:extLst>
                    </a:gridCol>
                    <a:gridCol w="613999">
                      <a:extLst>
                        <a:ext uri="{9D8B030D-6E8A-4147-A177-3AD203B41FA5}">
                          <a16:colId xmlns:a16="http://schemas.microsoft.com/office/drawing/2014/main" val="3124048387"/>
                        </a:ext>
                      </a:extLst>
                    </a:gridCol>
                    <a:gridCol w="613999">
                      <a:extLst>
                        <a:ext uri="{9D8B030D-6E8A-4147-A177-3AD203B41FA5}">
                          <a16:colId xmlns:a16="http://schemas.microsoft.com/office/drawing/2014/main" val="780914319"/>
                        </a:ext>
                      </a:extLst>
                    </a:gridCol>
                    <a:gridCol w="613999">
                      <a:extLst>
                        <a:ext uri="{9D8B030D-6E8A-4147-A177-3AD203B41FA5}">
                          <a16:colId xmlns:a16="http://schemas.microsoft.com/office/drawing/2014/main" val="2361504520"/>
                        </a:ext>
                      </a:extLst>
                    </a:gridCol>
                  </a:tblGrid>
                  <a:tr h="672075">
                    <a:tc>
                      <a:txBody>
                        <a:bodyPr/>
                        <a:lstStyle/>
                        <a:p>
                          <a:pPr marL="0" marR="0" lvl="0" indent="0" algn="ctr" defTabSz="29209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𝑭</m:t>
                                </m:r>
                                <m:sSub>
                                  <m:sSubPr>
                                    <m:ctrlPr>
                                      <a:rPr lang="en-AU" sz="1800" b="1" i="1" smtClean="0">
                                        <a:solidFill>
                                          <a:sysClr val="windowText" lastClr="000000"/>
                                        </a:solidFill>
                                        <a:latin typeface="Cambria Math" panose="02040503050406030204" pitchFamily="18" charset="0"/>
                                      </a:rPr>
                                    </m:ctrlPr>
                                  </m:sSubPr>
                                  <m:e>
                                    <m:r>
                                      <a:rPr lang="en-AU" sz="1800" b="1" i="1" smtClean="0">
                                        <a:solidFill>
                                          <a:sysClr val="windowText" lastClr="000000"/>
                                        </a:solidFill>
                                        <a:latin typeface="Cambria Math" panose="02040503050406030204" pitchFamily="18" charset="0"/>
                                      </a:rPr>
                                      <m:t>𝑹</m:t>
                                    </m:r>
                                  </m:e>
                                  <m:sub>
                                    <m:r>
                                      <a:rPr lang="en-AU" sz="1800" b="1" i="1" smtClean="0">
                                        <a:solidFill>
                                          <a:sysClr val="windowText" lastClr="000000"/>
                                        </a:solidFill>
                                        <a:latin typeface="Cambria Math" panose="02040503050406030204" pitchFamily="18" charset="0"/>
                                      </a:rPr>
                                      <m:t>𝟑</m:t>
                                    </m:r>
                                  </m:sub>
                                </m:sSub>
                              </m:oMath>
                            </m:oMathPara>
                          </a14:m>
                          <a:endParaRPr lang="en-AU" sz="18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rowSpan="4">
                      <a:txBody>
                        <a:bodyPr/>
                        <a:lstStyle/>
                        <a:p>
                          <a:pPr algn="ctr"/>
                          <a:r>
                            <a:rPr lang="en-AU" sz="1800" b="1" dirty="0">
                              <a:solidFill>
                                <a:sysClr val="windowText" lastClr="000000"/>
                              </a:solidFill>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AU" sz="1800" b="0" i="1" smtClean="0">
                                    <a:solidFill>
                                      <a:sysClr val="windowText" lastClr="000000"/>
                                    </a:solidFill>
                                    <a:latin typeface="Cambria Math" panose="02040503050406030204" pitchFamily="18" charset="0"/>
                                  </a:rPr>
                                  <m:t>0</m:t>
                                </m:r>
                              </m:oMath>
                            </m:oMathPara>
                          </a14:m>
                          <a:endParaRPr lang="en-AU" sz="1800" b="0"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𝑿</m:t>
                                </m:r>
                              </m:oMath>
                            </m:oMathPara>
                          </a14:m>
                          <a:endParaRPr lang="en-AU" sz="1800" b="1" dirty="0">
                            <a:solidFill>
                              <a:sysClr val="windowText" lastClr="000000"/>
                            </a:solidFill>
                          </a:endParaRPr>
                        </a:p>
                      </a:txBody>
                      <a:tcPr anchor="ct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800" b="1" i="1" dirty="0" smtClean="0">
                                    <a:solidFill>
                                      <a:sysClr val="windowText" lastClr="000000"/>
                                    </a:solidFill>
                                    <a:latin typeface="Cambria Math" panose="02040503050406030204" pitchFamily="18" charset="0"/>
                                  </a:rPr>
                                  <m:t>𝑿</m:t>
                                </m:r>
                              </m:oMath>
                            </m:oMathPara>
                          </a14:m>
                          <a:endParaRPr lang="en-AU" sz="1800" dirty="0">
                            <a:solidFill>
                              <a:sysClr val="windowText" lastClr="000000"/>
                            </a:solidFill>
                          </a:endParaRPr>
                        </a:p>
                      </a:txBody>
                      <a:tcPr anchor="ctr">
                        <a:lnR w="12700" cap="flat" cmpd="sng" algn="ctr">
                          <a:noFill/>
                          <a:prstDash val="solid"/>
                          <a:round/>
                          <a:headEnd type="none" w="med" len="med"/>
                          <a:tailEnd type="none" w="med" len="med"/>
                        </a:ln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800" b="0" i="1" smtClean="0">
                                    <a:solidFill>
                                      <a:sysClr val="windowText" lastClr="000000"/>
                                    </a:solidFill>
                                    <a:latin typeface="Cambria Math" panose="02040503050406030204" pitchFamily="18" charset="0"/>
                                  </a:rPr>
                                  <m:t>0</m:t>
                                </m:r>
                              </m:oMath>
                            </m:oMathPara>
                          </a14:m>
                          <a:endParaRPr lang="en-AU" sz="1800" b="0"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800" b="1" i="1" dirty="0" smtClean="0">
                                    <a:solidFill>
                                      <a:sysClr val="windowText" lastClr="000000"/>
                                    </a:solidFill>
                                    <a:latin typeface="Cambria Math" panose="02040503050406030204" pitchFamily="18" charset="0"/>
                                  </a:rPr>
                                  <m:t>𝑫</m:t>
                                </m:r>
                                <m:sSub>
                                  <m:sSubPr>
                                    <m:ctrlPr>
                                      <a:rPr lang="en-AU" sz="1800" b="1" i="1" dirty="0" smtClean="0">
                                        <a:solidFill>
                                          <a:sysClr val="windowText" lastClr="000000"/>
                                        </a:solidFill>
                                        <a:latin typeface="Cambria Math" panose="02040503050406030204" pitchFamily="18" charset="0"/>
                                      </a:rPr>
                                    </m:ctrlPr>
                                  </m:sSubPr>
                                  <m:e>
                                    <m:r>
                                      <a:rPr lang="en-AU" sz="1800" b="1" i="1" dirty="0" smtClean="0">
                                        <a:solidFill>
                                          <a:sysClr val="windowText" lastClr="000000"/>
                                        </a:solidFill>
                                        <a:latin typeface="Cambria Math" panose="02040503050406030204" pitchFamily="18" charset="0"/>
                                      </a:rPr>
                                      <m:t>𝑷</m:t>
                                    </m:r>
                                  </m:e>
                                  <m:sub>
                                    <m:r>
                                      <a:rPr lang="en-AU" sz="1800" b="1" i="1" dirty="0" smtClean="0">
                                        <a:solidFill>
                                          <a:sysClr val="windowText" lastClr="000000"/>
                                        </a:solidFill>
                                        <a:latin typeface="Cambria Math" panose="02040503050406030204" pitchFamily="18" charset="0"/>
                                      </a:rPr>
                                      <m:t>𝟑</m:t>
                                    </m:r>
                                  </m:sub>
                                </m:sSub>
                                <m:r>
                                  <a:rPr lang="en-AU" sz="1800" b="1" i="1" dirty="0" smtClean="0">
                                    <a:solidFill>
                                      <a:sysClr val="windowText" lastClr="000000"/>
                                    </a:solidFill>
                                    <a:latin typeface="Cambria Math" panose="02040503050406030204" pitchFamily="18" charset="0"/>
                                  </a:rPr>
                                  <m:t> </m:t>
                                </m:r>
                              </m:oMath>
                            </m:oMathPara>
                          </a14:m>
                          <a:endParaRPr lang="en-AU"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671175948"/>
                      </a:ext>
                    </a:extLst>
                  </a:tr>
                  <a:tr h="672075">
                    <a:tc>
                      <a:txBody>
                        <a:bodyPr/>
                        <a:lstStyle/>
                        <a:p>
                          <a:pPr marL="0" marR="0" lvl="0" indent="0" algn="ctr" defTabSz="29209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𝑭</m:t>
                                </m:r>
                                <m:sSub>
                                  <m:sSubPr>
                                    <m:ctrlPr>
                                      <a:rPr lang="en-AU" sz="1800" b="1" i="1" smtClean="0">
                                        <a:solidFill>
                                          <a:sysClr val="windowText" lastClr="000000"/>
                                        </a:solidFill>
                                        <a:latin typeface="Cambria Math" panose="02040503050406030204" pitchFamily="18" charset="0"/>
                                      </a:rPr>
                                    </m:ctrlPr>
                                  </m:sSubPr>
                                  <m:e>
                                    <m:r>
                                      <a:rPr lang="en-AU" sz="1800" b="1" i="1" smtClean="0">
                                        <a:solidFill>
                                          <a:sysClr val="windowText" lastClr="000000"/>
                                        </a:solidFill>
                                        <a:latin typeface="Cambria Math" panose="02040503050406030204" pitchFamily="18" charset="0"/>
                                      </a:rPr>
                                      <m:t>𝑹</m:t>
                                    </m:r>
                                  </m:e>
                                  <m:sub>
                                    <m:r>
                                      <a:rPr lang="en-AU" sz="1800" b="1" i="1" smtClean="0">
                                        <a:solidFill>
                                          <a:sysClr val="windowText" lastClr="000000"/>
                                        </a:solidFill>
                                        <a:latin typeface="Cambria Math" panose="02040503050406030204" pitchFamily="18" charset="0"/>
                                      </a:rPr>
                                      <m:t>𝟏</m:t>
                                    </m:r>
                                  </m:sub>
                                </m:sSub>
                              </m:oMath>
                            </m:oMathPara>
                          </a14:m>
                          <a:endParaRPr lang="en-AU" sz="18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vMerge="1">
                      <a:txBody>
                        <a:bodyPr/>
                        <a:lstStyle/>
                        <a:p>
                          <a:pPr algn="ctr"/>
                          <a:r>
                            <a:rPr lang="en-AU" sz="1800" b="1" dirty="0">
                              <a:solidFill>
                                <a:sysClr val="windowText" lastClr="000000"/>
                              </a:solidFill>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𝑿</m:t>
                                </m:r>
                              </m:oMath>
                            </m:oMathPara>
                          </a14:m>
                          <a:endParaRPr lang="en-AU"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800" b="0" i="1" dirty="0" smtClean="0">
                                    <a:solidFill>
                                      <a:sysClr val="windowText" lastClr="000000"/>
                                    </a:solidFill>
                                    <a:latin typeface="Cambria Math" panose="02040503050406030204" pitchFamily="18" charset="0"/>
                                  </a:rPr>
                                  <m:t>0</m:t>
                                </m:r>
                              </m:oMath>
                            </m:oMathPara>
                          </a14:m>
                          <a:endParaRPr lang="en-AU" sz="1800" b="0" dirty="0">
                            <a:solidFill>
                              <a:sysClr val="windowText" lastClr="000000"/>
                            </a:solidFill>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a:rPr lang="en-AU" sz="1800" i="1" dirty="0" smtClean="0">
                                    <a:solidFill>
                                      <a:sysClr val="windowText" lastClr="000000"/>
                                    </a:solidFill>
                                    <a:latin typeface="Cambria Math" panose="02040503050406030204" pitchFamily="18" charset="0"/>
                                  </a:rPr>
                                  <m:t>0</m:t>
                                </m:r>
                              </m:oMath>
                            </m:oMathPara>
                          </a14:m>
                          <a:endParaRPr lang="en-AU" sz="1800" dirty="0">
                            <a:solidFill>
                              <a:sysClr val="windowText" lastClr="000000"/>
                            </a:solidFill>
                          </a:endParaRPr>
                        </a:p>
                      </a:txBody>
                      <a:tcPr anchor="ctr">
                        <a:lnR w="12700" cap="flat" cmpd="sng" algn="ctr">
                          <a:no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800" i="1" dirty="0" smtClean="0">
                                    <a:solidFill>
                                      <a:sysClr val="windowText" lastClr="000000"/>
                                    </a:solidFill>
                                    <a:latin typeface="Cambria Math" panose="02040503050406030204" pitchFamily="18" charset="0"/>
                                  </a:rPr>
                                  <m:t>0</m:t>
                                </m:r>
                              </m:oMath>
                            </m:oMathPara>
                          </a14:m>
                          <a:endParaRPr lang="en-AU" sz="1800"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𝑫</m:t>
                                </m:r>
                                <m:sSub>
                                  <m:sSubPr>
                                    <m:ctrlPr>
                                      <a:rPr lang="en-AU" sz="1800" b="1" i="1" smtClean="0">
                                        <a:solidFill>
                                          <a:sysClr val="windowText" lastClr="000000"/>
                                        </a:solidFill>
                                        <a:latin typeface="Cambria Math" panose="02040503050406030204" pitchFamily="18" charset="0"/>
                                      </a:rPr>
                                    </m:ctrlPr>
                                  </m:sSubPr>
                                  <m:e>
                                    <m:r>
                                      <a:rPr lang="en-AU" sz="1800" b="1" i="1" smtClean="0">
                                        <a:solidFill>
                                          <a:sysClr val="windowText" lastClr="000000"/>
                                        </a:solidFill>
                                        <a:latin typeface="Cambria Math" panose="02040503050406030204" pitchFamily="18" charset="0"/>
                                      </a:rPr>
                                      <m:t>𝑷</m:t>
                                    </m:r>
                                  </m:e>
                                  <m:sub>
                                    <m:r>
                                      <a:rPr lang="en-AU" sz="1800" b="1" i="1" smtClean="0">
                                        <a:solidFill>
                                          <a:sysClr val="windowText" lastClr="000000"/>
                                        </a:solidFill>
                                        <a:latin typeface="Cambria Math" panose="02040503050406030204" pitchFamily="18" charset="0"/>
                                      </a:rPr>
                                      <m:t>𝟏</m:t>
                                    </m:r>
                                  </m:sub>
                                </m:sSub>
                              </m:oMath>
                            </m:oMathPara>
                          </a14:m>
                          <a:endParaRPr lang="en-AU"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422962103"/>
                      </a:ext>
                    </a:extLst>
                  </a:tr>
                  <a:tr h="672075">
                    <a:tc>
                      <a:txBody>
                        <a:bodyPr/>
                        <a:lstStyle/>
                        <a:p>
                          <a:pPr marL="0" marR="0" lvl="0" indent="0" algn="ctr" defTabSz="29209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𝑭</m:t>
                                </m:r>
                                <m:sSub>
                                  <m:sSubPr>
                                    <m:ctrlPr>
                                      <a:rPr lang="en-AU" sz="1800" b="1" i="1" smtClean="0">
                                        <a:solidFill>
                                          <a:sysClr val="windowText" lastClr="000000"/>
                                        </a:solidFill>
                                        <a:latin typeface="Cambria Math" panose="02040503050406030204" pitchFamily="18" charset="0"/>
                                      </a:rPr>
                                    </m:ctrlPr>
                                  </m:sSubPr>
                                  <m:e>
                                    <m:r>
                                      <a:rPr lang="en-AU" sz="1800" b="1" i="1" smtClean="0">
                                        <a:solidFill>
                                          <a:sysClr val="windowText" lastClr="000000"/>
                                        </a:solidFill>
                                        <a:latin typeface="Cambria Math" panose="02040503050406030204" pitchFamily="18" charset="0"/>
                                      </a:rPr>
                                      <m:t>𝑹</m:t>
                                    </m:r>
                                  </m:e>
                                  <m:sub>
                                    <m:r>
                                      <a:rPr lang="en-AU" sz="1800" b="1" i="1" smtClean="0">
                                        <a:solidFill>
                                          <a:sysClr val="windowText" lastClr="000000"/>
                                        </a:solidFill>
                                        <a:latin typeface="Cambria Math" panose="02040503050406030204" pitchFamily="18" charset="0"/>
                                      </a:rPr>
                                      <m:t>𝟐</m:t>
                                    </m:r>
                                  </m:sub>
                                </m:sSub>
                              </m:oMath>
                            </m:oMathPara>
                          </a14:m>
                          <a:endParaRPr lang="en-AU" sz="18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𝑿</m:t>
                                </m:r>
                              </m:oMath>
                            </m:oMathPara>
                          </a14:m>
                          <a:endParaRPr lang="en-AU"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800" b="1" i="1" dirty="0" smtClean="0">
                                    <a:solidFill>
                                      <a:sysClr val="windowText" lastClr="000000"/>
                                    </a:solidFill>
                                    <a:latin typeface="Cambria Math" panose="02040503050406030204" pitchFamily="18" charset="0"/>
                                  </a:rPr>
                                  <m:t>𝑿</m:t>
                                </m:r>
                              </m:oMath>
                            </m:oMathPara>
                          </a14:m>
                          <a:endParaRPr lang="en-AU" sz="1800" b="1" dirty="0">
                            <a:solidFill>
                              <a:sysClr val="windowText" lastClr="000000"/>
                            </a:solidFill>
                          </a:endParaRPr>
                        </a:p>
                      </a:txBody>
                      <a:tcPr anchor="ct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800" b="0" i="1" smtClean="0">
                                    <a:solidFill>
                                      <a:sysClr val="windowText" lastClr="000000"/>
                                    </a:solidFill>
                                    <a:latin typeface="Cambria Math" panose="02040503050406030204" pitchFamily="18" charset="0"/>
                                  </a:rPr>
                                  <m:t>0</m:t>
                                </m:r>
                              </m:oMath>
                            </m:oMathPara>
                          </a14:m>
                          <a:endParaRPr lang="en-AU" sz="1800" b="0" dirty="0">
                            <a:solidFill>
                              <a:sysClr val="windowText" lastClr="000000"/>
                            </a:solidFill>
                          </a:endParaRPr>
                        </a:p>
                      </a:txBody>
                      <a:tcPr anchor="ctr">
                        <a:lnR w="12700" cap="flat" cmpd="sng" algn="ctr">
                          <a:no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800" b="0" i="1" dirty="0" smtClean="0">
                                    <a:solidFill>
                                      <a:sysClr val="windowText" lastClr="000000"/>
                                    </a:solidFill>
                                    <a:latin typeface="Cambria Math" panose="02040503050406030204" pitchFamily="18" charset="0"/>
                                  </a:rPr>
                                  <m:t>0</m:t>
                                </m:r>
                              </m:oMath>
                            </m:oMathPara>
                          </a14:m>
                          <a:endParaRPr lang="en-AU" sz="1800" b="0"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𝑫</m:t>
                                </m:r>
                                <m:sSub>
                                  <m:sSubPr>
                                    <m:ctrlPr>
                                      <a:rPr lang="en-AU" sz="1800" b="1" i="1" smtClean="0">
                                        <a:solidFill>
                                          <a:sysClr val="windowText" lastClr="000000"/>
                                        </a:solidFill>
                                        <a:latin typeface="Cambria Math" panose="02040503050406030204" pitchFamily="18" charset="0"/>
                                      </a:rPr>
                                    </m:ctrlPr>
                                  </m:sSubPr>
                                  <m:e>
                                    <m:r>
                                      <a:rPr lang="en-AU" sz="1800" b="1" i="1" smtClean="0">
                                        <a:solidFill>
                                          <a:sysClr val="windowText" lastClr="000000"/>
                                        </a:solidFill>
                                        <a:latin typeface="Cambria Math" panose="02040503050406030204" pitchFamily="18" charset="0"/>
                                      </a:rPr>
                                      <m:t>𝑷</m:t>
                                    </m:r>
                                  </m:e>
                                  <m:sub>
                                    <m:r>
                                      <a:rPr lang="en-AU" sz="1800" b="1" i="1" smtClean="0">
                                        <a:solidFill>
                                          <a:sysClr val="windowText" lastClr="000000"/>
                                        </a:solidFill>
                                        <a:latin typeface="Cambria Math" panose="02040503050406030204" pitchFamily="18" charset="0"/>
                                      </a:rPr>
                                      <m:t>𝟐</m:t>
                                    </m:r>
                                  </m:sub>
                                </m:sSub>
                              </m:oMath>
                            </m:oMathPara>
                          </a14:m>
                          <a:endParaRPr lang="en-AU"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2626153"/>
                      </a:ext>
                    </a:extLst>
                  </a:tr>
                  <a:tr h="672075">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𝑭</m:t>
                                </m:r>
                                <m:sSub>
                                  <m:sSubPr>
                                    <m:ctrlPr>
                                      <a:rPr lang="en-AU" sz="1800" b="1" i="1" smtClean="0">
                                        <a:solidFill>
                                          <a:sysClr val="windowText" lastClr="000000"/>
                                        </a:solidFill>
                                        <a:latin typeface="Cambria Math" panose="02040503050406030204" pitchFamily="18" charset="0"/>
                                      </a:rPr>
                                    </m:ctrlPr>
                                  </m:sSubPr>
                                  <m:e>
                                    <m:r>
                                      <a:rPr lang="en-AU" sz="1800" b="1" i="1" smtClean="0">
                                        <a:solidFill>
                                          <a:sysClr val="windowText" lastClr="000000"/>
                                        </a:solidFill>
                                        <a:latin typeface="Cambria Math" panose="02040503050406030204" pitchFamily="18" charset="0"/>
                                      </a:rPr>
                                      <m:t>𝑹</m:t>
                                    </m:r>
                                  </m:e>
                                  <m:sub>
                                    <m:r>
                                      <a:rPr lang="en-AU" sz="1800" b="1" i="1" smtClean="0">
                                        <a:solidFill>
                                          <a:sysClr val="windowText" lastClr="000000"/>
                                        </a:solidFill>
                                        <a:latin typeface="Cambria Math" panose="02040503050406030204" pitchFamily="18" charset="0"/>
                                      </a:rPr>
                                      <m:t>𝟒</m:t>
                                    </m:r>
                                  </m:sub>
                                </m:sSub>
                              </m:oMath>
                            </m:oMathPara>
                          </a14:m>
                          <a:endParaRPr lang="en-AU" sz="18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AU" sz="1800" b="0" i="1" dirty="0" smtClean="0">
                                    <a:solidFill>
                                      <a:sysClr val="windowText" lastClr="000000"/>
                                    </a:solidFill>
                                    <a:latin typeface="Cambria Math" panose="02040503050406030204" pitchFamily="18" charset="0"/>
                                  </a:rPr>
                                  <m:t>0</m:t>
                                </m:r>
                              </m:oMath>
                            </m:oMathPara>
                          </a14:m>
                          <a:endParaRPr lang="en-AU" sz="1800" b="0"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tc>
                      <a:txBody>
                        <a:bodyPr/>
                        <a:lstStyle/>
                        <a:p>
                          <a:pPr algn="ctr"/>
                          <a14:m>
                            <m:oMathPara xmlns:m="http://schemas.openxmlformats.org/officeDocument/2006/math">
                              <m:oMathParaPr>
                                <m:jc m:val="centerGroup"/>
                              </m:oMathParaPr>
                              <m:oMath xmlns:m="http://schemas.openxmlformats.org/officeDocument/2006/math">
                                <m:r>
                                  <a:rPr lang="en-AU" sz="1800" b="0" i="1" dirty="0" smtClean="0">
                                    <a:solidFill>
                                      <a:sysClr val="windowText" lastClr="000000"/>
                                    </a:solidFill>
                                    <a:latin typeface="Cambria Math" panose="02040503050406030204" pitchFamily="18" charset="0"/>
                                  </a:rPr>
                                  <m:t>0</m:t>
                                </m:r>
                              </m:oMath>
                            </m:oMathPara>
                          </a14:m>
                          <a:endParaRPr lang="en-AU" sz="1800" b="0" dirty="0">
                            <a:solidFill>
                              <a:sysClr val="windowText" lastClr="000000"/>
                            </a:solidFill>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𝑿</m:t>
                                </m:r>
                              </m:oMath>
                            </m:oMathPara>
                          </a14:m>
                          <a:endParaRPr lang="en-AU" sz="1800" b="1" dirty="0">
                            <a:solidFill>
                              <a:sysClr val="windowText" lastClr="000000"/>
                            </a:solidFill>
                          </a:endParaRPr>
                        </a:p>
                      </a:txBody>
                      <a:tcPr anchor="ctr">
                        <a:lnR w="12700" cap="flat" cmpd="sng" algn="ctr">
                          <a:noFill/>
                          <a:prstDash val="solid"/>
                          <a:round/>
                          <a:headEnd type="none" w="med" len="med"/>
                          <a:tailEnd type="none" w="med" len="med"/>
                        </a:ln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800" b="1" i="1" dirty="0" smtClean="0">
                                    <a:solidFill>
                                      <a:sysClr val="windowText" lastClr="000000"/>
                                    </a:solidFill>
                                    <a:latin typeface="Cambria Math" panose="02040503050406030204" pitchFamily="18" charset="0"/>
                                  </a:rPr>
                                  <m:t>𝑿</m:t>
                                </m:r>
                              </m:oMath>
                            </m:oMathPara>
                          </a14:m>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𝑫</m:t>
                                </m:r>
                                <m:sSub>
                                  <m:sSubPr>
                                    <m:ctrlPr>
                                      <a:rPr lang="en-AU" sz="1800" b="1" i="1" smtClean="0">
                                        <a:solidFill>
                                          <a:sysClr val="windowText" lastClr="000000"/>
                                        </a:solidFill>
                                        <a:latin typeface="Cambria Math" panose="02040503050406030204" pitchFamily="18" charset="0"/>
                                      </a:rPr>
                                    </m:ctrlPr>
                                  </m:sSubPr>
                                  <m:e>
                                    <m:r>
                                      <a:rPr lang="en-AU" sz="1800" b="1" i="1" smtClean="0">
                                        <a:solidFill>
                                          <a:sysClr val="windowText" lastClr="000000"/>
                                        </a:solidFill>
                                        <a:latin typeface="Cambria Math" panose="02040503050406030204" pitchFamily="18" charset="0"/>
                                      </a:rPr>
                                      <m:t>𝑷</m:t>
                                    </m:r>
                                  </m:e>
                                  <m:sub>
                                    <m:r>
                                      <a:rPr lang="en-AU" sz="1800" b="1" i="1" smtClean="0">
                                        <a:solidFill>
                                          <a:sysClr val="windowText" lastClr="000000"/>
                                        </a:solidFill>
                                        <a:latin typeface="Cambria Math" panose="02040503050406030204" pitchFamily="18" charset="0"/>
                                      </a:rPr>
                                      <m:t>𝟒</m:t>
                                    </m:r>
                                  </m:sub>
                                </m:sSub>
                              </m:oMath>
                            </m:oMathPara>
                          </a14:m>
                          <a:endParaRPr lang="en-AU"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551011508"/>
                      </a:ext>
                    </a:extLst>
                  </a:tr>
                </a:tbl>
              </a:graphicData>
            </a:graphic>
          </p:graphicFrame>
        </mc:Choice>
        <mc:Fallback xmlns="">
          <p:graphicFrame>
            <p:nvGraphicFramePr>
              <p:cNvPr id="4" name="Table 7">
                <a:extLst>
                  <a:ext uri="{FF2B5EF4-FFF2-40B4-BE49-F238E27FC236}">
                    <a16:creationId xmlns:a16="http://schemas.microsoft.com/office/drawing/2014/main" id="{AF6564CC-771A-09D5-6C1F-6DC29BA7A736}"/>
                  </a:ext>
                </a:extLst>
              </p:cNvPr>
              <p:cNvGraphicFramePr>
                <a:graphicFrameLocks noGrp="1"/>
              </p:cNvGraphicFramePr>
              <p:nvPr>
                <p:extLst>
                  <p:ext uri="{D42A27DB-BD31-4B8C-83A1-F6EECF244321}">
                    <p14:modId xmlns:p14="http://schemas.microsoft.com/office/powerpoint/2010/main" val="720759831"/>
                  </p:ext>
                </p:extLst>
              </p:nvPr>
            </p:nvGraphicFramePr>
            <p:xfrm>
              <a:off x="6883539" y="2195279"/>
              <a:ext cx="4297993" cy="2688300"/>
            </p:xfrm>
            <a:graphic>
              <a:graphicData uri="http://schemas.openxmlformats.org/drawingml/2006/table">
                <a:tbl>
                  <a:tblPr firstRow="1" bandRow="1">
                    <a:tableStyleId>{5C22544A-7EE6-4342-B048-85BDC9FD1C3A}</a:tableStyleId>
                  </a:tblPr>
                  <a:tblGrid>
                    <a:gridCol w="613999">
                      <a:extLst>
                        <a:ext uri="{9D8B030D-6E8A-4147-A177-3AD203B41FA5}">
                          <a16:colId xmlns:a16="http://schemas.microsoft.com/office/drawing/2014/main" val="3339853697"/>
                        </a:ext>
                      </a:extLst>
                    </a:gridCol>
                    <a:gridCol w="613999">
                      <a:extLst>
                        <a:ext uri="{9D8B030D-6E8A-4147-A177-3AD203B41FA5}">
                          <a16:colId xmlns:a16="http://schemas.microsoft.com/office/drawing/2014/main" val="2937333417"/>
                        </a:ext>
                      </a:extLst>
                    </a:gridCol>
                    <a:gridCol w="613999">
                      <a:extLst>
                        <a:ext uri="{9D8B030D-6E8A-4147-A177-3AD203B41FA5}">
                          <a16:colId xmlns:a16="http://schemas.microsoft.com/office/drawing/2014/main" val="3414779447"/>
                        </a:ext>
                      </a:extLst>
                    </a:gridCol>
                    <a:gridCol w="613999">
                      <a:extLst>
                        <a:ext uri="{9D8B030D-6E8A-4147-A177-3AD203B41FA5}">
                          <a16:colId xmlns:a16="http://schemas.microsoft.com/office/drawing/2014/main" val="932373761"/>
                        </a:ext>
                      </a:extLst>
                    </a:gridCol>
                    <a:gridCol w="613999">
                      <a:extLst>
                        <a:ext uri="{9D8B030D-6E8A-4147-A177-3AD203B41FA5}">
                          <a16:colId xmlns:a16="http://schemas.microsoft.com/office/drawing/2014/main" val="3124048387"/>
                        </a:ext>
                      </a:extLst>
                    </a:gridCol>
                    <a:gridCol w="613999">
                      <a:extLst>
                        <a:ext uri="{9D8B030D-6E8A-4147-A177-3AD203B41FA5}">
                          <a16:colId xmlns:a16="http://schemas.microsoft.com/office/drawing/2014/main" val="780914319"/>
                        </a:ext>
                      </a:extLst>
                    </a:gridCol>
                    <a:gridCol w="613999">
                      <a:extLst>
                        <a:ext uri="{9D8B030D-6E8A-4147-A177-3AD203B41FA5}">
                          <a16:colId xmlns:a16="http://schemas.microsoft.com/office/drawing/2014/main" val="2361504520"/>
                        </a:ext>
                      </a:extLst>
                    </a:gridCol>
                  </a:tblGrid>
                  <a:tr h="672075">
                    <a:tc>
                      <a:txBody>
                        <a:bodyPr/>
                        <a:lstStyle/>
                        <a:p>
                          <a:endParaRPr lang="en-US"/>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blipFill>
                          <a:blip r:embed="rId3"/>
                          <a:stretch>
                            <a:fillRect t="-901" r="-602970" b="-300000"/>
                          </a:stretch>
                        </a:blipFill>
                      </a:tcPr>
                    </a:tc>
                    <a:tc rowSpan="4">
                      <a:txBody>
                        <a:bodyPr/>
                        <a:lstStyle/>
                        <a:p>
                          <a:pPr algn="ctr"/>
                          <a:r>
                            <a:rPr lang="en-AU" sz="1800" b="1" dirty="0">
                              <a:solidFill>
                                <a:sysClr val="windowText" lastClr="000000"/>
                              </a:solidFill>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3"/>
                          <a:stretch>
                            <a:fillRect l="-200000" t="-901" r="-402970" b="-300000"/>
                          </a:stretch>
                        </a:blipFill>
                      </a:tcPr>
                    </a:tc>
                    <a:tc>
                      <a:txBody>
                        <a:bodyPr/>
                        <a:lstStyle/>
                        <a:p>
                          <a:endParaRPr lang="en-US"/>
                        </a:p>
                      </a:txBody>
                      <a:tcPr anchor="ctr">
                        <a:blipFill>
                          <a:blip r:embed="rId3"/>
                          <a:stretch>
                            <a:fillRect l="-303000" t="-901" r="-307000" b="-300000"/>
                          </a:stretch>
                        </a:blipFill>
                      </a:tcPr>
                    </a:tc>
                    <a:tc>
                      <a:txBody>
                        <a:bodyPr/>
                        <a:lstStyle/>
                        <a:p>
                          <a:endParaRPr lang="en-US"/>
                        </a:p>
                      </a:txBody>
                      <a:tcPr anchor="ctr">
                        <a:lnR w="12700" cap="flat" cmpd="sng" algn="ctr">
                          <a:noFill/>
                          <a:prstDash val="solid"/>
                          <a:round/>
                          <a:headEnd type="none" w="med" len="med"/>
                          <a:tailEnd type="none" w="med" len="med"/>
                        </a:lnR>
                        <a:blipFill>
                          <a:blip r:embed="rId3"/>
                          <a:stretch>
                            <a:fillRect l="-399010" t="-901" r="-203960" b="-300000"/>
                          </a:stretch>
                        </a:blipFill>
                      </a:tcPr>
                    </a:tc>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499010" t="-901" r="-103960" b="-300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3"/>
                          <a:stretch>
                            <a:fillRect l="-599010" t="-901" r="-3960" b="-300000"/>
                          </a:stretch>
                        </a:blipFill>
                      </a:tcPr>
                    </a:tc>
                    <a:extLst>
                      <a:ext uri="{0D108BD9-81ED-4DB2-BD59-A6C34878D82A}">
                        <a16:rowId xmlns:a16="http://schemas.microsoft.com/office/drawing/2014/main" val="671175948"/>
                      </a:ext>
                    </a:extLst>
                  </a:tr>
                  <a:tr h="672075">
                    <a:tc>
                      <a:txBody>
                        <a:bodyPr/>
                        <a:lstStyle/>
                        <a:p>
                          <a:endParaRPr lang="en-US"/>
                        </a:p>
                      </a:txBody>
                      <a:tcPr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blipFill>
                          <a:blip r:embed="rId3"/>
                          <a:stretch>
                            <a:fillRect t="-101818" r="-602970" b="-202727"/>
                          </a:stretch>
                        </a:blipFill>
                      </a:tcPr>
                    </a:tc>
                    <a:tc vMerge="1">
                      <a:txBody>
                        <a:bodyPr/>
                        <a:lstStyle/>
                        <a:p>
                          <a:pPr algn="ctr"/>
                          <a:r>
                            <a:rPr lang="en-AU" sz="1800" b="1" dirty="0">
                              <a:solidFill>
                                <a:sysClr val="windowText" lastClr="000000"/>
                              </a:solidFill>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3"/>
                          <a:stretch>
                            <a:fillRect l="-200000" t="-101818" r="-402970" b="-202727"/>
                          </a:stretch>
                        </a:blipFill>
                      </a:tcPr>
                    </a:tc>
                    <a:tc>
                      <a:txBody>
                        <a:bodyPr/>
                        <a:lstStyle/>
                        <a:p>
                          <a:endParaRPr lang="en-US"/>
                        </a:p>
                      </a:txBody>
                      <a:tcPr anchor="ctr">
                        <a:blipFill>
                          <a:blip r:embed="rId3"/>
                          <a:stretch>
                            <a:fillRect l="-303000" t="-101818" r="-307000" b="-202727"/>
                          </a:stretch>
                        </a:blipFill>
                      </a:tcPr>
                    </a:tc>
                    <a:tc>
                      <a:txBody>
                        <a:bodyPr/>
                        <a:lstStyle/>
                        <a:p>
                          <a:endParaRPr lang="en-US"/>
                        </a:p>
                      </a:txBody>
                      <a:tcPr anchor="ctr">
                        <a:lnR w="12700" cap="flat" cmpd="sng" algn="ctr">
                          <a:noFill/>
                          <a:prstDash val="solid"/>
                          <a:round/>
                          <a:headEnd type="none" w="med" len="med"/>
                          <a:tailEnd type="none" w="med" len="med"/>
                        </a:lnR>
                        <a:blipFill>
                          <a:blip r:embed="rId3"/>
                          <a:stretch>
                            <a:fillRect l="-399010" t="-101818" r="-203960" b="-202727"/>
                          </a:stretch>
                        </a:blipFill>
                      </a:tcPr>
                    </a:tc>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499010" t="-101818" r="-103960" b="-202727"/>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3"/>
                          <a:stretch>
                            <a:fillRect l="-599010" t="-101818" r="-3960" b="-202727"/>
                          </a:stretch>
                        </a:blipFill>
                      </a:tcPr>
                    </a:tc>
                    <a:extLst>
                      <a:ext uri="{0D108BD9-81ED-4DB2-BD59-A6C34878D82A}">
                        <a16:rowId xmlns:a16="http://schemas.microsoft.com/office/drawing/2014/main" val="1422962103"/>
                      </a:ext>
                    </a:extLst>
                  </a:tr>
                  <a:tr h="672075">
                    <a:tc>
                      <a:txBody>
                        <a:bodyPr/>
                        <a:lstStyle/>
                        <a:p>
                          <a:endParaRPr lang="en-US"/>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200000" r="-602970" b="-100901"/>
                          </a:stretch>
                        </a:blipFill>
                      </a:tcPr>
                    </a:tc>
                    <a:tc vMerge="1">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3"/>
                          <a:stretch>
                            <a:fillRect l="-200000" t="-200000" r="-402970" b="-100901"/>
                          </a:stretch>
                        </a:blipFill>
                      </a:tcPr>
                    </a:tc>
                    <a:tc>
                      <a:txBody>
                        <a:bodyPr/>
                        <a:lstStyle/>
                        <a:p>
                          <a:endParaRPr lang="en-US"/>
                        </a:p>
                      </a:txBody>
                      <a:tcPr anchor="ctr">
                        <a:blipFill>
                          <a:blip r:embed="rId3"/>
                          <a:stretch>
                            <a:fillRect l="-303000" t="-200000" r="-307000" b="-100901"/>
                          </a:stretch>
                        </a:blipFill>
                      </a:tcPr>
                    </a:tc>
                    <a:tc>
                      <a:txBody>
                        <a:bodyPr/>
                        <a:lstStyle/>
                        <a:p>
                          <a:endParaRPr lang="en-US"/>
                        </a:p>
                      </a:txBody>
                      <a:tcPr anchor="ctr">
                        <a:lnR w="12700" cap="flat" cmpd="sng" algn="ctr">
                          <a:noFill/>
                          <a:prstDash val="solid"/>
                          <a:round/>
                          <a:headEnd type="none" w="med" len="med"/>
                          <a:tailEnd type="none" w="med" len="med"/>
                        </a:lnR>
                        <a:blipFill>
                          <a:blip r:embed="rId3"/>
                          <a:stretch>
                            <a:fillRect l="-399010" t="-200000" r="-203960" b="-100901"/>
                          </a:stretch>
                        </a:blipFill>
                      </a:tcPr>
                    </a:tc>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499010" t="-200000" r="-103960" b="-100901"/>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3"/>
                          <a:stretch>
                            <a:fillRect l="-599010" t="-200000" r="-3960" b="-100901"/>
                          </a:stretch>
                        </a:blipFill>
                      </a:tcPr>
                    </a:tc>
                    <a:extLst>
                      <a:ext uri="{0D108BD9-81ED-4DB2-BD59-A6C34878D82A}">
                        <a16:rowId xmlns:a16="http://schemas.microsoft.com/office/drawing/2014/main" val="22626153"/>
                      </a:ext>
                    </a:extLst>
                  </a:tr>
                  <a:tr h="672075">
                    <a:tc>
                      <a:txBody>
                        <a:bodyPr/>
                        <a:lstStyle/>
                        <a:p>
                          <a:endParaRPr lang="en-US"/>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302727" r="-602970" b="-1818"/>
                          </a:stretch>
                        </a:blipFill>
                      </a:tcPr>
                    </a:tc>
                    <a:tc vMerge="1">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3"/>
                          <a:stretch>
                            <a:fillRect l="-200000" t="-302727" r="-402970" b="-1818"/>
                          </a:stretch>
                        </a:blipFill>
                      </a:tcPr>
                    </a:tc>
                    <a:tc>
                      <a:txBody>
                        <a:bodyPr/>
                        <a:lstStyle/>
                        <a:p>
                          <a:endParaRPr lang="en-US"/>
                        </a:p>
                      </a:txBody>
                      <a:tcPr anchor="ctr">
                        <a:blipFill>
                          <a:blip r:embed="rId3"/>
                          <a:stretch>
                            <a:fillRect l="-303000" t="-302727" r="-307000" b="-1818"/>
                          </a:stretch>
                        </a:blipFill>
                      </a:tcPr>
                    </a:tc>
                    <a:tc>
                      <a:txBody>
                        <a:bodyPr/>
                        <a:lstStyle/>
                        <a:p>
                          <a:endParaRPr lang="en-US"/>
                        </a:p>
                      </a:txBody>
                      <a:tcPr anchor="ctr">
                        <a:lnR w="12700" cap="flat" cmpd="sng" algn="ctr">
                          <a:noFill/>
                          <a:prstDash val="solid"/>
                          <a:round/>
                          <a:headEnd type="none" w="med" len="med"/>
                          <a:tailEnd type="none" w="med" len="med"/>
                        </a:lnR>
                        <a:blipFill>
                          <a:blip r:embed="rId3"/>
                          <a:stretch>
                            <a:fillRect l="-399010" t="-302727" r="-203960" b="-1818"/>
                          </a:stretch>
                        </a:blipFill>
                      </a:tcPr>
                    </a:tc>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499010" t="-302727" r="-103960" b="-1818"/>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3"/>
                          <a:stretch>
                            <a:fillRect l="-599010" t="-302727" r="-3960" b="-1818"/>
                          </a:stretch>
                        </a:blipFill>
                      </a:tcPr>
                    </a:tc>
                    <a:extLst>
                      <a:ext uri="{0D108BD9-81ED-4DB2-BD59-A6C34878D82A}">
                        <a16:rowId xmlns:a16="http://schemas.microsoft.com/office/drawing/2014/main" val="3551011508"/>
                      </a:ext>
                    </a:extLst>
                  </a:tr>
                </a:tbl>
              </a:graphicData>
            </a:graphic>
          </p:graphicFrame>
        </mc:Fallback>
      </mc:AlternateContent>
      <p:sp>
        <p:nvSpPr>
          <p:cNvPr id="5" name="TextBox 4">
            <a:extLst>
              <a:ext uri="{FF2B5EF4-FFF2-40B4-BE49-F238E27FC236}">
                <a16:creationId xmlns:a16="http://schemas.microsoft.com/office/drawing/2014/main" id="{33DAFD22-CEF3-7A48-6D24-756921F6CB89}"/>
              </a:ext>
            </a:extLst>
          </p:cNvPr>
          <p:cNvSpPr txBox="1"/>
          <p:nvPr/>
        </p:nvSpPr>
        <p:spPr>
          <a:xfrm>
            <a:off x="496219" y="2593082"/>
            <a:ext cx="5618881" cy="4539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numCol="2">
            <a:spAutoFit/>
          </a:bodyPr>
          <a:lstStyle/>
          <a:p>
            <a:pPr marL="285750" indent="-285750">
              <a:lnSpc>
                <a:spcPct val="150000"/>
              </a:lnSpc>
              <a:spcBef>
                <a:spcPts val="600"/>
              </a:spcBef>
              <a:spcAft>
                <a:spcPts val="300"/>
              </a:spcAft>
              <a:buFont typeface="Wingdings" panose="05000000000000000000" pitchFamily="2" charset="2"/>
              <a:buChar char="q"/>
            </a:pPr>
            <a:r>
              <a:rPr lang="en-GB" sz="1400" u="sng" dirty="0"/>
              <a:t>FRs for peer evaluation tool</a:t>
            </a:r>
          </a:p>
        </p:txBody>
      </p:sp>
      <p:sp>
        <p:nvSpPr>
          <p:cNvPr id="6" name="TextBox 5">
            <a:extLst>
              <a:ext uri="{FF2B5EF4-FFF2-40B4-BE49-F238E27FC236}">
                <a16:creationId xmlns:a16="http://schemas.microsoft.com/office/drawing/2014/main" id="{3089BB73-FAAB-61F0-5370-5DF3E4402D65}"/>
              </a:ext>
            </a:extLst>
          </p:cNvPr>
          <p:cNvSpPr txBox="1"/>
          <p:nvPr/>
        </p:nvSpPr>
        <p:spPr>
          <a:xfrm>
            <a:off x="499255" y="4074080"/>
            <a:ext cx="5618881" cy="375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nSpc>
                <a:spcPct val="150000"/>
              </a:lnSpc>
              <a:spcBef>
                <a:spcPts val="600"/>
              </a:spcBef>
              <a:spcAft>
                <a:spcPts val="300"/>
              </a:spcAft>
              <a:buFont typeface="Wingdings" panose="05000000000000000000" pitchFamily="2" charset="2"/>
              <a:buChar char="q"/>
            </a:pPr>
            <a:r>
              <a:rPr lang="en-GB" sz="1400" u="sng" dirty="0"/>
              <a:t>DPs for peer evaluation tool</a:t>
            </a:r>
          </a:p>
        </p:txBody>
      </p:sp>
      <p:sp>
        <p:nvSpPr>
          <p:cNvPr id="13" name="TextBox 12">
            <a:extLst>
              <a:ext uri="{FF2B5EF4-FFF2-40B4-BE49-F238E27FC236}">
                <a16:creationId xmlns:a16="http://schemas.microsoft.com/office/drawing/2014/main" id="{C67D5859-AE61-417D-817F-8C3AAE167F4F}"/>
              </a:ext>
            </a:extLst>
          </p:cNvPr>
          <p:cNvSpPr txBox="1"/>
          <p:nvPr/>
        </p:nvSpPr>
        <p:spPr>
          <a:xfrm>
            <a:off x="8034435" y="5085184"/>
            <a:ext cx="2490563" cy="10218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nSpc>
                <a:spcPct val="150000"/>
              </a:lnSpc>
              <a:spcBef>
                <a:spcPts val="600"/>
              </a:spcBef>
              <a:spcAft>
                <a:spcPts val="300"/>
              </a:spcAft>
              <a:buFont typeface="Wingdings" panose="05000000000000000000" pitchFamily="2" charset="2"/>
              <a:buChar char="q"/>
            </a:pPr>
            <a:r>
              <a:rPr lang="en-AU" sz="1400" dirty="0"/>
              <a:t>There is coupling present! What could we do to fix it?</a:t>
            </a:r>
            <a:endParaRPr lang="en-GB" sz="1300" dirty="0"/>
          </a:p>
        </p:txBody>
      </p:sp>
      <p:cxnSp>
        <p:nvCxnSpPr>
          <p:cNvPr id="15" name="Straight Connector 14">
            <a:extLst>
              <a:ext uri="{FF2B5EF4-FFF2-40B4-BE49-F238E27FC236}">
                <a16:creationId xmlns:a16="http://schemas.microsoft.com/office/drawing/2014/main" id="{B9C20B34-A6DE-BFAC-3B94-01172AD424ED}"/>
              </a:ext>
            </a:extLst>
          </p:cNvPr>
          <p:cNvCxnSpPr>
            <a:cxnSpLocks/>
          </p:cNvCxnSpPr>
          <p:nvPr/>
        </p:nvCxnSpPr>
        <p:spPr>
          <a:xfrm>
            <a:off x="6456040" y="1909432"/>
            <a:ext cx="0" cy="468792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52F05D32-657D-1033-D940-BC91D94BF971}"/>
              </a:ext>
            </a:extLst>
          </p:cNvPr>
          <p:cNvCxnSpPr>
            <a:cxnSpLocks/>
          </p:cNvCxnSpPr>
          <p:nvPr/>
        </p:nvCxnSpPr>
        <p:spPr>
          <a:xfrm flipV="1">
            <a:off x="424588" y="1591481"/>
            <a:ext cx="11342823" cy="4700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7" name="Rectangle 6">
            <a:extLst>
              <a:ext uri="{FF2B5EF4-FFF2-40B4-BE49-F238E27FC236}">
                <a16:creationId xmlns:a16="http://schemas.microsoft.com/office/drawing/2014/main" id="{EAC666FA-6267-9DDF-55F6-4C0AEA4FF598}"/>
              </a:ext>
            </a:extLst>
          </p:cNvPr>
          <p:cNvSpPr/>
          <p:nvPr/>
        </p:nvSpPr>
        <p:spPr>
          <a:xfrm>
            <a:off x="2714981" y="2051650"/>
            <a:ext cx="720080" cy="287258"/>
          </a:xfrm>
          <a:prstGeom prst="rect">
            <a:avLst/>
          </a:prstGeom>
          <a:solidFill>
            <a:schemeClr val="tx2">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AU" sz="1200" b="0" i="0" u="none" strike="noStrike" cap="none" spc="0" normalizeH="0" baseline="0" dirty="0">
                <a:ln>
                  <a:noFill/>
                </a:ln>
                <a:solidFill>
                  <a:srgbClr val="000000"/>
                </a:solidFill>
                <a:effectLst/>
                <a:uFillTx/>
                <a:latin typeface="+mn-lt"/>
                <a:ea typeface="+mn-ea"/>
                <a:cs typeface="+mn-cs"/>
                <a:sym typeface="Clancy Bold"/>
              </a:rPr>
              <a:t>User B</a:t>
            </a:r>
          </a:p>
        </p:txBody>
      </p:sp>
      <p:sp>
        <p:nvSpPr>
          <p:cNvPr id="8" name="Rectangle 7">
            <a:extLst>
              <a:ext uri="{FF2B5EF4-FFF2-40B4-BE49-F238E27FC236}">
                <a16:creationId xmlns:a16="http://schemas.microsoft.com/office/drawing/2014/main" id="{A43E1300-99A1-7CD5-C790-DC8544D69E60}"/>
              </a:ext>
            </a:extLst>
          </p:cNvPr>
          <p:cNvSpPr/>
          <p:nvPr/>
        </p:nvSpPr>
        <p:spPr>
          <a:xfrm>
            <a:off x="1307082" y="2051650"/>
            <a:ext cx="1407899" cy="287258"/>
          </a:xfrm>
          <a:prstGeom prst="rect">
            <a:avLst/>
          </a:prstGeom>
          <a:solidFill>
            <a:schemeClr val="accent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AU" sz="1200" b="0" i="0" u="none" strike="noStrike" cap="none" spc="0" normalizeH="0" baseline="0" dirty="0">
                <a:ln>
                  <a:noFill/>
                </a:ln>
                <a:solidFill>
                  <a:srgbClr val="000000"/>
                </a:solidFill>
                <a:effectLst/>
                <a:uFillTx/>
                <a:latin typeface="+mn-lt"/>
                <a:ea typeface="+mn-ea"/>
                <a:cs typeface="+mn-cs"/>
                <a:sym typeface="Clancy Bold"/>
              </a:rPr>
              <a:t>User A</a:t>
            </a:r>
          </a:p>
        </p:txBody>
      </p:sp>
      <p:sp>
        <p:nvSpPr>
          <p:cNvPr id="9" name="Rectangle 8">
            <a:extLst>
              <a:ext uri="{FF2B5EF4-FFF2-40B4-BE49-F238E27FC236}">
                <a16:creationId xmlns:a16="http://schemas.microsoft.com/office/drawing/2014/main" id="{646E47B4-A0A5-E1EA-7609-8CD5F7A6319C}"/>
              </a:ext>
            </a:extLst>
          </p:cNvPr>
          <p:cNvSpPr/>
          <p:nvPr/>
        </p:nvSpPr>
        <p:spPr>
          <a:xfrm>
            <a:off x="3435061" y="2051650"/>
            <a:ext cx="1008112" cy="287258"/>
          </a:xfrm>
          <a:prstGeom prst="rect">
            <a:avLst/>
          </a:prstGeom>
          <a:solidFill>
            <a:schemeClr val="accent5">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AU" sz="1200" b="0" i="0" u="none" strike="noStrike" cap="none" spc="0" normalizeH="0" baseline="0" dirty="0">
                <a:ln>
                  <a:noFill/>
                </a:ln>
                <a:solidFill>
                  <a:srgbClr val="000000"/>
                </a:solidFill>
                <a:effectLst/>
                <a:uFillTx/>
                <a:latin typeface="+mn-lt"/>
                <a:ea typeface="+mn-ea"/>
                <a:cs typeface="+mn-cs"/>
                <a:sym typeface="Clancy Bold"/>
              </a:rPr>
              <a:t>User C</a:t>
            </a:r>
          </a:p>
        </p:txBody>
      </p:sp>
      <p:sp>
        <p:nvSpPr>
          <p:cNvPr id="10" name="Rectangle 9">
            <a:extLst>
              <a:ext uri="{FF2B5EF4-FFF2-40B4-BE49-F238E27FC236}">
                <a16:creationId xmlns:a16="http://schemas.microsoft.com/office/drawing/2014/main" id="{D65DCC7A-4287-C50C-C997-81F5E5308C15}"/>
              </a:ext>
            </a:extLst>
          </p:cNvPr>
          <p:cNvSpPr/>
          <p:nvPr/>
        </p:nvSpPr>
        <p:spPr>
          <a:xfrm>
            <a:off x="4443173" y="2051650"/>
            <a:ext cx="1008112" cy="287258"/>
          </a:xfrm>
          <a:prstGeom prst="rect">
            <a:avLst/>
          </a:pr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AU" sz="1200" b="0" i="0" u="none" strike="noStrike" cap="none" spc="0" normalizeH="0" baseline="0" dirty="0">
                <a:ln>
                  <a:noFill/>
                </a:ln>
                <a:solidFill>
                  <a:srgbClr val="000000"/>
                </a:solidFill>
                <a:effectLst/>
                <a:uFillTx/>
                <a:latin typeface="+mn-lt"/>
                <a:ea typeface="+mn-ea"/>
                <a:cs typeface="+mn-cs"/>
                <a:sym typeface="Clancy Bold"/>
              </a:rPr>
              <a:t>User D</a:t>
            </a:r>
          </a:p>
        </p:txBody>
      </p:sp>
      <p:sp>
        <p:nvSpPr>
          <p:cNvPr id="11" name="Isosceles Triangle 10">
            <a:extLst>
              <a:ext uri="{FF2B5EF4-FFF2-40B4-BE49-F238E27FC236}">
                <a16:creationId xmlns:a16="http://schemas.microsoft.com/office/drawing/2014/main" id="{3A6835DF-954C-49A6-1043-31337D262625}"/>
              </a:ext>
            </a:extLst>
          </p:cNvPr>
          <p:cNvSpPr/>
          <p:nvPr/>
        </p:nvSpPr>
        <p:spPr>
          <a:xfrm>
            <a:off x="1237646" y="2342721"/>
            <a:ext cx="144016" cy="141960"/>
          </a:xfrm>
          <a:prstGeom prst="triangle">
            <a:avLst/>
          </a:prstGeom>
          <a:solidFill>
            <a:schemeClr val="tx1">
              <a:lumMod val="95000"/>
              <a:lumOff val="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12" name="Isosceles Triangle 11">
            <a:extLst>
              <a:ext uri="{FF2B5EF4-FFF2-40B4-BE49-F238E27FC236}">
                <a16:creationId xmlns:a16="http://schemas.microsoft.com/office/drawing/2014/main" id="{6E01EDC0-605F-6BD6-93FD-C237C7569A92}"/>
              </a:ext>
            </a:extLst>
          </p:cNvPr>
          <p:cNvSpPr/>
          <p:nvPr/>
        </p:nvSpPr>
        <p:spPr>
          <a:xfrm>
            <a:off x="2644773" y="2342721"/>
            <a:ext cx="144016" cy="141960"/>
          </a:xfrm>
          <a:prstGeom prst="triangle">
            <a:avLst/>
          </a:prstGeom>
          <a:solidFill>
            <a:schemeClr val="tx1">
              <a:lumMod val="95000"/>
              <a:lumOff val="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16" name="Isosceles Triangle 15">
            <a:extLst>
              <a:ext uri="{FF2B5EF4-FFF2-40B4-BE49-F238E27FC236}">
                <a16:creationId xmlns:a16="http://schemas.microsoft.com/office/drawing/2014/main" id="{EFF424C6-1E1A-A4BB-E7C4-81DAE9366548}"/>
              </a:ext>
            </a:extLst>
          </p:cNvPr>
          <p:cNvSpPr/>
          <p:nvPr/>
        </p:nvSpPr>
        <p:spPr>
          <a:xfrm>
            <a:off x="3359328" y="2342346"/>
            <a:ext cx="144016" cy="141960"/>
          </a:xfrm>
          <a:prstGeom prst="triangle">
            <a:avLst/>
          </a:prstGeom>
          <a:solidFill>
            <a:schemeClr val="tx1">
              <a:lumMod val="95000"/>
              <a:lumOff val="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17" name="Isosceles Triangle 16">
            <a:extLst>
              <a:ext uri="{FF2B5EF4-FFF2-40B4-BE49-F238E27FC236}">
                <a16:creationId xmlns:a16="http://schemas.microsoft.com/office/drawing/2014/main" id="{6B2F5BF0-1A4F-2FF2-2411-5B1B8272905B}"/>
              </a:ext>
            </a:extLst>
          </p:cNvPr>
          <p:cNvSpPr/>
          <p:nvPr/>
        </p:nvSpPr>
        <p:spPr>
          <a:xfrm>
            <a:off x="4370407" y="2342346"/>
            <a:ext cx="144016" cy="141960"/>
          </a:xfrm>
          <a:prstGeom prst="triangle">
            <a:avLst/>
          </a:prstGeom>
          <a:solidFill>
            <a:schemeClr val="tx1">
              <a:lumMod val="95000"/>
              <a:lumOff val="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F1DF2A3-54A1-EFC0-8F00-BCA5D8310FE7}"/>
                  </a:ext>
                </a:extLst>
              </p:cNvPr>
              <p:cNvSpPr txBox="1"/>
              <p:nvPr/>
            </p:nvSpPr>
            <p:spPr>
              <a:xfrm>
                <a:off x="611382" y="3070181"/>
                <a:ext cx="5647357"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numCol="2">
                <a:spAutoFit/>
              </a:bodyPr>
              <a:lstStyle/>
              <a:p>
                <a:pPr marL="742950" lvl="1" indent="-285750">
                  <a:lnSpc>
                    <a:spcPct val="150000"/>
                  </a:lnSpc>
                  <a:spcBef>
                    <a:spcPts val="600"/>
                  </a:spcBef>
                  <a:spcAft>
                    <a:spcPts val="300"/>
                  </a:spcAft>
                  <a:buFont typeface="Wingdings" panose="05000000000000000000" pitchFamily="2" charset="2"/>
                  <a:buChar char="§"/>
                </a:pPr>
                <a14:m>
                  <m:oMath xmlns:m="http://schemas.openxmlformats.org/officeDocument/2006/math">
                    <m:r>
                      <a:rPr lang="en-AU" sz="1300" b="1" i="1" smtClean="0">
                        <a:latin typeface="Cambria Math" panose="02040503050406030204" pitchFamily="18" charset="0"/>
                      </a:rPr>
                      <m:t>𝑭</m:t>
                    </m:r>
                    <m:sSub>
                      <m:sSubPr>
                        <m:ctrlPr>
                          <a:rPr lang="en-AU" sz="1300" b="1" i="1" smtClean="0">
                            <a:latin typeface="Cambria Math" panose="02040503050406030204" pitchFamily="18" charset="0"/>
                          </a:rPr>
                        </m:ctrlPr>
                      </m:sSubPr>
                      <m:e>
                        <m:r>
                          <a:rPr lang="en-AU" sz="1300" b="1" i="1" smtClean="0">
                            <a:latin typeface="Cambria Math" panose="02040503050406030204" pitchFamily="18" charset="0"/>
                          </a:rPr>
                          <m:t>𝑹</m:t>
                        </m:r>
                      </m:e>
                      <m:sub>
                        <m:r>
                          <a:rPr lang="en-AU" sz="1300" b="1" i="1" smtClean="0">
                            <a:latin typeface="Cambria Math" panose="02040503050406030204" pitchFamily="18" charset="0"/>
                          </a:rPr>
                          <m:t>𝟏</m:t>
                        </m:r>
                      </m:sub>
                    </m:sSub>
                    <m:r>
                      <a:rPr lang="en-AU" sz="1300" b="1" i="1" smtClean="0">
                        <a:latin typeface="Cambria Math" panose="02040503050406030204" pitchFamily="18" charset="0"/>
                      </a:rPr>
                      <m:t>:</m:t>
                    </m:r>
                  </m:oMath>
                </a14:m>
                <a:r>
                  <a:rPr lang="en-GB" sz="1300" b="1" dirty="0"/>
                  <a:t> </a:t>
                </a:r>
                <a:r>
                  <a:rPr lang="en-AU" sz="1300" dirty="0"/>
                  <a:t>Adjust user A score</a:t>
                </a:r>
                <a:endParaRPr lang="en-GB" sz="1300" dirty="0"/>
              </a:p>
              <a:p>
                <a:pPr marL="742950" lvl="1" indent="-285750">
                  <a:lnSpc>
                    <a:spcPct val="150000"/>
                  </a:lnSpc>
                  <a:spcBef>
                    <a:spcPts val="600"/>
                  </a:spcBef>
                  <a:spcAft>
                    <a:spcPts val="300"/>
                  </a:spcAft>
                  <a:buFont typeface="Wingdings" panose="05000000000000000000" pitchFamily="2" charset="2"/>
                  <a:buChar char="§"/>
                </a:pPr>
                <a14:m>
                  <m:oMath xmlns:m="http://schemas.openxmlformats.org/officeDocument/2006/math">
                    <m:r>
                      <a:rPr lang="en-AU" sz="1300" b="1" i="1" smtClean="0">
                        <a:latin typeface="Cambria Math" panose="02040503050406030204" pitchFamily="18" charset="0"/>
                      </a:rPr>
                      <m:t>𝑭</m:t>
                    </m:r>
                    <m:sSub>
                      <m:sSubPr>
                        <m:ctrlPr>
                          <a:rPr lang="en-AU" sz="1300" b="1" i="1" smtClean="0">
                            <a:latin typeface="Cambria Math" panose="02040503050406030204" pitchFamily="18" charset="0"/>
                          </a:rPr>
                        </m:ctrlPr>
                      </m:sSubPr>
                      <m:e>
                        <m:r>
                          <a:rPr lang="en-AU" sz="1300" b="1" i="1" smtClean="0">
                            <a:latin typeface="Cambria Math" panose="02040503050406030204" pitchFamily="18" charset="0"/>
                          </a:rPr>
                          <m:t>𝑹</m:t>
                        </m:r>
                      </m:e>
                      <m:sub>
                        <m:r>
                          <a:rPr lang="en-AU" sz="1300" b="1" i="1" smtClean="0">
                            <a:latin typeface="Cambria Math" panose="02040503050406030204" pitchFamily="18" charset="0"/>
                          </a:rPr>
                          <m:t>𝟐</m:t>
                        </m:r>
                      </m:sub>
                    </m:sSub>
                    <m:r>
                      <a:rPr lang="en-AU" sz="1300" b="1" i="1" smtClean="0">
                        <a:latin typeface="Cambria Math" panose="02040503050406030204" pitchFamily="18" charset="0"/>
                      </a:rPr>
                      <m:t>:</m:t>
                    </m:r>
                  </m:oMath>
                </a14:m>
                <a:r>
                  <a:rPr lang="en-GB" sz="1300" b="1" dirty="0"/>
                  <a:t> </a:t>
                </a:r>
                <a:r>
                  <a:rPr lang="en-GB" sz="1300" dirty="0"/>
                  <a:t>Adjust user B score</a:t>
                </a:r>
              </a:p>
              <a:p>
                <a:pPr marL="742950" lvl="1" indent="-285750">
                  <a:lnSpc>
                    <a:spcPct val="150000"/>
                  </a:lnSpc>
                  <a:spcBef>
                    <a:spcPts val="600"/>
                  </a:spcBef>
                  <a:spcAft>
                    <a:spcPts val="300"/>
                  </a:spcAft>
                  <a:buFont typeface="Wingdings" panose="05000000000000000000" pitchFamily="2" charset="2"/>
                  <a:buChar char="§"/>
                </a:pPr>
                <a14:m>
                  <m:oMath xmlns:m="http://schemas.openxmlformats.org/officeDocument/2006/math">
                    <m:r>
                      <a:rPr lang="en-AU" sz="1300" b="1" i="1" smtClean="0">
                        <a:latin typeface="Cambria Math" panose="02040503050406030204" pitchFamily="18" charset="0"/>
                      </a:rPr>
                      <m:t>𝑭</m:t>
                    </m:r>
                    <m:sSub>
                      <m:sSubPr>
                        <m:ctrlPr>
                          <a:rPr lang="en-AU" sz="1300" b="1" i="1" smtClean="0">
                            <a:latin typeface="Cambria Math" panose="02040503050406030204" pitchFamily="18" charset="0"/>
                          </a:rPr>
                        </m:ctrlPr>
                      </m:sSubPr>
                      <m:e>
                        <m:r>
                          <a:rPr lang="en-AU" sz="1300" b="1" i="1" smtClean="0">
                            <a:latin typeface="Cambria Math" panose="02040503050406030204" pitchFamily="18" charset="0"/>
                          </a:rPr>
                          <m:t>𝑹</m:t>
                        </m:r>
                      </m:e>
                      <m:sub>
                        <m:r>
                          <a:rPr lang="en-AU" sz="1300" b="1" i="1" smtClean="0">
                            <a:latin typeface="Cambria Math" panose="02040503050406030204" pitchFamily="18" charset="0"/>
                          </a:rPr>
                          <m:t>𝟑</m:t>
                        </m:r>
                      </m:sub>
                    </m:sSub>
                    <m:r>
                      <a:rPr lang="en-AU" sz="1300" b="1" i="1" smtClean="0">
                        <a:latin typeface="Cambria Math" panose="02040503050406030204" pitchFamily="18" charset="0"/>
                      </a:rPr>
                      <m:t>:</m:t>
                    </m:r>
                  </m:oMath>
                </a14:m>
                <a:r>
                  <a:rPr lang="en-GB" sz="1300" b="1" dirty="0"/>
                  <a:t> </a:t>
                </a:r>
                <a:r>
                  <a:rPr lang="en-AU" sz="1300" dirty="0"/>
                  <a:t>Adjust user C score</a:t>
                </a:r>
                <a:endParaRPr lang="en-GB" sz="1300" dirty="0"/>
              </a:p>
              <a:p>
                <a:pPr marL="742950" lvl="1" indent="-285750">
                  <a:lnSpc>
                    <a:spcPct val="150000"/>
                  </a:lnSpc>
                  <a:spcBef>
                    <a:spcPts val="600"/>
                  </a:spcBef>
                  <a:spcAft>
                    <a:spcPts val="300"/>
                  </a:spcAft>
                  <a:buFont typeface="Wingdings" panose="05000000000000000000" pitchFamily="2" charset="2"/>
                  <a:buChar char="§"/>
                </a:pPr>
                <a14:m>
                  <m:oMath xmlns:m="http://schemas.openxmlformats.org/officeDocument/2006/math">
                    <m:r>
                      <a:rPr lang="en-AU" sz="1300" b="1" i="1" smtClean="0">
                        <a:latin typeface="Cambria Math" panose="02040503050406030204" pitchFamily="18" charset="0"/>
                      </a:rPr>
                      <m:t>𝑭</m:t>
                    </m:r>
                    <m:sSub>
                      <m:sSubPr>
                        <m:ctrlPr>
                          <a:rPr lang="en-AU" sz="1300" b="1" i="1" smtClean="0">
                            <a:latin typeface="Cambria Math" panose="02040503050406030204" pitchFamily="18" charset="0"/>
                          </a:rPr>
                        </m:ctrlPr>
                      </m:sSubPr>
                      <m:e>
                        <m:r>
                          <a:rPr lang="en-AU" sz="1300" b="1" i="1" smtClean="0">
                            <a:latin typeface="Cambria Math" panose="02040503050406030204" pitchFamily="18" charset="0"/>
                          </a:rPr>
                          <m:t>𝑹</m:t>
                        </m:r>
                      </m:e>
                      <m:sub>
                        <m:r>
                          <a:rPr lang="en-AU" sz="1300" b="1" i="1" smtClean="0">
                            <a:latin typeface="Cambria Math" panose="02040503050406030204" pitchFamily="18" charset="0"/>
                          </a:rPr>
                          <m:t>𝟒</m:t>
                        </m:r>
                      </m:sub>
                    </m:sSub>
                    <m:r>
                      <a:rPr lang="en-AU" sz="1300" b="1" i="1" smtClean="0">
                        <a:latin typeface="Cambria Math" panose="02040503050406030204" pitchFamily="18" charset="0"/>
                      </a:rPr>
                      <m:t>:</m:t>
                    </m:r>
                  </m:oMath>
                </a14:m>
                <a:r>
                  <a:rPr lang="en-GB" sz="1300" b="1" dirty="0"/>
                  <a:t> </a:t>
                </a:r>
                <a:r>
                  <a:rPr lang="en-AU" sz="1300" dirty="0"/>
                  <a:t>Adjust user D score</a:t>
                </a:r>
                <a:endParaRPr lang="en-GB" sz="1300" dirty="0"/>
              </a:p>
            </p:txBody>
          </p:sp>
        </mc:Choice>
        <mc:Fallback xmlns="">
          <p:sp>
            <p:nvSpPr>
              <p:cNvPr id="20" name="TextBox 19">
                <a:extLst>
                  <a:ext uri="{FF2B5EF4-FFF2-40B4-BE49-F238E27FC236}">
                    <a16:creationId xmlns:a16="http://schemas.microsoft.com/office/drawing/2014/main" id="{DF1DF2A3-54A1-EFC0-8F00-BCA5D8310FE7}"/>
                  </a:ext>
                </a:extLst>
              </p:cNvPr>
              <p:cNvSpPr txBox="1">
                <a:spLocks noRot="1" noChangeAspect="1" noMove="1" noResize="1" noEditPoints="1" noAdjustHandles="1" noChangeArrowheads="1" noChangeShapeType="1" noTextEdit="1"/>
              </p:cNvSpPr>
              <p:nvPr/>
            </p:nvSpPr>
            <p:spPr>
              <a:xfrm>
                <a:off x="611382" y="3070181"/>
                <a:ext cx="5647357" cy="846386"/>
              </a:xfrm>
              <a:prstGeom prst="rect">
                <a:avLst/>
              </a:prstGeom>
              <a:blipFill>
                <a:blip r:embed="rId4"/>
                <a:stretch>
                  <a:fillRect/>
                </a:stretch>
              </a:blipFill>
              <a:ln w="12700" cap="flat">
                <a:noFill/>
                <a:miter lim="400000"/>
              </a:ln>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54522DF-B287-2EE1-0707-05E0F8C0A659}"/>
                  </a:ext>
                </a:extLst>
              </p:cNvPr>
              <p:cNvSpPr txBox="1"/>
              <p:nvPr/>
            </p:nvSpPr>
            <p:spPr>
              <a:xfrm>
                <a:off x="611381" y="4520402"/>
                <a:ext cx="5647357" cy="846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numCol="2">
                <a:spAutoFit/>
              </a:bodyPr>
              <a:lstStyle/>
              <a:p>
                <a:pPr marL="742950" lvl="1" indent="-285750">
                  <a:lnSpc>
                    <a:spcPct val="150000"/>
                  </a:lnSpc>
                  <a:spcBef>
                    <a:spcPts val="600"/>
                  </a:spcBef>
                  <a:spcAft>
                    <a:spcPts val="300"/>
                  </a:spcAft>
                  <a:buFont typeface="Wingdings" panose="05000000000000000000" pitchFamily="2" charset="2"/>
                  <a:buChar char="§"/>
                </a:pPr>
                <a14:m>
                  <m:oMath xmlns:m="http://schemas.openxmlformats.org/officeDocument/2006/math">
                    <m:sSub>
                      <m:sSubPr>
                        <m:ctrlPr>
                          <a:rPr lang="en-AU" sz="1300" b="1" i="1">
                            <a:latin typeface="Cambria Math" panose="02040503050406030204" pitchFamily="18" charset="0"/>
                          </a:rPr>
                        </m:ctrlPr>
                      </m:sSubPr>
                      <m:e>
                        <m:r>
                          <a:rPr lang="en-AU" sz="1300" b="1" i="1">
                            <a:latin typeface="Cambria Math" panose="02040503050406030204" pitchFamily="18" charset="0"/>
                          </a:rPr>
                          <m:t>𝑫𝑷</m:t>
                        </m:r>
                      </m:e>
                      <m:sub>
                        <m:r>
                          <a:rPr lang="en-AU" sz="1300" b="1" i="1">
                            <a:latin typeface="Cambria Math" panose="02040503050406030204" pitchFamily="18" charset="0"/>
                          </a:rPr>
                          <m:t>𝟏</m:t>
                        </m:r>
                      </m:sub>
                    </m:sSub>
                    <m:r>
                      <a:rPr lang="en-AU" sz="1300" b="1" i="1">
                        <a:latin typeface="Cambria Math" panose="02040503050406030204" pitchFamily="18" charset="0"/>
                      </a:rPr>
                      <m:t>:</m:t>
                    </m:r>
                  </m:oMath>
                </a14:m>
                <a:r>
                  <a:rPr lang="en-GB" sz="1300" b="1" dirty="0"/>
                  <a:t> </a:t>
                </a:r>
                <a:r>
                  <a:rPr lang="en-AU" sz="1300" dirty="0"/>
                  <a:t>Slider 1</a:t>
                </a:r>
                <a:endParaRPr lang="en-GB" sz="1300" dirty="0"/>
              </a:p>
              <a:p>
                <a:pPr marL="742950" lvl="1" indent="-285750">
                  <a:lnSpc>
                    <a:spcPct val="150000"/>
                  </a:lnSpc>
                  <a:spcBef>
                    <a:spcPts val="600"/>
                  </a:spcBef>
                  <a:spcAft>
                    <a:spcPts val="300"/>
                  </a:spcAft>
                  <a:buFont typeface="Wingdings" panose="05000000000000000000" pitchFamily="2" charset="2"/>
                  <a:buChar char="§"/>
                </a:pPr>
                <a14:m>
                  <m:oMath xmlns:m="http://schemas.openxmlformats.org/officeDocument/2006/math">
                    <m:r>
                      <a:rPr lang="en-AU" sz="1300" b="1" i="1">
                        <a:latin typeface="Cambria Math" panose="02040503050406030204" pitchFamily="18" charset="0"/>
                      </a:rPr>
                      <m:t>𝑫</m:t>
                    </m:r>
                    <m:sSub>
                      <m:sSubPr>
                        <m:ctrlPr>
                          <a:rPr lang="en-AU" sz="1300" b="1" i="1">
                            <a:latin typeface="Cambria Math" panose="02040503050406030204" pitchFamily="18" charset="0"/>
                          </a:rPr>
                        </m:ctrlPr>
                      </m:sSubPr>
                      <m:e>
                        <m:r>
                          <a:rPr lang="en-AU" sz="1300" b="1" i="1">
                            <a:latin typeface="Cambria Math" panose="02040503050406030204" pitchFamily="18" charset="0"/>
                          </a:rPr>
                          <m:t>𝑷</m:t>
                        </m:r>
                      </m:e>
                      <m:sub>
                        <m:r>
                          <a:rPr lang="en-AU" sz="1300" b="1" i="1">
                            <a:latin typeface="Cambria Math" panose="02040503050406030204" pitchFamily="18" charset="0"/>
                          </a:rPr>
                          <m:t>𝟐</m:t>
                        </m:r>
                      </m:sub>
                    </m:sSub>
                    <m:r>
                      <a:rPr lang="en-AU" sz="1300" b="1" i="1">
                        <a:latin typeface="Cambria Math" panose="02040503050406030204" pitchFamily="18" charset="0"/>
                      </a:rPr>
                      <m:t>:</m:t>
                    </m:r>
                  </m:oMath>
                </a14:m>
                <a:r>
                  <a:rPr lang="en-GB" sz="1300" b="1" dirty="0"/>
                  <a:t> </a:t>
                </a:r>
                <a:r>
                  <a:rPr lang="en-GB" sz="1300" dirty="0"/>
                  <a:t>Slider 2</a:t>
                </a:r>
              </a:p>
              <a:p>
                <a:pPr marL="742950" lvl="1" indent="-285750">
                  <a:lnSpc>
                    <a:spcPct val="150000"/>
                  </a:lnSpc>
                  <a:spcBef>
                    <a:spcPts val="600"/>
                  </a:spcBef>
                  <a:spcAft>
                    <a:spcPts val="300"/>
                  </a:spcAft>
                  <a:buFont typeface="Wingdings" panose="05000000000000000000" pitchFamily="2" charset="2"/>
                  <a:buChar char="§"/>
                </a:pPr>
                <a14:m>
                  <m:oMath xmlns:m="http://schemas.openxmlformats.org/officeDocument/2006/math">
                    <m:r>
                      <a:rPr lang="en-AU" sz="1300" b="1" i="1">
                        <a:latin typeface="Cambria Math" panose="02040503050406030204" pitchFamily="18" charset="0"/>
                      </a:rPr>
                      <m:t>𝑫</m:t>
                    </m:r>
                    <m:sSub>
                      <m:sSubPr>
                        <m:ctrlPr>
                          <a:rPr lang="en-AU" sz="1300" b="1" i="1">
                            <a:latin typeface="Cambria Math" panose="02040503050406030204" pitchFamily="18" charset="0"/>
                          </a:rPr>
                        </m:ctrlPr>
                      </m:sSubPr>
                      <m:e>
                        <m:r>
                          <a:rPr lang="en-AU" sz="1300" b="1" i="1">
                            <a:latin typeface="Cambria Math" panose="02040503050406030204" pitchFamily="18" charset="0"/>
                          </a:rPr>
                          <m:t>𝑷</m:t>
                        </m:r>
                      </m:e>
                      <m:sub>
                        <m:r>
                          <a:rPr lang="en-AU" sz="1300" b="1" i="1">
                            <a:latin typeface="Cambria Math" panose="02040503050406030204" pitchFamily="18" charset="0"/>
                          </a:rPr>
                          <m:t>𝟑</m:t>
                        </m:r>
                      </m:sub>
                    </m:sSub>
                    <m:r>
                      <a:rPr lang="en-AU" sz="1300" b="1" i="1">
                        <a:latin typeface="Cambria Math" panose="02040503050406030204" pitchFamily="18" charset="0"/>
                      </a:rPr>
                      <m:t>:</m:t>
                    </m:r>
                  </m:oMath>
                </a14:m>
                <a:r>
                  <a:rPr lang="en-GB" sz="1300" b="1" dirty="0"/>
                  <a:t> </a:t>
                </a:r>
                <a:r>
                  <a:rPr lang="en-AU" sz="1300" dirty="0"/>
                  <a:t>Slider 3</a:t>
                </a:r>
              </a:p>
              <a:p>
                <a:pPr marL="742950" lvl="1" indent="-285750">
                  <a:lnSpc>
                    <a:spcPct val="150000"/>
                  </a:lnSpc>
                  <a:spcBef>
                    <a:spcPts val="600"/>
                  </a:spcBef>
                  <a:spcAft>
                    <a:spcPts val="300"/>
                  </a:spcAft>
                  <a:buFont typeface="Wingdings" panose="05000000000000000000" pitchFamily="2" charset="2"/>
                  <a:buChar char="§"/>
                </a:pPr>
                <a14:m>
                  <m:oMath xmlns:m="http://schemas.openxmlformats.org/officeDocument/2006/math">
                    <m:r>
                      <a:rPr lang="en-AU" sz="1300" b="1" i="1">
                        <a:latin typeface="Cambria Math" panose="02040503050406030204" pitchFamily="18" charset="0"/>
                      </a:rPr>
                      <m:t>𝑫</m:t>
                    </m:r>
                    <m:sSub>
                      <m:sSubPr>
                        <m:ctrlPr>
                          <a:rPr lang="en-AU" sz="1300" b="1" i="1">
                            <a:latin typeface="Cambria Math" panose="02040503050406030204" pitchFamily="18" charset="0"/>
                          </a:rPr>
                        </m:ctrlPr>
                      </m:sSubPr>
                      <m:e>
                        <m:r>
                          <a:rPr lang="en-AU" sz="1300" b="1" i="1">
                            <a:latin typeface="Cambria Math" panose="02040503050406030204" pitchFamily="18" charset="0"/>
                          </a:rPr>
                          <m:t>𝑷</m:t>
                        </m:r>
                      </m:e>
                      <m:sub>
                        <m:r>
                          <a:rPr lang="en-AU" sz="1300" b="1" i="1">
                            <a:latin typeface="Cambria Math" panose="02040503050406030204" pitchFamily="18" charset="0"/>
                          </a:rPr>
                          <m:t>𝟒</m:t>
                        </m:r>
                      </m:sub>
                    </m:sSub>
                    <m:r>
                      <a:rPr lang="en-AU" sz="1300" b="1" i="1">
                        <a:latin typeface="Cambria Math" panose="02040503050406030204" pitchFamily="18" charset="0"/>
                      </a:rPr>
                      <m:t>:</m:t>
                    </m:r>
                  </m:oMath>
                </a14:m>
                <a:r>
                  <a:rPr lang="en-GB" sz="1300" b="1" dirty="0"/>
                  <a:t> </a:t>
                </a:r>
                <a:r>
                  <a:rPr lang="en-AU" sz="1300" dirty="0"/>
                  <a:t>Slider 4</a:t>
                </a:r>
                <a:endParaRPr lang="en-GB" sz="1300" dirty="0"/>
              </a:p>
            </p:txBody>
          </p:sp>
        </mc:Choice>
        <mc:Fallback xmlns="">
          <p:sp>
            <p:nvSpPr>
              <p:cNvPr id="23" name="TextBox 22">
                <a:extLst>
                  <a:ext uri="{FF2B5EF4-FFF2-40B4-BE49-F238E27FC236}">
                    <a16:creationId xmlns:a16="http://schemas.microsoft.com/office/drawing/2014/main" id="{154522DF-B287-2EE1-0707-05E0F8C0A659}"/>
                  </a:ext>
                </a:extLst>
              </p:cNvPr>
              <p:cNvSpPr txBox="1">
                <a:spLocks noRot="1" noChangeAspect="1" noMove="1" noResize="1" noEditPoints="1" noAdjustHandles="1" noChangeArrowheads="1" noChangeShapeType="1" noTextEdit="1"/>
              </p:cNvSpPr>
              <p:nvPr/>
            </p:nvSpPr>
            <p:spPr>
              <a:xfrm>
                <a:off x="611381" y="4520402"/>
                <a:ext cx="5647357" cy="846386"/>
              </a:xfrm>
              <a:prstGeom prst="rect">
                <a:avLst/>
              </a:prstGeom>
              <a:blipFill>
                <a:blip r:embed="rId5"/>
                <a:stretch>
                  <a:fillRect/>
                </a:stretch>
              </a:blipFill>
              <a:ln w="12700" cap="flat">
                <a:noFill/>
                <a:miter lim="400000"/>
              </a:ln>
              <a:effectLst/>
            </p:spPr>
            <p:txBody>
              <a:bodyPr/>
              <a:lstStyle/>
              <a:p>
                <a:r>
                  <a:rPr lang="en-AU">
                    <a:noFill/>
                  </a:rPr>
                  <a:t> </a:t>
                </a:r>
              </a:p>
            </p:txBody>
          </p:sp>
        </mc:Fallback>
      </mc:AlternateContent>
    </p:spTree>
    <p:extLst>
      <p:ext uri="{BB962C8B-B14F-4D97-AF65-F5344CB8AC3E}">
        <p14:creationId xmlns:p14="http://schemas.microsoft.com/office/powerpoint/2010/main" val="54369170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0685-6DB7-C207-290A-84EDB9E36806}"/>
              </a:ext>
            </a:extLst>
          </p:cNvPr>
          <p:cNvSpPr txBox="1">
            <a:spLocks/>
          </p:cNvSpPr>
          <p:nvPr/>
        </p:nvSpPr>
        <p:spPr>
          <a:xfrm>
            <a:off x="477119" y="449707"/>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Independence Axiom</a:t>
            </a:r>
          </a:p>
        </p:txBody>
      </p:sp>
      <p:sp>
        <p:nvSpPr>
          <p:cNvPr id="3" name="TextBox 2">
            <a:extLst>
              <a:ext uri="{FF2B5EF4-FFF2-40B4-BE49-F238E27FC236}">
                <a16:creationId xmlns:a16="http://schemas.microsoft.com/office/drawing/2014/main" id="{FA9D7589-D175-CE19-BEB1-0541F7872113}"/>
              </a:ext>
            </a:extLst>
          </p:cNvPr>
          <p:cNvSpPr txBox="1"/>
          <p:nvPr/>
        </p:nvSpPr>
        <p:spPr>
          <a:xfrm>
            <a:off x="484040" y="1052279"/>
            <a:ext cx="4863379" cy="4213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nSpc>
                <a:spcPct val="150000"/>
              </a:lnSpc>
              <a:spcBef>
                <a:spcPts val="600"/>
              </a:spcBef>
              <a:spcAft>
                <a:spcPts val="300"/>
              </a:spcAft>
              <a:buFont typeface="Wingdings" panose="05000000000000000000" pitchFamily="2" charset="2"/>
              <a:buChar char="q"/>
            </a:pPr>
            <a:r>
              <a:rPr lang="en-GB" sz="1600" u="sng" dirty="0">
                <a:latin typeface="Roboto" panose="02000000000000000000" pitchFamily="2" charset="0"/>
                <a:ea typeface="Roboto" panose="02000000000000000000" pitchFamily="2" charset="0"/>
                <a:cs typeface="Roboto" panose="02000000000000000000" pitchFamily="2" charset="0"/>
              </a:rPr>
              <a:t>A coupled matrix is fixable! (sometimes)</a:t>
            </a:r>
          </a:p>
        </p:txBody>
      </p:sp>
      <p:cxnSp>
        <p:nvCxnSpPr>
          <p:cNvPr id="18" name="Straight Connector 17">
            <a:extLst>
              <a:ext uri="{FF2B5EF4-FFF2-40B4-BE49-F238E27FC236}">
                <a16:creationId xmlns:a16="http://schemas.microsoft.com/office/drawing/2014/main" id="{52F05D32-657D-1033-D940-BC91D94BF971}"/>
              </a:ext>
            </a:extLst>
          </p:cNvPr>
          <p:cNvCxnSpPr>
            <a:cxnSpLocks/>
          </p:cNvCxnSpPr>
          <p:nvPr/>
        </p:nvCxnSpPr>
        <p:spPr>
          <a:xfrm flipV="1">
            <a:off x="424588" y="1591481"/>
            <a:ext cx="11342823" cy="4700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7" name="Arrow: Down 16">
            <a:extLst>
              <a:ext uri="{FF2B5EF4-FFF2-40B4-BE49-F238E27FC236}">
                <a16:creationId xmlns:a16="http://schemas.microsoft.com/office/drawing/2014/main" id="{0016F80C-FADC-1528-AC64-225E90BDC9DD}"/>
              </a:ext>
            </a:extLst>
          </p:cNvPr>
          <p:cNvSpPr/>
          <p:nvPr/>
        </p:nvSpPr>
        <p:spPr>
          <a:xfrm>
            <a:off x="2864507" y="4009850"/>
            <a:ext cx="288032" cy="320158"/>
          </a:xfrm>
          <a:prstGeom prst="downArrow">
            <a:avLst/>
          </a:prstGeom>
          <a:solidFill>
            <a:srgbClr val="4A452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20" name="Rectangle 19">
            <a:extLst>
              <a:ext uri="{FF2B5EF4-FFF2-40B4-BE49-F238E27FC236}">
                <a16:creationId xmlns:a16="http://schemas.microsoft.com/office/drawing/2014/main" id="{22A63E4D-8CAC-91D1-587C-FFBE72360B43}"/>
              </a:ext>
            </a:extLst>
          </p:cNvPr>
          <p:cNvSpPr/>
          <p:nvPr/>
        </p:nvSpPr>
        <p:spPr>
          <a:xfrm>
            <a:off x="5591944" y="1854668"/>
            <a:ext cx="6031452" cy="468792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21" name="TextBox 20">
            <a:extLst>
              <a:ext uri="{FF2B5EF4-FFF2-40B4-BE49-F238E27FC236}">
                <a16:creationId xmlns:a16="http://schemas.microsoft.com/office/drawing/2014/main" id="{29BB2D2A-3246-C1C7-73B1-57BA2D39C27D}"/>
              </a:ext>
            </a:extLst>
          </p:cNvPr>
          <p:cNvSpPr txBox="1"/>
          <p:nvPr/>
        </p:nvSpPr>
        <p:spPr>
          <a:xfrm>
            <a:off x="5994712" y="2789143"/>
            <a:ext cx="5186833" cy="12556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nSpc>
                <a:spcPct val="150000"/>
              </a:lnSpc>
              <a:spcBef>
                <a:spcPts val="600"/>
              </a:spcBef>
              <a:spcAft>
                <a:spcPts val="300"/>
              </a:spcAft>
              <a:buFont typeface="Wingdings" panose="05000000000000000000" pitchFamily="2" charset="2"/>
              <a:buChar char="q"/>
            </a:pPr>
            <a:r>
              <a:rPr lang="en-GB" sz="1300" dirty="0"/>
              <a:t>We can reduce the effect of coupling by introducing order. By adjusting the sliders from left to right (1 to 4), then the results of the users further down the track are not affected by the sliders that we are using at any one point.  </a:t>
            </a:r>
          </a:p>
        </p:txBody>
      </p:sp>
      <p:sp>
        <p:nvSpPr>
          <p:cNvPr id="22" name="TextBox 21">
            <a:extLst>
              <a:ext uri="{FF2B5EF4-FFF2-40B4-BE49-F238E27FC236}">
                <a16:creationId xmlns:a16="http://schemas.microsoft.com/office/drawing/2014/main" id="{A34B9D78-CCED-602B-10C4-62B79F9ADBA4}"/>
              </a:ext>
            </a:extLst>
          </p:cNvPr>
          <p:cNvSpPr txBox="1"/>
          <p:nvPr/>
        </p:nvSpPr>
        <p:spPr>
          <a:xfrm>
            <a:off x="5994712" y="4496759"/>
            <a:ext cx="5186829" cy="15556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nSpc>
                <a:spcPct val="150000"/>
              </a:lnSpc>
              <a:spcBef>
                <a:spcPts val="600"/>
              </a:spcBef>
              <a:spcAft>
                <a:spcPts val="300"/>
              </a:spcAft>
              <a:buFont typeface="Wingdings" panose="05000000000000000000" pitchFamily="2" charset="2"/>
              <a:buChar char="q"/>
            </a:pPr>
            <a:r>
              <a:rPr lang="en-GB" sz="1300" dirty="0"/>
              <a:t>Keep in mind that not every matrix can be fixed by order. Sometimes there is too much coupling, and you may need to remove the influence certain design parameters have to functional requirements (i.e., reduce the number of FR a given DP fulfils) to fix the coupling issue. </a:t>
            </a:r>
          </a:p>
        </p:txBody>
      </p:sp>
      <p:cxnSp>
        <p:nvCxnSpPr>
          <p:cNvPr id="23" name="Straight Connector 22">
            <a:extLst>
              <a:ext uri="{FF2B5EF4-FFF2-40B4-BE49-F238E27FC236}">
                <a16:creationId xmlns:a16="http://schemas.microsoft.com/office/drawing/2014/main" id="{9A99DD2A-1D1C-5345-B21B-9FC04D04C148}"/>
              </a:ext>
            </a:extLst>
          </p:cNvPr>
          <p:cNvCxnSpPr>
            <a:cxnSpLocks/>
          </p:cNvCxnSpPr>
          <p:nvPr/>
        </p:nvCxnSpPr>
        <p:spPr>
          <a:xfrm>
            <a:off x="5591944" y="1854668"/>
            <a:ext cx="0" cy="468792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graphicFrame>
            <p:nvGraphicFramePr>
              <p:cNvPr id="4" name="Table 7">
                <a:extLst>
                  <a:ext uri="{FF2B5EF4-FFF2-40B4-BE49-F238E27FC236}">
                    <a16:creationId xmlns:a16="http://schemas.microsoft.com/office/drawing/2014/main" id="{F97457F6-4F1A-E8B3-4241-137139BBC21E}"/>
                  </a:ext>
                </a:extLst>
              </p:cNvPr>
              <p:cNvGraphicFramePr>
                <a:graphicFrameLocks noGrp="1"/>
              </p:cNvGraphicFramePr>
              <p:nvPr>
                <p:extLst>
                  <p:ext uri="{D42A27DB-BD31-4B8C-83A1-F6EECF244321}">
                    <p14:modId xmlns:p14="http://schemas.microsoft.com/office/powerpoint/2010/main" val="1252609881"/>
                  </p:ext>
                </p:extLst>
              </p:nvPr>
            </p:nvGraphicFramePr>
            <p:xfrm>
              <a:off x="1360692" y="4462504"/>
              <a:ext cx="3295663" cy="2038336"/>
            </p:xfrm>
            <a:graphic>
              <a:graphicData uri="http://schemas.openxmlformats.org/drawingml/2006/table">
                <a:tbl>
                  <a:tblPr firstRow="1" bandRow="1">
                    <a:tableStyleId>{5C22544A-7EE6-4342-B048-85BDC9FD1C3A}</a:tableStyleId>
                  </a:tblPr>
                  <a:tblGrid>
                    <a:gridCol w="470809">
                      <a:extLst>
                        <a:ext uri="{9D8B030D-6E8A-4147-A177-3AD203B41FA5}">
                          <a16:colId xmlns:a16="http://schemas.microsoft.com/office/drawing/2014/main" val="3339853697"/>
                        </a:ext>
                      </a:extLst>
                    </a:gridCol>
                    <a:gridCol w="470809">
                      <a:extLst>
                        <a:ext uri="{9D8B030D-6E8A-4147-A177-3AD203B41FA5}">
                          <a16:colId xmlns:a16="http://schemas.microsoft.com/office/drawing/2014/main" val="2937333417"/>
                        </a:ext>
                      </a:extLst>
                    </a:gridCol>
                    <a:gridCol w="470809">
                      <a:extLst>
                        <a:ext uri="{9D8B030D-6E8A-4147-A177-3AD203B41FA5}">
                          <a16:colId xmlns:a16="http://schemas.microsoft.com/office/drawing/2014/main" val="3414779447"/>
                        </a:ext>
                      </a:extLst>
                    </a:gridCol>
                    <a:gridCol w="470809">
                      <a:extLst>
                        <a:ext uri="{9D8B030D-6E8A-4147-A177-3AD203B41FA5}">
                          <a16:colId xmlns:a16="http://schemas.microsoft.com/office/drawing/2014/main" val="932373761"/>
                        </a:ext>
                      </a:extLst>
                    </a:gridCol>
                    <a:gridCol w="470809">
                      <a:extLst>
                        <a:ext uri="{9D8B030D-6E8A-4147-A177-3AD203B41FA5}">
                          <a16:colId xmlns:a16="http://schemas.microsoft.com/office/drawing/2014/main" val="3124048387"/>
                        </a:ext>
                      </a:extLst>
                    </a:gridCol>
                    <a:gridCol w="470809">
                      <a:extLst>
                        <a:ext uri="{9D8B030D-6E8A-4147-A177-3AD203B41FA5}">
                          <a16:colId xmlns:a16="http://schemas.microsoft.com/office/drawing/2014/main" val="780914319"/>
                        </a:ext>
                      </a:extLst>
                    </a:gridCol>
                    <a:gridCol w="470809">
                      <a:extLst>
                        <a:ext uri="{9D8B030D-6E8A-4147-A177-3AD203B41FA5}">
                          <a16:colId xmlns:a16="http://schemas.microsoft.com/office/drawing/2014/main" val="2361504520"/>
                        </a:ext>
                      </a:extLst>
                    </a:gridCol>
                  </a:tblGrid>
                  <a:tr h="509584">
                    <a:tc>
                      <a:txBody>
                        <a:bodyPr/>
                        <a:lstStyle/>
                        <a:p>
                          <a:pPr marL="0" marR="0" lvl="0" indent="0" algn="ctr" defTabSz="29209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𝑭</m:t>
                                </m:r>
                                <m:sSub>
                                  <m:sSubPr>
                                    <m:ctrlPr>
                                      <a:rPr lang="en-AU" sz="1400" b="1" i="1" smtClean="0">
                                        <a:solidFill>
                                          <a:sysClr val="windowText" lastClr="000000"/>
                                        </a:solidFill>
                                        <a:latin typeface="Cambria Math" panose="02040503050406030204" pitchFamily="18" charset="0"/>
                                      </a:rPr>
                                    </m:ctrlPr>
                                  </m:sSubPr>
                                  <m:e>
                                    <m:r>
                                      <a:rPr lang="en-AU" sz="1400" b="1" i="1" smtClean="0">
                                        <a:solidFill>
                                          <a:sysClr val="windowText" lastClr="000000"/>
                                        </a:solidFill>
                                        <a:latin typeface="Cambria Math" panose="02040503050406030204" pitchFamily="18" charset="0"/>
                                      </a:rPr>
                                      <m:t>𝑹</m:t>
                                    </m:r>
                                  </m:e>
                                  <m:sub>
                                    <m:r>
                                      <a:rPr lang="en-AU" sz="1400" b="1" i="1" smtClean="0">
                                        <a:solidFill>
                                          <a:sysClr val="windowText" lastClr="000000"/>
                                        </a:solidFill>
                                        <a:latin typeface="Cambria Math" panose="02040503050406030204" pitchFamily="18" charset="0"/>
                                      </a:rPr>
                                      <m:t>𝟏</m:t>
                                    </m:r>
                                  </m:sub>
                                </m:sSub>
                              </m:oMath>
                            </m:oMathPara>
                          </a14:m>
                          <a:endParaRPr lang="en-AU" sz="14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rowSpan="4">
                      <a:txBody>
                        <a:bodyPr/>
                        <a:lstStyle/>
                        <a:p>
                          <a:pPr algn="ctr"/>
                          <a:r>
                            <a:rPr lang="en-AU" sz="1800" b="1" dirty="0">
                              <a:solidFill>
                                <a:sysClr val="windowText" lastClr="000000"/>
                              </a:solidFill>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𝑿</m:t>
                                </m:r>
                              </m:oMath>
                            </m:oMathPara>
                          </a14:m>
                          <a:endParaRPr lang="en-AU" sz="1400" b="1" dirty="0">
                            <a:solidFill>
                              <a:sysClr val="windowText" lastClr="000000"/>
                            </a:solidFill>
                          </a:endParaRPr>
                        </a:p>
                      </a:txBody>
                      <a:tcPr anchor="ct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400" b="0" i="1" smtClean="0">
                                    <a:solidFill>
                                      <a:sysClr val="windowText" lastClr="000000"/>
                                    </a:solidFill>
                                    <a:latin typeface="Cambria Math" panose="02040503050406030204" pitchFamily="18" charset="0"/>
                                  </a:rPr>
                                  <m:t>0</m:t>
                                </m:r>
                              </m:oMath>
                            </m:oMathPara>
                          </a14:m>
                          <a:endParaRPr lang="en-AU" sz="1400" b="0" dirty="0">
                            <a:solidFill>
                              <a:sysClr val="windowText" lastClr="000000"/>
                            </a:solidFill>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a:rPr lang="en-AU" sz="1400" i="1" dirty="0" smtClean="0">
                                    <a:solidFill>
                                      <a:sysClr val="windowText" lastClr="000000"/>
                                    </a:solidFill>
                                    <a:latin typeface="Cambria Math" panose="02040503050406030204" pitchFamily="18" charset="0"/>
                                  </a:rPr>
                                  <m:t>0</m:t>
                                </m:r>
                              </m:oMath>
                            </m:oMathPara>
                          </a14:m>
                          <a:endParaRPr lang="en-AU" sz="1400" dirty="0">
                            <a:solidFill>
                              <a:sysClr val="windowText" lastClr="000000"/>
                            </a:solidFill>
                          </a:endParaRPr>
                        </a:p>
                      </a:txBody>
                      <a:tcPr anchor="ctr">
                        <a:lnR w="12700" cap="flat" cmpd="sng" algn="ctr">
                          <a:no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400" i="1" dirty="0" smtClean="0">
                                    <a:solidFill>
                                      <a:sysClr val="windowText" lastClr="000000"/>
                                    </a:solidFill>
                                    <a:latin typeface="Cambria Math" panose="02040503050406030204" pitchFamily="18" charset="0"/>
                                  </a:rPr>
                                  <m:t>0</m:t>
                                </m:r>
                              </m:oMath>
                            </m:oMathPara>
                          </a14:m>
                          <a:endParaRPr lang="en-AU" sz="1400"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𝑫</m:t>
                                </m:r>
                                <m:sSub>
                                  <m:sSubPr>
                                    <m:ctrlPr>
                                      <a:rPr lang="en-AU" sz="1400" b="1" i="1" smtClean="0">
                                        <a:solidFill>
                                          <a:sysClr val="windowText" lastClr="000000"/>
                                        </a:solidFill>
                                        <a:latin typeface="Cambria Math" panose="02040503050406030204" pitchFamily="18" charset="0"/>
                                      </a:rPr>
                                    </m:ctrlPr>
                                  </m:sSubPr>
                                  <m:e>
                                    <m:r>
                                      <a:rPr lang="en-AU" sz="1400" b="1" i="1" smtClean="0">
                                        <a:solidFill>
                                          <a:sysClr val="windowText" lastClr="000000"/>
                                        </a:solidFill>
                                        <a:latin typeface="Cambria Math" panose="02040503050406030204" pitchFamily="18" charset="0"/>
                                      </a:rPr>
                                      <m:t>𝑷</m:t>
                                    </m:r>
                                  </m:e>
                                  <m:sub>
                                    <m:r>
                                      <a:rPr lang="en-AU" sz="1400" b="1" i="1" smtClean="0">
                                        <a:solidFill>
                                          <a:sysClr val="windowText" lastClr="000000"/>
                                        </a:solidFill>
                                        <a:latin typeface="Cambria Math" panose="02040503050406030204" pitchFamily="18" charset="0"/>
                                      </a:rPr>
                                      <m:t>𝟏</m:t>
                                    </m:r>
                                  </m:sub>
                                </m:sSub>
                              </m:oMath>
                            </m:oMathPara>
                          </a14:m>
                          <a:endParaRPr lang="en-AU" sz="1400" b="1"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422962103"/>
                      </a:ext>
                    </a:extLst>
                  </a:tr>
                  <a:tr h="509584">
                    <a:tc>
                      <a:txBody>
                        <a:bodyPr/>
                        <a:lstStyle/>
                        <a:p>
                          <a:pPr marL="0" marR="0" lvl="0" indent="0" algn="ctr" defTabSz="29209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𝑭</m:t>
                                </m:r>
                                <m:sSub>
                                  <m:sSubPr>
                                    <m:ctrlPr>
                                      <a:rPr lang="en-AU" sz="1400" b="1" i="1" smtClean="0">
                                        <a:solidFill>
                                          <a:sysClr val="windowText" lastClr="000000"/>
                                        </a:solidFill>
                                        <a:latin typeface="Cambria Math" panose="02040503050406030204" pitchFamily="18" charset="0"/>
                                      </a:rPr>
                                    </m:ctrlPr>
                                  </m:sSubPr>
                                  <m:e>
                                    <m:r>
                                      <a:rPr lang="en-AU" sz="1400" b="1" i="1" smtClean="0">
                                        <a:solidFill>
                                          <a:sysClr val="windowText" lastClr="000000"/>
                                        </a:solidFill>
                                        <a:latin typeface="Cambria Math" panose="02040503050406030204" pitchFamily="18" charset="0"/>
                                      </a:rPr>
                                      <m:t>𝑹</m:t>
                                    </m:r>
                                  </m:e>
                                  <m:sub>
                                    <m:r>
                                      <a:rPr lang="en-AU" sz="1400" b="1" i="1" smtClean="0">
                                        <a:solidFill>
                                          <a:sysClr val="windowText" lastClr="000000"/>
                                        </a:solidFill>
                                        <a:latin typeface="Cambria Math" panose="02040503050406030204" pitchFamily="18" charset="0"/>
                                      </a:rPr>
                                      <m:t>𝟐</m:t>
                                    </m:r>
                                  </m:sub>
                                </m:sSub>
                              </m:oMath>
                            </m:oMathPara>
                          </a14:m>
                          <a:endParaRPr lang="en-AU" sz="14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AU" sz="1400" b="1" i="1" dirty="0" smtClean="0">
                                    <a:solidFill>
                                      <a:sysClr val="windowText" lastClr="000000"/>
                                    </a:solidFill>
                                    <a:latin typeface="Cambria Math" panose="02040503050406030204" pitchFamily="18" charset="0"/>
                                  </a:rPr>
                                  <m:t>𝑿</m:t>
                                </m:r>
                              </m:oMath>
                            </m:oMathPara>
                          </a14:m>
                          <a:endParaRPr lang="en-AU" sz="1400" b="1" dirty="0">
                            <a:solidFill>
                              <a:sysClr val="windowText" lastClr="000000"/>
                            </a:solidFill>
                          </a:endParaRPr>
                        </a:p>
                      </a:txBody>
                      <a:tcPr anchor="ct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400" b="1" i="1" dirty="0" smtClean="0">
                                    <a:solidFill>
                                      <a:sysClr val="windowText" lastClr="000000"/>
                                    </a:solidFill>
                                    <a:latin typeface="Cambria Math" panose="02040503050406030204" pitchFamily="18" charset="0"/>
                                  </a:rPr>
                                  <m:t>𝑿</m:t>
                                </m:r>
                              </m:oMath>
                            </m:oMathPara>
                          </a14:m>
                          <a:endParaRPr lang="en-AU" sz="1400" b="1" dirty="0">
                            <a:solidFill>
                              <a:sysClr val="windowText" lastClr="000000"/>
                            </a:solidFill>
                          </a:endParaRPr>
                        </a:p>
                      </a:txBody>
                      <a:tcPr anchor="ct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400" b="0" i="1" smtClean="0">
                                    <a:solidFill>
                                      <a:sysClr val="windowText" lastClr="000000"/>
                                    </a:solidFill>
                                    <a:latin typeface="Cambria Math" panose="02040503050406030204" pitchFamily="18" charset="0"/>
                                  </a:rPr>
                                  <m:t>0</m:t>
                                </m:r>
                              </m:oMath>
                            </m:oMathPara>
                          </a14:m>
                          <a:endParaRPr lang="en-AU" sz="1400" b="0" dirty="0">
                            <a:solidFill>
                              <a:sysClr val="windowText" lastClr="000000"/>
                            </a:solidFill>
                          </a:endParaRPr>
                        </a:p>
                      </a:txBody>
                      <a:tcPr anchor="ctr">
                        <a:lnR w="12700" cap="flat" cmpd="sng" algn="ctr">
                          <a:no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400" b="0" i="1" dirty="0" smtClean="0">
                                    <a:solidFill>
                                      <a:sysClr val="windowText" lastClr="000000"/>
                                    </a:solidFill>
                                    <a:latin typeface="Cambria Math" panose="02040503050406030204" pitchFamily="18" charset="0"/>
                                  </a:rPr>
                                  <m:t>0</m:t>
                                </m:r>
                              </m:oMath>
                            </m:oMathPara>
                          </a14:m>
                          <a:endParaRPr lang="en-AU" sz="1400" b="0"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𝑫</m:t>
                                </m:r>
                                <m:sSub>
                                  <m:sSubPr>
                                    <m:ctrlPr>
                                      <a:rPr lang="en-AU" sz="1400" b="1" i="1" smtClean="0">
                                        <a:solidFill>
                                          <a:sysClr val="windowText" lastClr="000000"/>
                                        </a:solidFill>
                                        <a:latin typeface="Cambria Math" panose="02040503050406030204" pitchFamily="18" charset="0"/>
                                      </a:rPr>
                                    </m:ctrlPr>
                                  </m:sSubPr>
                                  <m:e>
                                    <m:r>
                                      <a:rPr lang="en-AU" sz="1400" b="1" i="1" smtClean="0">
                                        <a:solidFill>
                                          <a:sysClr val="windowText" lastClr="000000"/>
                                        </a:solidFill>
                                        <a:latin typeface="Cambria Math" panose="02040503050406030204" pitchFamily="18" charset="0"/>
                                      </a:rPr>
                                      <m:t>𝑷</m:t>
                                    </m:r>
                                  </m:e>
                                  <m:sub>
                                    <m:r>
                                      <a:rPr lang="en-AU" sz="1400" b="1" i="1" smtClean="0">
                                        <a:solidFill>
                                          <a:sysClr val="windowText" lastClr="000000"/>
                                        </a:solidFill>
                                        <a:latin typeface="Cambria Math" panose="02040503050406030204" pitchFamily="18" charset="0"/>
                                      </a:rPr>
                                      <m:t>𝟐</m:t>
                                    </m:r>
                                  </m:sub>
                                </m:sSub>
                              </m:oMath>
                            </m:oMathPara>
                          </a14:m>
                          <a:endParaRPr lang="en-AU" sz="1400" b="1"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2626153"/>
                      </a:ext>
                    </a:extLst>
                  </a:tr>
                  <a:tr h="509584">
                    <a:tc>
                      <a:txBody>
                        <a:bodyPr/>
                        <a:lstStyle/>
                        <a:p>
                          <a:pPr marL="0" marR="0" lvl="0" indent="0" algn="ctr" defTabSz="29209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𝑭</m:t>
                                </m:r>
                                <m:sSub>
                                  <m:sSubPr>
                                    <m:ctrlPr>
                                      <a:rPr lang="en-AU" sz="1400" b="1" i="1" smtClean="0">
                                        <a:solidFill>
                                          <a:sysClr val="windowText" lastClr="000000"/>
                                        </a:solidFill>
                                        <a:latin typeface="Cambria Math" panose="02040503050406030204" pitchFamily="18" charset="0"/>
                                      </a:rPr>
                                    </m:ctrlPr>
                                  </m:sSubPr>
                                  <m:e>
                                    <m:r>
                                      <a:rPr lang="en-AU" sz="1400" b="1" i="1" smtClean="0">
                                        <a:solidFill>
                                          <a:sysClr val="windowText" lastClr="000000"/>
                                        </a:solidFill>
                                        <a:latin typeface="Cambria Math" panose="02040503050406030204" pitchFamily="18" charset="0"/>
                                      </a:rPr>
                                      <m:t>𝑹</m:t>
                                    </m:r>
                                  </m:e>
                                  <m:sub>
                                    <m:r>
                                      <a:rPr lang="en-AU" sz="1400" b="1" i="1" smtClean="0">
                                        <a:solidFill>
                                          <a:sysClr val="windowText" lastClr="000000"/>
                                        </a:solidFill>
                                        <a:latin typeface="Cambria Math" panose="02040503050406030204" pitchFamily="18" charset="0"/>
                                      </a:rPr>
                                      <m:t>𝟑</m:t>
                                    </m:r>
                                  </m:sub>
                                </m:sSub>
                              </m:oMath>
                            </m:oMathPara>
                          </a14:m>
                          <a:endParaRPr lang="en-AU" sz="14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en-AU"/>
                        </a:p>
                      </a:txBody>
                      <a:tcPr/>
                    </a:tc>
                    <a:tc>
                      <a:txBody>
                        <a:bodyPr/>
                        <a:lstStyle/>
                        <a:p>
                          <a:pPr algn="ctr"/>
                          <a14:m>
                            <m:oMathPara xmlns:m="http://schemas.openxmlformats.org/officeDocument/2006/math">
                              <m:oMathParaPr>
                                <m:jc m:val="centerGroup"/>
                              </m:oMathParaPr>
                              <m:oMath xmlns:m="http://schemas.openxmlformats.org/officeDocument/2006/math">
                                <m:r>
                                  <a:rPr lang="en-AU" sz="1400" b="0" i="1" smtClean="0">
                                    <a:solidFill>
                                      <a:sysClr val="windowText" lastClr="000000"/>
                                    </a:solidFill>
                                    <a:latin typeface="Cambria Math" panose="02040503050406030204" pitchFamily="18" charset="0"/>
                                  </a:rPr>
                                  <m:t>0</m:t>
                                </m:r>
                              </m:oMath>
                            </m:oMathPara>
                          </a14:m>
                          <a:endParaRPr lang="en-AU" sz="1400" b="0"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tc>
                      <a:txBody>
                        <a:bodyPr/>
                        <a:lstStyle/>
                        <a:p>
                          <a:pPr algn="ct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𝑿</m:t>
                                </m:r>
                              </m:oMath>
                            </m:oMathPara>
                          </a14:m>
                          <a:endParaRPr lang="en-AU" sz="1400" b="1" dirty="0">
                            <a:solidFill>
                              <a:sysClr val="windowText" lastClr="000000"/>
                            </a:solidFill>
                          </a:endParaRPr>
                        </a:p>
                      </a:txBody>
                      <a:tcPr anchor="ct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400" b="1" i="1" dirty="0" smtClean="0">
                                    <a:solidFill>
                                      <a:sysClr val="windowText" lastClr="000000"/>
                                    </a:solidFill>
                                    <a:latin typeface="Cambria Math" panose="02040503050406030204" pitchFamily="18" charset="0"/>
                                  </a:rPr>
                                  <m:t>𝑿</m:t>
                                </m:r>
                              </m:oMath>
                            </m:oMathPara>
                          </a14:m>
                          <a:endParaRPr lang="en-AU" sz="1400" dirty="0">
                            <a:solidFill>
                              <a:sysClr val="windowText" lastClr="000000"/>
                            </a:solidFill>
                          </a:endParaRPr>
                        </a:p>
                      </a:txBody>
                      <a:tcPr anchor="ctr">
                        <a:lnR w="12700" cap="flat" cmpd="sng" algn="ctr">
                          <a:noFill/>
                          <a:prstDash val="solid"/>
                          <a:round/>
                          <a:headEnd type="none" w="med" len="med"/>
                          <a:tailEnd type="none" w="med" len="med"/>
                        </a:ln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400" b="0" i="1" smtClean="0">
                                    <a:solidFill>
                                      <a:sysClr val="windowText" lastClr="000000"/>
                                    </a:solidFill>
                                    <a:latin typeface="Cambria Math" panose="02040503050406030204" pitchFamily="18" charset="0"/>
                                  </a:rPr>
                                  <m:t>0</m:t>
                                </m:r>
                              </m:oMath>
                            </m:oMathPara>
                          </a14:m>
                          <a:endParaRPr lang="en-AU" sz="1400" b="0"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400" b="1" i="1" dirty="0" smtClean="0">
                                    <a:solidFill>
                                      <a:sysClr val="windowText" lastClr="000000"/>
                                    </a:solidFill>
                                    <a:latin typeface="Cambria Math" panose="02040503050406030204" pitchFamily="18" charset="0"/>
                                  </a:rPr>
                                  <m:t>𝑫</m:t>
                                </m:r>
                                <m:sSub>
                                  <m:sSubPr>
                                    <m:ctrlPr>
                                      <a:rPr lang="en-AU" sz="1400" b="1" i="1" dirty="0" smtClean="0">
                                        <a:solidFill>
                                          <a:sysClr val="windowText" lastClr="000000"/>
                                        </a:solidFill>
                                        <a:latin typeface="Cambria Math" panose="02040503050406030204" pitchFamily="18" charset="0"/>
                                      </a:rPr>
                                    </m:ctrlPr>
                                  </m:sSubPr>
                                  <m:e>
                                    <m:r>
                                      <a:rPr lang="en-AU" sz="1400" b="1" i="1" dirty="0" smtClean="0">
                                        <a:solidFill>
                                          <a:sysClr val="windowText" lastClr="000000"/>
                                        </a:solidFill>
                                        <a:latin typeface="Cambria Math" panose="02040503050406030204" pitchFamily="18" charset="0"/>
                                      </a:rPr>
                                      <m:t>𝑷</m:t>
                                    </m:r>
                                  </m:e>
                                  <m:sub>
                                    <m:r>
                                      <a:rPr lang="en-AU" sz="1400" b="1" i="1" dirty="0" smtClean="0">
                                        <a:solidFill>
                                          <a:sysClr val="windowText" lastClr="000000"/>
                                        </a:solidFill>
                                        <a:latin typeface="Cambria Math" panose="02040503050406030204" pitchFamily="18" charset="0"/>
                                      </a:rPr>
                                      <m:t>𝟑</m:t>
                                    </m:r>
                                  </m:sub>
                                </m:sSub>
                                <m:r>
                                  <a:rPr lang="en-AU" sz="1400" b="1" i="1" dirty="0" smtClean="0">
                                    <a:solidFill>
                                      <a:sysClr val="windowText" lastClr="000000"/>
                                    </a:solidFill>
                                    <a:latin typeface="Cambria Math" panose="02040503050406030204" pitchFamily="18" charset="0"/>
                                  </a:rPr>
                                  <m:t> </m:t>
                                </m:r>
                              </m:oMath>
                            </m:oMathPara>
                          </a14:m>
                          <a:endParaRPr lang="en-AU" sz="1400" b="1"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42725874"/>
                      </a:ext>
                    </a:extLst>
                  </a:tr>
                  <a:tr h="509584">
                    <a:tc>
                      <a:txBody>
                        <a:bodyPr/>
                        <a:lstStyle/>
                        <a:p>
                          <a:pPr algn="ct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𝑭</m:t>
                                </m:r>
                                <m:sSub>
                                  <m:sSubPr>
                                    <m:ctrlPr>
                                      <a:rPr lang="en-AU" sz="1400" b="1" i="1" smtClean="0">
                                        <a:solidFill>
                                          <a:sysClr val="windowText" lastClr="000000"/>
                                        </a:solidFill>
                                        <a:latin typeface="Cambria Math" panose="02040503050406030204" pitchFamily="18" charset="0"/>
                                      </a:rPr>
                                    </m:ctrlPr>
                                  </m:sSubPr>
                                  <m:e>
                                    <m:r>
                                      <a:rPr lang="en-AU" sz="1400" b="1" i="1" smtClean="0">
                                        <a:solidFill>
                                          <a:sysClr val="windowText" lastClr="000000"/>
                                        </a:solidFill>
                                        <a:latin typeface="Cambria Math" panose="02040503050406030204" pitchFamily="18" charset="0"/>
                                      </a:rPr>
                                      <m:t>𝑹</m:t>
                                    </m:r>
                                  </m:e>
                                  <m:sub>
                                    <m:r>
                                      <a:rPr lang="en-AU" sz="1400" b="1" i="1" smtClean="0">
                                        <a:solidFill>
                                          <a:sysClr val="windowText" lastClr="000000"/>
                                        </a:solidFill>
                                        <a:latin typeface="Cambria Math" panose="02040503050406030204" pitchFamily="18" charset="0"/>
                                      </a:rPr>
                                      <m:t>𝟒</m:t>
                                    </m:r>
                                  </m:sub>
                                </m:sSub>
                              </m:oMath>
                            </m:oMathPara>
                          </a14:m>
                          <a:endParaRPr lang="en-AU" sz="14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AU" sz="1400" b="0" i="1" dirty="0" smtClean="0">
                                    <a:solidFill>
                                      <a:sysClr val="windowText" lastClr="000000"/>
                                    </a:solidFill>
                                    <a:latin typeface="Cambria Math" panose="02040503050406030204" pitchFamily="18" charset="0"/>
                                  </a:rPr>
                                  <m:t>0</m:t>
                                </m:r>
                              </m:oMath>
                            </m:oMathPara>
                          </a14:m>
                          <a:endParaRPr lang="en-AU" sz="1400" b="0"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tc>
                      <a:txBody>
                        <a:bodyPr/>
                        <a:lstStyle/>
                        <a:p>
                          <a:pPr algn="ctr"/>
                          <a14:m>
                            <m:oMathPara xmlns:m="http://schemas.openxmlformats.org/officeDocument/2006/math">
                              <m:oMathParaPr>
                                <m:jc m:val="centerGroup"/>
                              </m:oMathParaPr>
                              <m:oMath xmlns:m="http://schemas.openxmlformats.org/officeDocument/2006/math">
                                <m:r>
                                  <a:rPr lang="en-AU" sz="1400" b="0" i="1" dirty="0" smtClean="0">
                                    <a:solidFill>
                                      <a:sysClr val="windowText" lastClr="000000"/>
                                    </a:solidFill>
                                    <a:latin typeface="Cambria Math" panose="02040503050406030204" pitchFamily="18" charset="0"/>
                                  </a:rPr>
                                  <m:t>0</m:t>
                                </m:r>
                              </m:oMath>
                            </m:oMathPara>
                          </a14:m>
                          <a:endParaRPr lang="en-AU" sz="1400" b="0" dirty="0">
                            <a:solidFill>
                              <a:sysClr val="windowText" lastClr="000000"/>
                            </a:solidFill>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𝑿</m:t>
                                </m:r>
                              </m:oMath>
                            </m:oMathPara>
                          </a14:m>
                          <a:endParaRPr lang="en-AU" sz="1400" b="1" dirty="0">
                            <a:solidFill>
                              <a:sysClr val="windowText" lastClr="000000"/>
                            </a:solidFill>
                          </a:endParaRPr>
                        </a:p>
                      </a:txBody>
                      <a:tcPr anchor="ctr">
                        <a:lnR w="12700" cap="flat" cmpd="sng" algn="ctr">
                          <a:noFill/>
                          <a:prstDash val="solid"/>
                          <a:round/>
                          <a:headEnd type="none" w="med" len="med"/>
                          <a:tailEnd type="none" w="med" len="med"/>
                        </a:ln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400" b="1" i="1" dirty="0" smtClean="0">
                                    <a:solidFill>
                                      <a:sysClr val="windowText" lastClr="000000"/>
                                    </a:solidFill>
                                    <a:latin typeface="Cambria Math" panose="02040503050406030204" pitchFamily="18" charset="0"/>
                                  </a:rPr>
                                  <m:t>𝑿</m:t>
                                </m:r>
                              </m:oMath>
                            </m:oMathPara>
                          </a14:m>
                          <a:endParaRPr lang="en-AU" sz="14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𝑫</m:t>
                                </m:r>
                                <m:sSub>
                                  <m:sSubPr>
                                    <m:ctrlPr>
                                      <a:rPr lang="en-AU" sz="1400" b="1" i="1" smtClean="0">
                                        <a:solidFill>
                                          <a:sysClr val="windowText" lastClr="000000"/>
                                        </a:solidFill>
                                        <a:latin typeface="Cambria Math" panose="02040503050406030204" pitchFamily="18" charset="0"/>
                                      </a:rPr>
                                    </m:ctrlPr>
                                  </m:sSubPr>
                                  <m:e>
                                    <m:r>
                                      <a:rPr lang="en-AU" sz="1400" b="1" i="1" smtClean="0">
                                        <a:solidFill>
                                          <a:sysClr val="windowText" lastClr="000000"/>
                                        </a:solidFill>
                                        <a:latin typeface="Cambria Math" panose="02040503050406030204" pitchFamily="18" charset="0"/>
                                      </a:rPr>
                                      <m:t>𝑷</m:t>
                                    </m:r>
                                  </m:e>
                                  <m:sub>
                                    <m:r>
                                      <a:rPr lang="en-AU" sz="1400" b="1" i="1" smtClean="0">
                                        <a:solidFill>
                                          <a:sysClr val="windowText" lastClr="000000"/>
                                        </a:solidFill>
                                        <a:latin typeface="Cambria Math" panose="02040503050406030204" pitchFamily="18" charset="0"/>
                                      </a:rPr>
                                      <m:t>𝟒</m:t>
                                    </m:r>
                                  </m:sub>
                                </m:sSub>
                              </m:oMath>
                            </m:oMathPara>
                          </a14:m>
                          <a:endParaRPr lang="en-AU" sz="1400" b="1"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551011508"/>
                      </a:ext>
                    </a:extLst>
                  </a:tr>
                </a:tbl>
              </a:graphicData>
            </a:graphic>
          </p:graphicFrame>
        </mc:Choice>
        <mc:Fallback xmlns="">
          <p:graphicFrame>
            <p:nvGraphicFramePr>
              <p:cNvPr id="4" name="Table 7">
                <a:extLst>
                  <a:ext uri="{FF2B5EF4-FFF2-40B4-BE49-F238E27FC236}">
                    <a16:creationId xmlns:a16="http://schemas.microsoft.com/office/drawing/2014/main" id="{F97457F6-4F1A-E8B3-4241-137139BBC21E}"/>
                  </a:ext>
                </a:extLst>
              </p:cNvPr>
              <p:cNvGraphicFramePr>
                <a:graphicFrameLocks noGrp="1"/>
              </p:cNvGraphicFramePr>
              <p:nvPr>
                <p:extLst>
                  <p:ext uri="{D42A27DB-BD31-4B8C-83A1-F6EECF244321}">
                    <p14:modId xmlns:p14="http://schemas.microsoft.com/office/powerpoint/2010/main" val="1252609881"/>
                  </p:ext>
                </p:extLst>
              </p:nvPr>
            </p:nvGraphicFramePr>
            <p:xfrm>
              <a:off x="1360692" y="4462504"/>
              <a:ext cx="3295663" cy="2038336"/>
            </p:xfrm>
            <a:graphic>
              <a:graphicData uri="http://schemas.openxmlformats.org/drawingml/2006/table">
                <a:tbl>
                  <a:tblPr firstRow="1" bandRow="1">
                    <a:tableStyleId>{5C22544A-7EE6-4342-B048-85BDC9FD1C3A}</a:tableStyleId>
                  </a:tblPr>
                  <a:tblGrid>
                    <a:gridCol w="470809">
                      <a:extLst>
                        <a:ext uri="{9D8B030D-6E8A-4147-A177-3AD203B41FA5}">
                          <a16:colId xmlns:a16="http://schemas.microsoft.com/office/drawing/2014/main" val="3339853697"/>
                        </a:ext>
                      </a:extLst>
                    </a:gridCol>
                    <a:gridCol w="470809">
                      <a:extLst>
                        <a:ext uri="{9D8B030D-6E8A-4147-A177-3AD203B41FA5}">
                          <a16:colId xmlns:a16="http://schemas.microsoft.com/office/drawing/2014/main" val="2937333417"/>
                        </a:ext>
                      </a:extLst>
                    </a:gridCol>
                    <a:gridCol w="470809">
                      <a:extLst>
                        <a:ext uri="{9D8B030D-6E8A-4147-A177-3AD203B41FA5}">
                          <a16:colId xmlns:a16="http://schemas.microsoft.com/office/drawing/2014/main" val="3414779447"/>
                        </a:ext>
                      </a:extLst>
                    </a:gridCol>
                    <a:gridCol w="470809">
                      <a:extLst>
                        <a:ext uri="{9D8B030D-6E8A-4147-A177-3AD203B41FA5}">
                          <a16:colId xmlns:a16="http://schemas.microsoft.com/office/drawing/2014/main" val="932373761"/>
                        </a:ext>
                      </a:extLst>
                    </a:gridCol>
                    <a:gridCol w="470809">
                      <a:extLst>
                        <a:ext uri="{9D8B030D-6E8A-4147-A177-3AD203B41FA5}">
                          <a16:colId xmlns:a16="http://schemas.microsoft.com/office/drawing/2014/main" val="3124048387"/>
                        </a:ext>
                      </a:extLst>
                    </a:gridCol>
                    <a:gridCol w="470809">
                      <a:extLst>
                        <a:ext uri="{9D8B030D-6E8A-4147-A177-3AD203B41FA5}">
                          <a16:colId xmlns:a16="http://schemas.microsoft.com/office/drawing/2014/main" val="780914319"/>
                        </a:ext>
                      </a:extLst>
                    </a:gridCol>
                    <a:gridCol w="470809">
                      <a:extLst>
                        <a:ext uri="{9D8B030D-6E8A-4147-A177-3AD203B41FA5}">
                          <a16:colId xmlns:a16="http://schemas.microsoft.com/office/drawing/2014/main" val="2361504520"/>
                        </a:ext>
                      </a:extLst>
                    </a:gridCol>
                  </a:tblGrid>
                  <a:tr h="509584">
                    <a:tc>
                      <a:txBody>
                        <a:bodyPr/>
                        <a:lstStyle/>
                        <a:p>
                          <a:endParaRPr lang="en-US"/>
                        </a:p>
                      </a:txBody>
                      <a:tcPr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blipFill>
                          <a:blip r:embed="rId3"/>
                          <a:stretch>
                            <a:fillRect t="-2381" r="-609091" b="-301190"/>
                          </a:stretch>
                        </a:blipFill>
                      </a:tcPr>
                    </a:tc>
                    <a:tc rowSpan="4">
                      <a:txBody>
                        <a:bodyPr/>
                        <a:lstStyle/>
                        <a:p>
                          <a:pPr algn="ctr"/>
                          <a:r>
                            <a:rPr lang="en-AU" sz="1800" b="1" dirty="0">
                              <a:solidFill>
                                <a:sysClr val="windowText" lastClr="000000"/>
                              </a:solidFill>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3"/>
                          <a:stretch>
                            <a:fillRect l="-201299" t="-2381" r="-407792" b="-301190"/>
                          </a:stretch>
                        </a:blipFill>
                      </a:tcPr>
                    </a:tc>
                    <a:tc>
                      <a:txBody>
                        <a:bodyPr/>
                        <a:lstStyle/>
                        <a:p>
                          <a:endParaRPr lang="en-US"/>
                        </a:p>
                      </a:txBody>
                      <a:tcPr anchor="ctr">
                        <a:blipFill>
                          <a:blip r:embed="rId3"/>
                          <a:stretch>
                            <a:fillRect l="-301299" t="-2381" r="-307792" b="-301190"/>
                          </a:stretch>
                        </a:blipFill>
                      </a:tcPr>
                    </a:tc>
                    <a:tc>
                      <a:txBody>
                        <a:bodyPr/>
                        <a:lstStyle/>
                        <a:p>
                          <a:endParaRPr lang="en-US"/>
                        </a:p>
                      </a:txBody>
                      <a:tcPr anchor="ctr">
                        <a:lnR w="12700" cap="flat" cmpd="sng" algn="ctr">
                          <a:noFill/>
                          <a:prstDash val="solid"/>
                          <a:round/>
                          <a:headEnd type="none" w="med" len="med"/>
                          <a:tailEnd type="none" w="med" len="med"/>
                        </a:lnR>
                        <a:blipFill>
                          <a:blip r:embed="rId3"/>
                          <a:stretch>
                            <a:fillRect l="-401299" t="-2381" r="-207792" b="-301190"/>
                          </a:stretch>
                        </a:blipFill>
                      </a:tcPr>
                    </a:tc>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494872" t="-2381" r="-105128" b="-30119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3"/>
                          <a:stretch>
                            <a:fillRect l="-602597" t="-2381" r="-6494" b="-301190"/>
                          </a:stretch>
                        </a:blipFill>
                      </a:tcPr>
                    </a:tc>
                    <a:extLst>
                      <a:ext uri="{0D108BD9-81ED-4DB2-BD59-A6C34878D82A}">
                        <a16:rowId xmlns:a16="http://schemas.microsoft.com/office/drawing/2014/main" val="1422962103"/>
                      </a:ext>
                    </a:extLst>
                  </a:tr>
                  <a:tr h="509584">
                    <a:tc>
                      <a:txBody>
                        <a:bodyPr/>
                        <a:lstStyle/>
                        <a:p>
                          <a:endParaRPr lang="en-US"/>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102381" r="-609091" b="-201190"/>
                          </a:stretch>
                        </a:blipFill>
                      </a:tcPr>
                    </a:tc>
                    <a:tc vMerge="1">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3"/>
                          <a:stretch>
                            <a:fillRect l="-201299" t="-102381" r="-407792" b="-201190"/>
                          </a:stretch>
                        </a:blipFill>
                      </a:tcPr>
                    </a:tc>
                    <a:tc>
                      <a:txBody>
                        <a:bodyPr/>
                        <a:lstStyle/>
                        <a:p>
                          <a:endParaRPr lang="en-US"/>
                        </a:p>
                      </a:txBody>
                      <a:tcPr anchor="ctr">
                        <a:blipFill>
                          <a:blip r:embed="rId3"/>
                          <a:stretch>
                            <a:fillRect l="-301299" t="-102381" r="-307792" b="-201190"/>
                          </a:stretch>
                        </a:blipFill>
                      </a:tcPr>
                    </a:tc>
                    <a:tc>
                      <a:txBody>
                        <a:bodyPr/>
                        <a:lstStyle/>
                        <a:p>
                          <a:endParaRPr lang="en-US"/>
                        </a:p>
                      </a:txBody>
                      <a:tcPr anchor="ctr">
                        <a:lnR w="12700" cap="flat" cmpd="sng" algn="ctr">
                          <a:noFill/>
                          <a:prstDash val="solid"/>
                          <a:round/>
                          <a:headEnd type="none" w="med" len="med"/>
                          <a:tailEnd type="none" w="med" len="med"/>
                        </a:lnR>
                        <a:blipFill>
                          <a:blip r:embed="rId3"/>
                          <a:stretch>
                            <a:fillRect l="-401299" t="-102381" r="-207792" b="-201190"/>
                          </a:stretch>
                        </a:blipFill>
                      </a:tcPr>
                    </a:tc>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494872" t="-102381" r="-105128" b="-20119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3"/>
                          <a:stretch>
                            <a:fillRect l="-602597" t="-102381" r="-6494" b="-201190"/>
                          </a:stretch>
                        </a:blipFill>
                      </a:tcPr>
                    </a:tc>
                    <a:extLst>
                      <a:ext uri="{0D108BD9-81ED-4DB2-BD59-A6C34878D82A}">
                        <a16:rowId xmlns:a16="http://schemas.microsoft.com/office/drawing/2014/main" val="22626153"/>
                      </a:ext>
                    </a:extLst>
                  </a:tr>
                  <a:tr h="509584">
                    <a:tc>
                      <a:txBody>
                        <a:bodyPr/>
                        <a:lstStyle/>
                        <a:p>
                          <a:endParaRPr lang="en-US"/>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204819" r="-609091" b="-103614"/>
                          </a:stretch>
                        </a:blipFill>
                      </a:tcPr>
                    </a:tc>
                    <a:tc vMerge="1">
                      <a:txBody>
                        <a:bodyPr/>
                        <a:lstStyle/>
                        <a:p>
                          <a:endParaRPr lang="en-AU"/>
                        </a:p>
                      </a:txBody>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3"/>
                          <a:stretch>
                            <a:fillRect l="-201299" t="-204819" r="-407792" b="-103614"/>
                          </a:stretch>
                        </a:blipFill>
                      </a:tcPr>
                    </a:tc>
                    <a:tc>
                      <a:txBody>
                        <a:bodyPr/>
                        <a:lstStyle/>
                        <a:p>
                          <a:endParaRPr lang="en-US"/>
                        </a:p>
                      </a:txBody>
                      <a:tcPr anchor="ctr">
                        <a:blipFill>
                          <a:blip r:embed="rId3"/>
                          <a:stretch>
                            <a:fillRect l="-301299" t="-204819" r="-307792" b="-103614"/>
                          </a:stretch>
                        </a:blipFill>
                      </a:tcPr>
                    </a:tc>
                    <a:tc>
                      <a:txBody>
                        <a:bodyPr/>
                        <a:lstStyle/>
                        <a:p>
                          <a:endParaRPr lang="en-US"/>
                        </a:p>
                      </a:txBody>
                      <a:tcPr anchor="ctr">
                        <a:lnR w="12700" cap="flat" cmpd="sng" algn="ctr">
                          <a:noFill/>
                          <a:prstDash val="solid"/>
                          <a:round/>
                          <a:headEnd type="none" w="med" len="med"/>
                          <a:tailEnd type="none" w="med" len="med"/>
                        </a:lnR>
                        <a:blipFill>
                          <a:blip r:embed="rId3"/>
                          <a:stretch>
                            <a:fillRect l="-401299" t="-204819" r="-207792" b="-103614"/>
                          </a:stretch>
                        </a:blipFill>
                      </a:tcPr>
                    </a:tc>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494872" t="-204819" r="-105128" b="-103614"/>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3"/>
                          <a:stretch>
                            <a:fillRect l="-602597" t="-204819" r="-6494" b="-103614"/>
                          </a:stretch>
                        </a:blipFill>
                      </a:tcPr>
                    </a:tc>
                    <a:extLst>
                      <a:ext uri="{0D108BD9-81ED-4DB2-BD59-A6C34878D82A}">
                        <a16:rowId xmlns:a16="http://schemas.microsoft.com/office/drawing/2014/main" val="3442725874"/>
                      </a:ext>
                    </a:extLst>
                  </a:tr>
                  <a:tr h="509584">
                    <a:tc>
                      <a:txBody>
                        <a:bodyPr/>
                        <a:lstStyle/>
                        <a:p>
                          <a:endParaRPr lang="en-US"/>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301190" r="-609091" b="-2381"/>
                          </a:stretch>
                        </a:blipFill>
                      </a:tcPr>
                    </a:tc>
                    <a:tc vMerge="1">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3"/>
                          <a:stretch>
                            <a:fillRect l="-201299" t="-301190" r="-407792" b="-2381"/>
                          </a:stretch>
                        </a:blipFill>
                      </a:tcPr>
                    </a:tc>
                    <a:tc>
                      <a:txBody>
                        <a:bodyPr/>
                        <a:lstStyle/>
                        <a:p>
                          <a:endParaRPr lang="en-US"/>
                        </a:p>
                      </a:txBody>
                      <a:tcPr anchor="ctr">
                        <a:blipFill>
                          <a:blip r:embed="rId3"/>
                          <a:stretch>
                            <a:fillRect l="-301299" t="-301190" r="-307792" b="-2381"/>
                          </a:stretch>
                        </a:blipFill>
                      </a:tcPr>
                    </a:tc>
                    <a:tc>
                      <a:txBody>
                        <a:bodyPr/>
                        <a:lstStyle/>
                        <a:p>
                          <a:endParaRPr lang="en-US"/>
                        </a:p>
                      </a:txBody>
                      <a:tcPr anchor="ctr">
                        <a:lnR w="12700" cap="flat" cmpd="sng" algn="ctr">
                          <a:noFill/>
                          <a:prstDash val="solid"/>
                          <a:round/>
                          <a:headEnd type="none" w="med" len="med"/>
                          <a:tailEnd type="none" w="med" len="med"/>
                        </a:lnR>
                        <a:blipFill>
                          <a:blip r:embed="rId3"/>
                          <a:stretch>
                            <a:fillRect l="-401299" t="-301190" r="-207792" b="-2381"/>
                          </a:stretch>
                        </a:blipFill>
                      </a:tcPr>
                    </a:tc>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494872" t="-301190" r="-105128" b="-2381"/>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3"/>
                          <a:stretch>
                            <a:fillRect l="-602597" t="-301190" r="-6494" b="-2381"/>
                          </a:stretch>
                        </a:blipFill>
                      </a:tcPr>
                    </a:tc>
                    <a:extLst>
                      <a:ext uri="{0D108BD9-81ED-4DB2-BD59-A6C34878D82A}">
                        <a16:rowId xmlns:a16="http://schemas.microsoft.com/office/drawing/2014/main" val="35510115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7">
                <a:extLst>
                  <a:ext uri="{FF2B5EF4-FFF2-40B4-BE49-F238E27FC236}">
                    <a16:creationId xmlns:a16="http://schemas.microsoft.com/office/drawing/2014/main" id="{C54D08DB-FDC4-5290-D7F4-3263891DE214}"/>
                  </a:ext>
                </a:extLst>
              </p:cNvPr>
              <p:cNvGraphicFramePr>
                <a:graphicFrameLocks noGrp="1"/>
              </p:cNvGraphicFramePr>
              <p:nvPr>
                <p:extLst>
                  <p:ext uri="{D42A27DB-BD31-4B8C-83A1-F6EECF244321}">
                    <p14:modId xmlns:p14="http://schemas.microsoft.com/office/powerpoint/2010/main" val="861234108"/>
                  </p:ext>
                </p:extLst>
              </p:nvPr>
            </p:nvGraphicFramePr>
            <p:xfrm>
              <a:off x="1091020" y="1819918"/>
              <a:ext cx="3649926" cy="2038336"/>
            </p:xfrm>
            <a:graphic>
              <a:graphicData uri="http://schemas.openxmlformats.org/drawingml/2006/table">
                <a:tbl>
                  <a:tblPr firstRow="1" bandRow="1">
                    <a:tableStyleId>{5C22544A-7EE6-4342-B048-85BDC9FD1C3A}</a:tableStyleId>
                  </a:tblPr>
                  <a:tblGrid>
                    <a:gridCol w="521418">
                      <a:extLst>
                        <a:ext uri="{9D8B030D-6E8A-4147-A177-3AD203B41FA5}">
                          <a16:colId xmlns:a16="http://schemas.microsoft.com/office/drawing/2014/main" val="3339853697"/>
                        </a:ext>
                      </a:extLst>
                    </a:gridCol>
                    <a:gridCol w="521418">
                      <a:extLst>
                        <a:ext uri="{9D8B030D-6E8A-4147-A177-3AD203B41FA5}">
                          <a16:colId xmlns:a16="http://schemas.microsoft.com/office/drawing/2014/main" val="2937333417"/>
                        </a:ext>
                      </a:extLst>
                    </a:gridCol>
                    <a:gridCol w="521418">
                      <a:extLst>
                        <a:ext uri="{9D8B030D-6E8A-4147-A177-3AD203B41FA5}">
                          <a16:colId xmlns:a16="http://schemas.microsoft.com/office/drawing/2014/main" val="3414779447"/>
                        </a:ext>
                      </a:extLst>
                    </a:gridCol>
                    <a:gridCol w="521418">
                      <a:extLst>
                        <a:ext uri="{9D8B030D-6E8A-4147-A177-3AD203B41FA5}">
                          <a16:colId xmlns:a16="http://schemas.microsoft.com/office/drawing/2014/main" val="932373761"/>
                        </a:ext>
                      </a:extLst>
                    </a:gridCol>
                    <a:gridCol w="521418">
                      <a:extLst>
                        <a:ext uri="{9D8B030D-6E8A-4147-A177-3AD203B41FA5}">
                          <a16:colId xmlns:a16="http://schemas.microsoft.com/office/drawing/2014/main" val="3124048387"/>
                        </a:ext>
                      </a:extLst>
                    </a:gridCol>
                    <a:gridCol w="521418">
                      <a:extLst>
                        <a:ext uri="{9D8B030D-6E8A-4147-A177-3AD203B41FA5}">
                          <a16:colId xmlns:a16="http://schemas.microsoft.com/office/drawing/2014/main" val="780914319"/>
                        </a:ext>
                      </a:extLst>
                    </a:gridCol>
                    <a:gridCol w="521418">
                      <a:extLst>
                        <a:ext uri="{9D8B030D-6E8A-4147-A177-3AD203B41FA5}">
                          <a16:colId xmlns:a16="http://schemas.microsoft.com/office/drawing/2014/main" val="2361504520"/>
                        </a:ext>
                      </a:extLst>
                    </a:gridCol>
                  </a:tblGrid>
                  <a:tr h="509584">
                    <a:tc>
                      <a:txBody>
                        <a:bodyPr/>
                        <a:lstStyle/>
                        <a:p>
                          <a:pPr marL="0" marR="0" lvl="0" indent="0" algn="ctr" defTabSz="29209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𝑭</m:t>
                                </m:r>
                                <m:sSub>
                                  <m:sSubPr>
                                    <m:ctrlPr>
                                      <a:rPr lang="en-AU" sz="1400" b="1" i="1" smtClean="0">
                                        <a:solidFill>
                                          <a:sysClr val="windowText" lastClr="000000"/>
                                        </a:solidFill>
                                        <a:latin typeface="Cambria Math" panose="02040503050406030204" pitchFamily="18" charset="0"/>
                                      </a:rPr>
                                    </m:ctrlPr>
                                  </m:sSubPr>
                                  <m:e>
                                    <m:r>
                                      <a:rPr lang="en-AU" sz="1400" b="1" i="1" smtClean="0">
                                        <a:solidFill>
                                          <a:sysClr val="windowText" lastClr="000000"/>
                                        </a:solidFill>
                                        <a:latin typeface="Cambria Math" panose="02040503050406030204" pitchFamily="18" charset="0"/>
                                      </a:rPr>
                                      <m:t>𝑹</m:t>
                                    </m:r>
                                  </m:e>
                                  <m:sub>
                                    <m:r>
                                      <a:rPr lang="en-AU" sz="1400" b="1" i="1" smtClean="0">
                                        <a:solidFill>
                                          <a:sysClr val="windowText" lastClr="000000"/>
                                        </a:solidFill>
                                        <a:latin typeface="Cambria Math" panose="02040503050406030204" pitchFamily="18" charset="0"/>
                                      </a:rPr>
                                      <m:t>𝟑</m:t>
                                    </m:r>
                                  </m:sub>
                                </m:sSub>
                              </m:oMath>
                            </m:oMathPara>
                          </a14:m>
                          <a:endParaRPr lang="en-AU" sz="14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rowSpan="4">
                      <a:txBody>
                        <a:bodyPr/>
                        <a:lstStyle/>
                        <a:p>
                          <a:pPr algn="ctr"/>
                          <a:r>
                            <a:rPr lang="en-AU" sz="1400" b="1" dirty="0">
                              <a:solidFill>
                                <a:sysClr val="windowText" lastClr="000000"/>
                              </a:solidFill>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AU" sz="1400" b="0" i="1" smtClean="0">
                                    <a:solidFill>
                                      <a:sysClr val="windowText" lastClr="000000"/>
                                    </a:solidFill>
                                    <a:latin typeface="Cambria Math" panose="02040503050406030204" pitchFamily="18" charset="0"/>
                                  </a:rPr>
                                  <m:t>0</m:t>
                                </m:r>
                              </m:oMath>
                            </m:oMathPara>
                          </a14:m>
                          <a:endParaRPr lang="en-AU" sz="1400" b="0"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tc>
                      <a:txBody>
                        <a:bodyPr/>
                        <a:lstStyle/>
                        <a:p>
                          <a:pPr algn="ct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𝑿</m:t>
                                </m:r>
                              </m:oMath>
                            </m:oMathPara>
                          </a14:m>
                          <a:endParaRPr lang="en-AU" sz="1400" b="1" dirty="0">
                            <a:solidFill>
                              <a:sysClr val="windowText" lastClr="000000"/>
                            </a:solidFill>
                          </a:endParaRPr>
                        </a:p>
                      </a:txBody>
                      <a:tcPr anchor="ct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400" b="1" i="1" dirty="0" smtClean="0">
                                    <a:solidFill>
                                      <a:sysClr val="windowText" lastClr="000000"/>
                                    </a:solidFill>
                                    <a:latin typeface="Cambria Math" panose="02040503050406030204" pitchFamily="18" charset="0"/>
                                  </a:rPr>
                                  <m:t>𝑿</m:t>
                                </m:r>
                              </m:oMath>
                            </m:oMathPara>
                          </a14:m>
                          <a:endParaRPr lang="en-AU" sz="1400" dirty="0">
                            <a:solidFill>
                              <a:sysClr val="windowText" lastClr="000000"/>
                            </a:solidFill>
                          </a:endParaRPr>
                        </a:p>
                      </a:txBody>
                      <a:tcPr anchor="ctr">
                        <a:lnR w="12700" cap="flat" cmpd="sng" algn="ctr">
                          <a:noFill/>
                          <a:prstDash val="solid"/>
                          <a:round/>
                          <a:headEnd type="none" w="med" len="med"/>
                          <a:tailEnd type="none" w="med" len="med"/>
                        </a:ln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400" b="0" i="1" smtClean="0">
                                    <a:solidFill>
                                      <a:sysClr val="windowText" lastClr="000000"/>
                                    </a:solidFill>
                                    <a:latin typeface="Cambria Math" panose="02040503050406030204" pitchFamily="18" charset="0"/>
                                  </a:rPr>
                                  <m:t>0</m:t>
                                </m:r>
                              </m:oMath>
                            </m:oMathPara>
                          </a14:m>
                          <a:endParaRPr lang="en-AU" sz="1400" b="0"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400" b="1" i="1" dirty="0" smtClean="0">
                                    <a:solidFill>
                                      <a:sysClr val="windowText" lastClr="000000"/>
                                    </a:solidFill>
                                    <a:latin typeface="Cambria Math" panose="02040503050406030204" pitchFamily="18" charset="0"/>
                                  </a:rPr>
                                  <m:t>𝑫</m:t>
                                </m:r>
                                <m:sSub>
                                  <m:sSubPr>
                                    <m:ctrlPr>
                                      <a:rPr lang="en-AU" sz="1400" b="1" i="1" dirty="0" smtClean="0">
                                        <a:solidFill>
                                          <a:sysClr val="windowText" lastClr="000000"/>
                                        </a:solidFill>
                                        <a:latin typeface="Cambria Math" panose="02040503050406030204" pitchFamily="18" charset="0"/>
                                      </a:rPr>
                                    </m:ctrlPr>
                                  </m:sSubPr>
                                  <m:e>
                                    <m:r>
                                      <a:rPr lang="en-AU" sz="1400" b="1" i="1" dirty="0" smtClean="0">
                                        <a:solidFill>
                                          <a:sysClr val="windowText" lastClr="000000"/>
                                        </a:solidFill>
                                        <a:latin typeface="Cambria Math" panose="02040503050406030204" pitchFamily="18" charset="0"/>
                                      </a:rPr>
                                      <m:t>𝑷</m:t>
                                    </m:r>
                                  </m:e>
                                  <m:sub>
                                    <m:r>
                                      <a:rPr lang="en-AU" sz="1400" b="1" i="1" dirty="0" smtClean="0">
                                        <a:solidFill>
                                          <a:sysClr val="windowText" lastClr="000000"/>
                                        </a:solidFill>
                                        <a:latin typeface="Cambria Math" panose="02040503050406030204" pitchFamily="18" charset="0"/>
                                      </a:rPr>
                                      <m:t>𝟑</m:t>
                                    </m:r>
                                  </m:sub>
                                </m:sSub>
                                <m:r>
                                  <a:rPr lang="en-AU" sz="1400" b="1" i="1" dirty="0" smtClean="0">
                                    <a:solidFill>
                                      <a:sysClr val="windowText" lastClr="000000"/>
                                    </a:solidFill>
                                    <a:latin typeface="Cambria Math" panose="02040503050406030204" pitchFamily="18" charset="0"/>
                                  </a:rPr>
                                  <m:t> </m:t>
                                </m:r>
                              </m:oMath>
                            </m:oMathPara>
                          </a14:m>
                          <a:endParaRPr lang="en-AU" sz="1400" b="1"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671175948"/>
                      </a:ext>
                    </a:extLst>
                  </a:tr>
                  <a:tr h="509584">
                    <a:tc>
                      <a:txBody>
                        <a:bodyPr/>
                        <a:lstStyle/>
                        <a:p>
                          <a:pPr marL="0" marR="0" lvl="0" indent="0" algn="ctr" defTabSz="29209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𝑭</m:t>
                                </m:r>
                                <m:sSub>
                                  <m:sSubPr>
                                    <m:ctrlPr>
                                      <a:rPr lang="en-AU" sz="1400" b="1" i="1" smtClean="0">
                                        <a:solidFill>
                                          <a:sysClr val="windowText" lastClr="000000"/>
                                        </a:solidFill>
                                        <a:latin typeface="Cambria Math" panose="02040503050406030204" pitchFamily="18" charset="0"/>
                                      </a:rPr>
                                    </m:ctrlPr>
                                  </m:sSubPr>
                                  <m:e>
                                    <m:r>
                                      <a:rPr lang="en-AU" sz="1400" b="1" i="1" smtClean="0">
                                        <a:solidFill>
                                          <a:sysClr val="windowText" lastClr="000000"/>
                                        </a:solidFill>
                                        <a:latin typeface="Cambria Math" panose="02040503050406030204" pitchFamily="18" charset="0"/>
                                      </a:rPr>
                                      <m:t>𝑹</m:t>
                                    </m:r>
                                  </m:e>
                                  <m:sub>
                                    <m:r>
                                      <a:rPr lang="en-AU" sz="1400" b="1" i="1" smtClean="0">
                                        <a:solidFill>
                                          <a:sysClr val="windowText" lastClr="000000"/>
                                        </a:solidFill>
                                        <a:latin typeface="Cambria Math" panose="02040503050406030204" pitchFamily="18" charset="0"/>
                                      </a:rPr>
                                      <m:t>𝟏</m:t>
                                    </m:r>
                                  </m:sub>
                                </m:sSub>
                              </m:oMath>
                            </m:oMathPara>
                          </a14:m>
                          <a:endParaRPr lang="en-AU" sz="14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vMerge="1">
                      <a:txBody>
                        <a:bodyPr/>
                        <a:lstStyle/>
                        <a:p>
                          <a:pPr algn="ctr"/>
                          <a:r>
                            <a:rPr lang="en-AU" sz="1800" b="1" dirty="0">
                              <a:solidFill>
                                <a:sysClr val="windowText" lastClr="000000"/>
                              </a:solidFill>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𝑿</m:t>
                                </m:r>
                              </m:oMath>
                            </m:oMathPara>
                          </a14:m>
                          <a:endParaRPr lang="en-AU" sz="1400" b="1" dirty="0">
                            <a:solidFill>
                              <a:sysClr val="windowText" lastClr="000000"/>
                            </a:solidFill>
                          </a:endParaRPr>
                        </a:p>
                      </a:txBody>
                      <a:tcPr anchor="ct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400" b="0" i="1" dirty="0" smtClean="0">
                                    <a:solidFill>
                                      <a:sysClr val="windowText" lastClr="000000"/>
                                    </a:solidFill>
                                    <a:latin typeface="Cambria Math" panose="02040503050406030204" pitchFamily="18" charset="0"/>
                                  </a:rPr>
                                  <m:t>0</m:t>
                                </m:r>
                              </m:oMath>
                            </m:oMathPara>
                          </a14:m>
                          <a:endParaRPr lang="en-AU" sz="1400" b="0" dirty="0">
                            <a:solidFill>
                              <a:sysClr val="windowText" lastClr="000000"/>
                            </a:solidFill>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a:rPr lang="en-AU" sz="1400" i="1" dirty="0" smtClean="0">
                                    <a:solidFill>
                                      <a:sysClr val="windowText" lastClr="000000"/>
                                    </a:solidFill>
                                    <a:latin typeface="Cambria Math" panose="02040503050406030204" pitchFamily="18" charset="0"/>
                                  </a:rPr>
                                  <m:t>0</m:t>
                                </m:r>
                              </m:oMath>
                            </m:oMathPara>
                          </a14:m>
                          <a:endParaRPr lang="en-AU" sz="1400" dirty="0">
                            <a:solidFill>
                              <a:sysClr val="windowText" lastClr="000000"/>
                            </a:solidFill>
                          </a:endParaRPr>
                        </a:p>
                      </a:txBody>
                      <a:tcPr anchor="ctr">
                        <a:lnR w="12700" cap="flat" cmpd="sng" algn="ctr">
                          <a:no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400" i="1" dirty="0" smtClean="0">
                                    <a:solidFill>
                                      <a:sysClr val="windowText" lastClr="000000"/>
                                    </a:solidFill>
                                    <a:latin typeface="Cambria Math" panose="02040503050406030204" pitchFamily="18" charset="0"/>
                                  </a:rPr>
                                  <m:t>0</m:t>
                                </m:r>
                              </m:oMath>
                            </m:oMathPara>
                          </a14:m>
                          <a:endParaRPr lang="en-AU" sz="1400"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𝑫</m:t>
                                </m:r>
                                <m:sSub>
                                  <m:sSubPr>
                                    <m:ctrlPr>
                                      <a:rPr lang="en-AU" sz="1400" b="1" i="1" smtClean="0">
                                        <a:solidFill>
                                          <a:sysClr val="windowText" lastClr="000000"/>
                                        </a:solidFill>
                                        <a:latin typeface="Cambria Math" panose="02040503050406030204" pitchFamily="18" charset="0"/>
                                      </a:rPr>
                                    </m:ctrlPr>
                                  </m:sSubPr>
                                  <m:e>
                                    <m:r>
                                      <a:rPr lang="en-AU" sz="1400" b="1" i="1" smtClean="0">
                                        <a:solidFill>
                                          <a:sysClr val="windowText" lastClr="000000"/>
                                        </a:solidFill>
                                        <a:latin typeface="Cambria Math" panose="02040503050406030204" pitchFamily="18" charset="0"/>
                                      </a:rPr>
                                      <m:t>𝑷</m:t>
                                    </m:r>
                                  </m:e>
                                  <m:sub>
                                    <m:r>
                                      <a:rPr lang="en-AU" sz="1400" b="1" i="1" smtClean="0">
                                        <a:solidFill>
                                          <a:sysClr val="windowText" lastClr="000000"/>
                                        </a:solidFill>
                                        <a:latin typeface="Cambria Math" panose="02040503050406030204" pitchFamily="18" charset="0"/>
                                      </a:rPr>
                                      <m:t>𝟏</m:t>
                                    </m:r>
                                  </m:sub>
                                </m:sSub>
                              </m:oMath>
                            </m:oMathPara>
                          </a14:m>
                          <a:endParaRPr lang="en-AU" sz="1400" b="1"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422962103"/>
                      </a:ext>
                    </a:extLst>
                  </a:tr>
                  <a:tr h="509584">
                    <a:tc>
                      <a:txBody>
                        <a:bodyPr/>
                        <a:lstStyle/>
                        <a:p>
                          <a:pPr marL="0" marR="0" lvl="0" indent="0" algn="ctr" defTabSz="29209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𝑭</m:t>
                                </m:r>
                                <m:sSub>
                                  <m:sSubPr>
                                    <m:ctrlPr>
                                      <a:rPr lang="en-AU" sz="1400" b="1" i="1" smtClean="0">
                                        <a:solidFill>
                                          <a:sysClr val="windowText" lastClr="000000"/>
                                        </a:solidFill>
                                        <a:latin typeface="Cambria Math" panose="02040503050406030204" pitchFamily="18" charset="0"/>
                                      </a:rPr>
                                    </m:ctrlPr>
                                  </m:sSubPr>
                                  <m:e>
                                    <m:r>
                                      <a:rPr lang="en-AU" sz="1400" b="1" i="1" smtClean="0">
                                        <a:solidFill>
                                          <a:sysClr val="windowText" lastClr="000000"/>
                                        </a:solidFill>
                                        <a:latin typeface="Cambria Math" panose="02040503050406030204" pitchFamily="18" charset="0"/>
                                      </a:rPr>
                                      <m:t>𝑹</m:t>
                                    </m:r>
                                  </m:e>
                                  <m:sub>
                                    <m:r>
                                      <a:rPr lang="en-AU" sz="1400" b="1" i="1" smtClean="0">
                                        <a:solidFill>
                                          <a:sysClr val="windowText" lastClr="000000"/>
                                        </a:solidFill>
                                        <a:latin typeface="Cambria Math" panose="02040503050406030204" pitchFamily="18" charset="0"/>
                                      </a:rPr>
                                      <m:t>𝟐</m:t>
                                    </m:r>
                                  </m:sub>
                                </m:sSub>
                              </m:oMath>
                            </m:oMathPara>
                          </a14:m>
                          <a:endParaRPr lang="en-AU" sz="14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𝑿</m:t>
                                </m:r>
                              </m:oMath>
                            </m:oMathPara>
                          </a14:m>
                          <a:endParaRPr lang="en-AU" sz="1400" b="1" dirty="0">
                            <a:solidFill>
                              <a:sysClr val="windowText" lastClr="000000"/>
                            </a:solidFill>
                          </a:endParaRPr>
                        </a:p>
                      </a:txBody>
                      <a:tcPr anchor="ct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400" b="1" i="1" dirty="0" smtClean="0">
                                    <a:solidFill>
                                      <a:sysClr val="windowText" lastClr="000000"/>
                                    </a:solidFill>
                                    <a:latin typeface="Cambria Math" panose="02040503050406030204" pitchFamily="18" charset="0"/>
                                  </a:rPr>
                                  <m:t>𝑿</m:t>
                                </m:r>
                              </m:oMath>
                            </m:oMathPara>
                          </a14:m>
                          <a:endParaRPr lang="en-AU" sz="1400" b="1" dirty="0">
                            <a:solidFill>
                              <a:sysClr val="windowText" lastClr="000000"/>
                            </a:solidFill>
                          </a:endParaRPr>
                        </a:p>
                      </a:txBody>
                      <a:tcPr anchor="ct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400" b="0" i="1" smtClean="0">
                                    <a:solidFill>
                                      <a:sysClr val="windowText" lastClr="000000"/>
                                    </a:solidFill>
                                    <a:latin typeface="Cambria Math" panose="02040503050406030204" pitchFamily="18" charset="0"/>
                                  </a:rPr>
                                  <m:t>0</m:t>
                                </m:r>
                              </m:oMath>
                            </m:oMathPara>
                          </a14:m>
                          <a:endParaRPr lang="en-AU" sz="1400" b="0" dirty="0">
                            <a:solidFill>
                              <a:sysClr val="windowText" lastClr="000000"/>
                            </a:solidFill>
                          </a:endParaRPr>
                        </a:p>
                      </a:txBody>
                      <a:tcPr anchor="ctr">
                        <a:lnR w="12700" cap="flat" cmpd="sng" algn="ctr">
                          <a:no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400" b="0" i="1" dirty="0" smtClean="0">
                                    <a:solidFill>
                                      <a:sysClr val="windowText" lastClr="000000"/>
                                    </a:solidFill>
                                    <a:latin typeface="Cambria Math" panose="02040503050406030204" pitchFamily="18" charset="0"/>
                                  </a:rPr>
                                  <m:t>0</m:t>
                                </m:r>
                              </m:oMath>
                            </m:oMathPara>
                          </a14:m>
                          <a:endParaRPr lang="en-AU" sz="1400" b="0"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𝑫</m:t>
                                </m:r>
                                <m:sSub>
                                  <m:sSubPr>
                                    <m:ctrlPr>
                                      <a:rPr lang="en-AU" sz="1400" b="1" i="1" smtClean="0">
                                        <a:solidFill>
                                          <a:sysClr val="windowText" lastClr="000000"/>
                                        </a:solidFill>
                                        <a:latin typeface="Cambria Math" panose="02040503050406030204" pitchFamily="18" charset="0"/>
                                      </a:rPr>
                                    </m:ctrlPr>
                                  </m:sSubPr>
                                  <m:e>
                                    <m:r>
                                      <a:rPr lang="en-AU" sz="1400" b="1" i="1" smtClean="0">
                                        <a:solidFill>
                                          <a:sysClr val="windowText" lastClr="000000"/>
                                        </a:solidFill>
                                        <a:latin typeface="Cambria Math" panose="02040503050406030204" pitchFamily="18" charset="0"/>
                                      </a:rPr>
                                      <m:t>𝑷</m:t>
                                    </m:r>
                                  </m:e>
                                  <m:sub>
                                    <m:r>
                                      <a:rPr lang="en-AU" sz="1400" b="1" i="1" smtClean="0">
                                        <a:solidFill>
                                          <a:sysClr val="windowText" lastClr="000000"/>
                                        </a:solidFill>
                                        <a:latin typeface="Cambria Math" panose="02040503050406030204" pitchFamily="18" charset="0"/>
                                      </a:rPr>
                                      <m:t>𝟐</m:t>
                                    </m:r>
                                  </m:sub>
                                </m:sSub>
                              </m:oMath>
                            </m:oMathPara>
                          </a14:m>
                          <a:endParaRPr lang="en-AU" sz="1400" b="1"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2626153"/>
                      </a:ext>
                    </a:extLst>
                  </a:tr>
                  <a:tr h="509584">
                    <a:tc>
                      <a:txBody>
                        <a:bodyPr/>
                        <a:lstStyle/>
                        <a:p>
                          <a:pPr algn="ct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𝑭</m:t>
                                </m:r>
                                <m:sSub>
                                  <m:sSubPr>
                                    <m:ctrlPr>
                                      <a:rPr lang="en-AU" sz="1400" b="1" i="1" smtClean="0">
                                        <a:solidFill>
                                          <a:sysClr val="windowText" lastClr="000000"/>
                                        </a:solidFill>
                                        <a:latin typeface="Cambria Math" panose="02040503050406030204" pitchFamily="18" charset="0"/>
                                      </a:rPr>
                                    </m:ctrlPr>
                                  </m:sSubPr>
                                  <m:e>
                                    <m:r>
                                      <a:rPr lang="en-AU" sz="1400" b="1" i="1" smtClean="0">
                                        <a:solidFill>
                                          <a:sysClr val="windowText" lastClr="000000"/>
                                        </a:solidFill>
                                        <a:latin typeface="Cambria Math" panose="02040503050406030204" pitchFamily="18" charset="0"/>
                                      </a:rPr>
                                      <m:t>𝑹</m:t>
                                    </m:r>
                                  </m:e>
                                  <m:sub>
                                    <m:r>
                                      <a:rPr lang="en-AU" sz="1400" b="1" i="1" smtClean="0">
                                        <a:solidFill>
                                          <a:sysClr val="windowText" lastClr="000000"/>
                                        </a:solidFill>
                                        <a:latin typeface="Cambria Math" panose="02040503050406030204" pitchFamily="18" charset="0"/>
                                      </a:rPr>
                                      <m:t>𝟒</m:t>
                                    </m:r>
                                  </m:sub>
                                </m:sSub>
                              </m:oMath>
                            </m:oMathPara>
                          </a14:m>
                          <a:endParaRPr lang="en-AU" sz="14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AU" sz="1400" b="0" i="1" dirty="0" smtClean="0">
                                    <a:solidFill>
                                      <a:sysClr val="windowText" lastClr="000000"/>
                                    </a:solidFill>
                                    <a:latin typeface="Cambria Math" panose="02040503050406030204" pitchFamily="18" charset="0"/>
                                  </a:rPr>
                                  <m:t>0</m:t>
                                </m:r>
                              </m:oMath>
                            </m:oMathPara>
                          </a14:m>
                          <a:endParaRPr lang="en-AU" sz="1400" b="0"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tc>
                      <a:txBody>
                        <a:bodyPr/>
                        <a:lstStyle/>
                        <a:p>
                          <a:pPr algn="ctr"/>
                          <a14:m>
                            <m:oMathPara xmlns:m="http://schemas.openxmlformats.org/officeDocument/2006/math">
                              <m:oMathParaPr>
                                <m:jc m:val="centerGroup"/>
                              </m:oMathParaPr>
                              <m:oMath xmlns:m="http://schemas.openxmlformats.org/officeDocument/2006/math">
                                <m:r>
                                  <a:rPr lang="en-AU" sz="1400" b="0" i="1" dirty="0" smtClean="0">
                                    <a:solidFill>
                                      <a:sysClr val="windowText" lastClr="000000"/>
                                    </a:solidFill>
                                    <a:latin typeface="Cambria Math" panose="02040503050406030204" pitchFamily="18" charset="0"/>
                                  </a:rPr>
                                  <m:t>0</m:t>
                                </m:r>
                              </m:oMath>
                            </m:oMathPara>
                          </a14:m>
                          <a:endParaRPr lang="en-AU" sz="1400" b="0" dirty="0">
                            <a:solidFill>
                              <a:sysClr val="windowText" lastClr="000000"/>
                            </a:solidFill>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𝑿</m:t>
                                </m:r>
                              </m:oMath>
                            </m:oMathPara>
                          </a14:m>
                          <a:endParaRPr lang="en-AU" sz="1400" b="1" dirty="0">
                            <a:solidFill>
                              <a:sysClr val="windowText" lastClr="000000"/>
                            </a:solidFill>
                          </a:endParaRPr>
                        </a:p>
                      </a:txBody>
                      <a:tcPr anchor="ctr">
                        <a:lnR w="12700" cap="flat" cmpd="sng" algn="ctr">
                          <a:noFill/>
                          <a:prstDash val="solid"/>
                          <a:round/>
                          <a:headEnd type="none" w="med" len="med"/>
                          <a:tailEnd type="none" w="med" len="med"/>
                        </a:ln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400" b="1" i="1" dirty="0" smtClean="0">
                                    <a:solidFill>
                                      <a:sysClr val="windowText" lastClr="000000"/>
                                    </a:solidFill>
                                    <a:latin typeface="Cambria Math" panose="02040503050406030204" pitchFamily="18" charset="0"/>
                                  </a:rPr>
                                  <m:t>𝑿</m:t>
                                </m:r>
                              </m:oMath>
                            </m:oMathPara>
                          </a14:m>
                          <a:endParaRPr lang="en-AU" sz="14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400" b="1" i="1" smtClean="0">
                                    <a:solidFill>
                                      <a:sysClr val="windowText" lastClr="000000"/>
                                    </a:solidFill>
                                    <a:latin typeface="Cambria Math" panose="02040503050406030204" pitchFamily="18" charset="0"/>
                                  </a:rPr>
                                  <m:t>𝑫</m:t>
                                </m:r>
                                <m:sSub>
                                  <m:sSubPr>
                                    <m:ctrlPr>
                                      <a:rPr lang="en-AU" sz="1400" b="1" i="1" smtClean="0">
                                        <a:solidFill>
                                          <a:sysClr val="windowText" lastClr="000000"/>
                                        </a:solidFill>
                                        <a:latin typeface="Cambria Math" panose="02040503050406030204" pitchFamily="18" charset="0"/>
                                      </a:rPr>
                                    </m:ctrlPr>
                                  </m:sSubPr>
                                  <m:e>
                                    <m:r>
                                      <a:rPr lang="en-AU" sz="1400" b="1" i="1" smtClean="0">
                                        <a:solidFill>
                                          <a:sysClr val="windowText" lastClr="000000"/>
                                        </a:solidFill>
                                        <a:latin typeface="Cambria Math" panose="02040503050406030204" pitchFamily="18" charset="0"/>
                                      </a:rPr>
                                      <m:t>𝑷</m:t>
                                    </m:r>
                                  </m:e>
                                  <m:sub>
                                    <m:r>
                                      <a:rPr lang="en-AU" sz="1400" b="1" i="1" smtClean="0">
                                        <a:solidFill>
                                          <a:sysClr val="windowText" lastClr="000000"/>
                                        </a:solidFill>
                                        <a:latin typeface="Cambria Math" panose="02040503050406030204" pitchFamily="18" charset="0"/>
                                      </a:rPr>
                                      <m:t>𝟒</m:t>
                                    </m:r>
                                  </m:sub>
                                </m:sSub>
                              </m:oMath>
                            </m:oMathPara>
                          </a14:m>
                          <a:endParaRPr lang="en-AU" sz="1400" b="1"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551011508"/>
                      </a:ext>
                    </a:extLst>
                  </a:tr>
                </a:tbl>
              </a:graphicData>
            </a:graphic>
          </p:graphicFrame>
        </mc:Choice>
        <mc:Fallback xmlns="">
          <p:graphicFrame>
            <p:nvGraphicFramePr>
              <p:cNvPr id="11" name="Table 7">
                <a:extLst>
                  <a:ext uri="{FF2B5EF4-FFF2-40B4-BE49-F238E27FC236}">
                    <a16:creationId xmlns:a16="http://schemas.microsoft.com/office/drawing/2014/main" id="{C54D08DB-FDC4-5290-D7F4-3263891DE214}"/>
                  </a:ext>
                </a:extLst>
              </p:cNvPr>
              <p:cNvGraphicFramePr>
                <a:graphicFrameLocks noGrp="1"/>
              </p:cNvGraphicFramePr>
              <p:nvPr>
                <p:extLst>
                  <p:ext uri="{D42A27DB-BD31-4B8C-83A1-F6EECF244321}">
                    <p14:modId xmlns:p14="http://schemas.microsoft.com/office/powerpoint/2010/main" val="861234108"/>
                  </p:ext>
                </p:extLst>
              </p:nvPr>
            </p:nvGraphicFramePr>
            <p:xfrm>
              <a:off x="1091020" y="1819918"/>
              <a:ext cx="3649926" cy="2038336"/>
            </p:xfrm>
            <a:graphic>
              <a:graphicData uri="http://schemas.openxmlformats.org/drawingml/2006/table">
                <a:tbl>
                  <a:tblPr firstRow="1" bandRow="1">
                    <a:tableStyleId>{5C22544A-7EE6-4342-B048-85BDC9FD1C3A}</a:tableStyleId>
                  </a:tblPr>
                  <a:tblGrid>
                    <a:gridCol w="521418">
                      <a:extLst>
                        <a:ext uri="{9D8B030D-6E8A-4147-A177-3AD203B41FA5}">
                          <a16:colId xmlns:a16="http://schemas.microsoft.com/office/drawing/2014/main" val="3339853697"/>
                        </a:ext>
                      </a:extLst>
                    </a:gridCol>
                    <a:gridCol w="521418">
                      <a:extLst>
                        <a:ext uri="{9D8B030D-6E8A-4147-A177-3AD203B41FA5}">
                          <a16:colId xmlns:a16="http://schemas.microsoft.com/office/drawing/2014/main" val="2937333417"/>
                        </a:ext>
                      </a:extLst>
                    </a:gridCol>
                    <a:gridCol w="521418">
                      <a:extLst>
                        <a:ext uri="{9D8B030D-6E8A-4147-A177-3AD203B41FA5}">
                          <a16:colId xmlns:a16="http://schemas.microsoft.com/office/drawing/2014/main" val="3414779447"/>
                        </a:ext>
                      </a:extLst>
                    </a:gridCol>
                    <a:gridCol w="521418">
                      <a:extLst>
                        <a:ext uri="{9D8B030D-6E8A-4147-A177-3AD203B41FA5}">
                          <a16:colId xmlns:a16="http://schemas.microsoft.com/office/drawing/2014/main" val="932373761"/>
                        </a:ext>
                      </a:extLst>
                    </a:gridCol>
                    <a:gridCol w="521418">
                      <a:extLst>
                        <a:ext uri="{9D8B030D-6E8A-4147-A177-3AD203B41FA5}">
                          <a16:colId xmlns:a16="http://schemas.microsoft.com/office/drawing/2014/main" val="3124048387"/>
                        </a:ext>
                      </a:extLst>
                    </a:gridCol>
                    <a:gridCol w="521418">
                      <a:extLst>
                        <a:ext uri="{9D8B030D-6E8A-4147-A177-3AD203B41FA5}">
                          <a16:colId xmlns:a16="http://schemas.microsoft.com/office/drawing/2014/main" val="780914319"/>
                        </a:ext>
                      </a:extLst>
                    </a:gridCol>
                    <a:gridCol w="521418">
                      <a:extLst>
                        <a:ext uri="{9D8B030D-6E8A-4147-A177-3AD203B41FA5}">
                          <a16:colId xmlns:a16="http://schemas.microsoft.com/office/drawing/2014/main" val="2361504520"/>
                        </a:ext>
                      </a:extLst>
                    </a:gridCol>
                  </a:tblGrid>
                  <a:tr h="509584">
                    <a:tc>
                      <a:txBody>
                        <a:bodyPr/>
                        <a:lstStyle/>
                        <a:p>
                          <a:endParaRPr lang="en-US"/>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blipFill>
                          <a:blip r:embed="rId4"/>
                          <a:stretch>
                            <a:fillRect t="-1190" r="-602326" b="-301190"/>
                          </a:stretch>
                        </a:blipFill>
                      </a:tcPr>
                    </a:tc>
                    <a:tc rowSpan="4">
                      <a:txBody>
                        <a:bodyPr/>
                        <a:lstStyle/>
                        <a:p>
                          <a:pPr algn="ctr"/>
                          <a:r>
                            <a:rPr lang="en-AU" sz="1400" b="1" dirty="0">
                              <a:solidFill>
                                <a:sysClr val="windowText" lastClr="000000"/>
                              </a:solidFill>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4"/>
                          <a:stretch>
                            <a:fillRect l="-198837" t="-1190" r="-403488" b="-301190"/>
                          </a:stretch>
                        </a:blipFill>
                      </a:tcPr>
                    </a:tc>
                    <a:tc>
                      <a:txBody>
                        <a:bodyPr/>
                        <a:lstStyle/>
                        <a:p>
                          <a:endParaRPr lang="en-US"/>
                        </a:p>
                      </a:txBody>
                      <a:tcPr anchor="ctr">
                        <a:blipFill>
                          <a:blip r:embed="rId4"/>
                          <a:stretch>
                            <a:fillRect l="-298837" t="-1190" r="-303488" b="-301190"/>
                          </a:stretch>
                        </a:blipFill>
                      </a:tcPr>
                    </a:tc>
                    <a:tc>
                      <a:txBody>
                        <a:bodyPr/>
                        <a:lstStyle/>
                        <a:p>
                          <a:endParaRPr lang="en-US"/>
                        </a:p>
                      </a:txBody>
                      <a:tcPr anchor="ctr">
                        <a:lnR w="12700" cap="flat" cmpd="sng" algn="ctr">
                          <a:noFill/>
                          <a:prstDash val="solid"/>
                          <a:round/>
                          <a:headEnd type="none" w="med" len="med"/>
                          <a:tailEnd type="none" w="med" len="med"/>
                        </a:lnR>
                        <a:blipFill>
                          <a:blip r:embed="rId4"/>
                          <a:stretch>
                            <a:fillRect l="-398837" t="-1190" r="-203488" b="-301190"/>
                          </a:stretch>
                        </a:blipFill>
                      </a:tcPr>
                    </a:tc>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4"/>
                          <a:stretch>
                            <a:fillRect l="-504706" t="-1190" r="-105882" b="-30119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4"/>
                          <a:stretch>
                            <a:fillRect l="-597674" t="-1190" r="-4651" b="-301190"/>
                          </a:stretch>
                        </a:blipFill>
                      </a:tcPr>
                    </a:tc>
                    <a:extLst>
                      <a:ext uri="{0D108BD9-81ED-4DB2-BD59-A6C34878D82A}">
                        <a16:rowId xmlns:a16="http://schemas.microsoft.com/office/drawing/2014/main" val="671175948"/>
                      </a:ext>
                    </a:extLst>
                  </a:tr>
                  <a:tr h="509584">
                    <a:tc>
                      <a:txBody>
                        <a:bodyPr/>
                        <a:lstStyle/>
                        <a:p>
                          <a:endParaRPr lang="en-US"/>
                        </a:p>
                      </a:txBody>
                      <a:tcPr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blipFill>
                          <a:blip r:embed="rId4"/>
                          <a:stretch>
                            <a:fillRect t="-101190" r="-602326" b="-201190"/>
                          </a:stretch>
                        </a:blipFill>
                      </a:tcPr>
                    </a:tc>
                    <a:tc vMerge="1">
                      <a:txBody>
                        <a:bodyPr/>
                        <a:lstStyle/>
                        <a:p>
                          <a:pPr algn="ctr"/>
                          <a:r>
                            <a:rPr lang="en-AU" sz="1800" b="1" dirty="0">
                              <a:solidFill>
                                <a:sysClr val="windowText" lastClr="000000"/>
                              </a:solidFill>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4"/>
                          <a:stretch>
                            <a:fillRect l="-198837" t="-101190" r="-403488" b="-201190"/>
                          </a:stretch>
                        </a:blipFill>
                      </a:tcPr>
                    </a:tc>
                    <a:tc>
                      <a:txBody>
                        <a:bodyPr/>
                        <a:lstStyle/>
                        <a:p>
                          <a:endParaRPr lang="en-US"/>
                        </a:p>
                      </a:txBody>
                      <a:tcPr anchor="ctr">
                        <a:blipFill>
                          <a:blip r:embed="rId4"/>
                          <a:stretch>
                            <a:fillRect l="-298837" t="-101190" r="-303488" b="-201190"/>
                          </a:stretch>
                        </a:blipFill>
                      </a:tcPr>
                    </a:tc>
                    <a:tc>
                      <a:txBody>
                        <a:bodyPr/>
                        <a:lstStyle/>
                        <a:p>
                          <a:endParaRPr lang="en-US"/>
                        </a:p>
                      </a:txBody>
                      <a:tcPr anchor="ctr">
                        <a:lnR w="12700" cap="flat" cmpd="sng" algn="ctr">
                          <a:noFill/>
                          <a:prstDash val="solid"/>
                          <a:round/>
                          <a:headEnd type="none" w="med" len="med"/>
                          <a:tailEnd type="none" w="med" len="med"/>
                        </a:lnR>
                        <a:blipFill>
                          <a:blip r:embed="rId4"/>
                          <a:stretch>
                            <a:fillRect l="-398837" t="-101190" r="-203488" b="-201190"/>
                          </a:stretch>
                        </a:blipFill>
                      </a:tcPr>
                    </a:tc>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4"/>
                          <a:stretch>
                            <a:fillRect l="-504706" t="-101190" r="-105882" b="-20119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4"/>
                          <a:stretch>
                            <a:fillRect l="-597674" t="-101190" r="-4651" b="-201190"/>
                          </a:stretch>
                        </a:blipFill>
                      </a:tcPr>
                    </a:tc>
                    <a:extLst>
                      <a:ext uri="{0D108BD9-81ED-4DB2-BD59-A6C34878D82A}">
                        <a16:rowId xmlns:a16="http://schemas.microsoft.com/office/drawing/2014/main" val="1422962103"/>
                      </a:ext>
                    </a:extLst>
                  </a:tr>
                  <a:tr h="509584">
                    <a:tc>
                      <a:txBody>
                        <a:bodyPr/>
                        <a:lstStyle/>
                        <a:p>
                          <a:endParaRPr lang="en-US"/>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t="-203614" r="-602326" b="-103614"/>
                          </a:stretch>
                        </a:blipFill>
                      </a:tcPr>
                    </a:tc>
                    <a:tc vMerge="1">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4"/>
                          <a:stretch>
                            <a:fillRect l="-198837" t="-203614" r="-403488" b="-103614"/>
                          </a:stretch>
                        </a:blipFill>
                      </a:tcPr>
                    </a:tc>
                    <a:tc>
                      <a:txBody>
                        <a:bodyPr/>
                        <a:lstStyle/>
                        <a:p>
                          <a:endParaRPr lang="en-US"/>
                        </a:p>
                      </a:txBody>
                      <a:tcPr anchor="ctr">
                        <a:blipFill>
                          <a:blip r:embed="rId4"/>
                          <a:stretch>
                            <a:fillRect l="-298837" t="-203614" r="-303488" b="-103614"/>
                          </a:stretch>
                        </a:blipFill>
                      </a:tcPr>
                    </a:tc>
                    <a:tc>
                      <a:txBody>
                        <a:bodyPr/>
                        <a:lstStyle/>
                        <a:p>
                          <a:endParaRPr lang="en-US"/>
                        </a:p>
                      </a:txBody>
                      <a:tcPr anchor="ctr">
                        <a:lnR w="12700" cap="flat" cmpd="sng" algn="ctr">
                          <a:noFill/>
                          <a:prstDash val="solid"/>
                          <a:round/>
                          <a:headEnd type="none" w="med" len="med"/>
                          <a:tailEnd type="none" w="med" len="med"/>
                        </a:lnR>
                        <a:blipFill>
                          <a:blip r:embed="rId4"/>
                          <a:stretch>
                            <a:fillRect l="-398837" t="-203614" r="-203488" b="-103614"/>
                          </a:stretch>
                        </a:blipFill>
                      </a:tcPr>
                    </a:tc>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4"/>
                          <a:stretch>
                            <a:fillRect l="-504706" t="-203614" r="-105882" b="-103614"/>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4"/>
                          <a:stretch>
                            <a:fillRect l="-597674" t="-203614" r="-4651" b="-103614"/>
                          </a:stretch>
                        </a:blipFill>
                      </a:tcPr>
                    </a:tc>
                    <a:extLst>
                      <a:ext uri="{0D108BD9-81ED-4DB2-BD59-A6C34878D82A}">
                        <a16:rowId xmlns:a16="http://schemas.microsoft.com/office/drawing/2014/main" val="22626153"/>
                      </a:ext>
                    </a:extLst>
                  </a:tr>
                  <a:tr h="509584">
                    <a:tc>
                      <a:txBody>
                        <a:bodyPr/>
                        <a:lstStyle/>
                        <a:p>
                          <a:endParaRPr lang="en-US"/>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t="-300000" r="-602326" b="-2381"/>
                          </a:stretch>
                        </a:blipFill>
                      </a:tcPr>
                    </a:tc>
                    <a:tc vMerge="1">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4"/>
                          <a:stretch>
                            <a:fillRect l="-198837" t="-300000" r="-403488" b="-2381"/>
                          </a:stretch>
                        </a:blipFill>
                      </a:tcPr>
                    </a:tc>
                    <a:tc>
                      <a:txBody>
                        <a:bodyPr/>
                        <a:lstStyle/>
                        <a:p>
                          <a:endParaRPr lang="en-US"/>
                        </a:p>
                      </a:txBody>
                      <a:tcPr anchor="ctr">
                        <a:blipFill>
                          <a:blip r:embed="rId4"/>
                          <a:stretch>
                            <a:fillRect l="-298837" t="-300000" r="-303488" b="-2381"/>
                          </a:stretch>
                        </a:blipFill>
                      </a:tcPr>
                    </a:tc>
                    <a:tc>
                      <a:txBody>
                        <a:bodyPr/>
                        <a:lstStyle/>
                        <a:p>
                          <a:endParaRPr lang="en-US"/>
                        </a:p>
                      </a:txBody>
                      <a:tcPr anchor="ctr">
                        <a:lnR w="12700" cap="flat" cmpd="sng" algn="ctr">
                          <a:noFill/>
                          <a:prstDash val="solid"/>
                          <a:round/>
                          <a:headEnd type="none" w="med" len="med"/>
                          <a:tailEnd type="none" w="med" len="med"/>
                        </a:lnR>
                        <a:blipFill>
                          <a:blip r:embed="rId4"/>
                          <a:stretch>
                            <a:fillRect l="-398837" t="-300000" r="-203488" b="-2381"/>
                          </a:stretch>
                        </a:blipFill>
                      </a:tcPr>
                    </a:tc>
                    <a:tc>
                      <a:txBody>
                        <a:bodyPr/>
                        <a:lstStyle/>
                        <a:p>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4"/>
                          <a:stretch>
                            <a:fillRect l="-504706" t="-300000" r="-105882" b="-2381"/>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4"/>
                          <a:stretch>
                            <a:fillRect l="-597674" t="-300000" r="-4651" b="-2381"/>
                          </a:stretch>
                        </a:blipFill>
                      </a:tcPr>
                    </a:tc>
                    <a:extLst>
                      <a:ext uri="{0D108BD9-81ED-4DB2-BD59-A6C34878D82A}">
                        <a16:rowId xmlns:a16="http://schemas.microsoft.com/office/drawing/2014/main" val="3551011508"/>
                      </a:ext>
                    </a:extLst>
                  </a:tr>
                </a:tbl>
              </a:graphicData>
            </a:graphic>
          </p:graphicFrame>
        </mc:Fallback>
      </mc:AlternateContent>
      <p:sp>
        <p:nvSpPr>
          <p:cNvPr id="12" name="Rectangle 11">
            <a:extLst>
              <a:ext uri="{FF2B5EF4-FFF2-40B4-BE49-F238E27FC236}">
                <a16:creationId xmlns:a16="http://schemas.microsoft.com/office/drawing/2014/main" id="{E3C7E2A8-82D3-DD1F-CCAE-131D63B5C047}"/>
              </a:ext>
            </a:extLst>
          </p:cNvPr>
          <p:cNvSpPr/>
          <p:nvPr/>
        </p:nvSpPr>
        <p:spPr>
          <a:xfrm>
            <a:off x="8068388" y="2155367"/>
            <a:ext cx="720080" cy="287258"/>
          </a:xfrm>
          <a:prstGeom prst="rect">
            <a:avLst/>
          </a:prstGeom>
          <a:solidFill>
            <a:schemeClr val="tx2">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AU" sz="1200" b="0" i="0" u="none" strike="noStrike" cap="none" spc="0" normalizeH="0" baseline="0" dirty="0">
                <a:ln>
                  <a:noFill/>
                </a:ln>
                <a:solidFill>
                  <a:srgbClr val="000000"/>
                </a:solidFill>
                <a:effectLst/>
                <a:uFillTx/>
                <a:latin typeface="+mn-lt"/>
                <a:ea typeface="+mn-ea"/>
                <a:cs typeface="+mn-cs"/>
                <a:sym typeface="Clancy Bold"/>
              </a:rPr>
              <a:t>User B</a:t>
            </a:r>
          </a:p>
        </p:txBody>
      </p:sp>
      <p:sp>
        <p:nvSpPr>
          <p:cNvPr id="16" name="Rectangle 15">
            <a:extLst>
              <a:ext uri="{FF2B5EF4-FFF2-40B4-BE49-F238E27FC236}">
                <a16:creationId xmlns:a16="http://schemas.microsoft.com/office/drawing/2014/main" id="{1D13DE6E-75F6-9C1F-4C09-9571734CA063}"/>
              </a:ext>
            </a:extLst>
          </p:cNvPr>
          <p:cNvSpPr/>
          <p:nvPr/>
        </p:nvSpPr>
        <p:spPr>
          <a:xfrm>
            <a:off x="6660489" y="2155367"/>
            <a:ext cx="1407899" cy="287258"/>
          </a:xfrm>
          <a:prstGeom prst="rect">
            <a:avLst/>
          </a:prstGeom>
          <a:solidFill>
            <a:schemeClr val="accent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AU" sz="1200" b="0" i="0" u="none" strike="noStrike" cap="none" spc="0" normalizeH="0" baseline="0" dirty="0">
                <a:ln>
                  <a:noFill/>
                </a:ln>
                <a:solidFill>
                  <a:srgbClr val="000000"/>
                </a:solidFill>
                <a:effectLst/>
                <a:uFillTx/>
                <a:latin typeface="+mn-lt"/>
                <a:ea typeface="+mn-ea"/>
                <a:cs typeface="+mn-cs"/>
                <a:sym typeface="Clancy Bold"/>
              </a:rPr>
              <a:t>User A</a:t>
            </a:r>
          </a:p>
        </p:txBody>
      </p:sp>
      <p:sp>
        <p:nvSpPr>
          <p:cNvPr id="19" name="Rectangle 18">
            <a:extLst>
              <a:ext uri="{FF2B5EF4-FFF2-40B4-BE49-F238E27FC236}">
                <a16:creationId xmlns:a16="http://schemas.microsoft.com/office/drawing/2014/main" id="{EEEE3572-AFC2-B4D8-3127-B856F53FFA77}"/>
              </a:ext>
            </a:extLst>
          </p:cNvPr>
          <p:cNvSpPr/>
          <p:nvPr/>
        </p:nvSpPr>
        <p:spPr>
          <a:xfrm>
            <a:off x="8788468" y="2155367"/>
            <a:ext cx="1008112" cy="287258"/>
          </a:xfrm>
          <a:prstGeom prst="rect">
            <a:avLst/>
          </a:prstGeom>
          <a:solidFill>
            <a:schemeClr val="accent5">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AU" sz="1200" b="0" i="0" u="none" strike="noStrike" cap="none" spc="0" normalizeH="0" baseline="0" dirty="0">
                <a:ln>
                  <a:noFill/>
                </a:ln>
                <a:solidFill>
                  <a:srgbClr val="000000"/>
                </a:solidFill>
                <a:effectLst/>
                <a:uFillTx/>
                <a:latin typeface="+mn-lt"/>
                <a:ea typeface="+mn-ea"/>
                <a:cs typeface="+mn-cs"/>
                <a:sym typeface="Clancy Bold"/>
              </a:rPr>
              <a:t>User C</a:t>
            </a:r>
          </a:p>
        </p:txBody>
      </p:sp>
      <p:sp>
        <p:nvSpPr>
          <p:cNvPr id="24" name="Rectangle 23">
            <a:extLst>
              <a:ext uri="{FF2B5EF4-FFF2-40B4-BE49-F238E27FC236}">
                <a16:creationId xmlns:a16="http://schemas.microsoft.com/office/drawing/2014/main" id="{A60DF31D-B61D-F6DE-FAEB-20F6FEB268F9}"/>
              </a:ext>
            </a:extLst>
          </p:cNvPr>
          <p:cNvSpPr/>
          <p:nvPr/>
        </p:nvSpPr>
        <p:spPr>
          <a:xfrm>
            <a:off x="9796580" y="2155367"/>
            <a:ext cx="1008112" cy="287258"/>
          </a:xfrm>
          <a:prstGeom prst="rect">
            <a:avLst/>
          </a:pr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AU" sz="1200" b="0" i="0" u="none" strike="noStrike" cap="none" spc="0" normalizeH="0" baseline="0" dirty="0">
                <a:ln>
                  <a:noFill/>
                </a:ln>
                <a:solidFill>
                  <a:srgbClr val="000000"/>
                </a:solidFill>
                <a:effectLst/>
                <a:uFillTx/>
                <a:latin typeface="+mn-lt"/>
                <a:ea typeface="+mn-ea"/>
                <a:cs typeface="+mn-cs"/>
                <a:sym typeface="Clancy Bold"/>
              </a:rPr>
              <a:t>User D</a:t>
            </a:r>
          </a:p>
        </p:txBody>
      </p:sp>
      <p:sp>
        <p:nvSpPr>
          <p:cNvPr id="25" name="Isosceles Triangle 24">
            <a:extLst>
              <a:ext uri="{FF2B5EF4-FFF2-40B4-BE49-F238E27FC236}">
                <a16:creationId xmlns:a16="http://schemas.microsoft.com/office/drawing/2014/main" id="{B7A252AE-0347-7D68-D7A1-4C7FD3854486}"/>
              </a:ext>
            </a:extLst>
          </p:cNvPr>
          <p:cNvSpPr/>
          <p:nvPr/>
        </p:nvSpPr>
        <p:spPr>
          <a:xfrm>
            <a:off x="6591053" y="2446438"/>
            <a:ext cx="144016" cy="141960"/>
          </a:xfrm>
          <a:prstGeom prst="triangle">
            <a:avLst/>
          </a:prstGeom>
          <a:solidFill>
            <a:schemeClr val="tx1">
              <a:lumMod val="95000"/>
              <a:lumOff val="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26" name="Isosceles Triangle 25">
            <a:extLst>
              <a:ext uri="{FF2B5EF4-FFF2-40B4-BE49-F238E27FC236}">
                <a16:creationId xmlns:a16="http://schemas.microsoft.com/office/drawing/2014/main" id="{BCF848FA-484F-50EE-A861-FE48D5002A5A}"/>
              </a:ext>
            </a:extLst>
          </p:cNvPr>
          <p:cNvSpPr/>
          <p:nvPr/>
        </p:nvSpPr>
        <p:spPr>
          <a:xfrm>
            <a:off x="7998180" y="2446438"/>
            <a:ext cx="144016" cy="141960"/>
          </a:xfrm>
          <a:prstGeom prst="triangle">
            <a:avLst/>
          </a:prstGeom>
          <a:solidFill>
            <a:schemeClr val="tx1">
              <a:lumMod val="95000"/>
              <a:lumOff val="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27" name="Isosceles Triangle 26">
            <a:extLst>
              <a:ext uri="{FF2B5EF4-FFF2-40B4-BE49-F238E27FC236}">
                <a16:creationId xmlns:a16="http://schemas.microsoft.com/office/drawing/2014/main" id="{D229989B-20C1-00E6-84FA-A547E396926B}"/>
              </a:ext>
            </a:extLst>
          </p:cNvPr>
          <p:cNvSpPr/>
          <p:nvPr/>
        </p:nvSpPr>
        <p:spPr>
          <a:xfrm>
            <a:off x="8712735" y="2446063"/>
            <a:ext cx="144016" cy="141960"/>
          </a:xfrm>
          <a:prstGeom prst="triangle">
            <a:avLst/>
          </a:prstGeom>
          <a:solidFill>
            <a:schemeClr val="tx1">
              <a:lumMod val="95000"/>
              <a:lumOff val="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28" name="Isosceles Triangle 27">
            <a:extLst>
              <a:ext uri="{FF2B5EF4-FFF2-40B4-BE49-F238E27FC236}">
                <a16:creationId xmlns:a16="http://schemas.microsoft.com/office/drawing/2014/main" id="{872E142E-2879-7BBA-6C9F-870521DCF18B}"/>
              </a:ext>
            </a:extLst>
          </p:cNvPr>
          <p:cNvSpPr/>
          <p:nvPr/>
        </p:nvSpPr>
        <p:spPr>
          <a:xfrm>
            <a:off x="9723814" y="2446063"/>
            <a:ext cx="144016" cy="141960"/>
          </a:xfrm>
          <a:prstGeom prst="triangle">
            <a:avLst/>
          </a:prstGeom>
          <a:solidFill>
            <a:schemeClr val="tx1">
              <a:lumMod val="95000"/>
              <a:lumOff val="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Tree>
    <p:extLst>
      <p:ext uri="{BB962C8B-B14F-4D97-AF65-F5344CB8AC3E}">
        <p14:creationId xmlns:p14="http://schemas.microsoft.com/office/powerpoint/2010/main" val="271411429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0"/>
          </p:nvPr>
        </p:nvSpPr>
        <p:spPr/>
        <p:txBody>
          <a:bodyPr/>
          <a:lstStyle/>
          <a:p>
            <a:pPr marL="0" indent="0">
              <a:buNone/>
            </a:pPr>
            <a:r>
              <a:rPr lang="en-AU" sz="3733" dirty="0"/>
              <a:t>Fasteners</a:t>
            </a:r>
          </a:p>
        </p:txBody>
      </p:sp>
      <p:graphicFrame>
        <p:nvGraphicFramePr>
          <p:cNvPr id="2" name="Table">
            <a:extLst>
              <a:ext uri="{FF2B5EF4-FFF2-40B4-BE49-F238E27FC236}">
                <a16:creationId xmlns:a16="http://schemas.microsoft.com/office/drawing/2014/main" id="{DB0DA19D-C5B7-201C-77CC-8C7C1E53A002}"/>
              </a:ext>
            </a:extLst>
          </p:cNvPr>
          <p:cNvGraphicFramePr/>
          <p:nvPr>
            <p:extLst>
              <p:ext uri="{D42A27DB-BD31-4B8C-83A1-F6EECF244321}">
                <p14:modId xmlns:p14="http://schemas.microsoft.com/office/powerpoint/2010/main" val="2107553542"/>
              </p:ext>
            </p:extLst>
          </p:nvPr>
        </p:nvGraphicFramePr>
        <p:xfrm>
          <a:off x="1266" y="5887243"/>
          <a:ext cx="12190735" cy="980666"/>
        </p:xfrm>
        <a:graphic>
          <a:graphicData uri="http://schemas.openxmlformats.org/drawingml/2006/table">
            <a:tbl>
              <a:tblPr/>
              <a:tblGrid>
                <a:gridCol w="2438147">
                  <a:extLst>
                    <a:ext uri="{9D8B030D-6E8A-4147-A177-3AD203B41FA5}">
                      <a16:colId xmlns:a16="http://schemas.microsoft.com/office/drawing/2014/main" val="20001"/>
                    </a:ext>
                  </a:extLst>
                </a:gridCol>
                <a:gridCol w="2438147">
                  <a:extLst>
                    <a:ext uri="{9D8B030D-6E8A-4147-A177-3AD203B41FA5}">
                      <a16:colId xmlns:a16="http://schemas.microsoft.com/office/drawing/2014/main" val="20003"/>
                    </a:ext>
                  </a:extLst>
                </a:gridCol>
                <a:gridCol w="2438147">
                  <a:extLst>
                    <a:ext uri="{9D8B030D-6E8A-4147-A177-3AD203B41FA5}">
                      <a16:colId xmlns:a16="http://schemas.microsoft.com/office/drawing/2014/main" val="20004"/>
                    </a:ext>
                  </a:extLst>
                </a:gridCol>
                <a:gridCol w="2438147">
                  <a:extLst>
                    <a:ext uri="{9D8B030D-6E8A-4147-A177-3AD203B41FA5}">
                      <a16:colId xmlns:a16="http://schemas.microsoft.com/office/drawing/2014/main" val="2706584484"/>
                    </a:ext>
                  </a:extLst>
                </a:gridCol>
                <a:gridCol w="2438147">
                  <a:extLst>
                    <a:ext uri="{9D8B030D-6E8A-4147-A177-3AD203B41FA5}">
                      <a16:colId xmlns:a16="http://schemas.microsoft.com/office/drawing/2014/main" val="20007"/>
                    </a:ext>
                  </a:extLst>
                </a:gridCol>
              </a:tblGrid>
              <a:tr h="421437">
                <a:tc>
                  <a:txBody>
                    <a:bodyPr/>
                    <a:lstStyle/>
                    <a:p>
                      <a:pPr defTabSz="914400"/>
                      <a:r>
                        <a:rPr lang="en-AU" sz="1200" dirty="0"/>
                        <a:t>Design Parameters</a:t>
                      </a:r>
                      <a:endParaRPr sz="1200" dirty="0"/>
                    </a:p>
                  </a:txBody>
                  <a:tcPr marL="25400" marR="25400" marT="25400" marB="25400" anchor="ctr" horzOverflow="overflow">
                    <a:solidFill>
                      <a:srgbClr val="FFEA4B"/>
                    </a:solidFill>
                  </a:tcPr>
                </a:tc>
                <a:tc>
                  <a:txBody>
                    <a:bodyPr/>
                    <a:lstStyle/>
                    <a:p>
                      <a:pPr defTabSz="914400"/>
                      <a:r>
                        <a:rPr lang="en-AU" sz="1200" dirty="0"/>
                        <a:t>Axiomatic Design</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Fasteners</a:t>
                      </a:r>
                      <a:endParaRPr sz="1200" dirty="0"/>
                    </a:p>
                  </a:txBody>
                  <a:tcPr marL="25400" marR="25400" marT="25400" marB="25400" anchor="ctr" horzOverflow="overflow">
                    <a:solidFill>
                      <a:srgbClr val="FF968D"/>
                    </a:solidFill>
                  </a:tcPr>
                </a:tc>
                <a:tc>
                  <a:txBody>
                    <a:bodyPr/>
                    <a:lstStyle/>
                    <a:p>
                      <a:pPr defTabSz="914400"/>
                      <a:r>
                        <a:rPr lang="en-AU" sz="1200" dirty="0"/>
                        <a:t>Project Time!</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Summary</a:t>
                      </a:r>
                      <a:endParaRPr sz="1200" dirty="0"/>
                    </a:p>
                  </a:txBody>
                  <a:tcPr marL="25400" marR="25400" marT="25400" marB="25400" anchor="ctr" horzOverflow="overflow">
                    <a:solidFill>
                      <a:schemeClr val="accent4">
                        <a:hueOff val="348544"/>
                        <a:lumOff val="7139"/>
                      </a:schemeClr>
                    </a:solidFill>
                  </a:tcPr>
                </a:tc>
                <a:extLst>
                  <a:ext uri="{0D108BD9-81ED-4DB2-BD59-A6C34878D82A}">
                    <a16:rowId xmlns:a16="http://schemas.microsoft.com/office/drawing/2014/main" val="10000"/>
                  </a:ext>
                </a:extLst>
              </a:tr>
              <a:tr h="274765">
                <a:tc>
                  <a:txBody>
                    <a:bodyPr/>
                    <a:lstStyle/>
                    <a:p>
                      <a:pPr defTabSz="914400"/>
                      <a:r>
                        <a:rPr lang="en-AU" sz="1200" dirty="0"/>
                        <a:t>10</a:t>
                      </a:r>
                      <a:r>
                        <a:rPr sz="1200" dirty="0"/>
                        <a:t> min</a:t>
                      </a:r>
                    </a:p>
                  </a:txBody>
                  <a:tcPr marL="25400" marR="25400" marT="25400" marB="25400" anchor="ctr" horzOverflow="overflow">
                    <a:solidFill>
                      <a:srgbClr val="D5D5D5"/>
                    </a:solidFill>
                  </a:tcPr>
                </a:tc>
                <a:tc>
                  <a:txBody>
                    <a:bodyPr/>
                    <a:lstStyle/>
                    <a:p>
                      <a:pPr defTabSz="914400"/>
                      <a:r>
                        <a:rPr lang="en-AU" sz="1200" dirty="0"/>
                        <a:t>20</a:t>
                      </a:r>
                      <a:r>
                        <a:rPr sz="1200" dirty="0"/>
                        <a:t> min</a:t>
                      </a:r>
                    </a:p>
                  </a:txBody>
                  <a:tcPr marL="25400" marR="25400" marT="25400" marB="25400" anchor="ctr" horzOverflow="overflow">
                    <a:solidFill>
                      <a:srgbClr val="D5D5D5"/>
                    </a:solidFill>
                  </a:tcPr>
                </a:tc>
                <a:tc>
                  <a:txBody>
                    <a:bodyPr/>
                    <a:lstStyle/>
                    <a:p>
                      <a:pPr defTabSz="914400"/>
                      <a:r>
                        <a:rPr lang="en-AU" sz="1200" dirty="0"/>
                        <a:t>30</a:t>
                      </a:r>
                      <a:r>
                        <a:rPr sz="1200" dirty="0"/>
                        <a:t> min</a:t>
                      </a:r>
                    </a:p>
                  </a:txBody>
                  <a:tcPr marL="25400" marR="25400" marT="25400" marB="25400" anchor="ctr" horzOverflow="overflow">
                    <a:solidFill>
                      <a:srgbClr val="FF968D"/>
                    </a:solidFill>
                  </a:tcPr>
                </a:tc>
                <a:tc>
                  <a:txBody>
                    <a:bodyPr/>
                    <a:lstStyle/>
                    <a:p>
                      <a:pPr defTabSz="914400"/>
                      <a:r>
                        <a:rPr lang="en-AU" sz="1200" dirty="0"/>
                        <a:t>65 min</a:t>
                      </a:r>
                      <a:endParaRPr sz="1200" dirty="0"/>
                    </a:p>
                  </a:txBody>
                  <a:tcPr marL="25400" marR="25400" marT="25400" marB="25400" anchor="ctr" horzOverflow="overflow">
                    <a:solidFill>
                      <a:srgbClr val="D5D5D5"/>
                    </a:solidFill>
                  </a:tcPr>
                </a:tc>
                <a:tc>
                  <a:txBody>
                    <a:bodyPr/>
                    <a:lstStyle/>
                    <a:p>
                      <a:pPr defTabSz="914400"/>
                      <a:r>
                        <a:rPr sz="1200" dirty="0"/>
                        <a:t>5 min</a:t>
                      </a:r>
                    </a:p>
                  </a:txBody>
                  <a:tcPr marL="25400" marR="25400" marT="25400" marB="25400" anchor="ctr" horzOverflow="overflow">
                    <a:solidFill>
                      <a:srgbClr val="D5D5D5"/>
                    </a:solidFill>
                  </a:tcPr>
                </a:tc>
                <a:extLst>
                  <a:ext uri="{0D108BD9-81ED-4DB2-BD59-A6C34878D82A}">
                    <a16:rowId xmlns:a16="http://schemas.microsoft.com/office/drawing/2014/main" val="10001"/>
                  </a:ext>
                </a:extLst>
              </a:tr>
              <a:tr h="284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F968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Groups</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116500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Fasteners</a:t>
            </a:r>
          </a:p>
        </p:txBody>
      </p:sp>
      <p:sp>
        <p:nvSpPr>
          <p:cNvPr id="3" name="TextBox 2">
            <a:extLst>
              <a:ext uri="{FF2B5EF4-FFF2-40B4-BE49-F238E27FC236}">
                <a16:creationId xmlns:a16="http://schemas.microsoft.com/office/drawing/2014/main" id="{0BDFAFB1-1083-CDE9-3C48-7F84E297E0B1}"/>
              </a:ext>
            </a:extLst>
          </p:cNvPr>
          <p:cNvSpPr txBox="1"/>
          <p:nvPr/>
        </p:nvSpPr>
        <p:spPr>
          <a:xfrm>
            <a:off x="477119" y="1286879"/>
            <a:ext cx="11235505" cy="13277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nSpc>
                <a:spcPct val="150000"/>
              </a:lnSpc>
              <a:spcBef>
                <a:spcPts val="600"/>
              </a:spcBef>
              <a:spcAft>
                <a:spcPts val="300"/>
              </a:spcAft>
              <a:buFont typeface="Wingdings" panose="05000000000000000000" pitchFamily="2" charset="2"/>
              <a:buChar char="q"/>
            </a:pPr>
            <a:r>
              <a:rPr lang="en-GB" sz="1400" u="sng" dirty="0"/>
              <a:t>How much do you need to know and how does it apply to assessments?</a:t>
            </a:r>
          </a:p>
          <a:p>
            <a:pPr>
              <a:lnSpc>
                <a:spcPct val="150000"/>
              </a:lnSpc>
              <a:spcBef>
                <a:spcPts val="600"/>
              </a:spcBef>
              <a:spcAft>
                <a:spcPts val="300"/>
              </a:spcAft>
            </a:pPr>
            <a:r>
              <a:rPr lang="en-GB" sz="1200" dirty="0"/>
              <a:t>In your final report, you can choose to perform a technical analysis of the fasteners you use on an aspect of your device. One way to do this is to analyse the loading cases your fasteners will experience in your final design concept and predict the failure mode which they might experience. You can then use this to then justify your choice of fasteners, how many and where they are placed.  </a:t>
            </a:r>
          </a:p>
        </p:txBody>
      </p:sp>
      <p:pic>
        <p:nvPicPr>
          <p:cNvPr id="5" name="Picture 4">
            <a:extLst>
              <a:ext uri="{FF2B5EF4-FFF2-40B4-BE49-F238E27FC236}">
                <a16:creationId xmlns:a16="http://schemas.microsoft.com/office/drawing/2014/main" id="{DFB4B380-C0D4-B9D1-6BA5-DF4F23A1644C}"/>
              </a:ext>
            </a:extLst>
          </p:cNvPr>
          <p:cNvPicPr>
            <a:picLocks noChangeAspect="1"/>
          </p:cNvPicPr>
          <p:nvPr/>
        </p:nvPicPr>
        <p:blipFill>
          <a:blip r:embed="rId3"/>
          <a:stretch>
            <a:fillRect/>
          </a:stretch>
        </p:blipFill>
        <p:spPr>
          <a:xfrm>
            <a:off x="1415480" y="2996952"/>
            <a:ext cx="935617" cy="2224141"/>
          </a:xfrm>
          <a:prstGeom prst="rect">
            <a:avLst/>
          </a:prstGeom>
        </p:spPr>
      </p:pic>
      <p:pic>
        <p:nvPicPr>
          <p:cNvPr id="7" name="Picture 6">
            <a:extLst>
              <a:ext uri="{FF2B5EF4-FFF2-40B4-BE49-F238E27FC236}">
                <a16:creationId xmlns:a16="http://schemas.microsoft.com/office/drawing/2014/main" id="{AA124180-B0EC-5EB0-9103-3A1C9AB87595}"/>
              </a:ext>
            </a:extLst>
          </p:cNvPr>
          <p:cNvPicPr>
            <a:picLocks noChangeAspect="1"/>
          </p:cNvPicPr>
          <p:nvPr/>
        </p:nvPicPr>
        <p:blipFill>
          <a:blip r:embed="rId4"/>
          <a:stretch>
            <a:fillRect/>
          </a:stretch>
        </p:blipFill>
        <p:spPr>
          <a:xfrm>
            <a:off x="9320998" y="2932957"/>
            <a:ext cx="1450523" cy="2324811"/>
          </a:xfrm>
          <a:prstGeom prst="rect">
            <a:avLst/>
          </a:prstGeom>
        </p:spPr>
      </p:pic>
      <p:pic>
        <p:nvPicPr>
          <p:cNvPr id="9" name="Picture 8">
            <a:extLst>
              <a:ext uri="{FF2B5EF4-FFF2-40B4-BE49-F238E27FC236}">
                <a16:creationId xmlns:a16="http://schemas.microsoft.com/office/drawing/2014/main" id="{A96DD495-DD8D-B947-160A-9B31DB6D8ADA}"/>
              </a:ext>
            </a:extLst>
          </p:cNvPr>
          <p:cNvPicPr>
            <a:picLocks noChangeAspect="1"/>
          </p:cNvPicPr>
          <p:nvPr/>
        </p:nvPicPr>
        <p:blipFill>
          <a:blip r:embed="rId5"/>
          <a:stretch>
            <a:fillRect/>
          </a:stretch>
        </p:blipFill>
        <p:spPr>
          <a:xfrm>
            <a:off x="5394989" y="3071958"/>
            <a:ext cx="1090187" cy="2224141"/>
          </a:xfrm>
          <a:prstGeom prst="rect">
            <a:avLst/>
          </a:prstGeom>
        </p:spPr>
      </p:pic>
      <p:pic>
        <p:nvPicPr>
          <p:cNvPr id="11" name="Picture 10">
            <a:extLst>
              <a:ext uri="{FF2B5EF4-FFF2-40B4-BE49-F238E27FC236}">
                <a16:creationId xmlns:a16="http://schemas.microsoft.com/office/drawing/2014/main" id="{6BE8E274-3224-A3F4-BB87-A7A268683ABA}"/>
              </a:ext>
            </a:extLst>
          </p:cNvPr>
          <p:cNvPicPr>
            <a:picLocks noChangeAspect="1"/>
          </p:cNvPicPr>
          <p:nvPr/>
        </p:nvPicPr>
        <p:blipFill>
          <a:blip r:embed="rId6"/>
          <a:stretch>
            <a:fillRect/>
          </a:stretch>
        </p:blipFill>
        <p:spPr>
          <a:xfrm>
            <a:off x="7426350" y="2939774"/>
            <a:ext cx="1090188" cy="2281319"/>
          </a:xfrm>
          <a:prstGeom prst="rect">
            <a:avLst/>
          </a:prstGeom>
        </p:spPr>
      </p:pic>
      <p:sp>
        <p:nvSpPr>
          <p:cNvPr id="14" name="TextBox 13">
            <a:extLst>
              <a:ext uri="{FF2B5EF4-FFF2-40B4-BE49-F238E27FC236}">
                <a16:creationId xmlns:a16="http://schemas.microsoft.com/office/drawing/2014/main" id="{6D4D69FD-0338-98F2-B07D-F40A9A7BFD7A}"/>
              </a:ext>
            </a:extLst>
          </p:cNvPr>
          <p:cNvSpPr txBox="1"/>
          <p:nvPr/>
        </p:nvSpPr>
        <p:spPr>
          <a:xfrm>
            <a:off x="1163208" y="5213732"/>
            <a:ext cx="1440160" cy="6987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50000"/>
              </a:lnSpc>
              <a:spcBef>
                <a:spcPts val="600"/>
              </a:spcBef>
              <a:spcAft>
                <a:spcPts val="300"/>
              </a:spcAft>
            </a:pPr>
            <a:r>
              <a:rPr lang="en-AU" sz="1400" dirty="0"/>
              <a:t>Bolt shear failure</a:t>
            </a:r>
            <a:endParaRPr lang="en-GB" sz="1300" dirty="0"/>
          </a:p>
        </p:txBody>
      </p:sp>
      <p:sp>
        <p:nvSpPr>
          <p:cNvPr id="15" name="TextBox 14">
            <a:extLst>
              <a:ext uri="{FF2B5EF4-FFF2-40B4-BE49-F238E27FC236}">
                <a16:creationId xmlns:a16="http://schemas.microsoft.com/office/drawing/2014/main" id="{2B730268-4AC5-091A-F680-0EE069BF4960}"/>
              </a:ext>
            </a:extLst>
          </p:cNvPr>
          <p:cNvSpPr txBox="1"/>
          <p:nvPr/>
        </p:nvSpPr>
        <p:spPr>
          <a:xfrm>
            <a:off x="5219504" y="5230674"/>
            <a:ext cx="1487645" cy="6987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50000"/>
              </a:lnSpc>
              <a:spcBef>
                <a:spcPts val="600"/>
              </a:spcBef>
              <a:spcAft>
                <a:spcPts val="300"/>
              </a:spcAft>
            </a:pPr>
            <a:r>
              <a:rPr lang="en-AU" sz="1400" dirty="0"/>
              <a:t>Bearing failure of members</a:t>
            </a:r>
            <a:endParaRPr lang="en-GB" sz="1300" dirty="0"/>
          </a:p>
        </p:txBody>
      </p:sp>
      <p:sp>
        <p:nvSpPr>
          <p:cNvPr id="16" name="TextBox 15">
            <a:extLst>
              <a:ext uri="{FF2B5EF4-FFF2-40B4-BE49-F238E27FC236}">
                <a16:creationId xmlns:a16="http://schemas.microsoft.com/office/drawing/2014/main" id="{D99175B0-65B3-A619-9E1B-F105A5B94F46}"/>
              </a:ext>
            </a:extLst>
          </p:cNvPr>
          <p:cNvSpPr txBox="1"/>
          <p:nvPr/>
        </p:nvSpPr>
        <p:spPr>
          <a:xfrm>
            <a:off x="7246183" y="5208860"/>
            <a:ext cx="1450522" cy="6987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50000"/>
              </a:lnSpc>
              <a:spcBef>
                <a:spcPts val="600"/>
              </a:spcBef>
              <a:spcAft>
                <a:spcPts val="300"/>
              </a:spcAft>
            </a:pPr>
            <a:r>
              <a:rPr lang="en-AU" sz="1400" dirty="0"/>
              <a:t>Edge shearing of members</a:t>
            </a:r>
            <a:endParaRPr lang="en-GB" sz="1300" dirty="0"/>
          </a:p>
        </p:txBody>
      </p:sp>
      <p:sp>
        <p:nvSpPr>
          <p:cNvPr id="17" name="TextBox 16">
            <a:extLst>
              <a:ext uri="{FF2B5EF4-FFF2-40B4-BE49-F238E27FC236}">
                <a16:creationId xmlns:a16="http://schemas.microsoft.com/office/drawing/2014/main" id="{D2784A48-D627-A3C1-0A6A-16FEF9D84B91}"/>
              </a:ext>
            </a:extLst>
          </p:cNvPr>
          <p:cNvSpPr txBox="1"/>
          <p:nvPr/>
        </p:nvSpPr>
        <p:spPr>
          <a:xfrm>
            <a:off x="9220757" y="5207432"/>
            <a:ext cx="1651003" cy="6987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50000"/>
              </a:lnSpc>
              <a:spcBef>
                <a:spcPts val="600"/>
              </a:spcBef>
              <a:spcAft>
                <a:spcPts val="300"/>
              </a:spcAft>
            </a:pPr>
            <a:r>
              <a:rPr lang="en-AU" sz="1400" dirty="0"/>
              <a:t>Tensile failure of members</a:t>
            </a:r>
            <a:endParaRPr lang="en-GB" sz="1300" dirty="0"/>
          </a:p>
        </p:txBody>
      </p:sp>
      <p:pic>
        <p:nvPicPr>
          <p:cNvPr id="1026" name="Picture 2" descr="Design of Bolted Connections | Concept and Formulas with Example">
            <a:extLst>
              <a:ext uri="{FF2B5EF4-FFF2-40B4-BE49-F238E27FC236}">
                <a16:creationId xmlns:a16="http://schemas.microsoft.com/office/drawing/2014/main" id="{7F0263FE-5736-118D-68B8-1FE5A710AD4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2879" t="22254" r="22929"/>
          <a:stretch/>
        </p:blipFill>
        <p:spPr bwMode="auto">
          <a:xfrm>
            <a:off x="3268397" y="3438330"/>
            <a:ext cx="1440160" cy="167360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59FE427-4639-362E-F251-04F8F1B9ECC5}"/>
              </a:ext>
            </a:extLst>
          </p:cNvPr>
          <p:cNvSpPr txBox="1"/>
          <p:nvPr/>
        </p:nvSpPr>
        <p:spPr>
          <a:xfrm>
            <a:off x="3353451" y="5245961"/>
            <a:ext cx="1152128" cy="6987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50000"/>
              </a:lnSpc>
              <a:spcBef>
                <a:spcPts val="600"/>
              </a:spcBef>
              <a:spcAft>
                <a:spcPts val="300"/>
              </a:spcAft>
            </a:pPr>
            <a:r>
              <a:rPr lang="en-AU" sz="1400" dirty="0"/>
              <a:t>Bolt bearing failure</a:t>
            </a:r>
            <a:endParaRPr lang="en-GB" sz="1300" dirty="0"/>
          </a:p>
        </p:txBody>
      </p:sp>
    </p:spTree>
    <p:extLst>
      <p:ext uri="{BB962C8B-B14F-4D97-AF65-F5344CB8AC3E}">
        <p14:creationId xmlns:p14="http://schemas.microsoft.com/office/powerpoint/2010/main" val="109961668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476672"/>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Fasteners – example </a:t>
            </a:r>
          </a:p>
        </p:txBody>
      </p:sp>
      <p:pic>
        <p:nvPicPr>
          <p:cNvPr id="4" name="Picture 3">
            <a:extLst>
              <a:ext uri="{FF2B5EF4-FFF2-40B4-BE49-F238E27FC236}">
                <a16:creationId xmlns:a16="http://schemas.microsoft.com/office/drawing/2014/main" id="{349D095F-CF4B-6B9A-CB2D-BD2BC07E9720}"/>
              </a:ext>
            </a:extLst>
          </p:cNvPr>
          <p:cNvPicPr>
            <a:picLocks noChangeAspect="1"/>
          </p:cNvPicPr>
          <p:nvPr/>
        </p:nvPicPr>
        <p:blipFill>
          <a:blip r:embed="rId3"/>
          <a:stretch>
            <a:fillRect/>
          </a:stretch>
        </p:blipFill>
        <p:spPr>
          <a:xfrm>
            <a:off x="1750166" y="1203725"/>
            <a:ext cx="8331628" cy="831893"/>
          </a:xfrm>
          <a:prstGeom prst="rect">
            <a:avLst/>
          </a:prstGeom>
        </p:spPr>
      </p:pic>
      <p:pic>
        <p:nvPicPr>
          <p:cNvPr id="8" name="Picture 7">
            <a:extLst>
              <a:ext uri="{FF2B5EF4-FFF2-40B4-BE49-F238E27FC236}">
                <a16:creationId xmlns:a16="http://schemas.microsoft.com/office/drawing/2014/main" id="{1B2B01C7-0C6A-B7C0-73FD-579BF3C39C2B}"/>
              </a:ext>
            </a:extLst>
          </p:cNvPr>
          <p:cNvPicPr>
            <a:picLocks noChangeAspect="1"/>
          </p:cNvPicPr>
          <p:nvPr/>
        </p:nvPicPr>
        <p:blipFill>
          <a:blip r:embed="rId4"/>
          <a:stretch>
            <a:fillRect/>
          </a:stretch>
        </p:blipFill>
        <p:spPr>
          <a:xfrm>
            <a:off x="1750166" y="2204864"/>
            <a:ext cx="5328592" cy="4401573"/>
          </a:xfrm>
          <a:prstGeom prst="rect">
            <a:avLst/>
          </a:prstGeom>
        </p:spPr>
      </p:pic>
      <p:sp>
        <p:nvSpPr>
          <p:cNvPr id="3" name="TextBox 2">
            <a:extLst>
              <a:ext uri="{FF2B5EF4-FFF2-40B4-BE49-F238E27FC236}">
                <a16:creationId xmlns:a16="http://schemas.microsoft.com/office/drawing/2014/main" id="{EDF5C1EF-F011-9894-B4C5-A448BD018175}"/>
              </a:ext>
            </a:extLst>
          </p:cNvPr>
          <p:cNvSpPr txBox="1"/>
          <p:nvPr/>
        </p:nvSpPr>
        <p:spPr>
          <a:xfrm>
            <a:off x="7608168" y="3356992"/>
            <a:ext cx="3528392" cy="17836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spcBef>
                <a:spcPts val="600"/>
              </a:spcBef>
              <a:spcAft>
                <a:spcPts val="300"/>
              </a:spcAft>
            </a:pPr>
            <a:r>
              <a:rPr lang="en-AU" sz="1400" b="1" dirty="0"/>
              <a:t>Goal:</a:t>
            </a:r>
            <a:r>
              <a:rPr lang="en-AU" sz="1400" b="0" dirty="0"/>
              <a:t> Determine the maximum load which can be carried.</a:t>
            </a:r>
          </a:p>
          <a:p>
            <a:pPr>
              <a:lnSpc>
                <a:spcPct val="150000"/>
              </a:lnSpc>
              <a:spcBef>
                <a:spcPts val="600"/>
              </a:spcBef>
              <a:spcAft>
                <a:spcPts val="300"/>
              </a:spcAft>
            </a:pPr>
            <a:r>
              <a:rPr lang="en-AU" sz="1400" b="1" dirty="0"/>
              <a:t>Method:</a:t>
            </a:r>
            <a:r>
              <a:rPr lang="en-AU" sz="1400" dirty="0"/>
              <a:t> Evaluate the joint for all failure modes and find the mode which requires the lowest force. </a:t>
            </a:r>
            <a:endParaRPr lang="en-GB" sz="1400" b="1" dirty="0"/>
          </a:p>
        </p:txBody>
      </p:sp>
    </p:spTree>
    <p:extLst>
      <p:ext uri="{BB962C8B-B14F-4D97-AF65-F5344CB8AC3E}">
        <p14:creationId xmlns:p14="http://schemas.microsoft.com/office/powerpoint/2010/main" val="104761066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476672"/>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Scenario 1 – Bolt shear failure</a:t>
            </a:r>
          </a:p>
        </p:txBody>
      </p:sp>
      <p:pic>
        <p:nvPicPr>
          <p:cNvPr id="4" name="Picture 3">
            <a:extLst>
              <a:ext uri="{FF2B5EF4-FFF2-40B4-BE49-F238E27FC236}">
                <a16:creationId xmlns:a16="http://schemas.microsoft.com/office/drawing/2014/main" id="{8D945F2A-125B-FE53-F9C4-61F44A282F9D}"/>
              </a:ext>
            </a:extLst>
          </p:cNvPr>
          <p:cNvPicPr>
            <a:picLocks noChangeAspect="1"/>
          </p:cNvPicPr>
          <p:nvPr/>
        </p:nvPicPr>
        <p:blipFill>
          <a:blip r:embed="rId3"/>
          <a:stretch>
            <a:fillRect/>
          </a:stretch>
        </p:blipFill>
        <p:spPr>
          <a:xfrm>
            <a:off x="565164" y="1606093"/>
            <a:ext cx="1152128" cy="273882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8904CF-AC0F-527B-74AA-71C06275A0C3}"/>
                  </a:ext>
                </a:extLst>
              </p:cNvPr>
              <p:cNvSpPr txBox="1"/>
              <p:nvPr/>
            </p:nvSpPr>
            <p:spPr>
              <a:xfrm>
                <a:off x="1885761" y="1512346"/>
                <a:ext cx="5567268" cy="34835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spcBef>
                    <a:spcPts val="600"/>
                  </a:spcBef>
                  <a:spcAft>
                    <a:spcPts val="300"/>
                  </a:spcAft>
                </a:pPr>
                <a:r>
                  <a:rPr lang="en-AU" sz="1400" b="0" dirty="0"/>
                  <a:t>We can use what we prepared earlier,</a:t>
                </a:r>
                <a:endParaRPr lang="en-AU" sz="1400" b="0" i="1" dirty="0">
                  <a:latin typeface="Cambria Math" panose="02040503050406030204" pitchFamily="18" charset="0"/>
                </a:endParaRPr>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i="1">
                          <a:latin typeface="Cambria Math" panose="02040503050406030204" pitchFamily="18" charset="0"/>
                        </a:rPr>
                        <m:t>𝐹</m:t>
                      </m:r>
                      <m:r>
                        <a:rPr lang="en-AU" sz="1400" i="1">
                          <a:latin typeface="Cambria Math" panose="02040503050406030204" pitchFamily="18" charset="0"/>
                        </a:rPr>
                        <m:t>=</m:t>
                      </m:r>
                      <m:r>
                        <a:rPr lang="en-AU" sz="1400" i="1">
                          <a:latin typeface="Cambria Math" panose="02040503050406030204" pitchFamily="18" charset="0"/>
                        </a:rPr>
                        <m:t>𝐴</m:t>
                      </m:r>
                      <m:d>
                        <m:dPr>
                          <m:ctrlPr>
                            <a:rPr lang="en-AU" sz="1400" i="1">
                              <a:latin typeface="Cambria Math" panose="02040503050406030204" pitchFamily="18" charset="0"/>
                            </a:rPr>
                          </m:ctrlPr>
                        </m:dPr>
                        <m:e>
                          <m:r>
                            <a:rPr lang="en-AU" sz="1400" i="1">
                              <a:latin typeface="Cambria Math" panose="02040503050406030204" pitchFamily="18" charset="0"/>
                            </a:rPr>
                            <m:t>0.577</m:t>
                          </m:r>
                        </m:e>
                      </m:d>
                      <m:f>
                        <m:fPr>
                          <m:ctrlPr>
                            <a:rPr lang="en-AU" sz="1400" i="1">
                              <a:latin typeface="Cambria Math" panose="02040503050406030204" pitchFamily="18" charset="0"/>
                            </a:rPr>
                          </m:ctrlPr>
                        </m:fPr>
                        <m:num>
                          <m:sSub>
                            <m:sSubPr>
                              <m:ctrlPr>
                                <a:rPr lang="en-AU" sz="1400" i="1">
                                  <a:latin typeface="Cambria Math" panose="02040503050406030204" pitchFamily="18" charset="0"/>
                                </a:rPr>
                              </m:ctrlPr>
                            </m:sSubPr>
                            <m:e>
                              <m:r>
                                <a:rPr lang="en-AU" sz="1400" i="1">
                                  <a:latin typeface="Cambria Math" panose="02040503050406030204" pitchFamily="18" charset="0"/>
                                </a:rPr>
                                <m:t>𝑆</m:t>
                              </m:r>
                            </m:e>
                            <m:sub>
                              <m:r>
                                <a:rPr lang="en-AU" sz="1400" i="1">
                                  <a:latin typeface="Cambria Math" panose="02040503050406030204" pitchFamily="18" charset="0"/>
                                </a:rPr>
                                <m:t>𝑦</m:t>
                              </m:r>
                            </m:sub>
                          </m:sSub>
                        </m:num>
                        <m:den>
                          <m:sSub>
                            <m:sSubPr>
                              <m:ctrlPr>
                                <a:rPr lang="en-AU" sz="1400" i="1">
                                  <a:latin typeface="Cambria Math" panose="02040503050406030204" pitchFamily="18" charset="0"/>
                                </a:rPr>
                              </m:ctrlPr>
                            </m:sSubPr>
                            <m:e>
                              <m:r>
                                <a:rPr lang="en-AU" sz="1400" i="1">
                                  <a:latin typeface="Cambria Math" panose="02040503050406030204" pitchFamily="18" charset="0"/>
                                </a:rPr>
                                <m:t>𝑛</m:t>
                              </m:r>
                            </m:e>
                            <m:sub>
                              <m:r>
                                <a:rPr lang="en-AU" sz="1400" i="1">
                                  <a:latin typeface="Cambria Math" panose="02040503050406030204" pitchFamily="18" charset="0"/>
                                </a:rPr>
                                <m:t>𝑑</m:t>
                              </m:r>
                            </m:sub>
                          </m:sSub>
                        </m:den>
                      </m:f>
                      <m:r>
                        <a:rPr lang="en-AU" sz="1400" b="0" i="1" smtClean="0">
                          <a:latin typeface="Cambria Math" panose="02040503050406030204" pitchFamily="18" charset="0"/>
                        </a:rPr>
                        <m:t>,</m:t>
                      </m:r>
                    </m:oMath>
                  </m:oMathPara>
                </a14:m>
                <a:endParaRPr lang="en-AU" sz="1400" b="0" dirty="0"/>
              </a:p>
              <a:p>
                <a:pPr>
                  <a:lnSpc>
                    <a:spcPct val="150000"/>
                  </a:lnSpc>
                  <a:spcBef>
                    <a:spcPts val="600"/>
                  </a:spcBef>
                  <a:spcAft>
                    <a:spcPts val="300"/>
                  </a:spcAft>
                </a:pPr>
                <a14:m>
                  <m:oMath xmlns:m="http://schemas.openxmlformats.org/officeDocument/2006/math">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𝑆</m:t>
                        </m:r>
                      </m:e>
                      <m:sub>
                        <m:r>
                          <a:rPr lang="en-AU" sz="1400" b="0" i="1" smtClean="0">
                            <a:latin typeface="Cambria Math" panose="02040503050406030204" pitchFamily="18" charset="0"/>
                          </a:rPr>
                          <m:t>𝑦</m:t>
                        </m:r>
                      </m:sub>
                    </m:sSub>
                  </m:oMath>
                </a14:m>
                <a:r>
                  <a:rPr lang="en-GB" sz="1400" dirty="0"/>
                  <a:t>= yield strength </a:t>
                </a:r>
                <a14:m>
                  <m:oMath xmlns:m="http://schemas.openxmlformats.org/officeDocument/2006/math">
                    <m:d>
                      <m:dPr>
                        <m:ctrlPr>
                          <a:rPr lang="en-AU" sz="1400" b="0" i="1" smtClean="0">
                            <a:latin typeface="Cambria Math" panose="02040503050406030204" pitchFamily="18" charset="0"/>
                          </a:rPr>
                        </m:ctrlPr>
                      </m:dPr>
                      <m:e>
                        <m:r>
                          <a:rPr lang="en-AU" sz="1400" b="0" i="1" smtClean="0">
                            <a:latin typeface="Cambria Math" panose="02040503050406030204" pitchFamily="18" charset="0"/>
                          </a:rPr>
                          <m:t>𝑀𝑃𝑎</m:t>
                        </m:r>
                      </m:e>
                    </m:d>
                    <m:r>
                      <a:rPr lang="en-AU" sz="1400" b="0" i="0" smtClean="0">
                        <a:latin typeface="Cambria Math" panose="02040503050406030204" pitchFamily="18" charset="0"/>
                      </a:rPr>
                      <m:t>, </m:t>
                    </m:r>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𝑛</m:t>
                        </m:r>
                      </m:e>
                      <m:sub>
                        <m:r>
                          <a:rPr lang="en-AU" sz="1400" b="0" i="1" smtClean="0">
                            <a:latin typeface="Cambria Math" panose="02040503050406030204" pitchFamily="18" charset="0"/>
                          </a:rPr>
                          <m:t>𝑑</m:t>
                        </m:r>
                      </m:sub>
                    </m:sSub>
                  </m:oMath>
                </a14:m>
                <a:r>
                  <a:rPr lang="en-GB" sz="1400" dirty="0"/>
                  <a:t> = safety factor (1.5 in this example). </a:t>
                </a:r>
                <a14:m>
                  <m:oMath xmlns:m="http://schemas.openxmlformats.org/officeDocument/2006/math">
                    <m:r>
                      <a:rPr lang="en-AU" sz="1400" b="0" i="1" smtClean="0">
                        <a:latin typeface="Cambria Math" panose="02040503050406030204" pitchFamily="18" charset="0"/>
                      </a:rPr>
                      <m:t>𝑑</m:t>
                    </m:r>
                  </m:oMath>
                </a14:m>
                <a:r>
                  <a:rPr lang="en-GB" sz="1400" dirty="0"/>
                  <a:t> = bolt major diameter </a:t>
                </a:r>
                <a14:m>
                  <m:oMath xmlns:m="http://schemas.openxmlformats.org/officeDocument/2006/math">
                    <m:d>
                      <m:dPr>
                        <m:ctrlPr>
                          <a:rPr lang="en-AU" sz="1400" b="0" i="1" smtClean="0">
                            <a:latin typeface="Cambria Math" panose="02040503050406030204" pitchFamily="18" charset="0"/>
                          </a:rPr>
                        </m:ctrlPr>
                      </m:dPr>
                      <m:e>
                        <m:r>
                          <a:rPr lang="en-AU" sz="1400" b="0" i="1" smtClean="0">
                            <a:latin typeface="Cambria Math" panose="02040503050406030204" pitchFamily="18" charset="0"/>
                          </a:rPr>
                          <m:t>20 </m:t>
                        </m:r>
                        <m:r>
                          <a:rPr lang="en-AU" sz="1400" b="0" i="1" smtClean="0">
                            <a:latin typeface="Cambria Math" panose="02040503050406030204" pitchFamily="18" charset="0"/>
                          </a:rPr>
                          <m:t>𝑚𝑚</m:t>
                        </m:r>
                      </m:e>
                    </m:d>
                    <m:r>
                      <a:rPr lang="en-AU" sz="1400" b="0" i="1" smtClean="0">
                        <a:latin typeface="Cambria Math" panose="02040503050406030204" pitchFamily="18" charset="0"/>
                      </a:rPr>
                      <m:t>.  </m:t>
                    </m:r>
                    <m:r>
                      <a:rPr lang="en-AU" sz="1400" b="0" i="1" smtClean="0">
                        <a:latin typeface="Cambria Math" panose="02040503050406030204" pitchFamily="18" charset="0"/>
                      </a:rPr>
                      <m:t>𝐴</m:t>
                    </m:r>
                    <m:r>
                      <a:rPr lang="en-AU" sz="1400" b="0" i="1" smtClean="0">
                        <a:latin typeface="Cambria Math" panose="02040503050406030204" pitchFamily="18" charset="0"/>
                      </a:rPr>
                      <m:t>=4</m:t>
                    </m:r>
                    <m:f>
                      <m:fPr>
                        <m:ctrlPr>
                          <a:rPr lang="en-AU" sz="1400" b="0" i="1" smtClean="0">
                            <a:latin typeface="Cambria Math" panose="02040503050406030204" pitchFamily="18" charset="0"/>
                          </a:rPr>
                        </m:ctrlPr>
                      </m:fPr>
                      <m:num>
                        <m:r>
                          <a:rPr lang="en-AU" sz="1400" i="1">
                            <a:latin typeface="Cambria Math" panose="02040503050406030204" pitchFamily="18" charset="0"/>
                          </a:rPr>
                          <m:t>𝜋</m:t>
                        </m:r>
                        <m:sSup>
                          <m:sSupPr>
                            <m:ctrlPr>
                              <a:rPr lang="en-AU" sz="1400" i="1">
                                <a:latin typeface="Cambria Math" panose="02040503050406030204" pitchFamily="18" charset="0"/>
                              </a:rPr>
                            </m:ctrlPr>
                          </m:sSupPr>
                          <m:e>
                            <m:r>
                              <a:rPr lang="en-AU" sz="1400" i="1">
                                <a:latin typeface="Cambria Math" panose="02040503050406030204" pitchFamily="18" charset="0"/>
                              </a:rPr>
                              <m:t>𝑑</m:t>
                            </m:r>
                          </m:e>
                          <m:sup>
                            <m:r>
                              <a:rPr lang="en-AU" sz="1400" i="1">
                                <a:latin typeface="Cambria Math" panose="02040503050406030204" pitchFamily="18" charset="0"/>
                              </a:rPr>
                              <m:t>2</m:t>
                            </m:r>
                          </m:sup>
                        </m:sSup>
                      </m:num>
                      <m:den>
                        <m:r>
                          <a:rPr lang="en-AU" sz="1400" b="0" i="1" smtClean="0">
                            <a:latin typeface="Cambria Math" panose="02040503050406030204" pitchFamily="18" charset="0"/>
                          </a:rPr>
                          <m:t>4</m:t>
                        </m:r>
                      </m:den>
                    </m:f>
                  </m:oMath>
                </a14:m>
                <a:r>
                  <a:rPr lang="en-AU" sz="1400" b="0" dirty="0"/>
                  <a:t>. Thus,</a:t>
                </a:r>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𝐹</m:t>
                      </m:r>
                      <m:r>
                        <a:rPr lang="en-AU" sz="1400" b="0" i="1" smtClean="0">
                          <a:latin typeface="Cambria Math" panose="02040503050406030204" pitchFamily="18" charset="0"/>
                        </a:rPr>
                        <m:t>=0.577</m:t>
                      </m:r>
                      <m:r>
                        <a:rPr lang="en-AU" sz="1400" b="0" i="1" smtClean="0">
                          <a:latin typeface="Cambria Math" panose="02040503050406030204" pitchFamily="18" charset="0"/>
                        </a:rPr>
                        <m:t>𝜋</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𝑑</m:t>
                          </m:r>
                        </m:e>
                        <m:sup>
                          <m:r>
                            <a:rPr lang="en-AU" sz="1400" b="0" i="1" smtClean="0">
                              <a:latin typeface="Cambria Math" panose="02040503050406030204" pitchFamily="18" charset="0"/>
                            </a:rPr>
                            <m:t>2</m:t>
                          </m:r>
                        </m:sup>
                      </m:sSup>
                      <m:f>
                        <m:fPr>
                          <m:ctrlPr>
                            <a:rPr lang="en-AU" sz="1400" b="0" i="1" smtClean="0">
                              <a:latin typeface="Cambria Math" panose="02040503050406030204" pitchFamily="18" charset="0"/>
                            </a:rPr>
                          </m:ctrlPr>
                        </m:fPr>
                        <m:num>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𝑆</m:t>
                              </m:r>
                            </m:e>
                            <m:sub>
                              <m:r>
                                <a:rPr lang="en-AU" sz="1400" b="0" i="1" smtClean="0">
                                  <a:latin typeface="Cambria Math" panose="02040503050406030204" pitchFamily="18" charset="0"/>
                                </a:rPr>
                                <m:t>𝑦</m:t>
                              </m:r>
                            </m:sub>
                          </m:sSub>
                        </m:num>
                        <m:den>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𝑛</m:t>
                              </m:r>
                            </m:e>
                            <m:sub>
                              <m:r>
                                <a:rPr lang="en-AU" sz="1400" b="0" i="1" smtClean="0">
                                  <a:latin typeface="Cambria Math" panose="02040503050406030204" pitchFamily="18" charset="0"/>
                                </a:rPr>
                                <m:t>𝑑</m:t>
                              </m:r>
                            </m:sub>
                          </m:sSub>
                        </m:den>
                      </m:f>
                    </m:oMath>
                  </m:oMathPara>
                </a14:m>
                <a:endParaRPr lang="en-AU" sz="1400" b="0" dirty="0"/>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=0.577</m:t>
                      </m:r>
                      <m:r>
                        <a:rPr lang="en-AU" sz="1400" b="0" i="1" smtClean="0">
                          <a:latin typeface="Cambria Math" panose="02040503050406030204" pitchFamily="18" charset="0"/>
                        </a:rPr>
                        <m:t>𝜋</m:t>
                      </m:r>
                      <m:sSup>
                        <m:sSupPr>
                          <m:ctrlPr>
                            <a:rPr lang="en-AU" sz="1400" b="0" i="1" smtClean="0">
                              <a:latin typeface="Cambria Math" panose="02040503050406030204" pitchFamily="18" charset="0"/>
                            </a:rPr>
                          </m:ctrlPr>
                        </m:sSupPr>
                        <m:e>
                          <m:d>
                            <m:dPr>
                              <m:ctrlPr>
                                <a:rPr lang="en-AU" sz="1400" b="0" i="1" smtClean="0">
                                  <a:latin typeface="Cambria Math" panose="02040503050406030204" pitchFamily="18" charset="0"/>
                                </a:rPr>
                              </m:ctrlPr>
                            </m:dPr>
                            <m:e>
                              <m:r>
                                <a:rPr lang="en-AU" sz="1400" b="0" i="1" smtClean="0">
                                  <a:latin typeface="Cambria Math" panose="02040503050406030204" pitchFamily="18" charset="0"/>
                                </a:rPr>
                                <m:t>20</m:t>
                              </m:r>
                            </m:e>
                          </m:d>
                        </m:e>
                        <m:sup>
                          <m:r>
                            <a:rPr lang="en-AU" sz="1400" b="0" i="1" smtClean="0">
                              <a:latin typeface="Cambria Math" panose="02040503050406030204" pitchFamily="18" charset="0"/>
                            </a:rPr>
                            <m:t>2</m:t>
                          </m:r>
                        </m:sup>
                      </m:sSup>
                      <m:f>
                        <m:fPr>
                          <m:ctrlPr>
                            <a:rPr lang="en-AU" sz="1400" b="0" i="1" smtClean="0">
                              <a:latin typeface="Cambria Math" panose="02040503050406030204" pitchFamily="18" charset="0"/>
                            </a:rPr>
                          </m:ctrlPr>
                        </m:fPr>
                        <m:num>
                          <m:r>
                            <a:rPr lang="en-AU" sz="1400" b="0" i="1" smtClean="0">
                              <a:latin typeface="Cambria Math" panose="02040503050406030204" pitchFamily="18" charset="0"/>
                            </a:rPr>
                            <m:t>660</m:t>
                          </m:r>
                        </m:num>
                        <m:den>
                          <m:r>
                            <a:rPr lang="en-AU" sz="1400" b="0" i="1" smtClean="0">
                              <a:latin typeface="Cambria Math" panose="02040503050406030204" pitchFamily="18" charset="0"/>
                            </a:rPr>
                            <m:t>1.5</m:t>
                          </m:r>
                        </m:den>
                      </m:f>
                      <m:r>
                        <a:rPr lang="en-AU" sz="1400" b="0" i="1" smtClean="0">
                          <a:latin typeface="Cambria Math" panose="02040503050406030204" pitchFamily="18" charset="0"/>
                        </a:rPr>
                        <m:t>=</m:t>
                      </m:r>
                      <m:r>
                        <a:rPr lang="en-AU" sz="1400" b="1" i="1" smtClean="0">
                          <a:latin typeface="Cambria Math" panose="02040503050406030204" pitchFamily="18" charset="0"/>
                        </a:rPr>
                        <m:t>𝟑𝟏𝟗</m:t>
                      </m:r>
                      <m:r>
                        <a:rPr lang="en-AU" sz="1400" b="1" i="1" smtClean="0">
                          <a:latin typeface="Cambria Math" panose="02040503050406030204" pitchFamily="18" charset="0"/>
                        </a:rPr>
                        <m:t>.</m:t>
                      </m:r>
                      <m:r>
                        <a:rPr lang="en-AU" sz="1400" b="1" i="1" smtClean="0">
                          <a:latin typeface="Cambria Math" panose="02040503050406030204" pitchFamily="18" charset="0"/>
                        </a:rPr>
                        <m:t>𝟎𝟒</m:t>
                      </m:r>
                      <m:r>
                        <a:rPr lang="en-AU" sz="1400" b="1" i="1" smtClean="0">
                          <a:latin typeface="Cambria Math" panose="02040503050406030204" pitchFamily="18" charset="0"/>
                        </a:rPr>
                        <m:t> </m:t>
                      </m:r>
                      <m:r>
                        <a:rPr lang="en-AU" sz="1400" b="1" i="1" smtClean="0">
                          <a:latin typeface="Cambria Math" panose="02040503050406030204" pitchFamily="18" charset="0"/>
                        </a:rPr>
                        <m:t>𝒌𝑵</m:t>
                      </m:r>
                    </m:oMath>
                  </m:oMathPara>
                </a14:m>
                <a:endParaRPr lang="en-GB" sz="1400" b="1" dirty="0"/>
              </a:p>
            </p:txBody>
          </p:sp>
        </mc:Choice>
        <mc:Fallback xmlns="">
          <p:sp>
            <p:nvSpPr>
              <p:cNvPr id="6" name="TextBox 5">
                <a:extLst>
                  <a:ext uri="{FF2B5EF4-FFF2-40B4-BE49-F238E27FC236}">
                    <a16:creationId xmlns:a16="http://schemas.microsoft.com/office/drawing/2014/main" id="{148904CF-AC0F-527B-74AA-71C06275A0C3}"/>
                  </a:ext>
                </a:extLst>
              </p:cNvPr>
              <p:cNvSpPr txBox="1">
                <a:spLocks noRot="1" noChangeAspect="1" noMove="1" noResize="1" noEditPoints="1" noAdjustHandles="1" noChangeArrowheads="1" noChangeShapeType="1" noTextEdit="1"/>
              </p:cNvSpPr>
              <p:nvPr/>
            </p:nvSpPr>
            <p:spPr>
              <a:xfrm>
                <a:off x="1885761" y="1512346"/>
                <a:ext cx="5567268" cy="3483582"/>
              </a:xfrm>
              <a:prstGeom prst="rect">
                <a:avLst/>
              </a:prstGeom>
              <a:blipFill>
                <a:blip r:embed="rId4"/>
                <a:stretch>
                  <a:fillRect l="-328" r="-985"/>
                </a:stretch>
              </a:blipFill>
              <a:ln w="12700" cap="flat">
                <a:noFill/>
                <a:miter lim="400000"/>
              </a:ln>
              <a:effectLst/>
            </p:spPr>
            <p:txBody>
              <a:bodyPr/>
              <a:lstStyle/>
              <a:p>
                <a:r>
                  <a:rPr lang="en-AU">
                    <a:noFill/>
                  </a:rPr>
                  <a:t> </a:t>
                </a:r>
              </a:p>
            </p:txBody>
          </p:sp>
        </mc:Fallback>
      </mc:AlternateContent>
      <p:pic>
        <p:nvPicPr>
          <p:cNvPr id="8" name="Picture 7">
            <a:extLst>
              <a:ext uri="{FF2B5EF4-FFF2-40B4-BE49-F238E27FC236}">
                <a16:creationId xmlns:a16="http://schemas.microsoft.com/office/drawing/2014/main" id="{1798EEBC-4286-899F-33F0-9FE1B5B8EE45}"/>
              </a:ext>
            </a:extLst>
          </p:cNvPr>
          <p:cNvPicPr>
            <a:picLocks noChangeAspect="1"/>
          </p:cNvPicPr>
          <p:nvPr/>
        </p:nvPicPr>
        <p:blipFill>
          <a:blip r:embed="rId5"/>
          <a:stretch>
            <a:fillRect/>
          </a:stretch>
        </p:blipFill>
        <p:spPr>
          <a:xfrm>
            <a:off x="7662388" y="256645"/>
            <a:ext cx="4212040" cy="2571373"/>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5DD5313-89E1-6504-D409-D604D9AB4CCC}"/>
                  </a:ext>
                </a:extLst>
              </p:cNvPr>
              <p:cNvSpPr txBox="1"/>
              <p:nvPr/>
            </p:nvSpPr>
            <p:spPr>
              <a:xfrm>
                <a:off x="8003531" y="2828018"/>
                <a:ext cx="3645904" cy="10218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50000"/>
                  </a:lnSpc>
                  <a:spcBef>
                    <a:spcPts val="600"/>
                  </a:spcBef>
                  <a:spcAft>
                    <a:spcPts val="300"/>
                  </a:spcAft>
                </a:pPr>
                <a:r>
                  <a:rPr lang="en-GB" sz="1400" dirty="0"/>
                  <a:t>How </a:t>
                </a:r>
                <a14:m>
                  <m:oMath xmlns:m="http://schemas.openxmlformats.org/officeDocument/2006/math">
                    <m:r>
                      <a:rPr lang="en-AU" sz="1400" b="0" i="1" smtClean="0">
                        <a:latin typeface="Cambria Math" panose="02040503050406030204" pitchFamily="18" charset="0"/>
                      </a:rPr>
                      <m:t>𝐴</m:t>
                    </m:r>
                  </m:oMath>
                </a14:m>
                <a:r>
                  <a:rPr lang="en-GB" sz="1400" dirty="0"/>
                  <a:t> was obtained. We multiply the shank cross sectional area by 4 as there are 4 shear planes the fasteners experience. </a:t>
                </a:r>
              </a:p>
            </p:txBody>
          </p:sp>
        </mc:Choice>
        <mc:Fallback xmlns="">
          <p:sp>
            <p:nvSpPr>
              <p:cNvPr id="9" name="TextBox 8">
                <a:extLst>
                  <a:ext uri="{FF2B5EF4-FFF2-40B4-BE49-F238E27FC236}">
                    <a16:creationId xmlns:a16="http://schemas.microsoft.com/office/drawing/2014/main" id="{75DD5313-89E1-6504-D409-D604D9AB4CCC}"/>
                  </a:ext>
                </a:extLst>
              </p:cNvPr>
              <p:cNvSpPr txBox="1">
                <a:spLocks noRot="1" noChangeAspect="1" noMove="1" noResize="1" noEditPoints="1" noAdjustHandles="1" noChangeArrowheads="1" noChangeShapeType="1" noTextEdit="1"/>
              </p:cNvSpPr>
              <p:nvPr/>
            </p:nvSpPr>
            <p:spPr>
              <a:xfrm>
                <a:off x="8003531" y="2828018"/>
                <a:ext cx="3645904" cy="1021883"/>
              </a:xfrm>
              <a:prstGeom prst="rect">
                <a:avLst/>
              </a:prstGeom>
              <a:blipFill>
                <a:blip r:embed="rId6"/>
                <a:stretch>
                  <a:fillRect l="-167" r="-1672" b="-4762"/>
                </a:stretch>
              </a:blipFill>
              <a:ln w="12700" cap="flat">
                <a:noFill/>
                <a:miter lim="400000"/>
              </a:ln>
              <a:effectLst/>
            </p:spPr>
            <p:txBody>
              <a:bodyPr/>
              <a:lstStyle/>
              <a:p>
                <a:r>
                  <a:rPr lang="en-AU">
                    <a:noFill/>
                  </a:rPr>
                  <a:t> </a:t>
                </a:r>
              </a:p>
            </p:txBody>
          </p:sp>
        </mc:Fallback>
      </mc:AlternateContent>
      <p:pic>
        <p:nvPicPr>
          <p:cNvPr id="10" name="Picture 9">
            <a:extLst>
              <a:ext uri="{FF2B5EF4-FFF2-40B4-BE49-F238E27FC236}">
                <a16:creationId xmlns:a16="http://schemas.microsoft.com/office/drawing/2014/main" id="{A4C3B5A7-5C4E-7FDD-9AD6-0428DACC1261}"/>
              </a:ext>
            </a:extLst>
          </p:cNvPr>
          <p:cNvPicPr>
            <a:picLocks noChangeAspect="1"/>
          </p:cNvPicPr>
          <p:nvPr/>
        </p:nvPicPr>
        <p:blipFill>
          <a:blip r:embed="rId7"/>
          <a:stretch>
            <a:fillRect/>
          </a:stretch>
        </p:blipFill>
        <p:spPr>
          <a:xfrm>
            <a:off x="565164" y="5181101"/>
            <a:ext cx="7619068" cy="760745"/>
          </a:xfrm>
          <a:prstGeom prst="rect">
            <a:avLst/>
          </a:prstGeom>
        </p:spPr>
      </p:pic>
      <p:pic>
        <p:nvPicPr>
          <p:cNvPr id="11" name="Picture 10">
            <a:extLst>
              <a:ext uri="{FF2B5EF4-FFF2-40B4-BE49-F238E27FC236}">
                <a16:creationId xmlns:a16="http://schemas.microsoft.com/office/drawing/2014/main" id="{932B897F-07D0-83FF-C6B0-34EC1BEBC3DC}"/>
              </a:ext>
            </a:extLst>
          </p:cNvPr>
          <p:cNvPicPr>
            <a:picLocks noChangeAspect="1"/>
          </p:cNvPicPr>
          <p:nvPr/>
        </p:nvPicPr>
        <p:blipFill rotWithShape="1">
          <a:blip r:embed="rId8"/>
          <a:srcRect t="36131" b="7775"/>
          <a:stretch/>
        </p:blipFill>
        <p:spPr>
          <a:xfrm>
            <a:off x="565164" y="6080889"/>
            <a:ext cx="7619068" cy="449538"/>
          </a:xfrm>
          <a:prstGeom prst="rect">
            <a:avLst/>
          </a:prstGeom>
        </p:spPr>
      </p:pic>
      <p:pic>
        <p:nvPicPr>
          <p:cNvPr id="3" name="Picture 2">
            <a:extLst>
              <a:ext uri="{FF2B5EF4-FFF2-40B4-BE49-F238E27FC236}">
                <a16:creationId xmlns:a16="http://schemas.microsoft.com/office/drawing/2014/main" id="{90897CBF-E1D1-8C18-6445-1F88CAABE65E}"/>
              </a:ext>
            </a:extLst>
          </p:cNvPr>
          <p:cNvPicPr>
            <a:picLocks noChangeAspect="1"/>
          </p:cNvPicPr>
          <p:nvPr/>
        </p:nvPicPr>
        <p:blipFill rotWithShape="1">
          <a:blip r:embed="rId9"/>
          <a:srcRect l="2911" t="55366" r="49791"/>
          <a:stretch/>
        </p:blipFill>
        <p:spPr>
          <a:xfrm>
            <a:off x="8616280" y="4446711"/>
            <a:ext cx="2673115" cy="2083716"/>
          </a:xfrm>
          <a:prstGeom prst="rect">
            <a:avLst/>
          </a:prstGeom>
        </p:spPr>
      </p:pic>
      <p:cxnSp>
        <p:nvCxnSpPr>
          <p:cNvPr id="7" name="Straight Connector 6">
            <a:extLst>
              <a:ext uri="{FF2B5EF4-FFF2-40B4-BE49-F238E27FC236}">
                <a16:creationId xmlns:a16="http://schemas.microsoft.com/office/drawing/2014/main" id="{D195E1FE-AD93-3485-3DCB-61ABE57C9EAA}"/>
              </a:ext>
            </a:extLst>
          </p:cNvPr>
          <p:cNvCxnSpPr/>
          <p:nvPr/>
        </p:nvCxnSpPr>
        <p:spPr>
          <a:xfrm>
            <a:off x="10459913" y="5229200"/>
            <a:ext cx="576064" cy="0"/>
          </a:xfrm>
          <a:prstGeom prst="line">
            <a:avLst/>
          </a:prstGeom>
          <a:noFill/>
          <a:ln w="5715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02533E8C-4ED7-3BAB-2229-197C666096AD}"/>
              </a:ext>
            </a:extLst>
          </p:cNvPr>
          <p:cNvCxnSpPr/>
          <p:nvPr/>
        </p:nvCxnSpPr>
        <p:spPr>
          <a:xfrm>
            <a:off x="10469438" y="5561473"/>
            <a:ext cx="576064" cy="0"/>
          </a:xfrm>
          <a:prstGeom prst="line">
            <a:avLst/>
          </a:prstGeom>
          <a:noFill/>
          <a:ln w="57150" cap="flat">
            <a:solidFill>
              <a:srgbClr val="FF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88575365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476672"/>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Before we start</a:t>
            </a:r>
          </a:p>
        </p:txBody>
      </p:sp>
      <p:sp>
        <p:nvSpPr>
          <p:cNvPr id="3" name="TextBox 2">
            <a:extLst>
              <a:ext uri="{FF2B5EF4-FFF2-40B4-BE49-F238E27FC236}">
                <a16:creationId xmlns:a16="http://schemas.microsoft.com/office/drawing/2014/main" id="{EDF5C1EF-F011-9894-B4C5-A448BD018175}"/>
              </a:ext>
            </a:extLst>
          </p:cNvPr>
          <p:cNvSpPr txBox="1"/>
          <p:nvPr/>
        </p:nvSpPr>
        <p:spPr>
          <a:xfrm>
            <a:off x="479376" y="1132916"/>
            <a:ext cx="11233248" cy="375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spcBef>
                <a:spcPts val="600"/>
              </a:spcBef>
              <a:spcAft>
                <a:spcPts val="300"/>
              </a:spcAft>
            </a:pPr>
            <a:r>
              <a:rPr lang="en-AU" sz="1400" dirty="0"/>
              <a:t>The fundamental source of all equations you will use in this example, comes from your previous mechanical courses. For tensile stress,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4C72B2-1B8F-8D48-19A7-F41975D768C3}"/>
                  </a:ext>
                </a:extLst>
              </p:cNvPr>
              <p:cNvSpPr txBox="1"/>
              <p:nvPr/>
            </p:nvSpPr>
            <p:spPr>
              <a:xfrm>
                <a:off x="479376" y="1508468"/>
                <a:ext cx="11233248" cy="51592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50000"/>
                  </a:lnSpc>
                  <a:spcBef>
                    <a:spcPts val="600"/>
                  </a:spcBef>
                  <a:spcAft>
                    <a:spcPts val="300"/>
                  </a:spcAft>
                </a:pPr>
                <a:r>
                  <a:rPr lang="en-AU" sz="1400" dirty="0"/>
                  <a:t>Factor of Safety </a:t>
                </a:r>
                <a14:m>
                  <m:oMath xmlns:m="http://schemas.openxmlformats.org/officeDocument/2006/math">
                    <m:d>
                      <m:dPr>
                        <m:ctrlPr>
                          <a:rPr lang="en-AU" sz="1400" b="0" i="1" smtClean="0">
                            <a:latin typeface="Cambria Math" panose="02040503050406030204" pitchFamily="18" charset="0"/>
                          </a:rPr>
                        </m:ctrlPr>
                      </m:dPr>
                      <m:e>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𝑛</m:t>
                            </m:r>
                          </m:e>
                          <m:sub>
                            <m:r>
                              <a:rPr lang="en-AU" sz="1400" b="0" i="1" smtClean="0">
                                <a:latin typeface="Cambria Math" panose="02040503050406030204" pitchFamily="18" charset="0"/>
                              </a:rPr>
                              <m:t>𝑑</m:t>
                            </m:r>
                          </m:sub>
                        </m:sSub>
                      </m:e>
                    </m:d>
                    <m:r>
                      <a:rPr lang="en-AU" sz="1400" b="0" i="1" smtClean="0">
                        <a:latin typeface="Cambria Math" panose="02040503050406030204" pitchFamily="18" charset="0"/>
                      </a:rPr>
                      <m:t>=</m:t>
                    </m:r>
                    <m:f>
                      <m:fPr>
                        <m:ctrlPr>
                          <a:rPr lang="en-AU" sz="1400" b="0" i="1" smtClean="0">
                            <a:latin typeface="Cambria Math" panose="02040503050406030204" pitchFamily="18" charset="0"/>
                          </a:rPr>
                        </m:ctrlPr>
                      </m:fPr>
                      <m:num>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𝜎</m:t>
                            </m:r>
                          </m:e>
                          <m:sub>
                            <m:r>
                              <a:rPr lang="en-AU" sz="1400" b="0" i="1" smtClean="0">
                                <a:latin typeface="Cambria Math" panose="02040503050406030204" pitchFamily="18" charset="0"/>
                              </a:rPr>
                              <m:t>𝑓𝑎𝑖𝑙𝑢𝑟𝑒</m:t>
                            </m:r>
                          </m:sub>
                        </m:sSub>
                      </m:num>
                      <m:den>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𝜎</m:t>
                            </m:r>
                          </m:e>
                          <m:sub>
                            <m:r>
                              <a:rPr lang="en-AU" sz="1400" b="0" i="1" smtClean="0">
                                <a:latin typeface="Cambria Math" panose="02040503050406030204" pitchFamily="18" charset="0"/>
                              </a:rPr>
                              <m:t>𝑎𝑝𝑝𝑙𝑖𝑒𝑑</m:t>
                            </m:r>
                          </m:sub>
                        </m:sSub>
                      </m:den>
                    </m:f>
                  </m:oMath>
                </a14:m>
                <a:endParaRPr lang="en-AU" sz="1400" b="0" dirty="0"/>
              </a:p>
              <a:p>
                <a:pPr marL="285750" indent="-285750">
                  <a:lnSpc>
                    <a:spcPct val="150000"/>
                  </a:lnSpc>
                  <a:spcBef>
                    <a:spcPts val="600"/>
                  </a:spcBef>
                  <a:spcAft>
                    <a:spcPts val="300"/>
                  </a:spcAft>
                  <a:buFont typeface="Wingdings" panose="05000000000000000000" pitchFamily="2" charset="2"/>
                  <a:buChar char="q"/>
                </a:pPr>
                <a14:m>
                  <m:oMath xmlns:m="http://schemas.openxmlformats.org/officeDocument/2006/math">
                    <m:sSub>
                      <m:sSubPr>
                        <m:ctrlPr>
                          <a:rPr lang="en-AU" sz="1400" b="1" i="1" smtClean="0">
                            <a:latin typeface="Cambria Math" panose="02040503050406030204" pitchFamily="18" charset="0"/>
                          </a:rPr>
                        </m:ctrlPr>
                      </m:sSubPr>
                      <m:e>
                        <m:r>
                          <a:rPr lang="en-AU" sz="1400" b="1" i="1" smtClean="0">
                            <a:latin typeface="Cambria Math" panose="02040503050406030204" pitchFamily="18" charset="0"/>
                          </a:rPr>
                          <m:t>𝝈</m:t>
                        </m:r>
                      </m:e>
                      <m:sub>
                        <m:r>
                          <a:rPr lang="en-AU" sz="1400" b="1" i="1" smtClean="0">
                            <a:latin typeface="Cambria Math" panose="02040503050406030204" pitchFamily="18" charset="0"/>
                          </a:rPr>
                          <m:t>𝒂𝒑𝒑𝒍𝒊𝒆𝒅</m:t>
                        </m:r>
                      </m:sub>
                    </m:sSub>
                  </m:oMath>
                </a14:m>
                <a:r>
                  <a:rPr lang="en-AU" sz="1400" b="0" dirty="0"/>
                  <a:t> is the </a:t>
                </a:r>
                <a:r>
                  <a:rPr lang="en-AU" sz="1400" b="1" dirty="0"/>
                  <a:t>load you intend for your joint to carry</a:t>
                </a:r>
                <a:r>
                  <a:rPr lang="en-AU" sz="1400" b="0" dirty="0"/>
                  <a:t>. It will be </a:t>
                </a:r>
                <a:r>
                  <a:rPr lang="en-AU" sz="1400" b="1" dirty="0"/>
                  <a:t>determined by you the designer and your research</a:t>
                </a:r>
                <a:r>
                  <a:rPr lang="en-AU" sz="1400" b="0" dirty="0"/>
                  <a:t>. </a:t>
                </a:r>
                <a:endParaRPr lang="en-AU" sz="1400" b="0" i="1" dirty="0">
                  <a:latin typeface="Cambria Math" panose="02040503050406030204" pitchFamily="18" charset="0"/>
                </a:endParaRPr>
              </a:p>
              <a:p>
                <a:pPr marL="285750" indent="-285750">
                  <a:lnSpc>
                    <a:spcPct val="150000"/>
                  </a:lnSpc>
                  <a:spcBef>
                    <a:spcPts val="600"/>
                  </a:spcBef>
                  <a:spcAft>
                    <a:spcPts val="300"/>
                  </a:spcAft>
                  <a:buFont typeface="Wingdings" panose="05000000000000000000" pitchFamily="2" charset="2"/>
                  <a:buChar char="q"/>
                </a:pPr>
                <a14:m>
                  <m:oMath xmlns:m="http://schemas.openxmlformats.org/officeDocument/2006/math">
                    <m:sSub>
                      <m:sSubPr>
                        <m:ctrlPr>
                          <a:rPr lang="en-AU" sz="1400" b="1" i="1" smtClean="0">
                            <a:latin typeface="Cambria Math" panose="02040503050406030204" pitchFamily="18" charset="0"/>
                          </a:rPr>
                        </m:ctrlPr>
                      </m:sSubPr>
                      <m:e>
                        <m:r>
                          <a:rPr lang="en-AU" sz="1400" b="1" i="1" smtClean="0">
                            <a:latin typeface="Cambria Math" panose="02040503050406030204" pitchFamily="18" charset="0"/>
                          </a:rPr>
                          <m:t>𝝈</m:t>
                        </m:r>
                      </m:e>
                      <m:sub>
                        <m:r>
                          <a:rPr lang="en-AU" sz="1400" b="1" i="1" smtClean="0">
                            <a:latin typeface="Cambria Math" panose="02040503050406030204" pitchFamily="18" charset="0"/>
                          </a:rPr>
                          <m:t>𝒇𝒂𝒊𝒍𝒖𝒓𝒆</m:t>
                        </m:r>
                      </m:sub>
                    </m:sSub>
                  </m:oMath>
                </a14:m>
                <a:r>
                  <a:rPr lang="en-AU" sz="1400" b="0" dirty="0"/>
                  <a:t> is the </a:t>
                </a:r>
                <a:r>
                  <a:rPr lang="en-AU" sz="1400" b="1" dirty="0"/>
                  <a:t>maximum stress the part will experience</a:t>
                </a:r>
                <a:r>
                  <a:rPr lang="en-AU" sz="1400" b="0" dirty="0"/>
                  <a:t>. This is determined by rearranging the formula to make </a:t>
                </a:r>
                <a14:m>
                  <m:oMath xmlns:m="http://schemas.openxmlformats.org/officeDocument/2006/math">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𝜎</m:t>
                        </m:r>
                      </m:e>
                      <m:sub>
                        <m:r>
                          <a:rPr lang="en-AU" sz="1400" b="0" i="1" smtClean="0">
                            <a:latin typeface="Cambria Math" panose="02040503050406030204" pitchFamily="18" charset="0"/>
                          </a:rPr>
                          <m:t>𝑓𝑎𝑖𝑙𝑢𝑟𝑒</m:t>
                        </m:r>
                      </m:sub>
                    </m:sSub>
                  </m:oMath>
                </a14:m>
                <a:r>
                  <a:rPr lang="en-AU" sz="1400" b="0" dirty="0"/>
                  <a:t> the subject and use the </a:t>
                </a:r>
                <a14:m>
                  <m:oMath xmlns:m="http://schemas.openxmlformats.org/officeDocument/2006/math">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𝑛</m:t>
                        </m:r>
                      </m:e>
                      <m:sub>
                        <m:r>
                          <a:rPr lang="en-AU" sz="1400" b="0" i="1" smtClean="0">
                            <a:latin typeface="Cambria Math" panose="02040503050406030204" pitchFamily="18" charset="0"/>
                          </a:rPr>
                          <m:t>𝑑</m:t>
                        </m:r>
                      </m:sub>
                    </m:sSub>
                  </m:oMath>
                </a14:m>
                <a:r>
                  <a:rPr lang="en-AU" sz="1400" b="0" dirty="0"/>
                  <a:t> set by the engineering standard relevant to your project. </a:t>
                </a:r>
              </a:p>
              <a:p>
                <a:pPr marL="285750" indent="-285750">
                  <a:lnSpc>
                    <a:spcPct val="150000"/>
                  </a:lnSpc>
                  <a:spcBef>
                    <a:spcPts val="600"/>
                  </a:spcBef>
                  <a:spcAft>
                    <a:spcPts val="300"/>
                  </a:spcAft>
                  <a:buFont typeface="Wingdings" panose="05000000000000000000" pitchFamily="2" charset="2"/>
                  <a:buChar char="q"/>
                </a:pPr>
                <a:r>
                  <a:rPr lang="en-AU" sz="1400" b="0" dirty="0"/>
                  <a:t>Later in material selection, you will need to make sure that </a:t>
                </a:r>
                <a14:m>
                  <m:oMath xmlns:m="http://schemas.openxmlformats.org/officeDocument/2006/math">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𝜎</m:t>
                        </m:r>
                      </m:e>
                      <m:sub>
                        <m:r>
                          <a:rPr lang="en-AU" sz="1400" b="0" i="1" smtClean="0">
                            <a:latin typeface="Cambria Math" panose="02040503050406030204" pitchFamily="18" charset="0"/>
                          </a:rPr>
                          <m:t>𝑓𝑎𝑖𝑙𝑢𝑟𝑒</m:t>
                        </m:r>
                      </m:sub>
                    </m:sSub>
                  </m:oMath>
                </a14:m>
                <a:r>
                  <a:rPr lang="en-AU" sz="1400" b="0" dirty="0"/>
                  <a:t> falls within the capabilities of your chosen material.</a:t>
                </a:r>
              </a:p>
              <a:p>
                <a:pPr>
                  <a:lnSpc>
                    <a:spcPct val="150000"/>
                  </a:lnSpc>
                  <a:spcBef>
                    <a:spcPts val="600"/>
                  </a:spcBef>
                  <a:spcAft>
                    <a:spcPts val="300"/>
                  </a:spcAft>
                </a:pPr>
                <a:r>
                  <a:rPr lang="en-AU" sz="1400" dirty="0"/>
                  <a:t>We want to </a:t>
                </a:r>
                <a:r>
                  <a:rPr lang="en-AU" sz="1400" b="1" dirty="0"/>
                  <a:t>relate factor of safety and the material properties </a:t>
                </a:r>
                <a:r>
                  <a:rPr lang="en-AU" sz="1400" dirty="0"/>
                  <a:t>to the </a:t>
                </a:r>
                <a:r>
                  <a:rPr lang="en-AU" sz="1400" b="1" dirty="0"/>
                  <a:t>load that the joint will experience</a:t>
                </a:r>
                <a:r>
                  <a:rPr lang="en-AU" sz="1400" dirty="0"/>
                  <a:t>. We know that in general, </a:t>
                </a:r>
                <a14:m>
                  <m:oMath xmlns:m="http://schemas.openxmlformats.org/officeDocument/2006/math">
                    <m:r>
                      <a:rPr lang="en-AU" sz="1400" b="0" i="1" smtClean="0">
                        <a:latin typeface="Cambria Math" panose="02040503050406030204" pitchFamily="18" charset="0"/>
                      </a:rPr>
                      <m:t>𝜎</m:t>
                    </m:r>
                    <m:r>
                      <a:rPr lang="en-AU" sz="1400" b="0" i="1" smtClean="0">
                        <a:latin typeface="Cambria Math" panose="02040503050406030204" pitchFamily="18" charset="0"/>
                      </a:rPr>
                      <m:t>=</m:t>
                    </m:r>
                    <m:f>
                      <m:fPr>
                        <m:ctrlPr>
                          <a:rPr lang="en-AU" sz="1400" b="0" i="1" smtClean="0">
                            <a:latin typeface="Cambria Math" panose="02040503050406030204" pitchFamily="18" charset="0"/>
                          </a:rPr>
                        </m:ctrlPr>
                      </m:fPr>
                      <m:num>
                        <m:r>
                          <a:rPr lang="en-AU" sz="1400" b="0" i="1" smtClean="0">
                            <a:latin typeface="Cambria Math" panose="02040503050406030204" pitchFamily="18" charset="0"/>
                          </a:rPr>
                          <m:t>𝐹</m:t>
                        </m:r>
                      </m:num>
                      <m:den>
                        <m:r>
                          <a:rPr lang="en-AU" sz="1400" b="0" i="1" smtClean="0">
                            <a:latin typeface="Cambria Math" panose="02040503050406030204" pitchFamily="18" charset="0"/>
                          </a:rPr>
                          <m:t>𝐴</m:t>
                        </m:r>
                      </m:den>
                    </m:f>
                    <m:r>
                      <a:rPr lang="en-AU" sz="1400" b="0" i="1" smtClean="0">
                        <a:latin typeface="Cambria Math" panose="02040503050406030204" pitchFamily="18" charset="0"/>
                      </a:rPr>
                      <m:t>.</m:t>
                    </m:r>
                  </m:oMath>
                </a14:m>
                <a:r>
                  <a:rPr lang="en-AU" sz="1400" b="0" dirty="0"/>
                  <a:t> </a:t>
                </a:r>
                <a:r>
                  <a:rPr lang="en-AU" sz="1400" dirty="0"/>
                  <a:t>In the example, </a:t>
                </a:r>
                <a14:m>
                  <m:oMath xmlns:m="http://schemas.openxmlformats.org/officeDocument/2006/math">
                    <m:sSub>
                      <m:sSubPr>
                        <m:ctrlPr>
                          <a:rPr lang="en-AU" sz="1400" i="1">
                            <a:latin typeface="Cambria Math" panose="02040503050406030204" pitchFamily="18" charset="0"/>
                          </a:rPr>
                        </m:ctrlPr>
                      </m:sSubPr>
                      <m:e>
                        <m:r>
                          <a:rPr lang="en-AU" sz="1400" i="1">
                            <a:latin typeface="Cambria Math" panose="02040503050406030204" pitchFamily="18" charset="0"/>
                          </a:rPr>
                          <m:t>𝜎</m:t>
                        </m:r>
                      </m:e>
                      <m:sub>
                        <m:r>
                          <a:rPr lang="en-AU" sz="1400" i="1">
                            <a:latin typeface="Cambria Math" panose="02040503050406030204" pitchFamily="18" charset="0"/>
                          </a:rPr>
                          <m:t>𝑓𝑎𝑖𝑙𝑢𝑟𝑒</m:t>
                        </m:r>
                      </m:sub>
                    </m:sSub>
                    <m:r>
                      <a:rPr lang="en-AU" sz="1400" b="0" i="0" smtClean="0">
                        <a:latin typeface="Cambria Math" panose="02040503050406030204" pitchFamily="18" charset="0"/>
                      </a:rPr>
                      <m:t>=</m:t>
                    </m:r>
                    <m:sSub>
                      <m:sSubPr>
                        <m:ctrlPr>
                          <a:rPr lang="en-AU" sz="1400" i="1">
                            <a:latin typeface="Cambria Math" panose="02040503050406030204" pitchFamily="18" charset="0"/>
                          </a:rPr>
                        </m:ctrlPr>
                      </m:sSubPr>
                      <m:e>
                        <m:r>
                          <a:rPr lang="en-AU" sz="1400" i="1">
                            <a:latin typeface="Cambria Math" panose="02040503050406030204" pitchFamily="18" charset="0"/>
                          </a:rPr>
                          <m:t>𝑆</m:t>
                        </m:r>
                      </m:e>
                      <m:sub>
                        <m:r>
                          <a:rPr lang="en-AU" sz="1400" i="1">
                            <a:latin typeface="Cambria Math" panose="02040503050406030204" pitchFamily="18" charset="0"/>
                          </a:rPr>
                          <m:t>𝑦</m:t>
                        </m:r>
                      </m:sub>
                    </m:sSub>
                  </m:oMath>
                </a14:m>
                <a:r>
                  <a:rPr lang="en-AU" sz="1400" dirty="0"/>
                  <a:t>, a material’s yield strength. Thus, by substituting,</a:t>
                </a:r>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𝑛</m:t>
                          </m:r>
                        </m:e>
                        <m:sub>
                          <m:r>
                            <a:rPr lang="en-AU" sz="1400" b="0" i="1" smtClean="0">
                              <a:latin typeface="Cambria Math" panose="02040503050406030204" pitchFamily="18" charset="0"/>
                            </a:rPr>
                            <m:t>𝑑</m:t>
                          </m:r>
                        </m:sub>
                      </m:sSub>
                      <m:r>
                        <a:rPr lang="en-AU" sz="1400" b="0" i="1" smtClean="0">
                          <a:latin typeface="Cambria Math" panose="02040503050406030204" pitchFamily="18" charset="0"/>
                        </a:rPr>
                        <m:t>=</m:t>
                      </m:r>
                      <m:f>
                        <m:fPr>
                          <m:ctrlPr>
                            <a:rPr lang="en-AU" sz="1400" b="0" i="1" smtClean="0">
                              <a:latin typeface="Cambria Math" panose="02040503050406030204" pitchFamily="18" charset="0"/>
                            </a:rPr>
                          </m:ctrlPr>
                        </m:fPr>
                        <m:num>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𝑆</m:t>
                              </m:r>
                            </m:e>
                            <m:sub>
                              <m:r>
                                <a:rPr lang="en-AU" sz="1400" b="0" i="1" smtClean="0">
                                  <a:latin typeface="Cambria Math" panose="02040503050406030204" pitchFamily="18" charset="0"/>
                                </a:rPr>
                                <m:t>𝑦</m:t>
                              </m:r>
                            </m:sub>
                          </m:sSub>
                        </m:num>
                        <m:den>
                          <m:r>
                            <a:rPr lang="en-AU" sz="1400" b="0" i="1" smtClean="0">
                              <a:latin typeface="Cambria Math" panose="02040503050406030204" pitchFamily="18" charset="0"/>
                            </a:rPr>
                            <m:t>𝐹</m:t>
                          </m:r>
                          <m:r>
                            <a:rPr lang="en-AU" sz="1400" b="0" i="1" smtClean="0">
                              <a:latin typeface="Cambria Math" panose="02040503050406030204" pitchFamily="18" charset="0"/>
                            </a:rPr>
                            <m:t>/</m:t>
                          </m:r>
                          <m:r>
                            <a:rPr lang="en-AU" sz="1400" b="0" i="1" smtClean="0">
                              <a:latin typeface="Cambria Math" panose="02040503050406030204" pitchFamily="18" charset="0"/>
                            </a:rPr>
                            <m:t>𝐴</m:t>
                          </m:r>
                        </m:den>
                      </m:f>
                    </m:oMath>
                  </m:oMathPara>
                </a14:m>
                <a:endParaRPr lang="en-AU" sz="1400" dirty="0"/>
              </a:p>
              <a:p>
                <a:pPr>
                  <a:lnSpc>
                    <a:spcPct val="150000"/>
                  </a:lnSpc>
                  <a:spcBef>
                    <a:spcPts val="600"/>
                  </a:spcBef>
                  <a:spcAft>
                    <a:spcPts val="300"/>
                  </a:spcAft>
                </a:pPr>
                <a:r>
                  <a:rPr lang="en-AU" sz="1400" dirty="0"/>
                  <a:t>Rearranging to make </a:t>
                </a:r>
                <a14:m>
                  <m:oMath xmlns:m="http://schemas.openxmlformats.org/officeDocument/2006/math">
                    <m:r>
                      <a:rPr lang="en-AU" sz="1400" b="0" i="1" smtClean="0">
                        <a:latin typeface="Cambria Math" panose="02040503050406030204" pitchFamily="18" charset="0"/>
                      </a:rPr>
                      <m:t>𝐹</m:t>
                    </m:r>
                  </m:oMath>
                </a14:m>
                <a:r>
                  <a:rPr lang="en-AU" sz="1400" dirty="0"/>
                  <a:t> (the applied load) the subject, </a:t>
                </a:r>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𝐹</m:t>
                      </m:r>
                      <m:r>
                        <a:rPr lang="en-AU" sz="1400" b="0" i="1" smtClean="0">
                          <a:latin typeface="Cambria Math" panose="02040503050406030204" pitchFamily="18" charset="0"/>
                        </a:rPr>
                        <m:t>=</m:t>
                      </m:r>
                      <m:r>
                        <a:rPr lang="en-AU" sz="1400" b="0" i="1" smtClean="0">
                          <a:latin typeface="Cambria Math" panose="02040503050406030204" pitchFamily="18" charset="0"/>
                        </a:rPr>
                        <m:t>𝐴</m:t>
                      </m:r>
                      <m:f>
                        <m:fPr>
                          <m:ctrlPr>
                            <a:rPr lang="en-AU" sz="1400" b="0" i="1" smtClean="0">
                              <a:latin typeface="Cambria Math" panose="02040503050406030204" pitchFamily="18" charset="0"/>
                            </a:rPr>
                          </m:ctrlPr>
                        </m:fPr>
                        <m:num>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𝑆</m:t>
                              </m:r>
                            </m:e>
                            <m:sub>
                              <m:r>
                                <a:rPr lang="en-AU" sz="1400" b="0" i="1" smtClean="0">
                                  <a:latin typeface="Cambria Math" panose="02040503050406030204" pitchFamily="18" charset="0"/>
                                </a:rPr>
                                <m:t>𝑦</m:t>
                              </m:r>
                            </m:sub>
                          </m:sSub>
                        </m:num>
                        <m:den>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𝑛</m:t>
                              </m:r>
                            </m:e>
                            <m:sub>
                              <m:r>
                                <a:rPr lang="en-AU" sz="1400" b="0" i="1" smtClean="0">
                                  <a:latin typeface="Cambria Math" panose="02040503050406030204" pitchFamily="18" charset="0"/>
                                </a:rPr>
                                <m:t>𝑑</m:t>
                              </m:r>
                            </m:sub>
                          </m:sSub>
                        </m:den>
                      </m:f>
                    </m:oMath>
                  </m:oMathPara>
                </a14:m>
                <a:endParaRPr lang="en-AU" sz="1400" dirty="0"/>
              </a:p>
            </p:txBody>
          </p:sp>
        </mc:Choice>
        <mc:Fallback xmlns="">
          <p:sp>
            <p:nvSpPr>
              <p:cNvPr id="5" name="TextBox 4">
                <a:extLst>
                  <a:ext uri="{FF2B5EF4-FFF2-40B4-BE49-F238E27FC236}">
                    <a16:creationId xmlns:a16="http://schemas.microsoft.com/office/drawing/2014/main" id="{184C72B2-1B8F-8D48-19A7-F41975D768C3}"/>
                  </a:ext>
                </a:extLst>
              </p:cNvPr>
              <p:cNvSpPr txBox="1">
                <a:spLocks noRot="1" noChangeAspect="1" noMove="1" noResize="1" noEditPoints="1" noAdjustHandles="1" noChangeArrowheads="1" noChangeShapeType="1" noTextEdit="1"/>
              </p:cNvSpPr>
              <p:nvPr/>
            </p:nvSpPr>
            <p:spPr>
              <a:xfrm>
                <a:off x="479376" y="1508468"/>
                <a:ext cx="11233248" cy="5159297"/>
              </a:xfrm>
              <a:prstGeom prst="rect">
                <a:avLst/>
              </a:prstGeom>
              <a:blipFill>
                <a:blip r:embed="rId3"/>
                <a:stretch>
                  <a:fillRect l="-163" r="-489"/>
                </a:stretch>
              </a:blipFill>
              <a:ln w="12700" cap="flat">
                <a:noFill/>
                <a:miter lim="400000"/>
              </a:ln>
              <a:effectLst/>
            </p:spPr>
            <p:txBody>
              <a:bodyPr/>
              <a:lstStyle/>
              <a:p>
                <a:r>
                  <a:rPr lang="en-AU">
                    <a:noFill/>
                  </a:rPr>
                  <a:t> </a:t>
                </a:r>
              </a:p>
            </p:txBody>
          </p:sp>
        </mc:Fallback>
      </mc:AlternateContent>
      <p:sp>
        <p:nvSpPr>
          <p:cNvPr id="6" name="Rectangle 5">
            <a:extLst>
              <a:ext uri="{FF2B5EF4-FFF2-40B4-BE49-F238E27FC236}">
                <a16:creationId xmlns:a16="http://schemas.microsoft.com/office/drawing/2014/main" id="{48E47C5F-7570-FA1B-3C69-B0E28A5085AC}"/>
              </a:ext>
            </a:extLst>
          </p:cNvPr>
          <p:cNvSpPr/>
          <p:nvPr/>
        </p:nvSpPr>
        <p:spPr>
          <a:xfrm>
            <a:off x="4583832" y="1555898"/>
            <a:ext cx="3024336" cy="656244"/>
          </a:xfrm>
          <a:prstGeom prst="rect">
            <a:avLst/>
          </a:prstGeom>
          <a:noFill/>
          <a:ln w="28575" cap="flat">
            <a:solidFill>
              <a:schemeClr val="accent4">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9" name="TextBox 8">
            <a:extLst>
              <a:ext uri="{FF2B5EF4-FFF2-40B4-BE49-F238E27FC236}">
                <a16:creationId xmlns:a16="http://schemas.microsoft.com/office/drawing/2014/main" id="{2B9739DB-0CD8-E79B-3EF0-41A4DB9BA884}"/>
              </a:ext>
            </a:extLst>
          </p:cNvPr>
          <p:cNvSpPr txBox="1"/>
          <p:nvPr/>
        </p:nvSpPr>
        <p:spPr>
          <a:xfrm>
            <a:off x="7032105" y="6093296"/>
            <a:ext cx="4248472" cy="30777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ctr">
              <a:spcBef>
                <a:spcPts val="0"/>
              </a:spcBef>
              <a:spcAft>
                <a:spcPts val="0"/>
              </a:spcAft>
            </a:pPr>
            <a:r>
              <a:rPr lang="en-AU" sz="1400" dirty="0"/>
              <a:t>We will use various versions of this in our analysis</a:t>
            </a:r>
            <a:endParaRPr lang="en-GB" sz="1400" dirty="0"/>
          </a:p>
        </p:txBody>
      </p:sp>
      <p:cxnSp>
        <p:nvCxnSpPr>
          <p:cNvPr id="11" name="Straight Arrow Connector 10">
            <a:extLst>
              <a:ext uri="{FF2B5EF4-FFF2-40B4-BE49-F238E27FC236}">
                <a16:creationId xmlns:a16="http://schemas.microsoft.com/office/drawing/2014/main" id="{BD3BFF08-9073-A20A-0D88-4CDEB0AD2909}"/>
              </a:ext>
            </a:extLst>
          </p:cNvPr>
          <p:cNvCxnSpPr>
            <a:cxnSpLocks/>
            <a:stCxn id="9" idx="1"/>
          </p:cNvCxnSpPr>
          <p:nvPr/>
        </p:nvCxnSpPr>
        <p:spPr>
          <a:xfrm flipH="1">
            <a:off x="6744072" y="6247185"/>
            <a:ext cx="288033"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0511473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476672"/>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Before we start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F5C1EF-F011-9894-B4C5-A448BD018175}"/>
                  </a:ext>
                </a:extLst>
              </p:cNvPr>
              <p:cNvSpPr txBox="1"/>
              <p:nvPr/>
            </p:nvSpPr>
            <p:spPr>
              <a:xfrm>
                <a:off x="474415" y="963428"/>
                <a:ext cx="11233248" cy="375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spcBef>
                    <a:spcPts val="600"/>
                  </a:spcBef>
                  <a:spcAft>
                    <a:spcPts val="300"/>
                  </a:spcAft>
                </a:pPr>
                <a:r>
                  <a:rPr lang="en-AU" sz="1400" dirty="0"/>
                  <a:t>You can use the same procedure to relate loading to material properties and factor of safety for shear stress. Just replace </a:t>
                </a:r>
                <a14:m>
                  <m:oMath xmlns:m="http://schemas.openxmlformats.org/officeDocument/2006/math">
                    <m:r>
                      <a:rPr lang="en-AU" sz="1400" b="0" i="1" smtClean="0">
                        <a:latin typeface="Cambria Math" panose="02040503050406030204" pitchFamily="18" charset="0"/>
                      </a:rPr>
                      <m:t>𝜎</m:t>
                    </m:r>
                  </m:oMath>
                </a14:m>
                <a:r>
                  <a:rPr lang="en-AU" sz="1400" dirty="0"/>
                  <a:t> with </a:t>
                </a:r>
                <a14:m>
                  <m:oMath xmlns:m="http://schemas.openxmlformats.org/officeDocument/2006/math">
                    <m:r>
                      <a:rPr lang="en-AU" sz="1400" b="0" i="1" smtClean="0">
                        <a:latin typeface="Cambria Math" panose="02040503050406030204" pitchFamily="18" charset="0"/>
                      </a:rPr>
                      <m:t>𝜏</m:t>
                    </m:r>
                    <m:r>
                      <a:rPr lang="en-AU" sz="1400" b="0" i="1" smtClean="0">
                        <a:latin typeface="Cambria Math" panose="02040503050406030204" pitchFamily="18" charset="0"/>
                      </a:rPr>
                      <m:t>.</m:t>
                    </m:r>
                  </m:oMath>
                </a14:m>
                <a:r>
                  <a:rPr lang="en-AU" sz="1400" dirty="0"/>
                  <a:t> </a:t>
                </a:r>
              </a:p>
            </p:txBody>
          </p:sp>
        </mc:Choice>
        <mc:Fallback xmlns="">
          <p:sp>
            <p:nvSpPr>
              <p:cNvPr id="3" name="TextBox 2">
                <a:extLst>
                  <a:ext uri="{FF2B5EF4-FFF2-40B4-BE49-F238E27FC236}">
                    <a16:creationId xmlns:a16="http://schemas.microsoft.com/office/drawing/2014/main" id="{EDF5C1EF-F011-9894-B4C5-A448BD018175}"/>
                  </a:ext>
                </a:extLst>
              </p:cNvPr>
              <p:cNvSpPr txBox="1">
                <a:spLocks noRot="1" noChangeAspect="1" noMove="1" noResize="1" noEditPoints="1" noAdjustHandles="1" noChangeArrowheads="1" noChangeShapeType="1" noTextEdit="1"/>
              </p:cNvSpPr>
              <p:nvPr/>
            </p:nvSpPr>
            <p:spPr>
              <a:xfrm>
                <a:off x="474415" y="963428"/>
                <a:ext cx="11233248" cy="375552"/>
              </a:xfrm>
              <a:prstGeom prst="rect">
                <a:avLst/>
              </a:prstGeom>
              <a:blipFill>
                <a:blip r:embed="rId3"/>
                <a:stretch>
                  <a:fillRect l="-163" b="-16129"/>
                </a:stretch>
              </a:blipFill>
              <a:ln w="12700" cap="flat">
                <a:noFill/>
                <a:miter lim="400000"/>
              </a:ln>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4C72B2-1B8F-8D48-19A7-F41975D768C3}"/>
                  </a:ext>
                </a:extLst>
              </p:cNvPr>
              <p:cNvSpPr txBox="1"/>
              <p:nvPr/>
            </p:nvSpPr>
            <p:spPr>
              <a:xfrm>
                <a:off x="474415" y="1268760"/>
                <a:ext cx="11233248" cy="57756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50000"/>
                  </a:lnSpc>
                  <a:spcBef>
                    <a:spcPts val="600"/>
                  </a:spcBef>
                  <a:spcAft>
                    <a:spcPts val="300"/>
                  </a:spcAft>
                </a:pPr>
                <a:r>
                  <a:rPr lang="en-AU" sz="1400" dirty="0"/>
                  <a:t>Factor of Safety </a:t>
                </a:r>
                <a14:m>
                  <m:oMath xmlns:m="http://schemas.openxmlformats.org/officeDocument/2006/math">
                    <m:d>
                      <m:dPr>
                        <m:ctrlPr>
                          <a:rPr lang="en-AU" sz="1400" b="0" i="1" smtClean="0">
                            <a:latin typeface="Cambria Math" panose="02040503050406030204" pitchFamily="18" charset="0"/>
                          </a:rPr>
                        </m:ctrlPr>
                      </m:dPr>
                      <m:e>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𝑛</m:t>
                            </m:r>
                          </m:e>
                          <m:sub>
                            <m:r>
                              <a:rPr lang="en-AU" sz="1400" b="0" i="1" smtClean="0">
                                <a:latin typeface="Cambria Math" panose="02040503050406030204" pitchFamily="18" charset="0"/>
                              </a:rPr>
                              <m:t>𝑑</m:t>
                            </m:r>
                          </m:sub>
                        </m:sSub>
                      </m:e>
                    </m:d>
                    <m:r>
                      <a:rPr lang="en-AU" sz="1400" b="0" i="1" smtClean="0">
                        <a:latin typeface="Cambria Math" panose="02040503050406030204" pitchFamily="18" charset="0"/>
                      </a:rPr>
                      <m:t>=</m:t>
                    </m:r>
                    <m:f>
                      <m:fPr>
                        <m:ctrlPr>
                          <a:rPr lang="en-AU" sz="1400" b="0" i="1" smtClean="0">
                            <a:latin typeface="Cambria Math" panose="02040503050406030204" pitchFamily="18" charset="0"/>
                          </a:rPr>
                        </m:ctrlPr>
                      </m:fPr>
                      <m:num>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𝜏</m:t>
                            </m:r>
                          </m:e>
                          <m:sub>
                            <m:r>
                              <a:rPr lang="en-AU" sz="1400" b="0" i="1" smtClean="0">
                                <a:latin typeface="Cambria Math" panose="02040503050406030204" pitchFamily="18" charset="0"/>
                              </a:rPr>
                              <m:t>𝑓𝑎𝑖𝑙𝑢𝑟𝑒</m:t>
                            </m:r>
                          </m:sub>
                        </m:sSub>
                      </m:num>
                      <m:den>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𝜏</m:t>
                            </m:r>
                          </m:e>
                          <m:sub>
                            <m:r>
                              <a:rPr lang="en-AU" sz="1400" b="0" i="1" smtClean="0">
                                <a:latin typeface="Cambria Math" panose="02040503050406030204" pitchFamily="18" charset="0"/>
                              </a:rPr>
                              <m:t>𝑎𝑝𝑝𝑙𝑖𝑒𝑑</m:t>
                            </m:r>
                          </m:sub>
                        </m:sSub>
                      </m:den>
                    </m:f>
                  </m:oMath>
                </a14:m>
                <a:endParaRPr lang="en-AU" sz="1400" b="0" dirty="0"/>
              </a:p>
              <a:p>
                <a:pPr marL="285750" indent="-285750">
                  <a:lnSpc>
                    <a:spcPct val="150000"/>
                  </a:lnSpc>
                  <a:spcBef>
                    <a:spcPts val="600"/>
                  </a:spcBef>
                  <a:spcAft>
                    <a:spcPts val="300"/>
                  </a:spcAft>
                  <a:buFont typeface="Wingdings" panose="05000000000000000000" pitchFamily="2" charset="2"/>
                  <a:buChar char="q"/>
                </a:pPr>
                <a:r>
                  <a:rPr lang="en-AU" sz="1400" dirty="0"/>
                  <a:t>We know that in general, </a:t>
                </a:r>
                <a14:m>
                  <m:oMath xmlns:m="http://schemas.openxmlformats.org/officeDocument/2006/math">
                    <m:r>
                      <a:rPr lang="en-AU" sz="1400" b="0" i="1" smtClean="0">
                        <a:latin typeface="Cambria Math" panose="02040503050406030204" pitchFamily="18" charset="0"/>
                      </a:rPr>
                      <m:t>𝜏</m:t>
                    </m:r>
                    <m:r>
                      <a:rPr lang="en-AU" sz="1400" b="0" i="1" smtClean="0">
                        <a:latin typeface="Cambria Math" panose="02040503050406030204" pitchFamily="18" charset="0"/>
                      </a:rPr>
                      <m:t>=</m:t>
                    </m:r>
                    <m:f>
                      <m:fPr>
                        <m:ctrlPr>
                          <a:rPr lang="en-AU" sz="1400" b="0" i="1" smtClean="0">
                            <a:latin typeface="Cambria Math" panose="02040503050406030204" pitchFamily="18" charset="0"/>
                          </a:rPr>
                        </m:ctrlPr>
                      </m:fPr>
                      <m:num>
                        <m:r>
                          <a:rPr lang="en-AU" sz="1400" b="0" i="1" smtClean="0">
                            <a:latin typeface="Cambria Math" panose="02040503050406030204" pitchFamily="18" charset="0"/>
                          </a:rPr>
                          <m:t>𝐹</m:t>
                        </m:r>
                      </m:num>
                      <m:den>
                        <m:r>
                          <a:rPr lang="en-AU" sz="1400" b="0" i="1" smtClean="0">
                            <a:latin typeface="Cambria Math" panose="02040503050406030204" pitchFamily="18" charset="0"/>
                          </a:rPr>
                          <m:t>𝐴</m:t>
                        </m:r>
                      </m:den>
                    </m:f>
                    <m:r>
                      <a:rPr lang="en-AU" sz="1400" b="0" i="1" smtClean="0">
                        <a:latin typeface="Cambria Math" panose="02040503050406030204" pitchFamily="18" charset="0"/>
                      </a:rPr>
                      <m:t>.</m:t>
                    </m:r>
                  </m:oMath>
                </a14:m>
                <a:r>
                  <a:rPr lang="en-AU" sz="1400" b="0" dirty="0"/>
                  <a:t> </a:t>
                </a:r>
                <a:r>
                  <a:rPr lang="en-AU" sz="1400" dirty="0"/>
                  <a:t>Thus, </a:t>
                </a:r>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𝑛</m:t>
                          </m:r>
                        </m:e>
                        <m:sub>
                          <m:r>
                            <a:rPr lang="en-AU" sz="1400" b="0" i="1" smtClean="0">
                              <a:latin typeface="Cambria Math" panose="02040503050406030204" pitchFamily="18" charset="0"/>
                            </a:rPr>
                            <m:t>𝑑</m:t>
                          </m:r>
                        </m:sub>
                      </m:sSub>
                      <m:r>
                        <a:rPr lang="en-AU" sz="1400" b="0" i="1" smtClean="0">
                          <a:latin typeface="Cambria Math" panose="02040503050406030204" pitchFamily="18" charset="0"/>
                        </a:rPr>
                        <m:t>=</m:t>
                      </m:r>
                      <m:f>
                        <m:fPr>
                          <m:ctrlPr>
                            <a:rPr lang="en-AU" sz="1400" b="0" i="1" smtClean="0">
                              <a:latin typeface="Cambria Math" panose="02040503050406030204" pitchFamily="18" charset="0"/>
                            </a:rPr>
                          </m:ctrlPr>
                        </m:fPr>
                        <m:num>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𝜏</m:t>
                              </m:r>
                            </m:e>
                            <m:sub>
                              <m:r>
                                <a:rPr lang="en-AU" sz="1400" b="0" i="1" smtClean="0">
                                  <a:latin typeface="Cambria Math" panose="02040503050406030204" pitchFamily="18" charset="0"/>
                                </a:rPr>
                                <m:t>𝑓𝑎𝑖𝑙𝑢𝑟𝑒</m:t>
                              </m:r>
                            </m:sub>
                          </m:sSub>
                        </m:num>
                        <m:den>
                          <m:r>
                            <a:rPr lang="en-AU" sz="1400" b="0" i="1" smtClean="0">
                              <a:latin typeface="Cambria Math" panose="02040503050406030204" pitchFamily="18" charset="0"/>
                            </a:rPr>
                            <m:t>𝐹</m:t>
                          </m:r>
                          <m:r>
                            <a:rPr lang="en-AU" sz="1400" b="0" i="1" smtClean="0">
                              <a:latin typeface="Cambria Math" panose="02040503050406030204" pitchFamily="18" charset="0"/>
                            </a:rPr>
                            <m:t>/</m:t>
                          </m:r>
                          <m:r>
                            <a:rPr lang="en-AU" sz="1400" b="0" i="1" smtClean="0">
                              <a:latin typeface="Cambria Math" panose="02040503050406030204" pitchFamily="18" charset="0"/>
                            </a:rPr>
                            <m:t>𝐴</m:t>
                          </m:r>
                        </m:den>
                      </m:f>
                    </m:oMath>
                  </m:oMathPara>
                </a14:m>
                <a:endParaRPr lang="en-AU" sz="1400" dirty="0"/>
              </a:p>
              <a:p>
                <a:pPr>
                  <a:lnSpc>
                    <a:spcPct val="150000"/>
                  </a:lnSpc>
                  <a:spcBef>
                    <a:spcPts val="600"/>
                  </a:spcBef>
                  <a:spcAft>
                    <a:spcPts val="300"/>
                  </a:spcAft>
                </a:pPr>
                <a:r>
                  <a:rPr lang="en-AU" sz="1400" dirty="0"/>
                  <a:t>Rearranging to make </a:t>
                </a:r>
                <a14:m>
                  <m:oMath xmlns:m="http://schemas.openxmlformats.org/officeDocument/2006/math">
                    <m:r>
                      <a:rPr lang="en-AU" sz="1400" b="0" i="1" smtClean="0">
                        <a:latin typeface="Cambria Math" panose="02040503050406030204" pitchFamily="18" charset="0"/>
                      </a:rPr>
                      <m:t>𝐹</m:t>
                    </m:r>
                  </m:oMath>
                </a14:m>
                <a:r>
                  <a:rPr lang="en-AU" sz="1400" dirty="0"/>
                  <a:t> the subject, </a:t>
                </a:r>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𝐹</m:t>
                      </m:r>
                      <m:r>
                        <a:rPr lang="en-AU" sz="1400" b="0" i="1" smtClean="0">
                          <a:latin typeface="Cambria Math" panose="02040503050406030204" pitchFamily="18" charset="0"/>
                        </a:rPr>
                        <m:t>=</m:t>
                      </m:r>
                      <m:r>
                        <a:rPr lang="en-AU" sz="1400" b="0" i="1" smtClean="0">
                          <a:latin typeface="Cambria Math" panose="02040503050406030204" pitchFamily="18" charset="0"/>
                        </a:rPr>
                        <m:t>𝐴</m:t>
                      </m:r>
                      <m:f>
                        <m:fPr>
                          <m:ctrlPr>
                            <a:rPr lang="en-AU" sz="1400" b="0" i="1" smtClean="0">
                              <a:latin typeface="Cambria Math" panose="02040503050406030204" pitchFamily="18" charset="0"/>
                            </a:rPr>
                          </m:ctrlPr>
                        </m:fPr>
                        <m:num>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𝜏</m:t>
                              </m:r>
                            </m:e>
                            <m:sub>
                              <m:r>
                                <a:rPr lang="en-AU" sz="1400" b="0" i="1" smtClean="0">
                                  <a:latin typeface="Cambria Math" panose="02040503050406030204" pitchFamily="18" charset="0"/>
                                </a:rPr>
                                <m:t>𝑓𝑎𝑖𝑙𝑢𝑟𝑒</m:t>
                              </m:r>
                            </m:sub>
                          </m:sSub>
                        </m:num>
                        <m:den>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𝑛</m:t>
                              </m:r>
                            </m:e>
                            <m:sub>
                              <m:r>
                                <a:rPr lang="en-AU" sz="1400" b="0" i="1" smtClean="0">
                                  <a:latin typeface="Cambria Math" panose="02040503050406030204" pitchFamily="18" charset="0"/>
                                </a:rPr>
                                <m:t>𝑑</m:t>
                              </m:r>
                            </m:sub>
                          </m:sSub>
                        </m:den>
                      </m:f>
                    </m:oMath>
                  </m:oMathPara>
                </a14:m>
                <a:endParaRPr lang="en-AU" sz="1400" b="0" dirty="0"/>
              </a:p>
              <a:p>
                <a:pPr>
                  <a:lnSpc>
                    <a:spcPct val="150000"/>
                  </a:lnSpc>
                  <a:spcBef>
                    <a:spcPts val="600"/>
                  </a:spcBef>
                  <a:spcAft>
                    <a:spcPts val="300"/>
                  </a:spcAft>
                </a:pPr>
                <a:r>
                  <a:rPr lang="en-AU" sz="1400" dirty="0"/>
                  <a:t>However, most material data for fasteners and materials in general, are given in terms of tensile stress. However, there is an easy way to relate tensile and shear stress. The following relationship (Von Mises Criterion) can be used to approximately convert between the two. </a:t>
                </a:r>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𝜏</m:t>
                      </m:r>
                      <m:r>
                        <a:rPr lang="en-AU" sz="1400" b="0" i="1" smtClean="0">
                          <a:latin typeface="Cambria Math" panose="02040503050406030204" pitchFamily="18" charset="0"/>
                        </a:rPr>
                        <m:t>=0.577</m:t>
                      </m:r>
                      <m:r>
                        <a:rPr lang="en-AU" sz="1400" b="0" i="1" smtClean="0">
                          <a:latin typeface="Cambria Math" panose="02040503050406030204" pitchFamily="18" charset="0"/>
                        </a:rPr>
                        <m:t>𝜎</m:t>
                      </m:r>
                    </m:oMath>
                  </m:oMathPara>
                </a14:m>
                <a:endParaRPr lang="en-AU" sz="1400" b="0" dirty="0"/>
              </a:p>
              <a:p>
                <a:pPr>
                  <a:lnSpc>
                    <a:spcPct val="150000"/>
                  </a:lnSpc>
                  <a:spcBef>
                    <a:spcPts val="600"/>
                  </a:spcBef>
                  <a:spcAft>
                    <a:spcPts val="300"/>
                  </a:spcAft>
                </a:pPr>
                <a:r>
                  <a:rPr lang="en-AU" sz="1400" dirty="0"/>
                  <a:t>Since yield stress </a:t>
                </a:r>
                <a14:m>
                  <m:oMath xmlns:m="http://schemas.openxmlformats.org/officeDocument/2006/math">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m:t>
                        </m:r>
                        <m:r>
                          <a:rPr lang="en-AU" sz="1400" b="0" i="1" smtClean="0">
                            <a:latin typeface="Cambria Math" panose="02040503050406030204" pitchFamily="18" charset="0"/>
                          </a:rPr>
                          <m:t>𝑆</m:t>
                        </m:r>
                      </m:e>
                      <m:sub>
                        <m:r>
                          <a:rPr lang="en-AU" sz="1400" b="0" i="1" smtClean="0">
                            <a:latin typeface="Cambria Math" panose="02040503050406030204" pitchFamily="18" charset="0"/>
                          </a:rPr>
                          <m:t>𝑦</m:t>
                        </m:r>
                      </m:sub>
                    </m:sSub>
                    <m:r>
                      <a:rPr lang="en-AU" sz="1400" b="0" i="1" smtClean="0">
                        <a:latin typeface="Cambria Math" panose="02040503050406030204" pitchFamily="18" charset="0"/>
                      </a:rPr>
                      <m:t>)</m:t>
                    </m:r>
                  </m:oMath>
                </a14:m>
                <a:r>
                  <a:rPr lang="en-AU" sz="1400" dirty="0"/>
                  <a:t> in a materials data sheet is given in terms of tensile stress, we can re-write </a:t>
                </a:r>
                <a14:m>
                  <m:oMath xmlns:m="http://schemas.openxmlformats.org/officeDocument/2006/math">
                    <m:r>
                      <a:rPr lang="en-AU" sz="1400" i="1">
                        <a:latin typeface="Cambria Math" panose="02040503050406030204" pitchFamily="18" charset="0"/>
                      </a:rPr>
                      <m:t>𝐹</m:t>
                    </m:r>
                    <m:r>
                      <a:rPr lang="en-AU" sz="1400" i="1">
                        <a:latin typeface="Cambria Math" panose="02040503050406030204" pitchFamily="18" charset="0"/>
                      </a:rPr>
                      <m:t>=</m:t>
                    </m:r>
                    <m:r>
                      <a:rPr lang="en-AU" sz="1400" i="1">
                        <a:latin typeface="Cambria Math" panose="02040503050406030204" pitchFamily="18" charset="0"/>
                      </a:rPr>
                      <m:t>𝐴</m:t>
                    </m:r>
                    <m:f>
                      <m:fPr>
                        <m:ctrlPr>
                          <a:rPr lang="en-AU" sz="1400" i="1">
                            <a:latin typeface="Cambria Math" panose="02040503050406030204" pitchFamily="18" charset="0"/>
                          </a:rPr>
                        </m:ctrlPr>
                      </m:fPr>
                      <m:num>
                        <m:sSub>
                          <m:sSubPr>
                            <m:ctrlPr>
                              <a:rPr lang="en-AU" sz="1400" i="1">
                                <a:latin typeface="Cambria Math" panose="02040503050406030204" pitchFamily="18" charset="0"/>
                              </a:rPr>
                            </m:ctrlPr>
                          </m:sSubPr>
                          <m:e>
                            <m:r>
                              <a:rPr lang="en-AU" sz="1400" i="1">
                                <a:latin typeface="Cambria Math" panose="02040503050406030204" pitchFamily="18" charset="0"/>
                              </a:rPr>
                              <m:t>𝜏</m:t>
                            </m:r>
                          </m:e>
                          <m:sub>
                            <m:r>
                              <a:rPr lang="en-AU" sz="1400" i="1">
                                <a:latin typeface="Cambria Math" panose="02040503050406030204" pitchFamily="18" charset="0"/>
                              </a:rPr>
                              <m:t>𝑓𝑎𝑖𝑙𝑢𝑟𝑒</m:t>
                            </m:r>
                          </m:sub>
                        </m:sSub>
                      </m:num>
                      <m:den>
                        <m:sSub>
                          <m:sSubPr>
                            <m:ctrlPr>
                              <a:rPr lang="en-AU" sz="1400" i="1">
                                <a:latin typeface="Cambria Math" panose="02040503050406030204" pitchFamily="18" charset="0"/>
                              </a:rPr>
                            </m:ctrlPr>
                          </m:sSubPr>
                          <m:e>
                            <m:r>
                              <a:rPr lang="en-AU" sz="1400" i="1">
                                <a:latin typeface="Cambria Math" panose="02040503050406030204" pitchFamily="18" charset="0"/>
                              </a:rPr>
                              <m:t>𝑛</m:t>
                            </m:r>
                          </m:e>
                          <m:sub>
                            <m:r>
                              <a:rPr lang="en-AU" sz="1400" i="1">
                                <a:latin typeface="Cambria Math" panose="02040503050406030204" pitchFamily="18" charset="0"/>
                              </a:rPr>
                              <m:t>𝑑</m:t>
                            </m:r>
                          </m:sub>
                        </m:sSub>
                      </m:den>
                    </m:f>
                  </m:oMath>
                </a14:m>
                <a:r>
                  <a:rPr lang="en-AU" sz="1400" dirty="0"/>
                  <a:t> as,</a:t>
                </a:r>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𝐹</m:t>
                      </m:r>
                      <m:r>
                        <a:rPr lang="en-AU" sz="1400" b="0" i="1" smtClean="0">
                          <a:latin typeface="Cambria Math" panose="02040503050406030204" pitchFamily="18" charset="0"/>
                        </a:rPr>
                        <m:t>=</m:t>
                      </m:r>
                      <m:r>
                        <a:rPr lang="en-AU" sz="1400" b="0" i="1" smtClean="0">
                          <a:latin typeface="Cambria Math" panose="02040503050406030204" pitchFamily="18" charset="0"/>
                        </a:rPr>
                        <m:t>𝐴</m:t>
                      </m:r>
                      <m:d>
                        <m:dPr>
                          <m:ctrlPr>
                            <a:rPr lang="en-AU" sz="1400" b="0" i="1" smtClean="0">
                              <a:latin typeface="Cambria Math" panose="02040503050406030204" pitchFamily="18" charset="0"/>
                            </a:rPr>
                          </m:ctrlPr>
                        </m:dPr>
                        <m:e>
                          <m:r>
                            <a:rPr lang="en-AU" sz="1400" i="1" smtClean="0">
                              <a:latin typeface="Cambria Math" panose="02040503050406030204" pitchFamily="18" charset="0"/>
                            </a:rPr>
                            <m:t>0.577</m:t>
                          </m:r>
                        </m:e>
                      </m:d>
                      <m:f>
                        <m:fPr>
                          <m:ctrlPr>
                            <a:rPr lang="en-AU" sz="1400" b="0" i="1" smtClean="0">
                              <a:latin typeface="Cambria Math" panose="02040503050406030204" pitchFamily="18" charset="0"/>
                            </a:rPr>
                          </m:ctrlPr>
                        </m:fPr>
                        <m:num>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𝑆</m:t>
                              </m:r>
                            </m:e>
                            <m:sub>
                              <m:r>
                                <a:rPr lang="en-AU" sz="1400" b="0" i="1" smtClean="0">
                                  <a:latin typeface="Cambria Math" panose="02040503050406030204" pitchFamily="18" charset="0"/>
                                </a:rPr>
                                <m:t>𝑦</m:t>
                              </m:r>
                            </m:sub>
                          </m:sSub>
                        </m:num>
                        <m:den>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𝑛</m:t>
                              </m:r>
                            </m:e>
                            <m:sub>
                              <m:r>
                                <a:rPr lang="en-AU" sz="1400" b="0" i="1" smtClean="0">
                                  <a:latin typeface="Cambria Math" panose="02040503050406030204" pitchFamily="18" charset="0"/>
                                </a:rPr>
                                <m:t>𝑑</m:t>
                              </m:r>
                            </m:sub>
                          </m:sSub>
                        </m:den>
                      </m:f>
                    </m:oMath>
                  </m:oMathPara>
                </a14:m>
                <a:endParaRPr lang="en-AU" sz="1400" dirty="0"/>
              </a:p>
              <a:p>
                <a:pPr>
                  <a:lnSpc>
                    <a:spcPct val="150000"/>
                  </a:lnSpc>
                  <a:spcBef>
                    <a:spcPts val="600"/>
                  </a:spcBef>
                  <a:spcAft>
                    <a:spcPts val="300"/>
                  </a:spcAft>
                </a:pPr>
                <a:endParaRPr lang="en-AU" sz="1400" dirty="0"/>
              </a:p>
            </p:txBody>
          </p:sp>
        </mc:Choice>
        <mc:Fallback xmlns="">
          <p:sp>
            <p:nvSpPr>
              <p:cNvPr id="5" name="TextBox 4">
                <a:extLst>
                  <a:ext uri="{FF2B5EF4-FFF2-40B4-BE49-F238E27FC236}">
                    <a16:creationId xmlns:a16="http://schemas.microsoft.com/office/drawing/2014/main" id="{184C72B2-1B8F-8D48-19A7-F41975D768C3}"/>
                  </a:ext>
                </a:extLst>
              </p:cNvPr>
              <p:cNvSpPr txBox="1">
                <a:spLocks noRot="1" noChangeAspect="1" noMove="1" noResize="1" noEditPoints="1" noAdjustHandles="1" noChangeArrowheads="1" noChangeShapeType="1" noTextEdit="1"/>
              </p:cNvSpPr>
              <p:nvPr/>
            </p:nvSpPr>
            <p:spPr>
              <a:xfrm>
                <a:off x="474415" y="1268760"/>
                <a:ext cx="11233248" cy="5775684"/>
              </a:xfrm>
              <a:prstGeom prst="rect">
                <a:avLst/>
              </a:prstGeom>
              <a:blipFill>
                <a:blip r:embed="rId4"/>
                <a:stretch>
                  <a:fillRect l="-163"/>
                </a:stretch>
              </a:blipFill>
              <a:ln w="12700" cap="flat">
                <a:noFill/>
                <a:miter lim="400000"/>
              </a:ln>
              <a:effectLst/>
            </p:spPr>
            <p:txBody>
              <a:bodyPr/>
              <a:lstStyle/>
              <a:p>
                <a:r>
                  <a:rPr lang="en-AU">
                    <a:noFill/>
                  </a:rPr>
                  <a:t> </a:t>
                </a:r>
              </a:p>
            </p:txBody>
          </p:sp>
        </mc:Fallback>
      </mc:AlternateContent>
      <p:sp>
        <p:nvSpPr>
          <p:cNvPr id="4" name="Rectangle 3">
            <a:extLst>
              <a:ext uri="{FF2B5EF4-FFF2-40B4-BE49-F238E27FC236}">
                <a16:creationId xmlns:a16="http://schemas.microsoft.com/office/drawing/2014/main" id="{3D3DC3BA-529A-DEAE-AFB4-858BD83CF35D}"/>
              </a:ext>
            </a:extLst>
          </p:cNvPr>
          <p:cNvSpPr/>
          <p:nvPr/>
        </p:nvSpPr>
        <p:spPr>
          <a:xfrm>
            <a:off x="4578871" y="5949280"/>
            <a:ext cx="3024336" cy="656244"/>
          </a:xfrm>
          <a:prstGeom prst="rect">
            <a:avLst/>
          </a:prstGeom>
          <a:noFill/>
          <a:ln w="28575" cap="flat">
            <a:solidFill>
              <a:schemeClr val="accent4">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Tree>
    <p:extLst>
      <p:ext uri="{BB962C8B-B14F-4D97-AF65-F5344CB8AC3E}">
        <p14:creationId xmlns:p14="http://schemas.microsoft.com/office/powerpoint/2010/main" val="355041123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476672"/>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Scenario 2 – Bolt bearing failure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8904CF-AC0F-527B-74AA-71C06275A0C3}"/>
                  </a:ext>
                </a:extLst>
              </p:cNvPr>
              <p:cNvSpPr txBox="1"/>
              <p:nvPr/>
            </p:nvSpPr>
            <p:spPr>
              <a:xfrm>
                <a:off x="2021107" y="1512346"/>
                <a:ext cx="5567268" cy="34194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spcBef>
                    <a:spcPts val="600"/>
                  </a:spcBef>
                  <a:spcAft>
                    <a:spcPts val="300"/>
                  </a:spcAft>
                </a:pPr>
                <a:r>
                  <a:rPr lang="en-AU" sz="1400" b="0" dirty="0">
                    <a:latin typeface="Arial" panose="020B0604020202020204" pitchFamily="34" charset="0"/>
                    <a:cs typeface="Arial" panose="020B0604020202020204" pitchFamily="34" charset="0"/>
                  </a:rPr>
                  <a:t>For bearing stress, we can use the original equation we created,</a:t>
                </a:r>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i="1">
                          <a:latin typeface="Cambria Math" panose="02040503050406030204" pitchFamily="18" charset="0"/>
                        </a:rPr>
                        <m:t>𝐹</m:t>
                      </m:r>
                      <m:r>
                        <a:rPr lang="en-AU" sz="1400" i="1">
                          <a:latin typeface="Cambria Math" panose="02040503050406030204" pitchFamily="18" charset="0"/>
                        </a:rPr>
                        <m:t>=</m:t>
                      </m:r>
                      <m:r>
                        <a:rPr lang="en-AU" sz="1400" i="1">
                          <a:latin typeface="Cambria Math" panose="02040503050406030204" pitchFamily="18" charset="0"/>
                        </a:rPr>
                        <m:t>𝐴</m:t>
                      </m:r>
                      <m:f>
                        <m:fPr>
                          <m:ctrlPr>
                            <a:rPr lang="en-AU" sz="1400" i="1">
                              <a:latin typeface="Cambria Math" panose="02040503050406030204" pitchFamily="18" charset="0"/>
                            </a:rPr>
                          </m:ctrlPr>
                        </m:fPr>
                        <m:num>
                          <m:sSub>
                            <m:sSubPr>
                              <m:ctrlPr>
                                <a:rPr lang="en-AU" sz="1400" i="1">
                                  <a:latin typeface="Cambria Math" panose="02040503050406030204" pitchFamily="18" charset="0"/>
                                </a:rPr>
                              </m:ctrlPr>
                            </m:sSubPr>
                            <m:e>
                              <m:r>
                                <a:rPr lang="en-AU" sz="1400" i="1">
                                  <a:latin typeface="Cambria Math" panose="02040503050406030204" pitchFamily="18" charset="0"/>
                                </a:rPr>
                                <m:t>𝑆</m:t>
                              </m:r>
                            </m:e>
                            <m:sub>
                              <m:r>
                                <a:rPr lang="en-AU" sz="1400" i="1">
                                  <a:latin typeface="Cambria Math" panose="02040503050406030204" pitchFamily="18" charset="0"/>
                                </a:rPr>
                                <m:t>𝑦</m:t>
                              </m:r>
                            </m:sub>
                          </m:sSub>
                        </m:num>
                        <m:den>
                          <m:sSub>
                            <m:sSubPr>
                              <m:ctrlPr>
                                <a:rPr lang="en-AU" sz="1400" i="1">
                                  <a:latin typeface="Cambria Math" panose="02040503050406030204" pitchFamily="18" charset="0"/>
                                </a:rPr>
                              </m:ctrlPr>
                            </m:sSubPr>
                            <m:e>
                              <m:r>
                                <a:rPr lang="en-AU" sz="1400" i="1">
                                  <a:latin typeface="Cambria Math" panose="02040503050406030204" pitchFamily="18" charset="0"/>
                                </a:rPr>
                                <m:t>𝑛</m:t>
                              </m:r>
                            </m:e>
                            <m:sub>
                              <m:r>
                                <a:rPr lang="en-AU" sz="1400" i="1">
                                  <a:latin typeface="Cambria Math" panose="02040503050406030204" pitchFamily="18" charset="0"/>
                                </a:rPr>
                                <m:t>𝑑</m:t>
                              </m:r>
                            </m:sub>
                          </m:sSub>
                        </m:den>
                      </m:f>
                      <m:r>
                        <a:rPr lang="en-AU" sz="1400" b="0" i="1" smtClean="0">
                          <a:latin typeface="Cambria Math" panose="02040503050406030204" pitchFamily="18" charset="0"/>
                        </a:rPr>
                        <m:t>,</m:t>
                      </m:r>
                    </m:oMath>
                  </m:oMathPara>
                </a14:m>
                <a:endParaRPr lang="en-AU" sz="1400" b="0" dirty="0"/>
              </a:p>
              <a:p>
                <a:pPr>
                  <a:lnSpc>
                    <a:spcPct val="150000"/>
                  </a:lnSpc>
                  <a:spcBef>
                    <a:spcPts val="600"/>
                  </a:spcBef>
                  <a:spcAft>
                    <a:spcPts val="300"/>
                  </a:spcAft>
                </a:pPr>
                <a:r>
                  <a:rPr lang="en-GB" sz="1400" dirty="0"/>
                  <a:t>Where </a:t>
                </a:r>
                <a14:m>
                  <m:oMath xmlns:m="http://schemas.openxmlformats.org/officeDocument/2006/math">
                    <m:r>
                      <m:rPr>
                        <m:sty m:val="p"/>
                      </m:rPr>
                      <a:rPr lang="en-AU" sz="1400" b="0" i="0" smtClean="0">
                        <a:latin typeface="Cambria Math" panose="02040503050406030204" pitchFamily="18" charset="0"/>
                      </a:rPr>
                      <m:t>A</m:t>
                    </m:r>
                    <m:r>
                      <a:rPr lang="en-AU" sz="1400" b="0" i="0" smtClean="0">
                        <a:latin typeface="Cambria Math" panose="02040503050406030204" pitchFamily="18" charset="0"/>
                      </a:rPr>
                      <m:t>=2</m:t>
                    </m:r>
                    <m:r>
                      <a:rPr lang="en-AU" sz="1400" b="0" i="1" smtClean="0">
                        <a:latin typeface="Cambria Math" panose="02040503050406030204" pitchFamily="18" charset="0"/>
                      </a:rPr>
                      <m:t>𝑡𝑑</m:t>
                    </m:r>
                  </m:oMath>
                </a14:m>
                <a:r>
                  <a:rPr lang="en-GB" sz="1400" dirty="0"/>
                  <a:t>. </a:t>
                </a:r>
                <a14:m>
                  <m:oMath xmlns:m="http://schemas.openxmlformats.org/officeDocument/2006/math">
                    <m:r>
                      <a:rPr lang="en-AU" sz="1400" b="0" i="1" smtClean="0">
                        <a:latin typeface="Cambria Math" panose="02040503050406030204" pitchFamily="18" charset="0"/>
                      </a:rPr>
                      <m:t>𝑑</m:t>
                    </m:r>
                    <m:r>
                      <a:rPr lang="en-AU" sz="1400" b="0" i="1" smtClean="0">
                        <a:latin typeface="Cambria Math" panose="02040503050406030204" pitchFamily="18" charset="0"/>
                      </a:rPr>
                      <m:t>=</m:t>
                    </m:r>
                  </m:oMath>
                </a14:m>
                <a:r>
                  <a:rPr lang="en-GB" sz="1400" dirty="0"/>
                  <a:t> bolt major diameter </a:t>
                </a:r>
                <a14:m>
                  <m:oMath xmlns:m="http://schemas.openxmlformats.org/officeDocument/2006/math">
                    <m:d>
                      <m:dPr>
                        <m:ctrlPr>
                          <a:rPr lang="en-AU" sz="1400" b="0" i="1" smtClean="0">
                            <a:latin typeface="Cambria Math" panose="02040503050406030204" pitchFamily="18" charset="0"/>
                          </a:rPr>
                        </m:ctrlPr>
                      </m:dPr>
                      <m:e>
                        <m:r>
                          <a:rPr lang="en-AU" sz="1400" b="0" i="1" smtClean="0">
                            <a:latin typeface="Cambria Math" panose="02040503050406030204" pitchFamily="18" charset="0"/>
                          </a:rPr>
                          <m:t>20 </m:t>
                        </m:r>
                        <m:r>
                          <a:rPr lang="en-AU" sz="1400" b="0" i="1" smtClean="0">
                            <a:latin typeface="Cambria Math" panose="02040503050406030204" pitchFamily="18" charset="0"/>
                          </a:rPr>
                          <m:t>𝑚𝑚</m:t>
                        </m:r>
                      </m:e>
                    </m:d>
                  </m:oMath>
                </a14:m>
                <a:r>
                  <a:rPr lang="en-GB" sz="1400" dirty="0"/>
                  <a:t> and </a:t>
                </a:r>
                <a14:m>
                  <m:oMath xmlns:m="http://schemas.openxmlformats.org/officeDocument/2006/math">
                    <m:r>
                      <a:rPr lang="en-AU" sz="1400" b="0" i="1" dirty="0" smtClean="0">
                        <a:latin typeface="Cambria Math" panose="02040503050406030204" pitchFamily="18" charset="0"/>
                      </a:rPr>
                      <m:t>𝑡</m:t>
                    </m:r>
                    <m:r>
                      <a:rPr lang="en-AU" sz="1400" b="0" i="1" dirty="0" smtClean="0">
                        <a:latin typeface="Cambria Math" panose="02040503050406030204" pitchFamily="18" charset="0"/>
                      </a:rPr>
                      <m:t>=</m:t>
                    </m:r>
                  </m:oMath>
                </a14:m>
                <a:r>
                  <a:rPr lang="en-GB" sz="1400" dirty="0"/>
                  <a:t> material thickness </a:t>
                </a:r>
                <a14:m>
                  <m:oMath xmlns:m="http://schemas.openxmlformats.org/officeDocument/2006/math">
                    <m:d>
                      <m:dPr>
                        <m:ctrlPr>
                          <a:rPr lang="en-AU" sz="1400" b="0" i="1" smtClean="0">
                            <a:latin typeface="Cambria Math" panose="02040503050406030204" pitchFamily="18" charset="0"/>
                          </a:rPr>
                        </m:ctrlPr>
                      </m:dPr>
                      <m:e>
                        <m:r>
                          <a:rPr lang="en-AU" sz="1400" b="0" i="1" smtClean="0">
                            <a:latin typeface="Cambria Math" panose="02040503050406030204" pitchFamily="18" charset="0"/>
                          </a:rPr>
                          <m:t>25.4 </m:t>
                        </m:r>
                        <m:r>
                          <a:rPr lang="en-AU" sz="1400" b="0" i="1" smtClean="0">
                            <a:latin typeface="Cambria Math" panose="02040503050406030204" pitchFamily="18" charset="0"/>
                          </a:rPr>
                          <m:t>𝑚𝑚</m:t>
                        </m:r>
                      </m:e>
                    </m:d>
                    <m:r>
                      <a:rPr lang="en-AU" sz="1400" b="0" i="1" smtClean="0">
                        <a:latin typeface="Cambria Math" panose="02040503050406030204" pitchFamily="18" charset="0"/>
                      </a:rPr>
                      <m:t>. </m:t>
                    </m:r>
                  </m:oMath>
                </a14:m>
                <a:r>
                  <a:rPr lang="en-AU" sz="1400" dirty="0"/>
                  <a:t>Substituting,</a:t>
                </a:r>
                <a:endParaRPr lang="en-AU" sz="1400" b="0" dirty="0"/>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𝐹</m:t>
                      </m:r>
                      <m:r>
                        <a:rPr lang="en-AU" sz="1400" b="0" i="1" smtClean="0">
                          <a:latin typeface="Cambria Math" panose="02040503050406030204" pitchFamily="18" charset="0"/>
                        </a:rPr>
                        <m:t>=</m:t>
                      </m:r>
                      <m:f>
                        <m:fPr>
                          <m:ctrlPr>
                            <a:rPr lang="en-AU" sz="1400" b="0" i="1" smtClean="0">
                              <a:latin typeface="Cambria Math" panose="02040503050406030204" pitchFamily="18" charset="0"/>
                            </a:rPr>
                          </m:ctrlPr>
                        </m:fPr>
                        <m:num>
                          <m:r>
                            <a:rPr lang="en-AU" sz="1400" b="0" i="1" smtClean="0">
                              <a:latin typeface="Cambria Math" panose="02040503050406030204" pitchFamily="18" charset="0"/>
                            </a:rPr>
                            <m:t>2</m:t>
                          </m:r>
                          <m:r>
                            <a:rPr lang="en-AU" sz="1400" b="0" i="1" smtClean="0">
                              <a:latin typeface="Cambria Math" panose="02040503050406030204" pitchFamily="18" charset="0"/>
                            </a:rPr>
                            <m:t>𝑡𝑑</m:t>
                          </m:r>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𝑆</m:t>
                              </m:r>
                            </m:e>
                            <m:sub>
                              <m:r>
                                <a:rPr lang="en-AU" sz="1400" b="0" i="1" smtClean="0">
                                  <a:latin typeface="Cambria Math" panose="02040503050406030204" pitchFamily="18" charset="0"/>
                                </a:rPr>
                                <m:t>𝑦</m:t>
                              </m:r>
                            </m:sub>
                          </m:sSub>
                        </m:num>
                        <m:den>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𝑛</m:t>
                              </m:r>
                            </m:e>
                            <m:sub>
                              <m:r>
                                <a:rPr lang="en-AU" sz="1400" b="0" i="1" smtClean="0">
                                  <a:latin typeface="Cambria Math" panose="02040503050406030204" pitchFamily="18" charset="0"/>
                                </a:rPr>
                                <m:t>𝑑</m:t>
                              </m:r>
                            </m:sub>
                          </m:sSub>
                        </m:den>
                      </m:f>
                    </m:oMath>
                  </m:oMathPara>
                </a14:m>
                <a:endParaRPr lang="en-AU" sz="1400" b="0" dirty="0"/>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f>
                        <m:fPr>
                          <m:ctrlPr>
                            <a:rPr lang="en-AU" sz="1400" i="1">
                              <a:latin typeface="Cambria Math" panose="02040503050406030204" pitchFamily="18" charset="0"/>
                            </a:rPr>
                          </m:ctrlPr>
                        </m:fPr>
                        <m:num>
                          <m:r>
                            <a:rPr lang="en-AU" sz="1400" i="1">
                              <a:latin typeface="Cambria Math" panose="02040503050406030204" pitchFamily="18" charset="0"/>
                            </a:rPr>
                            <m:t>2</m:t>
                          </m:r>
                          <m:d>
                            <m:dPr>
                              <m:ctrlPr>
                                <a:rPr lang="en-AU" sz="1400" i="1">
                                  <a:latin typeface="Cambria Math" panose="02040503050406030204" pitchFamily="18" charset="0"/>
                                </a:rPr>
                              </m:ctrlPr>
                            </m:dPr>
                            <m:e>
                              <m:r>
                                <a:rPr lang="en-AU" sz="1400" i="1">
                                  <a:latin typeface="Cambria Math" panose="02040503050406030204" pitchFamily="18" charset="0"/>
                                </a:rPr>
                                <m:t>25.4</m:t>
                              </m:r>
                            </m:e>
                          </m:d>
                          <m:d>
                            <m:dPr>
                              <m:ctrlPr>
                                <a:rPr lang="en-AU" sz="1400" i="1">
                                  <a:latin typeface="Cambria Math" panose="02040503050406030204" pitchFamily="18" charset="0"/>
                                </a:rPr>
                              </m:ctrlPr>
                            </m:dPr>
                            <m:e>
                              <m:r>
                                <a:rPr lang="en-AU" sz="1400" i="1">
                                  <a:latin typeface="Cambria Math" panose="02040503050406030204" pitchFamily="18" charset="0"/>
                                </a:rPr>
                                <m:t>20</m:t>
                              </m:r>
                            </m:e>
                          </m:d>
                          <m:d>
                            <m:dPr>
                              <m:ctrlPr>
                                <a:rPr lang="en-AU" sz="1400" i="1">
                                  <a:latin typeface="Cambria Math" panose="02040503050406030204" pitchFamily="18" charset="0"/>
                                </a:rPr>
                              </m:ctrlPr>
                            </m:dPr>
                            <m:e>
                              <m:r>
                                <a:rPr lang="en-AU" sz="1400" i="1">
                                  <a:latin typeface="Cambria Math" panose="02040503050406030204" pitchFamily="18" charset="0"/>
                                </a:rPr>
                                <m:t>660</m:t>
                              </m:r>
                            </m:e>
                          </m:d>
                        </m:num>
                        <m:den>
                          <m:r>
                            <a:rPr lang="en-AU" sz="1400" i="1">
                              <a:latin typeface="Cambria Math" panose="02040503050406030204" pitchFamily="18" charset="0"/>
                            </a:rPr>
                            <m:t>1.5</m:t>
                          </m:r>
                        </m:den>
                      </m:f>
                      <m:r>
                        <a:rPr lang="en-AU" sz="1400" b="0" i="1" smtClean="0">
                          <a:latin typeface="Cambria Math" panose="02040503050406030204" pitchFamily="18" charset="0"/>
                        </a:rPr>
                        <m:t>=</m:t>
                      </m:r>
                      <m:r>
                        <a:rPr lang="en-AU" sz="1400" b="1" i="1" smtClean="0">
                          <a:latin typeface="Cambria Math" panose="02040503050406030204" pitchFamily="18" charset="0"/>
                        </a:rPr>
                        <m:t>𝟒𝟒𝟕</m:t>
                      </m:r>
                      <m:r>
                        <a:rPr lang="en-AU" sz="1400" b="1" i="1" smtClean="0">
                          <a:latin typeface="Cambria Math" panose="02040503050406030204" pitchFamily="18" charset="0"/>
                        </a:rPr>
                        <m:t>.</m:t>
                      </m:r>
                      <m:r>
                        <a:rPr lang="en-AU" sz="1400" b="1" i="1" smtClean="0">
                          <a:latin typeface="Cambria Math" panose="02040503050406030204" pitchFamily="18" charset="0"/>
                        </a:rPr>
                        <m:t>𝟎𝟒</m:t>
                      </m:r>
                      <m:r>
                        <a:rPr lang="en-AU" sz="1400" b="1" i="1" smtClean="0">
                          <a:latin typeface="Cambria Math" panose="02040503050406030204" pitchFamily="18" charset="0"/>
                        </a:rPr>
                        <m:t> </m:t>
                      </m:r>
                      <m:r>
                        <a:rPr lang="en-AU" sz="1400" b="1" i="1" smtClean="0">
                          <a:latin typeface="Cambria Math" panose="02040503050406030204" pitchFamily="18" charset="0"/>
                        </a:rPr>
                        <m:t>𝒌𝑵</m:t>
                      </m:r>
                    </m:oMath>
                  </m:oMathPara>
                </a14:m>
                <a:endParaRPr lang="en-GB" sz="1400" b="1" dirty="0"/>
              </a:p>
            </p:txBody>
          </p:sp>
        </mc:Choice>
        <mc:Fallback xmlns="">
          <p:sp>
            <p:nvSpPr>
              <p:cNvPr id="6" name="TextBox 5">
                <a:extLst>
                  <a:ext uri="{FF2B5EF4-FFF2-40B4-BE49-F238E27FC236}">
                    <a16:creationId xmlns:a16="http://schemas.microsoft.com/office/drawing/2014/main" id="{148904CF-AC0F-527B-74AA-71C06275A0C3}"/>
                  </a:ext>
                </a:extLst>
              </p:cNvPr>
              <p:cNvSpPr txBox="1">
                <a:spLocks noRot="1" noChangeAspect="1" noMove="1" noResize="1" noEditPoints="1" noAdjustHandles="1" noChangeArrowheads="1" noChangeShapeType="1" noTextEdit="1"/>
              </p:cNvSpPr>
              <p:nvPr/>
            </p:nvSpPr>
            <p:spPr>
              <a:xfrm>
                <a:off x="2021107" y="1512346"/>
                <a:ext cx="5567268" cy="3419462"/>
              </a:xfrm>
              <a:prstGeom prst="rect">
                <a:avLst/>
              </a:prstGeom>
              <a:blipFill>
                <a:blip r:embed="rId3"/>
                <a:stretch>
                  <a:fillRect l="-329"/>
                </a:stretch>
              </a:blipFill>
              <a:ln w="12700" cap="flat">
                <a:noFill/>
                <a:miter lim="400000"/>
              </a:ln>
              <a:effectLst/>
            </p:spPr>
            <p:txBody>
              <a:bodyPr/>
              <a:lstStyle/>
              <a:p>
                <a:r>
                  <a:rPr lang="en-AU">
                    <a:noFill/>
                  </a:rPr>
                  <a:t> </a:t>
                </a:r>
              </a:p>
            </p:txBody>
          </p:sp>
        </mc:Fallback>
      </mc:AlternateContent>
      <p:pic>
        <p:nvPicPr>
          <p:cNvPr id="3" name="Picture 2" descr="Design of Bolted Connections | Concept and Formulas with Example">
            <a:extLst>
              <a:ext uri="{FF2B5EF4-FFF2-40B4-BE49-F238E27FC236}">
                <a16:creationId xmlns:a16="http://schemas.microsoft.com/office/drawing/2014/main" id="{B17CC677-20A9-EFE9-2FB2-DED0EE2B0A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879" t="22254" r="22929"/>
          <a:stretch/>
        </p:blipFill>
        <p:spPr bwMode="auto">
          <a:xfrm>
            <a:off x="479376" y="2276872"/>
            <a:ext cx="1440160" cy="167360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0FA238A-9DE8-7C53-5E2E-85D895821097}"/>
              </a:ext>
            </a:extLst>
          </p:cNvPr>
          <p:cNvPicPr>
            <a:picLocks noChangeAspect="1"/>
          </p:cNvPicPr>
          <p:nvPr/>
        </p:nvPicPr>
        <p:blipFill rotWithShape="1">
          <a:blip r:embed="rId5"/>
          <a:srcRect r="9076" b="10934"/>
          <a:stretch/>
        </p:blipFill>
        <p:spPr>
          <a:xfrm>
            <a:off x="7654698" y="1792461"/>
            <a:ext cx="4292336" cy="2121309"/>
          </a:xfrm>
          <a:prstGeom prst="rect">
            <a:avLst/>
          </a:prstGeom>
          <a:ln w="38100">
            <a:solidFill>
              <a:srgbClr val="92D050"/>
            </a:solid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6121466-8C98-0A53-2159-6BA00921FF57}"/>
                  </a:ext>
                </a:extLst>
              </p:cNvPr>
              <p:cNvSpPr txBox="1"/>
              <p:nvPr/>
            </p:nvSpPr>
            <p:spPr>
              <a:xfrm>
                <a:off x="7387469" y="3933946"/>
                <a:ext cx="4826793" cy="375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50000"/>
                  </a:lnSpc>
                  <a:spcBef>
                    <a:spcPts val="600"/>
                  </a:spcBef>
                  <a:spcAft>
                    <a:spcPts val="300"/>
                  </a:spcAft>
                </a:pPr>
                <a:r>
                  <a:rPr lang="en-GB" sz="1400" dirty="0"/>
                  <a:t>How </a:t>
                </a:r>
                <a14:m>
                  <m:oMath xmlns:m="http://schemas.openxmlformats.org/officeDocument/2006/math">
                    <m:r>
                      <a:rPr lang="en-AU" sz="1400" b="0" i="1" smtClean="0">
                        <a:latin typeface="Cambria Math" panose="02040503050406030204" pitchFamily="18" charset="0"/>
                      </a:rPr>
                      <m:t>𝑑</m:t>
                    </m:r>
                  </m:oMath>
                </a14:m>
                <a:r>
                  <a:rPr lang="en-GB" sz="1400" dirty="0"/>
                  <a:t> and </a:t>
                </a:r>
                <a14:m>
                  <m:oMath xmlns:m="http://schemas.openxmlformats.org/officeDocument/2006/math">
                    <m:r>
                      <a:rPr lang="en-AU" sz="1400" b="0" i="1" smtClean="0">
                        <a:latin typeface="Cambria Math" panose="02040503050406030204" pitchFamily="18" charset="0"/>
                      </a:rPr>
                      <m:t>𝑡</m:t>
                    </m:r>
                  </m:oMath>
                </a14:m>
                <a:r>
                  <a:rPr lang="en-GB" sz="1400" dirty="0"/>
                  <a:t> were obtained.</a:t>
                </a:r>
              </a:p>
            </p:txBody>
          </p:sp>
        </mc:Choice>
        <mc:Fallback xmlns="">
          <p:sp>
            <p:nvSpPr>
              <p:cNvPr id="4" name="TextBox 3">
                <a:extLst>
                  <a:ext uri="{FF2B5EF4-FFF2-40B4-BE49-F238E27FC236}">
                    <a16:creationId xmlns:a16="http://schemas.microsoft.com/office/drawing/2014/main" id="{06121466-8C98-0A53-2159-6BA00921FF57}"/>
                  </a:ext>
                </a:extLst>
              </p:cNvPr>
              <p:cNvSpPr txBox="1">
                <a:spLocks noRot="1" noChangeAspect="1" noMove="1" noResize="1" noEditPoints="1" noAdjustHandles="1" noChangeArrowheads="1" noChangeShapeType="1" noTextEdit="1"/>
              </p:cNvSpPr>
              <p:nvPr/>
            </p:nvSpPr>
            <p:spPr>
              <a:xfrm>
                <a:off x="7387469" y="3933946"/>
                <a:ext cx="4826793" cy="375552"/>
              </a:xfrm>
              <a:prstGeom prst="rect">
                <a:avLst/>
              </a:prstGeom>
              <a:blipFill>
                <a:blip r:embed="rId6"/>
                <a:stretch>
                  <a:fillRect b="-16129"/>
                </a:stretch>
              </a:blipFill>
              <a:ln w="12700" cap="flat">
                <a:noFill/>
                <a:miter lim="400000"/>
              </a:ln>
              <a:effectLst/>
            </p:spPr>
            <p:txBody>
              <a:bodyPr/>
              <a:lstStyle/>
              <a:p>
                <a:r>
                  <a:rPr lang="en-AU">
                    <a:noFill/>
                  </a:rPr>
                  <a:t> </a:t>
                </a:r>
              </a:p>
            </p:txBody>
          </p:sp>
        </mc:Fallback>
      </mc:AlternateContent>
      <p:pic>
        <p:nvPicPr>
          <p:cNvPr id="5" name="Picture 4">
            <a:extLst>
              <a:ext uri="{FF2B5EF4-FFF2-40B4-BE49-F238E27FC236}">
                <a16:creationId xmlns:a16="http://schemas.microsoft.com/office/drawing/2014/main" id="{3967A6B6-880D-E710-81B0-C35FECFA0336}"/>
              </a:ext>
            </a:extLst>
          </p:cNvPr>
          <p:cNvPicPr>
            <a:picLocks noChangeAspect="1"/>
          </p:cNvPicPr>
          <p:nvPr/>
        </p:nvPicPr>
        <p:blipFill>
          <a:blip r:embed="rId7"/>
          <a:stretch>
            <a:fillRect/>
          </a:stretch>
        </p:blipFill>
        <p:spPr>
          <a:xfrm>
            <a:off x="565164" y="5179006"/>
            <a:ext cx="7619068" cy="760745"/>
          </a:xfrm>
          <a:prstGeom prst="rect">
            <a:avLst/>
          </a:prstGeom>
        </p:spPr>
      </p:pic>
      <p:pic>
        <p:nvPicPr>
          <p:cNvPr id="8" name="Picture 7">
            <a:extLst>
              <a:ext uri="{FF2B5EF4-FFF2-40B4-BE49-F238E27FC236}">
                <a16:creationId xmlns:a16="http://schemas.microsoft.com/office/drawing/2014/main" id="{F64BDC4D-59DA-1F03-259C-633E52CB4831}"/>
              </a:ext>
            </a:extLst>
          </p:cNvPr>
          <p:cNvPicPr>
            <a:picLocks noChangeAspect="1"/>
          </p:cNvPicPr>
          <p:nvPr/>
        </p:nvPicPr>
        <p:blipFill rotWithShape="1">
          <a:blip r:embed="rId8"/>
          <a:srcRect t="36131" b="7775"/>
          <a:stretch/>
        </p:blipFill>
        <p:spPr>
          <a:xfrm>
            <a:off x="565164" y="6080889"/>
            <a:ext cx="7619068" cy="449538"/>
          </a:xfrm>
          <a:prstGeom prst="rect">
            <a:avLst/>
          </a:prstGeom>
        </p:spPr>
      </p:pic>
    </p:spTree>
    <p:extLst>
      <p:ext uri="{BB962C8B-B14F-4D97-AF65-F5344CB8AC3E}">
        <p14:creationId xmlns:p14="http://schemas.microsoft.com/office/powerpoint/2010/main" val="411373777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476672"/>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Scenario 3 – Bearing failure of members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8904CF-AC0F-527B-74AA-71C06275A0C3}"/>
                  </a:ext>
                </a:extLst>
              </p:cNvPr>
              <p:cNvSpPr txBox="1"/>
              <p:nvPr/>
            </p:nvSpPr>
            <p:spPr>
              <a:xfrm>
                <a:off x="2021107" y="1512346"/>
                <a:ext cx="5567268" cy="3331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spcBef>
                    <a:spcPts val="600"/>
                  </a:spcBef>
                  <a:spcAft>
                    <a:spcPts val="300"/>
                  </a:spcAft>
                </a:pPr>
                <a:r>
                  <a:rPr lang="en-AU" sz="1400" b="0" dirty="0"/>
                  <a:t>Another bearing analysis, so the same approach as before.</a:t>
                </a:r>
                <a:endParaRPr lang="en-AU" sz="1400" b="0" i="1" dirty="0">
                  <a:latin typeface="Cambria Math" panose="02040503050406030204" pitchFamily="18" charset="0"/>
                </a:endParaRPr>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i="1">
                          <a:latin typeface="Cambria Math" panose="02040503050406030204" pitchFamily="18" charset="0"/>
                        </a:rPr>
                        <m:t>𝐹</m:t>
                      </m:r>
                      <m:r>
                        <a:rPr lang="en-AU" sz="1400" i="1">
                          <a:latin typeface="Cambria Math" panose="02040503050406030204" pitchFamily="18" charset="0"/>
                        </a:rPr>
                        <m:t>=</m:t>
                      </m:r>
                      <m:r>
                        <a:rPr lang="en-AU" sz="1400" i="1">
                          <a:latin typeface="Cambria Math" panose="02040503050406030204" pitchFamily="18" charset="0"/>
                        </a:rPr>
                        <m:t>𝐴</m:t>
                      </m:r>
                      <m:f>
                        <m:fPr>
                          <m:ctrlPr>
                            <a:rPr lang="en-AU" sz="1400" i="1">
                              <a:latin typeface="Cambria Math" panose="02040503050406030204" pitchFamily="18" charset="0"/>
                            </a:rPr>
                          </m:ctrlPr>
                        </m:fPr>
                        <m:num>
                          <m:sSub>
                            <m:sSubPr>
                              <m:ctrlPr>
                                <a:rPr lang="en-AU" sz="1400" i="1">
                                  <a:latin typeface="Cambria Math" panose="02040503050406030204" pitchFamily="18" charset="0"/>
                                </a:rPr>
                              </m:ctrlPr>
                            </m:sSubPr>
                            <m:e>
                              <m:r>
                                <a:rPr lang="en-AU" sz="1400" i="1">
                                  <a:latin typeface="Cambria Math" panose="02040503050406030204" pitchFamily="18" charset="0"/>
                                </a:rPr>
                                <m:t>𝑆</m:t>
                              </m:r>
                            </m:e>
                            <m:sub>
                              <m:r>
                                <a:rPr lang="en-AU" sz="1400" i="1">
                                  <a:latin typeface="Cambria Math" panose="02040503050406030204" pitchFamily="18" charset="0"/>
                                </a:rPr>
                                <m:t>𝑦</m:t>
                              </m:r>
                            </m:sub>
                          </m:sSub>
                        </m:num>
                        <m:den>
                          <m:sSub>
                            <m:sSubPr>
                              <m:ctrlPr>
                                <a:rPr lang="en-AU" sz="1400" i="1">
                                  <a:latin typeface="Cambria Math" panose="02040503050406030204" pitchFamily="18" charset="0"/>
                                </a:rPr>
                              </m:ctrlPr>
                            </m:sSubPr>
                            <m:e>
                              <m:r>
                                <a:rPr lang="en-AU" sz="1400" i="1">
                                  <a:latin typeface="Cambria Math" panose="02040503050406030204" pitchFamily="18" charset="0"/>
                                </a:rPr>
                                <m:t>𝑛</m:t>
                              </m:r>
                            </m:e>
                            <m:sub>
                              <m:r>
                                <a:rPr lang="en-AU" sz="1400" i="1">
                                  <a:latin typeface="Cambria Math" panose="02040503050406030204" pitchFamily="18" charset="0"/>
                                </a:rPr>
                                <m:t>𝑑</m:t>
                              </m:r>
                            </m:sub>
                          </m:sSub>
                        </m:den>
                      </m:f>
                      <m:r>
                        <a:rPr lang="en-AU" sz="1400" b="0" i="1" smtClean="0">
                          <a:latin typeface="Cambria Math" panose="02040503050406030204" pitchFamily="18" charset="0"/>
                        </a:rPr>
                        <m:t>,</m:t>
                      </m:r>
                    </m:oMath>
                  </m:oMathPara>
                </a14:m>
                <a:endParaRPr lang="en-AU" sz="1400" b="0" dirty="0"/>
              </a:p>
              <a:p>
                <a:pPr>
                  <a:lnSpc>
                    <a:spcPct val="150000"/>
                  </a:lnSpc>
                  <a:spcBef>
                    <a:spcPts val="600"/>
                  </a:spcBef>
                  <a:spcAft>
                    <a:spcPts val="300"/>
                  </a:spcAft>
                </a:pPr>
                <a14:m>
                  <m:oMath xmlns:m="http://schemas.openxmlformats.org/officeDocument/2006/math">
                    <m:r>
                      <m:rPr>
                        <m:sty m:val="p"/>
                      </m:rPr>
                      <a:rPr lang="en-AU" sz="1400">
                        <a:latin typeface="Cambria Math" panose="02040503050406030204" pitchFamily="18" charset="0"/>
                      </a:rPr>
                      <m:t>A</m:t>
                    </m:r>
                    <m:r>
                      <a:rPr lang="en-AU" sz="1400">
                        <a:latin typeface="Cambria Math" panose="02040503050406030204" pitchFamily="18" charset="0"/>
                      </a:rPr>
                      <m:t>=2</m:t>
                    </m:r>
                    <m:r>
                      <a:rPr lang="en-AU" sz="1400" i="1">
                        <a:latin typeface="Cambria Math" panose="02040503050406030204" pitchFamily="18" charset="0"/>
                      </a:rPr>
                      <m:t>𝑡𝑑</m:t>
                    </m:r>
                  </m:oMath>
                </a14:m>
                <a:r>
                  <a:rPr lang="en-AU" sz="1400" b="0" dirty="0"/>
                  <a:t> as before, however, </a:t>
                </a:r>
                <a14:m>
                  <m:oMath xmlns:m="http://schemas.openxmlformats.org/officeDocument/2006/math">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𝑆</m:t>
                        </m:r>
                      </m:e>
                      <m:sub>
                        <m:r>
                          <a:rPr lang="en-AU" sz="1400" b="0" i="1" smtClean="0">
                            <a:latin typeface="Cambria Math" panose="02040503050406030204" pitchFamily="18" charset="0"/>
                          </a:rPr>
                          <m:t>𝑦</m:t>
                        </m:r>
                      </m:sub>
                    </m:sSub>
                    <m:r>
                      <a:rPr lang="en-AU" sz="1400" b="0" i="1" smtClean="0">
                        <a:latin typeface="Cambria Math" panose="02040503050406030204" pitchFamily="18" charset="0"/>
                      </a:rPr>
                      <m:t>=</m:t>
                    </m:r>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𝑆</m:t>
                        </m:r>
                      </m:e>
                      <m:sub>
                        <m:r>
                          <a:rPr lang="en-AU" sz="1400" b="0" i="1" smtClean="0">
                            <a:latin typeface="Cambria Math" panose="02040503050406030204" pitchFamily="18" charset="0"/>
                          </a:rPr>
                          <m:t>𝑦</m:t>
                        </m:r>
                        <m:r>
                          <a:rPr lang="en-AU" sz="1400" b="0" i="1" smtClean="0">
                            <a:latin typeface="Cambria Math" panose="02040503050406030204" pitchFamily="18" charset="0"/>
                          </a:rPr>
                          <m:t>,</m:t>
                        </m:r>
                        <m:r>
                          <a:rPr lang="en-AU" sz="1400" b="0" i="1" smtClean="0">
                            <a:latin typeface="Cambria Math" panose="02040503050406030204" pitchFamily="18" charset="0"/>
                          </a:rPr>
                          <m:t>𝑚𝑒𝑚𝑏𝑒𝑟</m:t>
                        </m:r>
                      </m:sub>
                    </m:sSub>
                  </m:oMath>
                </a14:m>
                <a:r>
                  <a:rPr lang="en-AU" sz="1400" b="0" dirty="0"/>
                  <a:t> because we are interested in how the supporting member themselves fail. Thus,</a:t>
                </a:r>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𝐹</m:t>
                      </m:r>
                      <m:r>
                        <a:rPr lang="en-AU" sz="1400" b="0" i="1" smtClean="0">
                          <a:latin typeface="Cambria Math" panose="02040503050406030204" pitchFamily="18" charset="0"/>
                        </a:rPr>
                        <m:t>=</m:t>
                      </m:r>
                      <m:f>
                        <m:fPr>
                          <m:ctrlPr>
                            <a:rPr lang="en-AU" sz="1400" b="0" i="1" smtClean="0">
                              <a:latin typeface="Cambria Math" panose="02040503050406030204" pitchFamily="18" charset="0"/>
                            </a:rPr>
                          </m:ctrlPr>
                        </m:fPr>
                        <m:num>
                          <m:r>
                            <a:rPr lang="en-AU" sz="1400" b="0" i="1" smtClean="0">
                              <a:latin typeface="Cambria Math" panose="02040503050406030204" pitchFamily="18" charset="0"/>
                            </a:rPr>
                            <m:t>2</m:t>
                          </m:r>
                          <m:r>
                            <a:rPr lang="en-AU" sz="1400" b="0" i="1" smtClean="0">
                              <a:latin typeface="Cambria Math" panose="02040503050406030204" pitchFamily="18" charset="0"/>
                            </a:rPr>
                            <m:t>𝑡𝑑</m:t>
                          </m:r>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𝑆</m:t>
                              </m:r>
                            </m:e>
                            <m:sub>
                              <m:r>
                                <a:rPr lang="en-AU" sz="1400" b="0" i="1" smtClean="0">
                                  <a:latin typeface="Cambria Math" panose="02040503050406030204" pitchFamily="18" charset="0"/>
                                </a:rPr>
                                <m:t>𝑦</m:t>
                              </m:r>
                              <m:r>
                                <a:rPr lang="en-AU" sz="1400" b="0" i="1" smtClean="0">
                                  <a:latin typeface="Cambria Math" panose="02040503050406030204" pitchFamily="18" charset="0"/>
                                </a:rPr>
                                <m:t>,</m:t>
                              </m:r>
                              <m:r>
                                <a:rPr lang="en-AU" sz="1400" b="0" i="1" smtClean="0">
                                  <a:latin typeface="Cambria Math" panose="02040503050406030204" pitchFamily="18" charset="0"/>
                                </a:rPr>
                                <m:t>𝑚𝑒𝑚𝑏𝑒𝑟</m:t>
                              </m:r>
                            </m:sub>
                          </m:sSub>
                        </m:num>
                        <m:den>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𝑛</m:t>
                              </m:r>
                            </m:e>
                            <m:sub>
                              <m:r>
                                <a:rPr lang="en-AU" sz="1400" b="0" i="1" smtClean="0">
                                  <a:latin typeface="Cambria Math" panose="02040503050406030204" pitchFamily="18" charset="0"/>
                                </a:rPr>
                                <m:t>𝑑</m:t>
                              </m:r>
                            </m:sub>
                          </m:sSub>
                        </m:den>
                      </m:f>
                    </m:oMath>
                  </m:oMathPara>
                </a14:m>
                <a:endParaRPr lang="en-AU" sz="1400" b="0" dirty="0"/>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f>
                        <m:fPr>
                          <m:ctrlPr>
                            <a:rPr lang="en-AU" sz="1400" i="1">
                              <a:latin typeface="Cambria Math" panose="02040503050406030204" pitchFamily="18" charset="0"/>
                            </a:rPr>
                          </m:ctrlPr>
                        </m:fPr>
                        <m:num>
                          <m:r>
                            <a:rPr lang="en-AU" sz="1400" i="1">
                              <a:latin typeface="Cambria Math" panose="02040503050406030204" pitchFamily="18" charset="0"/>
                            </a:rPr>
                            <m:t>2</m:t>
                          </m:r>
                          <m:d>
                            <m:dPr>
                              <m:ctrlPr>
                                <a:rPr lang="en-AU" sz="1400" i="1">
                                  <a:latin typeface="Cambria Math" panose="02040503050406030204" pitchFamily="18" charset="0"/>
                                </a:rPr>
                              </m:ctrlPr>
                            </m:dPr>
                            <m:e>
                              <m:r>
                                <a:rPr lang="en-AU" sz="1400" i="1">
                                  <a:latin typeface="Cambria Math" panose="02040503050406030204" pitchFamily="18" charset="0"/>
                                </a:rPr>
                                <m:t>25.4</m:t>
                              </m:r>
                            </m:e>
                          </m:d>
                          <m:d>
                            <m:dPr>
                              <m:ctrlPr>
                                <a:rPr lang="en-AU" sz="1400" i="1">
                                  <a:latin typeface="Cambria Math" panose="02040503050406030204" pitchFamily="18" charset="0"/>
                                </a:rPr>
                              </m:ctrlPr>
                            </m:dPr>
                            <m:e>
                              <m:r>
                                <a:rPr lang="en-AU" sz="1400" i="1">
                                  <a:latin typeface="Cambria Math" panose="02040503050406030204" pitchFamily="18" charset="0"/>
                                </a:rPr>
                                <m:t>20</m:t>
                              </m:r>
                            </m:e>
                          </m:d>
                          <m:d>
                            <m:dPr>
                              <m:ctrlPr>
                                <a:rPr lang="en-AU" sz="1400" i="1">
                                  <a:latin typeface="Cambria Math" panose="02040503050406030204" pitchFamily="18" charset="0"/>
                                </a:rPr>
                              </m:ctrlPr>
                            </m:dPr>
                            <m:e>
                              <m:r>
                                <a:rPr lang="en-AU" sz="1400" b="0" i="1" smtClean="0">
                                  <a:latin typeface="Cambria Math" panose="02040503050406030204" pitchFamily="18" charset="0"/>
                                </a:rPr>
                                <m:t>370</m:t>
                              </m:r>
                            </m:e>
                          </m:d>
                        </m:num>
                        <m:den>
                          <m:r>
                            <a:rPr lang="en-AU" sz="1400" i="1">
                              <a:latin typeface="Cambria Math" panose="02040503050406030204" pitchFamily="18" charset="0"/>
                            </a:rPr>
                            <m:t>1.5</m:t>
                          </m:r>
                        </m:den>
                      </m:f>
                      <m:r>
                        <a:rPr lang="en-AU" sz="1400" b="0" i="1" smtClean="0">
                          <a:latin typeface="Cambria Math" panose="02040503050406030204" pitchFamily="18" charset="0"/>
                        </a:rPr>
                        <m:t>=</m:t>
                      </m:r>
                      <m:r>
                        <a:rPr lang="en-AU" sz="1400" b="1" i="1" smtClean="0">
                          <a:latin typeface="Cambria Math" panose="02040503050406030204" pitchFamily="18" charset="0"/>
                        </a:rPr>
                        <m:t>𝟐𝟓𝟎</m:t>
                      </m:r>
                      <m:r>
                        <a:rPr lang="en-AU" sz="1400" b="1" i="1" smtClean="0">
                          <a:latin typeface="Cambria Math" panose="02040503050406030204" pitchFamily="18" charset="0"/>
                        </a:rPr>
                        <m:t>.</m:t>
                      </m:r>
                      <m:r>
                        <a:rPr lang="en-AU" sz="1400" b="1" i="1" smtClean="0">
                          <a:latin typeface="Cambria Math" panose="02040503050406030204" pitchFamily="18" charset="0"/>
                        </a:rPr>
                        <m:t>𝟔𝟏</m:t>
                      </m:r>
                      <m:r>
                        <a:rPr lang="en-AU" sz="1400" b="1" i="1" smtClean="0">
                          <a:latin typeface="Cambria Math" panose="02040503050406030204" pitchFamily="18" charset="0"/>
                        </a:rPr>
                        <m:t> </m:t>
                      </m:r>
                      <m:r>
                        <a:rPr lang="en-AU" sz="1400" b="1" i="1" smtClean="0">
                          <a:latin typeface="Cambria Math" panose="02040503050406030204" pitchFamily="18" charset="0"/>
                        </a:rPr>
                        <m:t>𝒌𝑵</m:t>
                      </m:r>
                    </m:oMath>
                  </m:oMathPara>
                </a14:m>
                <a:endParaRPr lang="en-GB" sz="1400" b="1" dirty="0"/>
              </a:p>
            </p:txBody>
          </p:sp>
        </mc:Choice>
        <mc:Fallback xmlns="">
          <p:sp>
            <p:nvSpPr>
              <p:cNvPr id="6" name="TextBox 5">
                <a:extLst>
                  <a:ext uri="{FF2B5EF4-FFF2-40B4-BE49-F238E27FC236}">
                    <a16:creationId xmlns:a16="http://schemas.microsoft.com/office/drawing/2014/main" id="{148904CF-AC0F-527B-74AA-71C06275A0C3}"/>
                  </a:ext>
                </a:extLst>
              </p:cNvPr>
              <p:cNvSpPr txBox="1">
                <a:spLocks noRot="1" noChangeAspect="1" noMove="1" noResize="1" noEditPoints="1" noAdjustHandles="1" noChangeArrowheads="1" noChangeShapeType="1" noTextEdit="1"/>
              </p:cNvSpPr>
              <p:nvPr/>
            </p:nvSpPr>
            <p:spPr>
              <a:xfrm>
                <a:off x="2021107" y="1512346"/>
                <a:ext cx="5567268" cy="3331105"/>
              </a:xfrm>
              <a:prstGeom prst="rect">
                <a:avLst/>
              </a:prstGeom>
              <a:blipFill>
                <a:blip r:embed="rId3"/>
                <a:stretch>
                  <a:fillRect l="-329"/>
                </a:stretch>
              </a:blipFill>
              <a:ln w="12700" cap="flat">
                <a:noFill/>
                <a:miter lim="400000"/>
              </a:ln>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5DD5313-89E1-6504-D409-D604D9AB4CCC}"/>
                  </a:ext>
                </a:extLst>
              </p:cNvPr>
              <p:cNvSpPr txBox="1"/>
              <p:nvPr/>
            </p:nvSpPr>
            <p:spPr>
              <a:xfrm>
                <a:off x="7387469" y="3981866"/>
                <a:ext cx="4826793" cy="10218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50000"/>
                  </a:lnSpc>
                  <a:spcBef>
                    <a:spcPts val="600"/>
                  </a:spcBef>
                  <a:spcAft>
                    <a:spcPts val="300"/>
                  </a:spcAft>
                </a:pPr>
                <a:r>
                  <a:rPr lang="en-GB" sz="1400" dirty="0"/>
                  <a:t>How </a:t>
                </a:r>
                <a14:m>
                  <m:oMath xmlns:m="http://schemas.openxmlformats.org/officeDocument/2006/math">
                    <m:r>
                      <a:rPr lang="en-AU" sz="1400" b="0" i="1" smtClean="0">
                        <a:latin typeface="Cambria Math" panose="02040503050406030204" pitchFamily="18" charset="0"/>
                      </a:rPr>
                      <m:t>𝑑</m:t>
                    </m:r>
                  </m:oMath>
                </a14:m>
                <a:r>
                  <a:rPr lang="en-GB" sz="1400" dirty="0"/>
                  <a:t> and </a:t>
                </a:r>
                <a14:m>
                  <m:oMath xmlns:m="http://schemas.openxmlformats.org/officeDocument/2006/math">
                    <m:r>
                      <a:rPr lang="en-AU" sz="1400" b="0" i="1" smtClean="0">
                        <a:latin typeface="Cambria Math" panose="02040503050406030204" pitchFamily="18" charset="0"/>
                      </a:rPr>
                      <m:t>𝑡</m:t>
                    </m:r>
                  </m:oMath>
                </a14:m>
                <a:r>
                  <a:rPr lang="en-GB" sz="1400" dirty="0"/>
                  <a:t> were obtained. They are identical to the bolt dimensions as in the context of the material, </a:t>
                </a:r>
                <a14:m>
                  <m:oMath xmlns:m="http://schemas.openxmlformats.org/officeDocument/2006/math">
                    <m:r>
                      <a:rPr lang="en-AU" sz="1400" b="0" i="1" smtClean="0">
                        <a:latin typeface="Cambria Math" panose="02040503050406030204" pitchFamily="18" charset="0"/>
                      </a:rPr>
                      <m:t>𝑑</m:t>
                    </m:r>
                  </m:oMath>
                </a14:m>
                <a:r>
                  <a:rPr lang="en-GB" sz="1400" dirty="0"/>
                  <a:t> and </a:t>
                </a:r>
                <a14:m>
                  <m:oMath xmlns:m="http://schemas.openxmlformats.org/officeDocument/2006/math">
                    <m:r>
                      <a:rPr lang="en-AU" sz="1400" b="0" i="1" smtClean="0">
                        <a:latin typeface="Cambria Math" panose="02040503050406030204" pitchFamily="18" charset="0"/>
                      </a:rPr>
                      <m:t>𝑡</m:t>
                    </m:r>
                  </m:oMath>
                </a14:m>
                <a:r>
                  <a:rPr lang="en-GB" sz="1400" dirty="0"/>
                  <a:t> are also the cross-sectional dimensions of the bolt hole. </a:t>
                </a:r>
              </a:p>
            </p:txBody>
          </p:sp>
        </mc:Choice>
        <mc:Fallback xmlns="">
          <p:sp>
            <p:nvSpPr>
              <p:cNvPr id="9" name="TextBox 8">
                <a:extLst>
                  <a:ext uri="{FF2B5EF4-FFF2-40B4-BE49-F238E27FC236}">
                    <a16:creationId xmlns:a16="http://schemas.microsoft.com/office/drawing/2014/main" id="{75DD5313-89E1-6504-D409-D604D9AB4CCC}"/>
                  </a:ext>
                </a:extLst>
              </p:cNvPr>
              <p:cNvSpPr txBox="1">
                <a:spLocks noRot="1" noChangeAspect="1" noMove="1" noResize="1" noEditPoints="1" noAdjustHandles="1" noChangeArrowheads="1" noChangeShapeType="1" noTextEdit="1"/>
              </p:cNvSpPr>
              <p:nvPr/>
            </p:nvSpPr>
            <p:spPr>
              <a:xfrm>
                <a:off x="7387469" y="3981866"/>
                <a:ext cx="4826793" cy="1021883"/>
              </a:xfrm>
              <a:prstGeom prst="rect">
                <a:avLst/>
              </a:prstGeom>
              <a:blipFill>
                <a:blip r:embed="rId4"/>
                <a:stretch>
                  <a:fillRect b="-5357"/>
                </a:stretch>
              </a:blipFill>
              <a:ln w="12700" cap="flat">
                <a:noFill/>
                <a:miter lim="400000"/>
              </a:ln>
              <a:effectLst/>
            </p:spPr>
            <p:txBody>
              <a:bodyPr/>
              <a:lstStyle/>
              <a:p>
                <a:r>
                  <a:rPr lang="en-AU">
                    <a:noFill/>
                  </a:rPr>
                  <a:t> </a:t>
                </a:r>
              </a:p>
            </p:txBody>
          </p:sp>
        </mc:Fallback>
      </mc:AlternateContent>
      <p:pic>
        <p:nvPicPr>
          <p:cNvPr id="7" name="Picture 6">
            <a:extLst>
              <a:ext uri="{FF2B5EF4-FFF2-40B4-BE49-F238E27FC236}">
                <a16:creationId xmlns:a16="http://schemas.microsoft.com/office/drawing/2014/main" id="{E0FA238A-9DE8-7C53-5E2E-85D895821097}"/>
              </a:ext>
            </a:extLst>
          </p:cNvPr>
          <p:cNvPicPr>
            <a:picLocks noChangeAspect="1"/>
          </p:cNvPicPr>
          <p:nvPr/>
        </p:nvPicPr>
        <p:blipFill rotWithShape="1">
          <a:blip r:embed="rId5"/>
          <a:srcRect r="9076" b="10934"/>
          <a:stretch/>
        </p:blipFill>
        <p:spPr>
          <a:xfrm>
            <a:off x="7654698" y="1792461"/>
            <a:ext cx="4292336" cy="2121309"/>
          </a:xfrm>
          <a:prstGeom prst="rect">
            <a:avLst/>
          </a:prstGeom>
          <a:ln w="38100">
            <a:solidFill>
              <a:srgbClr val="92D050"/>
            </a:solidFill>
          </a:ln>
        </p:spPr>
      </p:pic>
      <p:pic>
        <p:nvPicPr>
          <p:cNvPr id="11" name="Picture 10">
            <a:extLst>
              <a:ext uri="{FF2B5EF4-FFF2-40B4-BE49-F238E27FC236}">
                <a16:creationId xmlns:a16="http://schemas.microsoft.com/office/drawing/2014/main" id="{909AC416-0F5F-03E1-13CB-4B058537EECE}"/>
              </a:ext>
            </a:extLst>
          </p:cNvPr>
          <p:cNvPicPr>
            <a:picLocks noChangeAspect="1"/>
          </p:cNvPicPr>
          <p:nvPr/>
        </p:nvPicPr>
        <p:blipFill>
          <a:blip r:embed="rId6"/>
          <a:stretch>
            <a:fillRect/>
          </a:stretch>
        </p:blipFill>
        <p:spPr>
          <a:xfrm>
            <a:off x="551384" y="1737848"/>
            <a:ext cx="1090187" cy="2224141"/>
          </a:xfrm>
          <a:prstGeom prst="rect">
            <a:avLst/>
          </a:prstGeom>
        </p:spPr>
      </p:pic>
      <p:pic>
        <p:nvPicPr>
          <p:cNvPr id="12" name="Picture 11">
            <a:extLst>
              <a:ext uri="{FF2B5EF4-FFF2-40B4-BE49-F238E27FC236}">
                <a16:creationId xmlns:a16="http://schemas.microsoft.com/office/drawing/2014/main" id="{B1ECAB3F-73A4-37B4-EF7C-7F132411C1BA}"/>
              </a:ext>
            </a:extLst>
          </p:cNvPr>
          <p:cNvPicPr>
            <a:picLocks noChangeAspect="1"/>
          </p:cNvPicPr>
          <p:nvPr/>
        </p:nvPicPr>
        <p:blipFill>
          <a:blip r:embed="rId7"/>
          <a:stretch>
            <a:fillRect/>
          </a:stretch>
        </p:blipFill>
        <p:spPr>
          <a:xfrm>
            <a:off x="565164" y="5179006"/>
            <a:ext cx="7619068" cy="760745"/>
          </a:xfrm>
          <a:prstGeom prst="rect">
            <a:avLst/>
          </a:prstGeom>
        </p:spPr>
      </p:pic>
      <p:pic>
        <p:nvPicPr>
          <p:cNvPr id="13" name="Picture 12">
            <a:extLst>
              <a:ext uri="{FF2B5EF4-FFF2-40B4-BE49-F238E27FC236}">
                <a16:creationId xmlns:a16="http://schemas.microsoft.com/office/drawing/2014/main" id="{9F9D84A2-B8CB-3F74-DF06-E1FC1B03B3D0}"/>
              </a:ext>
            </a:extLst>
          </p:cNvPr>
          <p:cNvPicPr>
            <a:picLocks noChangeAspect="1"/>
          </p:cNvPicPr>
          <p:nvPr/>
        </p:nvPicPr>
        <p:blipFill rotWithShape="1">
          <a:blip r:embed="rId8"/>
          <a:srcRect t="36131" b="7775"/>
          <a:stretch/>
        </p:blipFill>
        <p:spPr>
          <a:xfrm>
            <a:off x="565164" y="6080889"/>
            <a:ext cx="7619068" cy="449538"/>
          </a:xfrm>
          <a:prstGeom prst="rect">
            <a:avLst/>
          </a:prstGeom>
        </p:spPr>
      </p:pic>
    </p:spTree>
    <p:extLst>
      <p:ext uri="{BB962C8B-B14F-4D97-AF65-F5344CB8AC3E}">
        <p14:creationId xmlns:p14="http://schemas.microsoft.com/office/powerpoint/2010/main" val="328626519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Meet your demonstrator"/>
          <p:cNvSpPr txBox="1">
            <a:spLocks noGrp="1"/>
          </p:cNvSpPr>
          <p:nvPr>
            <p:ph type="title"/>
          </p:nvPr>
        </p:nvSpPr>
        <p:spPr>
          <a:prstGeom prst="rect">
            <a:avLst/>
          </a:prstGeom>
        </p:spPr>
        <p:txBody>
          <a:bodyPr>
            <a:normAutofit/>
          </a:bodyPr>
          <a:lstStyle/>
          <a:p>
            <a:r>
              <a:rPr lang="en-AU" sz="4000" b="1" kern="1200" spc="0" dirty="0">
                <a:solidFill>
                  <a:schemeClr val="bg2">
                    <a:lumMod val="10000"/>
                  </a:schemeClr>
                </a:solidFill>
                <a:latin typeface="Arial"/>
                <a:ea typeface="ＭＳ Ｐゴシック" charset="-128"/>
              </a:rPr>
              <a:t>Class overview</a:t>
            </a:r>
            <a:endParaRPr dirty="0">
              <a:solidFill>
                <a:schemeClr val="bg2">
                  <a:lumMod val="10000"/>
                </a:schemeClr>
              </a:solidFill>
            </a:endParaRPr>
          </a:p>
        </p:txBody>
      </p:sp>
      <p:graphicFrame>
        <p:nvGraphicFramePr>
          <p:cNvPr id="5" name="Diagram 4">
            <a:extLst>
              <a:ext uri="{FF2B5EF4-FFF2-40B4-BE49-F238E27FC236}">
                <a16:creationId xmlns:a16="http://schemas.microsoft.com/office/drawing/2014/main" id="{59B59EF1-5D29-BA35-4A29-45BBF30297BD}"/>
              </a:ext>
            </a:extLst>
          </p:cNvPr>
          <p:cNvGraphicFramePr/>
          <p:nvPr>
            <p:extLst>
              <p:ext uri="{D42A27DB-BD31-4B8C-83A1-F6EECF244321}">
                <p14:modId xmlns:p14="http://schemas.microsoft.com/office/powerpoint/2010/main" val="3623227466"/>
              </p:ext>
            </p:extLst>
          </p:nvPr>
        </p:nvGraphicFramePr>
        <p:xfrm>
          <a:off x="668216" y="1529862"/>
          <a:ext cx="10855569" cy="3798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476672"/>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Scenario 4 – Edge shearing of members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8904CF-AC0F-527B-74AA-71C06275A0C3}"/>
                  </a:ext>
                </a:extLst>
              </p:cNvPr>
              <p:cNvSpPr txBox="1"/>
              <p:nvPr/>
            </p:nvSpPr>
            <p:spPr>
              <a:xfrm>
                <a:off x="3140232" y="1379451"/>
                <a:ext cx="5567268" cy="33075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spcBef>
                    <a:spcPts val="600"/>
                  </a:spcBef>
                  <a:spcAft>
                    <a:spcPts val="300"/>
                  </a:spcAft>
                </a:pPr>
                <a:r>
                  <a:rPr lang="en-AU" sz="1400" b="0" dirty="0">
                    <a:latin typeface="Cambria Math" panose="02040503050406030204" pitchFamily="18" charset="0"/>
                  </a:rPr>
                  <a:t>We are back to shear analysis, therefore, </a:t>
                </a:r>
                <a:endParaRPr lang="en-AU" sz="1400" b="0" i="1" dirty="0">
                  <a:latin typeface="Cambria Math" panose="02040503050406030204" pitchFamily="18" charset="0"/>
                </a:endParaRPr>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i="1">
                          <a:latin typeface="Cambria Math" panose="02040503050406030204" pitchFamily="18" charset="0"/>
                        </a:rPr>
                        <m:t>𝐹</m:t>
                      </m:r>
                      <m:r>
                        <a:rPr lang="en-AU" sz="1400" i="1">
                          <a:latin typeface="Cambria Math" panose="02040503050406030204" pitchFamily="18" charset="0"/>
                        </a:rPr>
                        <m:t>=</m:t>
                      </m:r>
                      <m:r>
                        <a:rPr lang="en-AU" sz="1400" i="1">
                          <a:latin typeface="Cambria Math" panose="02040503050406030204" pitchFamily="18" charset="0"/>
                        </a:rPr>
                        <m:t>𝐴</m:t>
                      </m:r>
                      <m:d>
                        <m:dPr>
                          <m:ctrlPr>
                            <a:rPr lang="en-AU" sz="1400" i="1">
                              <a:latin typeface="Cambria Math" panose="02040503050406030204" pitchFamily="18" charset="0"/>
                            </a:rPr>
                          </m:ctrlPr>
                        </m:dPr>
                        <m:e>
                          <m:r>
                            <a:rPr lang="en-AU" sz="1400" i="1">
                              <a:latin typeface="Cambria Math" panose="02040503050406030204" pitchFamily="18" charset="0"/>
                            </a:rPr>
                            <m:t>0.577</m:t>
                          </m:r>
                        </m:e>
                      </m:d>
                      <m:f>
                        <m:fPr>
                          <m:ctrlPr>
                            <a:rPr lang="en-AU" sz="1400" i="1">
                              <a:latin typeface="Cambria Math" panose="02040503050406030204" pitchFamily="18" charset="0"/>
                            </a:rPr>
                          </m:ctrlPr>
                        </m:fPr>
                        <m:num>
                          <m:sSub>
                            <m:sSubPr>
                              <m:ctrlPr>
                                <a:rPr lang="en-AU" sz="1400" i="1">
                                  <a:latin typeface="Cambria Math" panose="02040503050406030204" pitchFamily="18" charset="0"/>
                                </a:rPr>
                              </m:ctrlPr>
                            </m:sSubPr>
                            <m:e>
                              <m:r>
                                <a:rPr lang="en-AU" sz="1400" i="1">
                                  <a:latin typeface="Cambria Math" panose="02040503050406030204" pitchFamily="18" charset="0"/>
                                </a:rPr>
                                <m:t>𝑆</m:t>
                              </m:r>
                            </m:e>
                            <m:sub>
                              <m:r>
                                <a:rPr lang="en-AU" sz="1400" i="1">
                                  <a:latin typeface="Cambria Math" panose="02040503050406030204" pitchFamily="18" charset="0"/>
                                </a:rPr>
                                <m:t>𝑦</m:t>
                              </m:r>
                            </m:sub>
                          </m:sSub>
                        </m:num>
                        <m:den>
                          <m:sSub>
                            <m:sSubPr>
                              <m:ctrlPr>
                                <a:rPr lang="en-AU" sz="1400" i="1">
                                  <a:latin typeface="Cambria Math" panose="02040503050406030204" pitchFamily="18" charset="0"/>
                                </a:rPr>
                              </m:ctrlPr>
                            </m:sSubPr>
                            <m:e>
                              <m:r>
                                <a:rPr lang="en-AU" sz="1400" i="1">
                                  <a:latin typeface="Cambria Math" panose="02040503050406030204" pitchFamily="18" charset="0"/>
                                </a:rPr>
                                <m:t>𝑛</m:t>
                              </m:r>
                            </m:e>
                            <m:sub>
                              <m:r>
                                <a:rPr lang="en-AU" sz="1400" i="1">
                                  <a:latin typeface="Cambria Math" panose="02040503050406030204" pitchFamily="18" charset="0"/>
                                </a:rPr>
                                <m:t>𝑑</m:t>
                              </m:r>
                            </m:sub>
                          </m:sSub>
                        </m:den>
                      </m:f>
                      <m:r>
                        <a:rPr lang="en-AU" sz="1400" b="0" i="1" smtClean="0">
                          <a:latin typeface="Cambria Math" panose="02040503050406030204" pitchFamily="18" charset="0"/>
                        </a:rPr>
                        <m:t>,</m:t>
                      </m:r>
                    </m:oMath>
                  </m:oMathPara>
                </a14:m>
                <a:endParaRPr lang="en-AU" sz="1400" b="0" dirty="0"/>
              </a:p>
              <a:p>
                <a:pPr>
                  <a:lnSpc>
                    <a:spcPct val="150000"/>
                  </a:lnSpc>
                  <a:spcBef>
                    <a:spcPts val="600"/>
                  </a:spcBef>
                  <a:spcAft>
                    <a:spcPts val="300"/>
                  </a:spcAft>
                </a:pPr>
                <a:r>
                  <a:rPr lang="en-GB" sz="1400" dirty="0"/>
                  <a:t>Where </a:t>
                </a:r>
                <a14:m>
                  <m:oMath xmlns:m="http://schemas.openxmlformats.org/officeDocument/2006/math">
                    <m:r>
                      <a:rPr lang="en-AU" sz="1400" b="0" i="1" smtClean="0">
                        <a:latin typeface="Cambria Math" panose="02040503050406030204" pitchFamily="18" charset="0"/>
                      </a:rPr>
                      <m:t>𝐴</m:t>
                    </m:r>
                    <m:r>
                      <a:rPr lang="en-AU" sz="1400" b="0" i="1" smtClean="0">
                        <a:latin typeface="Cambria Math" panose="02040503050406030204" pitchFamily="18" charset="0"/>
                      </a:rPr>
                      <m:t>=4</m:t>
                    </m:r>
                    <m:r>
                      <a:rPr lang="en-AU" sz="1400" b="0" i="1" smtClean="0">
                        <a:latin typeface="Cambria Math" panose="02040503050406030204" pitchFamily="18" charset="0"/>
                      </a:rPr>
                      <m:t>𝑎𝑡</m:t>
                    </m:r>
                    <m:r>
                      <a:rPr lang="en-AU" sz="1400" b="0" i="1" smtClean="0">
                        <a:latin typeface="Cambria Math" panose="02040503050406030204" pitchFamily="18" charset="0"/>
                      </a:rPr>
                      <m:t>.</m:t>
                    </m:r>
                  </m:oMath>
                </a14:m>
                <a:r>
                  <a:rPr lang="en-GB" sz="1400" dirty="0"/>
                  <a:t> </a:t>
                </a:r>
                <a14:m>
                  <m:oMath xmlns:m="http://schemas.openxmlformats.org/officeDocument/2006/math">
                    <m:r>
                      <m:rPr>
                        <m:sty m:val="p"/>
                      </m:rPr>
                      <a:rPr lang="en-AU" sz="1400" b="0" i="0" smtClean="0">
                        <a:latin typeface="Cambria Math" panose="02040503050406030204" pitchFamily="18" charset="0"/>
                      </a:rPr>
                      <m:t>a</m:t>
                    </m:r>
                    <m:r>
                      <a:rPr lang="en-AU" sz="1400" b="0" i="1" smtClean="0">
                        <a:latin typeface="Cambria Math" panose="02040503050406030204" pitchFamily="18" charset="0"/>
                      </a:rPr>
                      <m:t>=28.1 </m:t>
                    </m:r>
                    <m:r>
                      <a:rPr lang="en-AU" sz="1400" b="0" i="1" smtClean="0">
                        <a:latin typeface="Cambria Math" panose="02040503050406030204" pitchFamily="18" charset="0"/>
                      </a:rPr>
                      <m:t>𝑚𝑚</m:t>
                    </m:r>
                  </m:oMath>
                </a14:m>
                <a:r>
                  <a:rPr lang="en-GB" sz="1400" dirty="0"/>
                  <a:t> and </a:t>
                </a:r>
                <a14:m>
                  <m:oMath xmlns:m="http://schemas.openxmlformats.org/officeDocument/2006/math">
                    <m:r>
                      <a:rPr lang="en-AU" sz="1400" b="0" i="1" dirty="0" smtClean="0">
                        <a:latin typeface="Cambria Math" panose="02040503050406030204" pitchFamily="18" charset="0"/>
                      </a:rPr>
                      <m:t>𝑡</m:t>
                    </m:r>
                    <m:r>
                      <a:rPr lang="en-AU" sz="1400" b="0" i="1" dirty="0" smtClean="0">
                        <a:latin typeface="Cambria Math" panose="02040503050406030204" pitchFamily="18" charset="0"/>
                      </a:rPr>
                      <m:t>=</m:t>
                    </m:r>
                  </m:oMath>
                </a14:m>
                <a:r>
                  <a:rPr lang="en-GB" sz="1400" dirty="0"/>
                  <a:t> material thickness </a:t>
                </a:r>
                <a14:m>
                  <m:oMath xmlns:m="http://schemas.openxmlformats.org/officeDocument/2006/math">
                    <m:d>
                      <m:dPr>
                        <m:ctrlPr>
                          <a:rPr lang="en-AU" sz="1400" b="0" i="1" smtClean="0">
                            <a:latin typeface="Cambria Math" panose="02040503050406030204" pitchFamily="18" charset="0"/>
                          </a:rPr>
                        </m:ctrlPr>
                      </m:dPr>
                      <m:e>
                        <m:r>
                          <a:rPr lang="en-AU" sz="1400" b="0" i="1" smtClean="0">
                            <a:latin typeface="Cambria Math" panose="02040503050406030204" pitchFamily="18" charset="0"/>
                          </a:rPr>
                          <m:t>25.4 </m:t>
                        </m:r>
                        <m:r>
                          <a:rPr lang="en-AU" sz="1400" b="0" i="1" smtClean="0">
                            <a:latin typeface="Cambria Math" panose="02040503050406030204" pitchFamily="18" charset="0"/>
                          </a:rPr>
                          <m:t>𝑚𝑚</m:t>
                        </m:r>
                      </m:e>
                    </m:d>
                    <m:r>
                      <a:rPr lang="en-AU" sz="1400" b="0" i="1" smtClean="0">
                        <a:latin typeface="Cambria Math" panose="02040503050406030204" pitchFamily="18" charset="0"/>
                      </a:rPr>
                      <m:t>. </m:t>
                    </m:r>
                  </m:oMath>
                </a14:m>
                <a:r>
                  <a:rPr lang="en-AU" sz="1400" dirty="0"/>
                  <a:t>Hence,</a:t>
                </a:r>
                <a:endParaRPr lang="en-AU" sz="1400" b="0" dirty="0"/>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𝐹</m:t>
                      </m:r>
                      <m:r>
                        <a:rPr lang="en-AU" sz="1400" b="0" i="1" smtClean="0">
                          <a:latin typeface="Cambria Math" panose="02040503050406030204" pitchFamily="18" charset="0"/>
                        </a:rPr>
                        <m:t>=</m:t>
                      </m:r>
                      <m:f>
                        <m:fPr>
                          <m:ctrlPr>
                            <a:rPr lang="en-AU" sz="1400" b="0" i="1" smtClean="0">
                              <a:latin typeface="Cambria Math" panose="02040503050406030204" pitchFamily="18" charset="0"/>
                            </a:rPr>
                          </m:ctrlPr>
                        </m:fPr>
                        <m:num>
                          <m:r>
                            <a:rPr lang="en-AU" sz="1400" b="0" i="1" smtClean="0">
                              <a:latin typeface="Cambria Math" panose="02040503050406030204" pitchFamily="18" charset="0"/>
                            </a:rPr>
                            <m:t>4</m:t>
                          </m:r>
                          <m:r>
                            <a:rPr lang="en-AU" sz="1400" b="0" i="1" smtClean="0">
                              <a:latin typeface="Cambria Math" panose="02040503050406030204" pitchFamily="18" charset="0"/>
                            </a:rPr>
                            <m:t>𝑎𝑡</m:t>
                          </m:r>
                          <m:r>
                            <a:rPr lang="en-AU" sz="1400" b="0" i="1" smtClean="0">
                              <a:latin typeface="Cambria Math" panose="02040503050406030204" pitchFamily="18" charset="0"/>
                            </a:rPr>
                            <m:t>(0.577)</m:t>
                          </m:r>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𝑆</m:t>
                              </m:r>
                            </m:e>
                            <m:sub>
                              <m:r>
                                <a:rPr lang="en-AU" sz="1400" b="0" i="1" smtClean="0">
                                  <a:latin typeface="Cambria Math" panose="02040503050406030204" pitchFamily="18" charset="0"/>
                                </a:rPr>
                                <m:t>𝑦</m:t>
                              </m:r>
                              <m:r>
                                <a:rPr lang="en-AU" sz="1400" b="0" i="1" smtClean="0">
                                  <a:latin typeface="Cambria Math" panose="02040503050406030204" pitchFamily="18" charset="0"/>
                                </a:rPr>
                                <m:t>,</m:t>
                              </m:r>
                              <m:r>
                                <a:rPr lang="en-AU" sz="1400" b="0" i="1" smtClean="0">
                                  <a:latin typeface="Cambria Math" panose="02040503050406030204" pitchFamily="18" charset="0"/>
                                </a:rPr>
                                <m:t>𝑚𝑒𝑚𝑏𝑒𝑟𝑠</m:t>
                              </m:r>
                            </m:sub>
                          </m:sSub>
                        </m:num>
                        <m:den>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𝑛</m:t>
                              </m:r>
                            </m:e>
                            <m:sub>
                              <m:r>
                                <a:rPr lang="en-AU" sz="1400" b="0" i="1" smtClean="0">
                                  <a:latin typeface="Cambria Math" panose="02040503050406030204" pitchFamily="18" charset="0"/>
                                </a:rPr>
                                <m:t>𝑑</m:t>
                              </m:r>
                            </m:sub>
                          </m:sSub>
                        </m:den>
                      </m:f>
                    </m:oMath>
                  </m:oMathPara>
                </a14:m>
                <a:endParaRPr lang="en-AU" sz="1400" b="0" dirty="0"/>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f>
                        <m:fPr>
                          <m:ctrlPr>
                            <a:rPr lang="en-AU" sz="1400" i="1">
                              <a:latin typeface="Cambria Math" panose="02040503050406030204" pitchFamily="18" charset="0"/>
                            </a:rPr>
                          </m:ctrlPr>
                        </m:fPr>
                        <m:num>
                          <m:r>
                            <a:rPr lang="en-AU" sz="1400" b="0" i="1" smtClean="0">
                              <a:latin typeface="Cambria Math" panose="02040503050406030204" pitchFamily="18" charset="0"/>
                            </a:rPr>
                            <m:t>4(28.1)</m:t>
                          </m:r>
                          <m:d>
                            <m:dPr>
                              <m:ctrlPr>
                                <a:rPr lang="en-AU" sz="1400" i="1">
                                  <a:latin typeface="Cambria Math" panose="02040503050406030204" pitchFamily="18" charset="0"/>
                                </a:rPr>
                              </m:ctrlPr>
                            </m:dPr>
                            <m:e>
                              <m:r>
                                <a:rPr lang="en-AU" sz="1400" i="1">
                                  <a:latin typeface="Cambria Math" panose="02040503050406030204" pitchFamily="18" charset="0"/>
                                </a:rPr>
                                <m:t>25.4</m:t>
                              </m:r>
                            </m:e>
                          </m:d>
                          <m:r>
                            <a:rPr lang="en-AU" sz="1400" b="0" i="1" smtClean="0">
                              <a:latin typeface="Cambria Math" panose="02040503050406030204" pitchFamily="18" charset="0"/>
                            </a:rPr>
                            <m:t>(0.577)</m:t>
                          </m:r>
                          <m:d>
                            <m:dPr>
                              <m:ctrlPr>
                                <a:rPr lang="en-AU" sz="1400" i="1">
                                  <a:latin typeface="Cambria Math" panose="02040503050406030204" pitchFamily="18" charset="0"/>
                                </a:rPr>
                              </m:ctrlPr>
                            </m:dPr>
                            <m:e>
                              <m:r>
                                <a:rPr lang="en-AU" sz="1400" b="0" i="1" smtClean="0">
                                  <a:latin typeface="Cambria Math" panose="02040503050406030204" pitchFamily="18" charset="0"/>
                                </a:rPr>
                                <m:t>370</m:t>
                              </m:r>
                            </m:e>
                          </m:d>
                        </m:num>
                        <m:den>
                          <m:r>
                            <a:rPr lang="en-AU" sz="1400" i="1">
                              <a:latin typeface="Cambria Math" panose="02040503050406030204" pitchFamily="18" charset="0"/>
                            </a:rPr>
                            <m:t>1.5</m:t>
                          </m:r>
                        </m:den>
                      </m:f>
                      <m:r>
                        <a:rPr lang="en-AU" sz="1400" b="0" i="1" smtClean="0">
                          <a:latin typeface="Cambria Math" panose="02040503050406030204" pitchFamily="18" charset="0"/>
                        </a:rPr>
                        <m:t>=</m:t>
                      </m:r>
                      <m:r>
                        <a:rPr lang="en-AU" sz="1400" b="1" i="1" smtClean="0">
                          <a:latin typeface="Cambria Math" panose="02040503050406030204" pitchFamily="18" charset="0"/>
                        </a:rPr>
                        <m:t>𝟒𝟎𝟔</m:t>
                      </m:r>
                      <m:r>
                        <a:rPr lang="en-AU" sz="1400" b="1" i="1" smtClean="0">
                          <a:latin typeface="Cambria Math" panose="02040503050406030204" pitchFamily="18" charset="0"/>
                        </a:rPr>
                        <m:t>.</m:t>
                      </m:r>
                      <m:r>
                        <a:rPr lang="en-AU" sz="1400" b="1" i="1" smtClean="0">
                          <a:latin typeface="Cambria Math" panose="02040503050406030204" pitchFamily="18" charset="0"/>
                        </a:rPr>
                        <m:t>𝟑𝟒</m:t>
                      </m:r>
                      <m:r>
                        <a:rPr lang="en-AU" sz="1400" b="1" i="1" smtClean="0">
                          <a:latin typeface="Cambria Math" panose="02040503050406030204" pitchFamily="18" charset="0"/>
                        </a:rPr>
                        <m:t> </m:t>
                      </m:r>
                      <m:r>
                        <a:rPr lang="en-AU" sz="1400" b="1" i="1" smtClean="0">
                          <a:latin typeface="Cambria Math" panose="02040503050406030204" pitchFamily="18" charset="0"/>
                        </a:rPr>
                        <m:t>𝒌𝑵</m:t>
                      </m:r>
                    </m:oMath>
                  </m:oMathPara>
                </a14:m>
                <a:endParaRPr lang="en-GB" sz="1400" b="1" dirty="0"/>
              </a:p>
            </p:txBody>
          </p:sp>
        </mc:Choice>
        <mc:Fallback xmlns="">
          <p:sp>
            <p:nvSpPr>
              <p:cNvPr id="6" name="TextBox 5">
                <a:extLst>
                  <a:ext uri="{FF2B5EF4-FFF2-40B4-BE49-F238E27FC236}">
                    <a16:creationId xmlns:a16="http://schemas.microsoft.com/office/drawing/2014/main" id="{148904CF-AC0F-527B-74AA-71C06275A0C3}"/>
                  </a:ext>
                </a:extLst>
              </p:cNvPr>
              <p:cNvSpPr txBox="1">
                <a:spLocks noRot="1" noChangeAspect="1" noMove="1" noResize="1" noEditPoints="1" noAdjustHandles="1" noChangeArrowheads="1" noChangeShapeType="1" noTextEdit="1"/>
              </p:cNvSpPr>
              <p:nvPr/>
            </p:nvSpPr>
            <p:spPr>
              <a:xfrm>
                <a:off x="3140232" y="1379451"/>
                <a:ext cx="5567268" cy="3307572"/>
              </a:xfrm>
              <a:prstGeom prst="rect">
                <a:avLst/>
              </a:prstGeom>
              <a:blipFill>
                <a:blip r:embed="rId3"/>
                <a:stretch>
                  <a:fillRect l="-329"/>
                </a:stretch>
              </a:blipFill>
              <a:ln w="12700" cap="flat">
                <a:noFill/>
                <a:miter lim="400000"/>
              </a:ln>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5DD5313-89E1-6504-D409-D604D9AB4CCC}"/>
                  </a:ext>
                </a:extLst>
              </p:cNvPr>
              <p:cNvSpPr txBox="1"/>
              <p:nvPr/>
            </p:nvSpPr>
            <p:spPr>
              <a:xfrm>
                <a:off x="8707500" y="2601337"/>
                <a:ext cx="3223405" cy="12772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50000"/>
                  </a:lnSpc>
                  <a:spcBef>
                    <a:spcPts val="600"/>
                  </a:spcBef>
                  <a:spcAft>
                    <a:spcPts val="300"/>
                  </a:spcAft>
                </a:pPr>
                <a14:m>
                  <m:oMath xmlns:m="http://schemas.openxmlformats.org/officeDocument/2006/math">
                    <m:r>
                      <a:rPr lang="en-AU" sz="1200" i="1" dirty="0" smtClean="0">
                        <a:latin typeface="Cambria Math" panose="02040503050406030204" pitchFamily="18" charset="0"/>
                      </a:rPr>
                      <m:t>𝑎</m:t>
                    </m:r>
                  </m:oMath>
                </a14:m>
                <a:r>
                  <a:rPr lang="en-GB" sz="1200" dirty="0"/>
                  <a:t> is the distance from the hole edge to material edge. We subtract bolt radius from the centre to edge distance.</a:t>
                </a:r>
              </a:p>
              <a:p>
                <a:pPr algn="ct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200" b="0" i="1" smtClean="0">
                          <a:latin typeface="Cambria Math" panose="02040503050406030204" pitchFamily="18" charset="0"/>
                        </a:rPr>
                        <m:t>38.1−10=28.1 </m:t>
                      </m:r>
                      <m:r>
                        <a:rPr lang="en-AU" sz="1200" b="0" i="1" smtClean="0">
                          <a:latin typeface="Cambria Math" panose="02040503050406030204" pitchFamily="18" charset="0"/>
                        </a:rPr>
                        <m:t>𝑚𝑚</m:t>
                      </m:r>
                    </m:oMath>
                  </m:oMathPara>
                </a14:m>
                <a:endParaRPr lang="en-GB" sz="1200" dirty="0"/>
              </a:p>
            </p:txBody>
          </p:sp>
        </mc:Choice>
        <mc:Fallback xmlns="">
          <p:sp>
            <p:nvSpPr>
              <p:cNvPr id="9" name="TextBox 8">
                <a:extLst>
                  <a:ext uri="{FF2B5EF4-FFF2-40B4-BE49-F238E27FC236}">
                    <a16:creationId xmlns:a16="http://schemas.microsoft.com/office/drawing/2014/main" id="{75DD5313-89E1-6504-D409-D604D9AB4CCC}"/>
                  </a:ext>
                </a:extLst>
              </p:cNvPr>
              <p:cNvSpPr txBox="1">
                <a:spLocks noRot="1" noChangeAspect="1" noMove="1" noResize="1" noEditPoints="1" noAdjustHandles="1" noChangeArrowheads="1" noChangeShapeType="1" noTextEdit="1"/>
              </p:cNvSpPr>
              <p:nvPr/>
            </p:nvSpPr>
            <p:spPr>
              <a:xfrm>
                <a:off x="8707500" y="2601337"/>
                <a:ext cx="3223405" cy="1277273"/>
              </a:xfrm>
              <a:prstGeom prst="rect">
                <a:avLst/>
              </a:prstGeom>
              <a:blipFill>
                <a:blip r:embed="rId4"/>
                <a:stretch>
                  <a:fillRect/>
                </a:stretch>
              </a:blipFill>
              <a:ln w="12700" cap="flat">
                <a:noFill/>
                <a:miter lim="400000"/>
              </a:ln>
              <a:effectLst/>
            </p:spPr>
            <p:txBody>
              <a:bodyPr/>
              <a:lstStyle/>
              <a:p>
                <a:r>
                  <a:rPr lang="en-AU">
                    <a:noFill/>
                  </a:rPr>
                  <a:t> </a:t>
                </a:r>
              </a:p>
            </p:txBody>
          </p:sp>
        </mc:Fallback>
      </mc:AlternateContent>
      <p:pic>
        <p:nvPicPr>
          <p:cNvPr id="12" name="Picture 11">
            <a:extLst>
              <a:ext uri="{FF2B5EF4-FFF2-40B4-BE49-F238E27FC236}">
                <a16:creationId xmlns:a16="http://schemas.microsoft.com/office/drawing/2014/main" id="{B1ECAB3F-73A4-37B4-EF7C-7F132411C1BA}"/>
              </a:ext>
            </a:extLst>
          </p:cNvPr>
          <p:cNvPicPr>
            <a:picLocks noChangeAspect="1"/>
          </p:cNvPicPr>
          <p:nvPr/>
        </p:nvPicPr>
        <p:blipFill>
          <a:blip r:embed="rId5"/>
          <a:stretch>
            <a:fillRect/>
          </a:stretch>
        </p:blipFill>
        <p:spPr>
          <a:xfrm>
            <a:off x="565164" y="5179006"/>
            <a:ext cx="7619068" cy="760745"/>
          </a:xfrm>
          <a:prstGeom prst="rect">
            <a:avLst/>
          </a:prstGeom>
        </p:spPr>
      </p:pic>
      <p:pic>
        <p:nvPicPr>
          <p:cNvPr id="13" name="Picture 12">
            <a:extLst>
              <a:ext uri="{FF2B5EF4-FFF2-40B4-BE49-F238E27FC236}">
                <a16:creationId xmlns:a16="http://schemas.microsoft.com/office/drawing/2014/main" id="{9F9D84A2-B8CB-3F74-DF06-E1FC1B03B3D0}"/>
              </a:ext>
            </a:extLst>
          </p:cNvPr>
          <p:cNvPicPr>
            <a:picLocks noChangeAspect="1"/>
          </p:cNvPicPr>
          <p:nvPr/>
        </p:nvPicPr>
        <p:blipFill rotWithShape="1">
          <a:blip r:embed="rId6"/>
          <a:srcRect t="36131" b="7775"/>
          <a:stretch/>
        </p:blipFill>
        <p:spPr>
          <a:xfrm>
            <a:off x="565164" y="6080889"/>
            <a:ext cx="7619068" cy="449538"/>
          </a:xfrm>
          <a:prstGeom prst="rect">
            <a:avLst/>
          </a:prstGeom>
        </p:spPr>
      </p:pic>
      <p:pic>
        <p:nvPicPr>
          <p:cNvPr id="3" name="Picture 2">
            <a:extLst>
              <a:ext uri="{FF2B5EF4-FFF2-40B4-BE49-F238E27FC236}">
                <a16:creationId xmlns:a16="http://schemas.microsoft.com/office/drawing/2014/main" id="{59B44B5F-98B2-2C0D-7476-E706980EB640}"/>
              </a:ext>
            </a:extLst>
          </p:cNvPr>
          <p:cNvPicPr>
            <a:picLocks noChangeAspect="1"/>
          </p:cNvPicPr>
          <p:nvPr/>
        </p:nvPicPr>
        <p:blipFill>
          <a:blip r:embed="rId7"/>
          <a:stretch>
            <a:fillRect/>
          </a:stretch>
        </p:blipFill>
        <p:spPr>
          <a:xfrm>
            <a:off x="479376" y="1042162"/>
            <a:ext cx="1090188" cy="2281319"/>
          </a:xfrm>
          <a:prstGeom prst="rect">
            <a:avLst/>
          </a:prstGeom>
        </p:spPr>
      </p:pic>
      <p:pic>
        <p:nvPicPr>
          <p:cNvPr id="5" name="Picture 4">
            <a:extLst>
              <a:ext uri="{FF2B5EF4-FFF2-40B4-BE49-F238E27FC236}">
                <a16:creationId xmlns:a16="http://schemas.microsoft.com/office/drawing/2014/main" id="{D4528FFC-D5A9-AB60-B569-910CDD720429}"/>
              </a:ext>
            </a:extLst>
          </p:cNvPr>
          <p:cNvPicPr>
            <a:picLocks noChangeAspect="1"/>
          </p:cNvPicPr>
          <p:nvPr/>
        </p:nvPicPr>
        <p:blipFill>
          <a:blip r:embed="rId8"/>
          <a:stretch>
            <a:fillRect/>
          </a:stretch>
        </p:blipFill>
        <p:spPr>
          <a:xfrm>
            <a:off x="8765127" y="412528"/>
            <a:ext cx="2965770" cy="2188809"/>
          </a:xfrm>
          <a:prstGeom prst="rect">
            <a:avLst/>
          </a:prstGeom>
        </p:spPr>
      </p:pic>
      <p:pic>
        <p:nvPicPr>
          <p:cNvPr id="7" name="Picture 6">
            <a:extLst>
              <a:ext uri="{FF2B5EF4-FFF2-40B4-BE49-F238E27FC236}">
                <a16:creationId xmlns:a16="http://schemas.microsoft.com/office/drawing/2014/main" id="{557F7BDF-D799-D1D1-892A-06D17D55A5CE}"/>
              </a:ext>
            </a:extLst>
          </p:cNvPr>
          <p:cNvPicPr>
            <a:picLocks noChangeAspect="1"/>
          </p:cNvPicPr>
          <p:nvPr/>
        </p:nvPicPr>
        <p:blipFill>
          <a:blip r:embed="rId9"/>
          <a:stretch>
            <a:fillRect/>
          </a:stretch>
        </p:blipFill>
        <p:spPr>
          <a:xfrm>
            <a:off x="565164" y="3422898"/>
            <a:ext cx="2122486" cy="1591864"/>
          </a:xfrm>
          <a:prstGeom prst="rect">
            <a:avLst/>
          </a:prstGeom>
        </p:spPr>
      </p:pic>
      <p:pic>
        <p:nvPicPr>
          <p:cNvPr id="14" name="Picture 13">
            <a:extLst>
              <a:ext uri="{FF2B5EF4-FFF2-40B4-BE49-F238E27FC236}">
                <a16:creationId xmlns:a16="http://schemas.microsoft.com/office/drawing/2014/main" id="{F77DCAAF-1A4E-33C6-0E47-E5E6EBEC44D3}"/>
              </a:ext>
            </a:extLst>
          </p:cNvPr>
          <p:cNvPicPr>
            <a:picLocks noChangeAspect="1"/>
          </p:cNvPicPr>
          <p:nvPr/>
        </p:nvPicPr>
        <p:blipFill>
          <a:blip r:embed="rId10"/>
          <a:stretch>
            <a:fillRect/>
          </a:stretch>
        </p:blipFill>
        <p:spPr>
          <a:xfrm>
            <a:off x="8828082" y="3898444"/>
            <a:ext cx="2839860" cy="1984294"/>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000E8B2-0CDE-D899-4928-91AABDA5D172}"/>
                  </a:ext>
                </a:extLst>
              </p:cNvPr>
              <p:cNvSpPr txBox="1"/>
              <p:nvPr/>
            </p:nvSpPr>
            <p:spPr>
              <a:xfrm>
                <a:off x="8671904" y="5833317"/>
                <a:ext cx="3294596" cy="6121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50000"/>
                  </a:lnSpc>
                  <a:spcBef>
                    <a:spcPts val="600"/>
                  </a:spcBef>
                  <a:spcAft>
                    <a:spcPts val="300"/>
                  </a:spcAft>
                </a:pPr>
                <a:r>
                  <a:rPr lang="en-GB" sz="1200" dirty="0"/>
                  <a:t>We use </a:t>
                </a:r>
                <a14:m>
                  <m:oMath xmlns:m="http://schemas.openxmlformats.org/officeDocument/2006/math">
                    <m:r>
                      <a:rPr lang="en-AU" sz="1200" b="0" i="1" smtClean="0">
                        <a:latin typeface="Cambria Math" panose="02040503050406030204" pitchFamily="18" charset="0"/>
                      </a:rPr>
                      <m:t>4</m:t>
                    </m:r>
                    <m:r>
                      <a:rPr lang="en-AU" sz="1200" b="0" i="1" smtClean="0">
                        <a:latin typeface="Cambria Math" panose="02040503050406030204" pitchFamily="18" charset="0"/>
                      </a:rPr>
                      <m:t>𝑎𝑡</m:t>
                    </m:r>
                  </m:oMath>
                </a14:m>
                <a:r>
                  <a:rPr lang="en-GB" sz="1200" dirty="0"/>
                  <a:t> because there are two bolt holes, each of which has 2 shear planes (purple).</a:t>
                </a:r>
              </a:p>
            </p:txBody>
          </p:sp>
        </mc:Choice>
        <mc:Fallback xmlns="">
          <p:sp>
            <p:nvSpPr>
              <p:cNvPr id="15" name="TextBox 14">
                <a:extLst>
                  <a:ext uri="{FF2B5EF4-FFF2-40B4-BE49-F238E27FC236}">
                    <a16:creationId xmlns:a16="http://schemas.microsoft.com/office/drawing/2014/main" id="{C000E8B2-0CDE-D899-4928-91AABDA5D172}"/>
                  </a:ext>
                </a:extLst>
              </p:cNvPr>
              <p:cNvSpPr txBox="1">
                <a:spLocks noRot="1" noChangeAspect="1" noMove="1" noResize="1" noEditPoints="1" noAdjustHandles="1" noChangeArrowheads="1" noChangeShapeType="1" noTextEdit="1"/>
              </p:cNvSpPr>
              <p:nvPr/>
            </p:nvSpPr>
            <p:spPr>
              <a:xfrm>
                <a:off x="8671904" y="5833317"/>
                <a:ext cx="3294596" cy="612155"/>
              </a:xfrm>
              <a:prstGeom prst="rect">
                <a:avLst/>
              </a:prstGeom>
              <a:blipFill>
                <a:blip r:embed="rId11"/>
                <a:stretch>
                  <a:fillRect r="-370" b="-7000"/>
                </a:stretch>
              </a:blipFill>
              <a:ln w="12700" cap="flat">
                <a:noFill/>
                <a:miter lim="400000"/>
              </a:ln>
              <a:effectLst/>
            </p:spPr>
            <p:txBody>
              <a:bodyPr/>
              <a:lstStyle/>
              <a:p>
                <a:r>
                  <a:rPr lang="en-AU">
                    <a:noFill/>
                  </a:rPr>
                  <a:t> </a:t>
                </a:r>
              </a:p>
            </p:txBody>
          </p:sp>
        </mc:Fallback>
      </mc:AlternateContent>
    </p:spTree>
    <p:extLst>
      <p:ext uri="{BB962C8B-B14F-4D97-AF65-F5344CB8AC3E}">
        <p14:creationId xmlns:p14="http://schemas.microsoft.com/office/powerpoint/2010/main" val="170637648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91998D-E017-D861-7952-734255EEB136}"/>
              </a:ext>
            </a:extLst>
          </p:cNvPr>
          <p:cNvSpPr/>
          <p:nvPr/>
        </p:nvSpPr>
        <p:spPr>
          <a:xfrm>
            <a:off x="479377" y="1760782"/>
            <a:ext cx="5542012" cy="3108378"/>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476672"/>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Determining final answer</a:t>
            </a:r>
          </a:p>
        </p:txBody>
      </p:sp>
      <mc:AlternateContent xmlns:mc="http://schemas.openxmlformats.org/markup-compatibility/2006" xmlns:a14="http://schemas.microsoft.com/office/drawing/2010/main">
        <mc:Choice Requires="a14">
          <p:graphicFrame>
            <p:nvGraphicFramePr>
              <p:cNvPr id="3" name="Table 4">
                <a:extLst>
                  <a:ext uri="{FF2B5EF4-FFF2-40B4-BE49-F238E27FC236}">
                    <a16:creationId xmlns:a16="http://schemas.microsoft.com/office/drawing/2014/main" id="{FC8803E4-6BB6-21A0-F868-E6DAF5EB829F}"/>
                  </a:ext>
                </a:extLst>
              </p:cNvPr>
              <p:cNvGraphicFramePr>
                <a:graphicFrameLocks noGrp="1"/>
              </p:cNvGraphicFramePr>
              <p:nvPr>
                <p:extLst>
                  <p:ext uri="{D42A27DB-BD31-4B8C-83A1-F6EECF244321}">
                    <p14:modId xmlns:p14="http://schemas.microsoft.com/office/powerpoint/2010/main" val="213154146"/>
                  </p:ext>
                </p:extLst>
              </p:nvPr>
            </p:nvGraphicFramePr>
            <p:xfrm>
              <a:off x="6170612" y="1916832"/>
              <a:ext cx="5256584" cy="2808312"/>
            </p:xfrm>
            <a:graphic>
              <a:graphicData uri="http://schemas.openxmlformats.org/drawingml/2006/table">
                <a:tbl>
                  <a:tblPr firstRow="1" bandRow="1">
                    <a:tableStyleId>{5C22544A-7EE6-4342-B048-85BDC9FD1C3A}</a:tableStyleId>
                  </a:tblPr>
                  <a:tblGrid>
                    <a:gridCol w="2628292">
                      <a:extLst>
                        <a:ext uri="{9D8B030D-6E8A-4147-A177-3AD203B41FA5}">
                          <a16:colId xmlns:a16="http://schemas.microsoft.com/office/drawing/2014/main" val="766232446"/>
                        </a:ext>
                      </a:extLst>
                    </a:gridCol>
                    <a:gridCol w="2628292">
                      <a:extLst>
                        <a:ext uri="{9D8B030D-6E8A-4147-A177-3AD203B41FA5}">
                          <a16:colId xmlns:a16="http://schemas.microsoft.com/office/drawing/2014/main" val="1871550554"/>
                        </a:ext>
                      </a:extLst>
                    </a:gridCol>
                  </a:tblGrid>
                  <a:tr h="468052">
                    <a:tc>
                      <a:txBody>
                        <a:bodyPr/>
                        <a:lstStyle/>
                        <a:p>
                          <a:r>
                            <a:rPr lang="en-AU" sz="1600" dirty="0">
                              <a:solidFill>
                                <a:sysClr val="windowText" lastClr="000000"/>
                              </a:solidFill>
                            </a:rPr>
                            <a:t>Failure Mode</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AU" sz="1600" dirty="0">
                              <a:solidFill>
                                <a:sysClr val="windowText" lastClr="000000"/>
                              </a:solidFill>
                            </a:rPr>
                            <a:t>Required Force </a:t>
                          </a:r>
                          <a14:m>
                            <m:oMath xmlns:m="http://schemas.openxmlformats.org/officeDocument/2006/math">
                              <m:d>
                                <m:dPr>
                                  <m:ctrlPr>
                                    <a:rPr lang="en-AU" sz="1600" b="1" i="1" smtClean="0">
                                      <a:solidFill>
                                        <a:sysClr val="windowText" lastClr="000000"/>
                                      </a:solidFill>
                                      <a:latin typeface="Cambria Math" panose="02040503050406030204" pitchFamily="18" charset="0"/>
                                    </a:rPr>
                                  </m:ctrlPr>
                                </m:dPr>
                                <m:e>
                                  <m:r>
                                    <a:rPr lang="en-AU" sz="1600" b="1" i="1" smtClean="0">
                                      <a:solidFill>
                                        <a:sysClr val="windowText" lastClr="000000"/>
                                      </a:solidFill>
                                      <a:latin typeface="Cambria Math" panose="02040503050406030204" pitchFamily="18" charset="0"/>
                                    </a:rPr>
                                    <m:t>𝒌𝑵</m:t>
                                  </m:r>
                                </m:e>
                              </m:d>
                            </m:oMath>
                          </a14:m>
                          <a:endParaRPr lang="en-AU" sz="1600" dirty="0">
                            <a:solidFill>
                              <a:sysClr val="windowText" lastClr="000000"/>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0573978"/>
                      </a:ext>
                    </a:extLst>
                  </a:tr>
                  <a:tr h="468052">
                    <a:tc>
                      <a:txBody>
                        <a:bodyPr/>
                        <a:lstStyle/>
                        <a:p>
                          <a:r>
                            <a:rPr lang="en-AU" sz="1600" dirty="0">
                              <a:solidFill>
                                <a:sysClr val="windowText" lastClr="000000"/>
                              </a:solidFill>
                            </a:rPr>
                            <a:t>Bolt shear failure </a:t>
                          </a:r>
                        </a:p>
                      </a:txBody>
                      <a:tcPr anchor="ctr">
                        <a:lnT w="12700" cap="flat" cmpd="sng" algn="ctr">
                          <a:solidFill>
                            <a:schemeClr val="tx1"/>
                          </a:solid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r>
                                  <a:rPr lang="en-AU" sz="1600" i="1" dirty="0" smtClean="0">
                                    <a:solidFill>
                                      <a:sysClr val="windowText" lastClr="000000"/>
                                    </a:solidFill>
                                    <a:latin typeface="Cambria Math" panose="02040503050406030204" pitchFamily="18" charset="0"/>
                                  </a:rPr>
                                  <m:t>319</m:t>
                                </m:r>
                                <m:r>
                                  <a:rPr lang="en-AU" sz="1600" b="0" i="1" dirty="0" smtClean="0">
                                    <a:solidFill>
                                      <a:sysClr val="windowText" lastClr="000000"/>
                                    </a:solidFill>
                                    <a:latin typeface="Cambria Math" panose="02040503050406030204" pitchFamily="18" charset="0"/>
                                  </a:rPr>
                                  <m:t>.04</m:t>
                                </m:r>
                              </m:oMath>
                            </m:oMathPara>
                          </a14:m>
                          <a:endParaRPr lang="en-AU" sz="1600" dirty="0">
                            <a:solidFill>
                              <a:sysClr val="windowText" lastClr="000000"/>
                            </a:solidFill>
                          </a:endParaRP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4245640304"/>
                      </a:ext>
                    </a:extLst>
                  </a:tr>
                  <a:tr h="468052">
                    <a:tc>
                      <a:txBody>
                        <a:bodyPr/>
                        <a:lstStyle/>
                        <a:p>
                          <a:r>
                            <a:rPr lang="en-AU" sz="1600" dirty="0">
                              <a:solidFill>
                                <a:sysClr val="windowText" lastClr="000000"/>
                              </a:solidFill>
                            </a:rPr>
                            <a:t>Bolt bearing failure</a:t>
                          </a:r>
                        </a:p>
                      </a:txBody>
                      <a:tcPr anchor="ctr">
                        <a:noFill/>
                      </a:tcPr>
                    </a:tc>
                    <a:tc>
                      <a:txBody>
                        <a:bodyPr/>
                        <a:lstStyle/>
                        <a:p>
                          <a:pPr/>
                          <a14:m>
                            <m:oMathPara xmlns:m="http://schemas.openxmlformats.org/officeDocument/2006/math">
                              <m:oMathParaPr>
                                <m:jc m:val="centerGroup"/>
                              </m:oMathParaPr>
                              <m:oMath xmlns:m="http://schemas.openxmlformats.org/officeDocument/2006/math">
                                <m:r>
                                  <a:rPr lang="en-AU" sz="1600" i="1" dirty="0" smtClean="0">
                                    <a:solidFill>
                                      <a:sysClr val="windowText" lastClr="000000"/>
                                    </a:solidFill>
                                    <a:latin typeface="Cambria Math" panose="02040503050406030204" pitchFamily="18" charset="0"/>
                                  </a:rPr>
                                  <m:t>447</m:t>
                                </m:r>
                                <m:r>
                                  <a:rPr lang="en-AU" sz="1600" b="0" i="0" dirty="0" smtClean="0">
                                    <a:solidFill>
                                      <a:sysClr val="windowText" lastClr="000000"/>
                                    </a:solidFill>
                                    <a:latin typeface="Cambria Math" panose="02040503050406030204" pitchFamily="18" charset="0"/>
                                  </a:rPr>
                                  <m:t>.04</m:t>
                                </m:r>
                              </m:oMath>
                            </m:oMathPara>
                          </a14:m>
                          <a:endParaRPr lang="en-AU" sz="1600" dirty="0">
                            <a:solidFill>
                              <a:sysClr val="windowText" lastClr="000000"/>
                            </a:solidFill>
                          </a:endParaRPr>
                        </a:p>
                      </a:txBody>
                      <a:tcPr anchor="ctr">
                        <a:noFill/>
                      </a:tcPr>
                    </a:tc>
                    <a:extLst>
                      <a:ext uri="{0D108BD9-81ED-4DB2-BD59-A6C34878D82A}">
                        <a16:rowId xmlns:a16="http://schemas.microsoft.com/office/drawing/2014/main" val="2652194255"/>
                      </a:ext>
                    </a:extLst>
                  </a:tr>
                  <a:tr h="468052">
                    <a:tc>
                      <a:txBody>
                        <a:bodyPr/>
                        <a:lstStyle/>
                        <a:p>
                          <a:r>
                            <a:rPr lang="en-AU" sz="1600" b="1" dirty="0">
                              <a:solidFill>
                                <a:sysClr val="windowText" lastClr="000000"/>
                              </a:solidFill>
                            </a:rPr>
                            <a:t>Bearing failure of members</a:t>
                          </a:r>
                        </a:p>
                      </a:txBody>
                      <a:tcPr anchor="ctr">
                        <a:noFill/>
                      </a:tcPr>
                    </a:tc>
                    <a:tc>
                      <a:txBody>
                        <a:bodyPr/>
                        <a:lstStyle/>
                        <a:p>
                          <a:pPr/>
                          <a14:m>
                            <m:oMathPara xmlns:m="http://schemas.openxmlformats.org/officeDocument/2006/math">
                              <m:oMathParaPr>
                                <m:jc m:val="centerGroup"/>
                              </m:oMathParaPr>
                              <m:oMath xmlns:m="http://schemas.openxmlformats.org/officeDocument/2006/math">
                                <m:r>
                                  <a:rPr lang="en-AU" sz="1600" b="1" i="1" dirty="0" smtClean="0">
                                    <a:solidFill>
                                      <a:sysClr val="windowText" lastClr="000000"/>
                                    </a:solidFill>
                                    <a:latin typeface="Cambria Math" panose="02040503050406030204" pitchFamily="18" charset="0"/>
                                  </a:rPr>
                                  <m:t>𝟐𝟓𝟎</m:t>
                                </m:r>
                                <m:r>
                                  <a:rPr lang="en-AU" sz="1600" b="1" i="1" dirty="0" smtClean="0">
                                    <a:solidFill>
                                      <a:sysClr val="windowText" lastClr="000000"/>
                                    </a:solidFill>
                                    <a:latin typeface="Cambria Math" panose="02040503050406030204" pitchFamily="18" charset="0"/>
                                  </a:rPr>
                                  <m:t>.</m:t>
                                </m:r>
                                <m:r>
                                  <a:rPr lang="en-AU" sz="1600" b="1" i="1" dirty="0" smtClean="0">
                                    <a:solidFill>
                                      <a:sysClr val="windowText" lastClr="000000"/>
                                    </a:solidFill>
                                    <a:latin typeface="Cambria Math" panose="02040503050406030204" pitchFamily="18" charset="0"/>
                                  </a:rPr>
                                  <m:t>𝟔𝟏</m:t>
                                </m:r>
                              </m:oMath>
                            </m:oMathPara>
                          </a14:m>
                          <a:endParaRPr lang="en-AU" sz="1600" b="1" dirty="0">
                            <a:solidFill>
                              <a:sysClr val="windowText" lastClr="000000"/>
                            </a:solidFill>
                          </a:endParaRPr>
                        </a:p>
                      </a:txBody>
                      <a:tcPr anchor="ctr">
                        <a:noFill/>
                      </a:tcPr>
                    </a:tc>
                    <a:extLst>
                      <a:ext uri="{0D108BD9-81ED-4DB2-BD59-A6C34878D82A}">
                        <a16:rowId xmlns:a16="http://schemas.microsoft.com/office/drawing/2014/main" val="4133002614"/>
                      </a:ext>
                    </a:extLst>
                  </a:tr>
                  <a:tr h="468052">
                    <a:tc>
                      <a:txBody>
                        <a:bodyPr/>
                        <a:lstStyle/>
                        <a:p>
                          <a:r>
                            <a:rPr lang="en-AU" sz="1600" dirty="0">
                              <a:solidFill>
                                <a:sysClr val="windowText" lastClr="000000"/>
                              </a:solidFill>
                            </a:rPr>
                            <a:t>Edge shearing of members</a:t>
                          </a:r>
                        </a:p>
                      </a:txBody>
                      <a:tcPr anchor="ctr">
                        <a:noFill/>
                      </a:tcPr>
                    </a:tc>
                    <a:tc>
                      <a:txBody>
                        <a:bodyPr/>
                        <a:lstStyle/>
                        <a:p>
                          <a:pPr/>
                          <a14:m>
                            <m:oMathPara xmlns:m="http://schemas.openxmlformats.org/officeDocument/2006/math">
                              <m:oMathParaPr>
                                <m:jc m:val="centerGroup"/>
                              </m:oMathParaPr>
                              <m:oMath xmlns:m="http://schemas.openxmlformats.org/officeDocument/2006/math">
                                <m:r>
                                  <a:rPr lang="en-AU" sz="1600" b="0" i="1" dirty="0" smtClean="0">
                                    <a:solidFill>
                                      <a:sysClr val="windowText" lastClr="000000"/>
                                    </a:solidFill>
                                    <a:latin typeface="Cambria Math" panose="02040503050406030204" pitchFamily="18" charset="0"/>
                                  </a:rPr>
                                  <m:t>406.34</m:t>
                                </m:r>
                              </m:oMath>
                            </m:oMathPara>
                          </a14:m>
                          <a:endParaRPr lang="en-AU" sz="1600" dirty="0">
                            <a:solidFill>
                              <a:sysClr val="windowText" lastClr="000000"/>
                            </a:solidFill>
                          </a:endParaRPr>
                        </a:p>
                      </a:txBody>
                      <a:tcPr anchor="ctr">
                        <a:noFill/>
                      </a:tcPr>
                    </a:tc>
                    <a:extLst>
                      <a:ext uri="{0D108BD9-81ED-4DB2-BD59-A6C34878D82A}">
                        <a16:rowId xmlns:a16="http://schemas.microsoft.com/office/drawing/2014/main" val="2597742846"/>
                      </a:ext>
                    </a:extLst>
                  </a:tr>
                  <a:tr h="468052">
                    <a:tc>
                      <a:txBody>
                        <a:bodyPr/>
                        <a:lstStyle/>
                        <a:p>
                          <a:r>
                            <a:rPr lang="en-AU" sz="1600" dirty="0">
                              <a:solidFill>
                                <a:sysClr val="windowText" lastClr="000000"/>
                              </a:solidFill>
                            </a:rPr>
                            <a:t>Tensile failure of members</a:t>
                          </a:r>
                        </a:p>
                      </a:txBody>
                      <a:tcPr anchor="ctr">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AU" sz="1600" i="1" dirty="0" smtClean="0">
                                    <a:solidFill>
                                      <a:sysClr val="windowText" lastClr="000000"/>
                                    </a:solidFill>
                                    <a:latin typeface="Cambria Math" panose="02040503050406030204" pitchFamily="18" charset="0"/>
                                  </a:rPr>
                                  <m:t>448.</m:t>
                                </m:r>
                                <m:r>
                                  <a:rPr lang="en-AU" sz="1600" b="0" i="1" dirty="0" smtClean="0">
                                    <a:solidFill>
                                      <a:sysClr val="windowText" lastClr="000000"/>
                                    </a:solidFill>
                                    <a:latin typeface="Cambria Math" panose="02040503050406030204" pitchFamily="18" charset="0"/>
                                  </a:rPr>
                                  <m:t>60</m:t>
                                </m:r>
                              </m:oMath>
                            </m:oMathPara>
                          </a14:m>
                          <a:endParaRPr lang="en-AU" sz="1600" dirty="0">
                            <a:solidFill>
                              <a:sysClr val="windowText" lastClr="000000"/>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490616"/>
                      </a:ext>
                    </a:extLst>
                  </a:tr>
                </a:tbl>
              </a:graphicData>
            </a:graphic>
          </p:graphicFrame>
        </mc:Choice>
        <mc:Fallback xmlns="">
          <p:graphicFrame>
            <p:nvGraphicFramePr>
              <p:cNvPr id="3" name="Table 4">
                <a:extLst>
                  <a:ext uri="{FF2B5EF4-FFF2-40B4-BE49-F238E27FC236}">
                    <a16:creationId xmlns:a16="http://schemas.microsoft.com/office/drawing/2014/main" id="{FC8803E4-6BB6-21A0-F868-E6DAF5EB829F}"/>
                  </a:ext>
                </a:extLst>
              </p:cNvPr>
              <p:cNvGraphicFramePr>
                <a:graphicFrameLocks noGrp="1"/>
              </p:cNvGraphicFramePr>
              <p:nvPr>
                <p:extLst>
                  <p:ext uri="{D42A27DB-BD31-4B8C-83A1-F6EECF244321}">
                    <p14:modId xmlns:p14="http://schemas.microsoft.com/office/powerpoint/2010/main" val="2369586826"/>
                  </p:ext>
                </p:extLst>
              </p:nvPr>
            </p:nvGraphicFramePr>
            <p:xfrm>
              <a:off x="6170612" y="1916832"/>
              <a:ext cx="5256584" cy="2808312"/>
            </p:xfrm>
            <a:graphic>
              <a:graphicData uri="http://schemas.openxmlformats.org/drawingml/2006/table">
                <a:tbl>
                  <a:tblPr firstRow="1" bandRow="1">
                    <a:tableStyleId>{5C22544A-7EE6-4342-B048-85BDC9FD1C3A}</a:tableStyleId>
                  </a:tblPr>
                  <a:tblGrid>
                    <a:gridCol w="2628292">
                      <a:extLst>
                        <a:ext uri="{9D8B030D-6E8A-4147-A177-3AD203B41FA5}">
                          <a16:colId xmlns:a16="http://schemas.microsoft.com/office/drawing/2014/main" val="766232446"/>
                        </a:ext>
                      </a:extLst>
                    </a:gridCol>
                    <a:gridCol w="2628292">
                      <a:extLst>
                        <a:ext uri="{9D8B030D-6E8A-4147-A177-3AD203B41FA5}">
                          <a16:colId xmlns:a16="http://schemas.microsoft.com/office/drawing/2014/main" val="1871550554"/>
                        </a:ext>
                      </a:extLst>
                    </a:gridCol>
                  </a:tblGrid>
                  <a:tr h="468052">
                    <a:tc>
                      <a:txBody>
                        <a:bodyPr/>
                        <a:lstStyle/>
                        <a:p>
                          <a:r>
                            <a:rPr lang="en-AU" sz="1600" dirty="0">
                              <a:solidFill>
                                <a:sysClr val="windowText" lastClr="000000"/>
                              </a:solidFill>
                            </a:rPr>
                            <a:t>Failure Mode</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464" t="-1299" r="-464" b="-502597"/>
                          </a:stretch>
                        </a:blipFill>
                      </a:tcPr>
                    </a:tc>
                    <a:extLst>
                      <a:ext uri="{0D108BD9-81ED-4DB2-BD59-A6C34878D82A}">
                        <a16:rowId xmlns:a16="http://schemas.microsoft.com/office/drawing/2014/main" val="1320573978"/>
                      </a:ext>
                    </a:extLst>
                  </a:tr>
                  <a:tr h="468052">
                    <a:tc>
                      <a:txBody>
                        <a:bodyPr/>
                        <a:lstStyle/>
                        <a:p>
                          <a:r>
                            <a:rPr lang="en-AU" sz="1600" dirty="0">
                              <a:solidFill>
                                <a:sysClr val="windowText" lastClr="000000"/>
                              </a:solidFill>
                            </a:rPr>
                            <a:t>Bolt shear failure </a:t>
                          </a:r>
                        </a:p>
                      </a:txBody>
                      <a:tcPr anchor="ctr">
                        <a:lnT w="12700" cap="flat" cmpd="sng" algn="ctr">
                          <a:solidFill>
                            <a:schemeClr val="tx1"/>
                          </a:solidFill>
                          <a:prstDash val="solid"/>
                          <a:round/>
                          <a:headEnd type="none" w="med" len="med"/>
                          <a:tailEnd type="none" w="med" len="med"/>
                        </a:lnT>
                        <a:noFill/>
                      </a:tcPr>
                    </a:tc>
                    <a:tc>
                      <a:txBody>
                        <a:bodyPr/>
                        <a:lstStyle/>
                        <a:p>
                          <a:endParaRPr lang="en-US"/>
                        </a:p>
                      </a:txBody>
                      <a:tcPr anchor="ctr">
                        <a:lnT w="12700" cap="flat" cmpd="sng" algn="ctr">
                          <a:solidFill>
                            <a:schemeClr val="tx1"/>
                          </a:solidFill>
                          <a:prstDash val="solid"/>
                          <a:round/>
                          <a:headEnd type="none" w="med" len="med"/>
                          <a:tailEnd type="none" w="med" len="med"/>
                        </a:lnT>
                        <a:blipFill>
                          <a:blip r:embed="rId3"/>
                          <a:stretch>
                            <a:fillRect l="-100464" t="-101299" r="-464" b="-402597"/>
                          </a:stretch>
                        </a:blipFill>
                      </a:tcPr>
                    </a:tc>
                    <a:extLst>
                      <a:ext uri="{0D108BD9-81ED-4DB2-BD59-A6C34878D82A}">
                        <a16:rowId xmlns:a16="http://schemas.microsoft.com/office/drawing/2014/main" val="4245640304"/>
                      </a:ext>
                    </a:extLst>
                  </a:tr>
                  <a:tr h="468052">
                    <a:tc>
                      <a:txBody>
                        <a:bodyPr/>
                        <a:lstStyle/>
                        <a:p>
                          <a:r>
                            <a:rPr lang="en-AU" sz="1600" dirty="0">
                              <a:solidFill>
                                <a:sysClr val="windowText" lastClr="000000"/>
                              </a:solidFill>
                            </a:rPr>
                            <a:t>Bolte bearing failure</a:t>
                          </a:r>
                        </a:p>
                      </a:txBody>
                      <a:tcPr anchor="ctr">
                        <a:noFill/>
                      </a:tcPr>
                    </a:tc>
                    <a:tc>
                      <a:txBody>
                        <a:bodyPr/>
                        <a:lstStyle/>
                        <a:p>
                          <a:endParaRPr lang="en-US"/>
                        </a:p>
                      </a:txBody>
                      <a:tcPr anchor="ctr">
                        <a:blipFill>
                          <a:blip r:embed="rId3"/>
                          <a:stretch>
                            <a:fillRect l="-100464" t="-201299" r="-464" b="-302597"/>
                          </a:stretch>
                        </a:blipFill>
                      </a:tcPr>
                    </a:tc>
                    <a:extLst>
                      <a:ext uri="{0D108BD9-81ED-4DB2-BD59-A6C34878D82A}">
                        <a16:rowId xmlns:a16="http://schemas.microsoft.com/office/drawing/2014/main" val="2652194255"/>
                      </a:ext>
                    </a:extLst>
                  </a:tr>
                  <a:tr h="468052">
                    <a:tc>
                      <a:txBody>
                        <a:bodyPr/>
                        <a:lstStyle/>
                        <a:p>
                          <a:r>
                            <a:rPr lang="en-AU" sz="1600" b="1" dirty="0">
                              <a:solidFill>
                                <a:sysClr val="windowText" lastClr="000000"/>
                              </a:solidFill>
                            </a:rPr>
                            <a:t>Bearing failure of members</a:t>
                          </a:r>
                        </a:p>
                      </a:txBody>
                      <a:tcPr anchor="ctr">
                        <a:noFill/>
                      </a:tcPr>
                    </a:tc>
                    <a:tc>
                      <a:txBody>
                        <a:bodyPr/>
                        <a:lstStyle/>
                        <a:p>
                          <a:endParaRPr lang="en-US"/>
                        </a:p>
                      </a:txBody>
                      <a:tcPr anchor="ctr">
                        <a:blipFill>
                          <a:blip r:embed="rId3"/>
                          <a:stretch>
                            <a:fillRect l="-100464" t="-301299" r="-464" b="-202597"/>
                          </a:stretch>
                        </a:blipFill>
                      </a:tcPr>
                    </a:tc>
                    <a:extLst>
                      <a:ext uri="{0D108BD9-81ED-4DB2-BD59-A6C34878D82A}">
                        <a16:rowId xmlns:a16="http://schemas.microsoft.com/office/drawing/2014/main" val="4133002614"/>
                      </a:ext>
                    </a:extLst>
                  </a:tr>
                  <a:tr h="468052">
                    <a:tc>
                      <a:txBody>
                        <a:bodyPr/>
                        <a:lstStyle/>
                        <a:p>
                          <a:r>
                            <a:rPr lang="en-AU" sz="1600" dirty="0">
                              <a:solidFill>
                                <a:sysClr val="windowText" lastClr="000000"/>
                              </a:solidFill>
                            </a:rPr>
                            <a:t>Edge shearing of members</a:t>
                          </a:r>
                        </a:p>
                      </a:txBody>
                      <a:tcPr anchor="ctr">
                        <a:noFill/>
                      </a:tcPr>
                    </a:tc>
                    <a:tc>
                      <a:txBody>
                        <a:bodyPr/>
                        <a:lstStyle/>
                        <a:p>
                          <a:endParaRPr lang="en-US"/>
                        </a:p>
                      </a:txBody>
                      <a:tcPr anchor="ctr">
                        <a:blipFill>
                          <a:blip r:embed="rId3"/>
                          <a:stretch>
                            <a:fillRect l="-100464" t="-401299" r="-464" b="-102597"/>
                          </a:stretch>
                        </a:blipFill>
                      </a:tcPr>
                    </a:tc>
                    <a:extLst>
                      <a:ext uri="{0D108BD9-81ED-4DB2-BD59-A6C34878D82A}">
                        <a16:rowId xmlns:a16="http://schemas.microsoft.com/office/drawing/2014/main" val="2597742846"/>
                      </a:ext>
                    </a:extLst>
                  </a:tr>
                  <a:tr h="468052">
                    <a:tc>
                      <a:txBody>
                        <a:bodyPr/>
                        <a:lstStyle/>
                        <a:p>
                          <a:r>
                            <a:rPr lang="en-AU" sz="1600" dirty="0">
                              <a:solidFill>
                                <a:sysClr val="windowText" lastClr="000000"/>
                              </a:solidFill>
                            </a:rPr>
                            <a:t>Tensile failure of members</a:t>
                          </a:r>
                        </a:p>
                      </a:txBody>
                      <a:tcPr anchor="ctr">
                        <a:lnB w="12700" cap="flat" cmpd="sng" algn="ctr">
                          <a:solidFill>
                            <a:schemeClr val="tx1"/>
                          </a:solidFill>
                          <a:prstDash val="solid"/>
                          <a:round/>
                          <a:headEnd type="none" w="med" len="med"/>
                          <a:tailEnd type="none" w="med" len="med"/>
                        </a:lnB>
                        <a:noFill/>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3"/>
                          <a:stretch>
                            <a:fillRect l="-100464" t="-501299" r="-464" b="-2597"/>
                          </a:stretch>
                        </a:blipFill>
                      </a:tcPr>
                    </a:tc>
                    <a:extLst>
                      <a:ext uri="{0D108BD9-81ED-4DB2-BD59-A6C34878D82A}">
                        <a16:rowId xmlns:a16="http://schemas.microsoft.com/office/drawing/2014/main" val="308490616"/>
                      </a:ext>
                    </a:extLst>
                  </a:tr>
                </a:tbl>
              </a:graphicData>
            </a:graphic>
          </p:graphicFrame>
        </mc:Fallback>
      </mc:AlternateContent>
      <p:sp>
        <p:nvSpPr>
          <p:cNvPr id="5" name="TextBox 4">
            <a:extLst>
              <a:ext uri="{FF2B5EF4-FFF2-40B4-BE49-F238E27FC236}">
                <a16:creationId xmlns:a16="http://schemas.microsoft.com/office/drawing/2014/main" id="{98903B96-4406-6731-1226-D1AB5255732D}"/>
              </a:ext>
            </a:extLst>
          </p:cNvPr>
          <p:cNvSpPr txBox="1"/>
          <p:nvPr/>
        </p:nvSpPr>
        <p:spPr>
          <a:xfrm>
            <a:off x="623390" y="1866994"/>
            <a:ext cx="4826793" cy="6987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spcBef>
                <a:spcPts val="600"/>
              </a:spcBef>
              <a:spcAft>
                <a:spcPts val="300"/>
              </a:spcAft>
            </a:pPr>
            <a:r>
              <a:rPr lang="en-GB" sz="1400" dirty="0"/>
              <a:t>Compare the required force for failure and identify the one with the lowest magnitude.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409950A-8E64-1334-4D02-44B1E6BF61EB}"/>
                  </a:ext>
                </a:extLst>
              </p:cNvPr>
              <p:cNvSpPr txBox="1"/>
              <p:nvPr/>
            </p:nvSpPr>
            <p:spPr>
              <a:xfrm>
                <a:off x="623391" y="2941514"/>
                <a:ext cx="4826793" cy="17836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spcBef>
                    <a:spcPts val="600"/>
                  </a:spcBef>
                  <a:spcAft>
                    <a:spcPts val="300"/>
                  </a:spcAft>
                </a:pPr>
                <a:r>
                  <a:rPr lang="en-GB" sz="1400" dirty="0"/>
                  <a:t>Thus, in this case we see that the limiting failure mode is bearing failure of members, which occurs at </a:t>
                </a:r>
                <a14:m>
                  <m:oMath xmlns:m="http://schemas.openxmlformats.org/officeDocument/2006/math">
                    <m:r>
                      <a:rPr lang="en-AU" sz="1400" b="1" i="1" smtClean="0">
                        <a:latin typeface="Cambria Math" panose="02040503050406030204" pitchFamily="18" charset="0"/>
                      </a:rPr>
                      <m:t>𝟐𝟓𝟎</m:t>
                    </m:r>
                    <m:r>
                      <a:rPr lang="en-AU" sz="1400" b="1" i="1" smtClean="0">
                        <a:latin typeface="Cambria Math" panose="02040503050406030204" pitchFamily="18" charset="0"/>
                      </a:rPr>
                      <m:t>.</m:t>
                    </m:r>
                    <m:r>
                      <a:rPr lang="en-AU" sz="1400" b="1" i="1" smtClean="0">
                        <a:latin typeface="Cambria Math" panose="02040503050406030204" pitchFamily="18" charset="0"/>
                      </a:rPr>
                      <m:t>𝟔𝟏</m:t>
                    </m:r>
                    <m:r>
                      <a:rPr lang="en-AU" sz="1400" b="1" i="1" smtClean="0">
                        <a:latin typeface="Cambria Math" panose="02040503050406030204" pitchFamily="18" charset="0"/>
                      </a:rPr>
                      <m:t> </m:t>
                    </m:r>
                    <m:r>
                      <a:rPr lang="en-AU" sz="1400" b="1" i="1" smtClean="0">
                        <a:latin typeface="Cambria Math" panose="02040503050406030204" pitchFamily="18" charset="0"/>
                      </a:rPr>
                      <m:t>𝒌𝑵</m:t>
                    </m:r>
                  </m:oMath>
                </a14:m>
                <a:r>
                  <a:rPr lang="en-GB" sz="1400" dirty="0"/>
                  <a:t>.</a:t>
                </a:r>
              </a:p>
              <a:p>
                <a:pPr>
                  <a:lnSpc>
                    <a:spcPct val="150000"/>
                  </a:lnSpc>
                  <a:spcBef>
                    <a:spcPts val="600"/>
                  </a:spcBef>
                  <a:spcAft>
                    <a:spcPts val="300"/>
                  </a:spcAft>
                </a:pPr>
                <a:r>
                  <a:rPr lang="en-GB" sz="1400" b="1" dirty="0"/>
                  <a:t>Final answer: </a:t>
                </a:r>
                <a:r>
                  <a:rPr lang="en-GB" sz="1400" dirty="0"/>
                  <a:t>the maximum load which can be carried is </a:t>
                </a:r>
                <a14:m>
                  <m:oMath xmlns:m="http://schemas.openxmlformats.org/officeDocument/2006/math">
                    <m:r>
                      <a:rPr lang="en-AU" sz="1400" b="1" i="1" smtClean="0">
                        <a:latin typeface="Cambria Math" panose="02040503050406030204" pitchFamily="18" charset="0"/>
                      </a:rPr>
                      <m:t>𝟐𝟓𝟎</m:t>
                    </m:r>
                    <m:r>
                      <a:rPr lang="en-AU" sz="1400" b="1" i="1" smtClean="0">
                        <a:latin typeface="Cambria Math" panose="02040503050406030204" pitchFamily="18" charset="0"/>
                      </a:rPr>
                      <m:t>.</m:t>
                    </m:r>
                    <m:r>
                      <a:rPr lang="en-AU" sz="1400" b="1" i="1" smtClean="0">
                        <a:latin typeface="Cambria Math" panose="02040503050406030204" pitchFamily="18" charset="0"/>
                      </a:rPr>
                      <m:t>𝟔𝟏</m:t>
                    </m:r>
                    <m:r>
                      <a:rPr lang="en-AU" sz="1400" b="1" i="1" smtClean="0">
                        <a:latin typeface="Cambria Math" panose="02040503050406030204" pitchFamily="18" charset="0"/>
                      </a:rPr>
                      <m:t> </m:t>
                    </m:r>
                    <m:r>
                      <a:rPr lang="en-AU" sz="1400" b="1" i="1" smtClean="0">
                        <a:latin typeface="Cambria Math" panose="02040503050406030204" pitchFamily="18" charset="0"/>
                      </a:rPr>
                      <m:t>𝒌𝑵</m:t>
                    </m:r>
                  </m:oMath>
                </a14:m>
                <a:r>
                  <a:rPr lang="en-GB" sz="1400" dirty="0"/>
                  <a:t>, beyond which failure by bearing failure of members will occur. </a:t>
                </a:r>
              </a:p>
            </p:txBody>
          </p:sp>
        </mc:Choice>
        <mc:Fallback xmlns="">
          <p:sp>
            <p:nvSpPr>
              <p:cNvPr id="7" name="TextBox 6">
                <a:extLst>
                  <a:ext uri="{FF2B5EF4-FFF2-40B4-BE49-F238E27FC236}">
                    <a16:creationId xmlns:a16="http://schemas.microsoft.com/office/drawing/2014/main" id="{0409950A-8E64-1334-4D02-44B1E6BF61EB}"/>
                  </a:ext>
                </a:extLst>
              </p:cNvPr>
              <p:cNvSpPr txBox="1">
                <a:spLocks noRot="1" noChangeAspect="1" noMove="1" noResize="1" noEditPoints="1" noAdjustHandles="1" noChangeArrowheads="1" noChangeShapeType="1" noTextEdit="1"/>
              </p:cNvSpPr>
              <p:nvPr/>
            </p:nvSpPr>
            <p:spPr>
              <a:xfrm>
                <a:off x="623391" y="2941514"/>
                <a:ext cx="4826793" cy="1783630"/>
              </a:xfrm>
              <a:prstGeom prst="rect">
                <a:avLst/>
              </a:prstGeom>
              <a:blipFill>
                <a:blip r:embed="rId4"/>
                <a:stretch>
                  <a:fillRect l="-379" b="-2740"/>
                </a:stretch>
              </a:blipFill>
              <a:ln w="12700" cap="flat">
                <a:noFill/>
                <a:miter lim="400000"/>
              </a:ln>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1687AA-C361-023F-579B-A692EF209E6D}"/>
                  </a:ext>
                </a:extLst>
              </p:cNvPr>
              <p:cNvSpPr txBox="1"/>
              <p:nvPr/>
            </p:nvSpPr>
            <p:spPr>
              <a:xfrm>
                <a:off x="654942" y="5373216"/>
                <a:ext cx="10729193" cy="7242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nSpc>
                    <a:spcPct val="150000"/>
                  </a:lnSpc>
                  <a:spcBef>
                    <a:spcPts val="600"/>
                  </a:spcBef>
                  <a:spcAft>
                    <a:spcPts val="300"/>
                  </a:spcAft>
                  <a:buFont typeface="Wingdings" panose="05000000000000000000" pitchFamily="2" charset="2"/>
                  <a:buChar char="q"/>
                </a:pPr>
                <a:r>
                  <a:rPr lang="en-GB" sz="1400" dirty="0"/>
                  <a:t>Tip: You can instead make another parameter such as </a:t>
                </a:r>
                <a14:m>
                  <m:oMath xmlns:m="http://schemas.openxmlformats.org/officeDocument/2006/math">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𝑆</m:t>
                        </m:r>
                      </m:e>
                      <m:sub>
                        <m:r>
                          <a:rPr lang="en-AU" sz="1400" b="0" i="1" smtClean="0">
                            <a:latin typeface="Cambria Math" panose="02040503050406030204" pitchFamily="18" charset="0"/>
                          </a:rPr>
                          <m:t>𝑦</m:t>
                        </m:r>
                      </m:sub>
                    </m:sSub>
                  </m:oMath>
                </a14:m>
                <a:r>
                  <a:rPr lang="en-GB" sz="1400" dirty="0"/>
                  <a:t> or other geometric variables if you know the load that the joint must carry the subject. This will allow you to calculate the minimum yield strength, thickness, bolt size, etc. you need for your joint to work.</a:t>
                </a:r>
              </a:p>
            </p:txBody>
          </p:sp>
        </mc:Choice>
        <mc:Fallback xmlns="">
          <p:sp>
            <p:nvSpPr>
              <p:cNvPr id="8" name="TextBox 7">
                <a:extLst>
                  <a:ext uri="{FF2B5EF4-FFF2-40B4-BE49-F238E27FC236}">
                    <a16:creationId xmlns:a16="http://schemas.microsoft.com/office/drawing/2014/main" id="{0F1687AA-C361-023F-579B-A692EF209E6D}"/>
                  </a:ext>
                </a:extLst>
              </p:cNvPr>
              <p:cNvSpPr txBox="1">
                <a:spLocks noRot="1" noChangeAspect="1" noMove="1" noResize="1" noEditPoints="1" noAdjustHandles="1" noChangeArrowheads="1" noChangeShapeType="1" noTextEdit="1"/>
              </p:cNvSpPr>
              <p:nvPr/>
            </p:nvSpPr>
            <p:spPr>
              <a:xfrm>
                <a:off x="654942" y="5373216"/>
                <a:ext cx="10729193" cy="724237"/>
              </a:xfrm>
              <a:prstGeom prst="rect">
                <a:avLst/>
              </a:prstGeom>
              <a:blipFill>
                <a:blip r:embed="rId5"/>
                <a:stretch>
                  <a:fillRect l="-57" b="-8403"/>
                </a:stretch>
              </a:blipFill>
              <a:ln w="12700" cap="flat">
                <a:noFill/>
                <a:miter lim="400000"/>
              </a:ln>
              <a:effectLst/>
            </p:spPr>
            <p:txBody>
              <a:bodyPr/>
              <a:lstStyle/>
              <a:p>
                <a:r>
                  <a:rPr lang="en-AU">
                    <a:noFill/>
                  </a:rPr>
                  <a:t> </a:t>
                </a:r>
              </a:p>
            </p:txBody>
          </p:sp>
        </mc:Fallback>
      </mc:AlternateContent>
      <p:cxnSp>
        <p:nvCxnSpPr>
          <p:cNvPr id="14" name="Straight Connector 13">
            <a:extLst>
              <a:ext uri="{FF2B5EF4-FFF2-40B4-BE49-F238E27FC236}">
                <a16:creationId xmlns:a16="http://schemas.microsoft.com/office/drawing/2014/main" id="{92691E5E-135A-6CF8-E2D4-12A7AEAC309A}"/>
              </a:ext>
            </a:extLst>
          </p:cNvPr>
          <p:cNvCxnSpPr>
            <a:cxnSpLocks/>
          </p:cNvCxnSpPr>
          <p:nvPr/>
        </p:nvCxnSpPr>
        <p:spPr>
          <a:xfrm>
            <a:off x="6021389" y="1760782"/>
            <a:ext cx="0" cy="310837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2310706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476672"/>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Scenario 5 – Tensile failure of members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8904CF-AC0F-527B-74AA-71C06275A0C3}"/>
                  </a:ext>
                </a:extLst>
              </p:cNvPr>
              <p:cNvSpPr txBox="1"/>
              <p:nvPr/>
            </p:nvSpPr>
            <p:spPr>
              <a:xfrm>
                <a:off x="2021107" y="1512346"/>
                <a:ext cx="5567268" cy="2981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spcBef>
                    <a:spcPts val="600"/>
                  </a:spcBef>
                  <a:spcAft>
                    <a:spcPts val="300"/>
                  </a:spcAft>
                </a:pPr>
                <a:r>
                  <a:rPr lang="en-AU" sz="1400" dirty="0"/>
                  <a:t>Same as the other tensile cases,</a:t>
                </a:r>
                <a:r>
                  <a:rPr lang="en-AU" sz="1400" dirty="0">
                    <a:latin typeface="Cambria Math" panose="02040503050406030204" pitchFamily="18" charset="0"/>
                  </a:rPr>
                  <a:t> </a:t>
                </a:r>
                <a:endParaRPr lang="en-AU" sz="1400" i="1" dirty="0">
                  <a:latin typeface="Cambria Math" panose="02040503050406030204" pitchFamily="18" charset="0"/>
                </a:endParaRPr>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i="1">
                          <a:latin typeface="Cambria Math" panose="02040503050406030204" pitchFamily="18" charset="0"/>
                        </a:rPr>
                        <m:t>𝐹</m:t>
                      </m:r>
                      <m:r>
                        <a:rPr lang="en-AU" sz="1400" i="1">
                          <a:latin typeface="Cambria Math" panose="02040503050406030204" pitchFamily="18" charset="0"/>
                        </a:rPr>
                        <m:t>=</m:t>
                      </m:r>
                      <m:r>
                        <a:rPr lang="en-AU" sz="1400" i="1">
                          <a:latin typeface="Cambria Math" panose="02040503050406030204" pitchFamily="18" charset="0"/>
                        </a:rPr>
                        <m:t>𝐴</m:t>
                      </m:r>
                      <m:f>
                        <m:fPr>
                          <m:ctrlPr>
                            <a:rPr lang="en-AU" sz="1400" i="1">
                              <a:latin typeface="Cambria Math" panose="02040503050406030204" pitchFamily="18" charset="0"/>
                            </a:rPr>
                          </m:ctrlPr>
                        </m:fPr>
                        <m:num>
                          <m:sSub>
                            <m:sSubPr>
                              <m:ctrlPr>
                                <a:rPr lang="en-AU" sz="1400" i="1">
                                  <a:latin typeface="Cambria Math" panose="02040503050406030204" pitchFamily="18" charset="0"/>
                                </a:rPr>
                              </m:ctrlPr>
                            </m:sSubPr>
                            <m:e>
                              <m:r>
                                <a:rPr lang="en-AU" sz="1400" i="1">
                                  <a:latin typeface="Cambria Math" panose="02040503050406030204" pitchFamily="18" charset="0"/>
                                </a:rPr>
                                <m:t>𝑆</m:t>
                              </m:r>
                            </m:e>
                            <m:sub>
                              <m:r>
                                <a:rPr lang="en-AU" sz="1400" i="1">
                                  <a:latin typeface="Cambria Math" panose="02040503050406030204" pitchFamily="18" charset="0"/>
                                </a:rPr>
                                <m:t>𝑦</m:t>
                              </m:r>
                            </m:sub>
                          </m:sSub>
                        </m:num>
                        <m:den>
                          <m:sSub>
                            <m:sSubPr>
                              <m:ctrlPr>
                                <a:rPr lang="en-AU" sz="1400" i="1">
                                  <a:latin typeface="Cambria Math" panose="02040503050406030204" pitchFamily="18" charset="0"/>
                                </a:rPr>
                              </m:ctrlPr>
                            </m:sSubPr>
                            <m:e>
                              <m:r>
                                <a:rPr lang="en-AU" sz="1400" i="1">
                                  <a:latin typeface="Cambria Math" panose="02040503050406030204" pitchFamily="18" charset="0"/>
                                </a:rPr>
                                <m:t>𝑛</m:t>
                              </m:r>
                            </m:e>
                            <m:sub>
                              <m:r>
                                <a:rPr lang="en-AU" sz="1400" i="1">
                                  <a:latin typeface="Cambria Math" panose="02040503050406030204" pitchFamily="18" charset="0"/>
                                </a:rPr>
                                <m:t>𝑑</m:t>
                              </m:r>
                            </m:sub>
                          </m:sSub>
                        </m:den>
                      </m:f>
                      <m:r>
                        <a:rPr lang="en-AU" sz="1400" b="0" i="1" smtClean="0">
                          <a:latin typeface="Cambria Math" panose="02040503050406030204" pitchFamily="18" charset="0"/>
                        </a:rPr>
                        <m:t>,</m:t>
                      </m:r>
                    </m:oMath>
                  </m:oMathPara>
                </a14:m>
                <a:endParaRPr lang="en-AU" sz="1400" b="0" dirty="0"/>
              </a:p>
              <a:p>
                <a:pPr>
                  <a:lnSpc>
                    <a:spcPct val="150000"/>
                  </a:lnSpc>
                  <a:spcBef>
                    <a:spcPts val="600"/>
                  </a:spcBef>
                  <a:spcAft>
                    <a:spcPts val="300"/>
                  </a:spcAft>
                </a:pPr>
                <a:r>
                  <a:rPr lang="en-GB" sz="1400" dirty="0"/>
                  <a:t>Where </a:t>
                </a:r>
                <a14:m>
                  <m:oMath xmlns:m="http://schemas.openxmlformats.org/officeDocument/2006/math">
                    <m:r>
                      <m:rPr>
                        <m:sty m:val="p"/>
                      </m:rPr>
                      <a:rPr lang="en-AU" sz="1400" b="0" i="0" smtClean="0">
                        <a:latin typeface="Cambria Math" panose="02040503050406030204" pitchFamily="18" charset="0"/>
                      </a:rPr>
                      <m:t>A</m:t>
                    </m:r>
                    <m:r>
                      <a:rPr lang="en-AU" sz="1400" b="0" i="1" smtClean="0">
                        <a:latin typeface="Cambria Math" panose="02040503050406030204" pitchFamily="18" charset="0"/>
                      </a:rPr>
                      <m:t>=1818.64 </m:t>
                    </m:r>
                    <m:r>
                      <a:rPr lang="en-AU" sz="1400" b="0" i="1" smtClean="0">
                        <a:latin typeface="Cambria Math" panose="02040503050406030204" pitchFamily="18" charset="0"/>
                      </a:rPr>
                      <m:t>𝑚</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𝑚</m:t>
                        </m:r>
                      </m:e>
                      <m:sup>
                        <m:r>
                          <a:rPr lang="en-AU" sz="1400" b="0" i="1" smtClean="0">
                            <a:latin typeface="Cambria Math" panose="02040503050406030204" pitchFamily="18" charset="0"/>
                          </a:rPr>
                          <m:t>2</m:t>
                        </m:r>
                      </m:sup>
                    </m:sSup>
                    <m:r>
                      <a:rPr lang="en-AU" sz="1400" b="0" i="1" smtClean="0">
                        <a:latin typeface="Cambria Math" panose="02040503050406030204" pitchFamily="18" charset="0"/>
                      </a:rPr>
                      <m:t>,</m:t>
                    </m:r>
                  </m:oMath>
                </a14:m>
                <a:r>
                  <a:rPr lang="en-AU" sz="1400" b="0" dirty="0"/>
                  <a:t> and </a:t>
                </a:r>
                <a14:m>
                  <m:oMath xmlns:m="http://schemas.openxmlformats.org/officeDocument/2006/math">
                    <m:sSub>
                      <m:sSubPr>
                        <m:ctrlPr>
                          <a:rPr lang="en-AU" sz="1400" i="1">
                            <a:latin typeface="Cambria Math" panose="02040503050406030204" pitchFamily="18" charset="0"/>
                          </a:rPr>
                        </m:ctrlPr>
                      </m:sSubPr>
                      <m:e>
                        <m:r>
                          <a:rPr lang="en-AU" sz="1400" i="1">
                            <a:latin typeface="Cambria Math" panose="02040503050406030204" pitchFamily="18" charset="0"/>
                          </a:rPr>
                          <m:t>𝑆</m:t>
                        </m:r>
                      </m:e>
                      <m:sub>
                        <m:r>
                          <a:rPr lang="en-AU" sz="1400" i="1">
                            <a:latin typeface="Cambria Math" panose="02040503050406030204" pitchFamily="18" charset="0"/>
                          </a:rPr>
                          <m:t>𝑦</m:t>
                        </m:r>
                      </m:sub>
                    </m:sSub>
                    <m:r>
                      <a:rPr lang="en-AU" sz="1400" i="1">
                        <a:latin typeface="Cambria Math" panose="02040503050406030204" pitchFamily="18" charset="0"/>
                      </a:rPr>
                      <m:t>=</m:t>
                    </m:r>
                    <m:sSub>
                      <m:sSubPr>
                        <m:ctrlPr>
                          <a:rPr lang="en-AU" sz="1400" i="1">
                            <a:latin typeface="Cambria Math" panose="02040503050406030204" pitchFamily="18" charset="0"/>
                          </a:rPr>
                        </m:ctrlPr>
                      </m:sSubPr>
                      <m:e>
                        <m:r>
                          <a:rPr lang="en-AU" sz="1400" i="1">
                            <a:latin typeface="Cambria Math" panose="02040503050406030204" pitchFamily="18" charset="0"/>
                          </a:rPr>
                          <m:t>𝑆</m:t>
                        </m:r>
                      </m:e>
                      <m:sub>
                        <m:r>
                          <a:rPr lang="en-AU" sz="1400" i="1">
                            <a:latin typeface="Cambria Math" panose="02040503050406030204" pitchFamily="18" charset="0"/>
                          </a:rPr>
                          <m:t>𝑦</m:t>
                        </m:r>
                        <m:r>
                          <a:rPr lang="en-AU" sz="1400" i="1">
                            <a:latin typeface="Cambria Math" panose="02040503050406030204" pitchFamily="18" charset="0"/>
                          </a:rPr>
                          <m:t>,</m:t>
                        </m:r>
                        <m:r>
                          <a:rPr lang="en-AU" sz="1400" i="1">
                            <a:latin typeface="Cambria Math" panose="02040503050406030204" pitchFamily="18" charset="0"/>
                          </a:rPr>
                          <m:t>𝑚𝑒𝑚𝑏𝑒𝑟</m:t>
                        </m:r>
                      </m:sub>
                    </m:sSub>
                  </m:oMath>
                </a14:m>
                <a:r>
                  <a:rPr lang="en-AU" sz="1400" b="0" dirty="0"/>
                  <a:t>. Thus,</a:t>
                </a:r>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𝐹</m:t>
                      </m:r>
                      <m:r>
                        <a:rPr lang="en-AU" sz="1400" b="0" i="1" smtClean="0">
                          <a:latin typeface="Cambria Math" panose="02040503050406030204" pitchFamily="18" charset="0"/>
                        </a:rPr>
                        <m:t>=</m:t>
                      </m:r>
                      <m:r>
                        <a:rPr lang="en-AU" sz="1400" b="0" i="1" smtClean="0">
                          <a:latin typeface="Cambria Math" panose="02040503050406030204" pitchFamily="18" charset="0"/>
                        </a:rPr>
                        <m:t>𝐴</m:t>
                      </m:r>
                      <m:f>
                        <m:fPr>
                          <m:ctrlPr>
                            <a:rPr lang="en-AU" sz="1400" b="0" i="1" smtClean="0">
                              <a:latin typeface="Cambria Math" panose="02040503050406030204" pitchFamily="18" charset="0"/>
                            </a:rPr>
                          </m:ctrlPr>
                        </m:fPr>
                        <m:num>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𝑆</m:t>
                              </m:r>
                            </m:e>
                            <m:sub>
                              <m:r>
                                <a:rPr lang="en-AU" sz="1400" b="0" i="1" smtClean="0">
                                  <a:latin typeface="Cambria Math" panose="02040503050406030204" pitchFamily="18" charset="0"/>
                                </a:rPr>
                                <m:t>𝑦</m:t>
                              </m:r>
                              <m:r>
                                <a:rPr lang="en-AU" sz="1400" b="0" i="1" smtClean="0">
                                  <a:latin typeface="Cambria Math" panose="02040503050406030204" pitchFamily="18" charset="0"/>
                                </a:rPr>
                                <m:t>,</m:t>
                              </m:r>
                              <m:r>
                                <a:rPr lang="en-AU" sz="1400" b="0" i="1" smtClean="0">
                                  <a:latin typeface="Cambria Math" panose="02040503050406030204" pitchFamily="18" charset="0"/>
                                </a:rPr>
                                <m:t>𝑚𝑒𝑚𝑏𝑒𝑟𝑠</m:t>
                              </m:r>
                            </m:sub>
                          </m:sSub>
                        </m:num>
                        <m:den>
                          <m:sSub>
                            <m:sSubPr>
                              <m:ctrlPr>
                                <a:rPr lang="en-AU" sz="1400" b="0" i="1" smtClean="0">
                                  <a:latin typeface="Cambria Math" panose="02040503050406030204" pitchFamily="18" charset="0"/>
                                </a:rPr>
                              </m:ctrlPr>
                            </m:sSubPr>
                            <m:e>
                              <m:r>
                                <a:rPr lang="en-AU" sz="1400" b="0" i="1" smtClean="0">
                                  <a:latin typeface="Cambria Math" panose="02040503050406030204" pitchFamily="18" charset="0"/>
                                </a:rPr>
                                <m:t>𝑛</m:t>
                              </m:r>
                            </m:e>
                            <m:sub>
                              <m:r>
                                <a:rPr lang="en-AU" sz="1400" b="0" i="1" smtClean="0">
                                  <a:latin typeface="Cambria Math" panose="02040503050406030204" pitchFamily="18" charset="0"/>
                                </a:rPr>
                                <m:t>𝑑</m:t>
                              </m:r>
                            </m:sub>
                          </m:sSub>
                        </m:den>
                      </m:f>
                    </m:oMath>
                  </m:oMathPara>
                </a14:m>
                <a:endParaRPr lang="en-AU" sz="1400" b="0" dirty="0"/>
              </a:p>
              <a:p>
                <a:pPr>
                  <a:lnSpc>
                    <a:spcPct val="150000"/>
                  </a:lnSpc>
                  <a:spcBef>
                    <a:spcPts val="600"/>
                  </a:spcBef>
                  <a:spcAft>
                    <a:spcPts val="300"/>
                  </a:spcAft>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r>
                        <a:rPr lang="en-AU" sz="1400" i="1">
                          <a:latin typeface="Cambria Math" panose="02040503050406030204" pitchFamily="18" charset="0"/>
                        </a:rPr>
                        <m:t>1818.64</m:t>
                      </m:r>
                      <m:f>
                        <m:fPr>
                          <m:ctrlPr>
                            <a:rPr lang="en-AU" sz="1400" i="1">
                              <a:latin typeface="Cambria Math" panose="02040503050406030204" pitchFamily="18" charset="0"/>
                            </a:rPr>
                          </m:ctrlPr>
                        </m:fPr>
                        <m:num>
                          <m:r>
                            <a:rPr lang="en-AU" sz="1400" b="0" i="1" smtClean="0">
                              <a:latin typeface="Cambria Math" panose="02040503050406030204" pitchFamily="18" charset="0"/>
                            </a:rPr>
                            <m:t>370</m:t>
                          </m:r>
                        </m:num>
                        <m:den>
                          <m:r>
                            <a:rPr lang="en-AU" sz="1400" i="1">
                              <a:latin typeface="Cambria Math" panose="02040503050406030204" pitchFamily="18" charset="0"/>
                            </a:rPr>
                            <m:t>1.5</m:t>
                          </m:r>
                        </m:den>
                      </m:f>
                      <m:r>
                        <a:rPr lang="en-AU" sz="1400" b="0" i="1" smtClean="0">
                          <a:latin typeface="Cambria Math" panose="02040503050406030204" pitchFamily="18" charset="0"/>
                        </a:rPr>
                        <m:t>=</m:t>
                      </m:r>
                      <m:r>
                        <a:rPr lang="en-AU" sz="1400" b="1" i="1" smtClean="0">
                          <a:latin typeface="Cambria Math" panose="02040503050406030204" pitchFamily="18" charset="0"/>
                        </a:rPr>
                        <m:t>𝟒𝟒𝟖</m:t>
                      </m:r>
                      <m:r>
                        <a:rPr lang="en-AU" sz="1400" b="1" i="1" smtClean="0">
                          <a:latin typeface="Cambria Math" panose="02040503050406030204" pitchFamily="18" charset="0"/>
                        </a:rPr>
                        <m:t>.</m:t>
                      </m:r>
                      <m:r>
                        <a:rPr lang="en-AU" sz="1400" b="1" i="1" smtClean="0">
                          <a:latin typeface="Cambria Math" panose="02040503050406030204" pitchFamily="18" charset="0"/>
                        </a:rPr>
                        <m:t>𝟔𝟎</m:t>
                      </m:r>
                      <m:r>
                        <a:rPr lang="en-AU" sz="1400" b="1" i="1" smtClean="0">
                          <a:latin typeface="Cambria Math" panose="02040503050406030204" pitchFamily="18" charset="0"/>
                        </a:rPr>
                        <m:t> </m:t>
                      </m:r>
                      <m:r>
                        <a:rPr lang="en-AU" sz="1400" b="1" i="1" smtClean="0">
                          <a:latin typeface="Cambria Math" panose="02040503050406030204" pitchFamily="18" charset="0"/>
                        </a:rPr>
                        <m:t>𝒌𝑵</m:t>
                      </m:r>
                    </m:oMath>
                  </m:oMathPara>
                </a14:m>
                <a:endParaRPr lang="en-GB" sz="1400" b="1" dirty="0"/>
              </a:p>
            </p:txBody>
          </p:sp>
        </mc:Choice>
        <mc:Fallback xmlns="">
          <p:sp>
            <p:nvSpPr>
              <p:cNvPr id="6" name="TextBox 5">
                <a:extLst>
                  <a:ext uri="{FF2B5EF4-FFF2-40B4-BE49-F238E27FC236}">
                    <a16:creationId xmlns:a16="http://schemas.microsoft.com/office/drawing/2014/main" id="{148904CF-AC0F-527B-74AA-71C06275A0C3}"/>
                  </a:ext>
                </a:extLst>
              </p:cNvPr>
              <p:cNvSpPr txBox="1">
                <a:spLocks noRot="1" noChangeAspect="1" noMove="1" noResize="1" noEditPoints="1" noAdjustHandles="1" noChangeArrowheads="1" noChangeShapeType="1" noTextEdit="1"/>
              </p:cNvSpPr>
              <p:nvPr/>
            </p:nvSpPr>
            <p:spPr>
              <a:xfrm>
                <a:off x="2021107" y="1512346"/>
                <a:ext cx="5567268" cy="2981329"/>
              </a:xfrm>
              <a:prstGeom prst="rect">
                <a:avLst/>
              </a:prstGeom>
              <a:blipFill>
                <a:blip r:embed="rId3"/>
                <a:stretch>
                  <a:fillRect l="-329"/>
                </a:stretch>
              </a:blipFill>
              <a:ln w="12700" cap="flat">
                <a:noFill/>
                <a:miter lim="400000"/>
              </a:ln>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5DD5313-89E1-6504-D409-D604D9AB4CCC}"/>
                  </a:ext>
                </a:extLst>
              </p:cNvPr>
              <p:cNvSpPr txBox="1"/>
              <p:nvPr/>
            </p:nvSpPr>
            <p:spPr>
              <a:xfrm>
                <a:off x="6815384" y="4144316"/>
                <a:ext cx="4826793" cy="6987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50000"/>
                  </a:lnSpc>
                  <a:spcBef>
                    <a:spcPts val="600"/>
                  </a:spcBef>
                  <a:spcAft>
                    <a:spcPts val="300"/>
                  </a:spcAft>
                </a:pPr>
                <a14:m>
                  <m:oMath xmlns:m="http://schemas.openxmlformats.org/officeDocument/2006/math">
                    <m:r>
                      <a:rPr lang="en-AU" sz="1400" b="0" i="1" smtClean="0">
                        <a:latin typeface="Cambria Math" panose="02040503050406030204" pitchFamily="18" charset="0"/>
                      </a:rPr>
                      <m:t>𝐴</m:t>
                    </m:r>
                  </m:oMath>
                </a14:m>
                <a:r>
                  <a:rPr lang="en-GB" sz="1400" dirty="0"/>
                  <a:t> is the cross-sectional area of the member, along the predicted failure path.</a:t>
                </a:r>
              </a:p>
            </p:txBody>
          </p:sp>
        </mc:Choice>
        <mc:Fallback xmlns="">
          <p:sp>
            <p:nvSpPr>
              <p:cNvPr id="9" name="TextBox 8">
                <a:extLst>
                  <a:ext uri="{FF2B5EF4-FFF2-40B4-BE49-F238E27FC236}">
                    <a16:creationId xmlns:a16="http://schemas.microsoft.com/office/drawing/2014/main" id="{75DD5313-89E1-6504-D409-D604D9AB4CCC}"/>
                  </a:ext>
                </a:extLst>
              </p:cNvPr>
              <p:cNvSpPr txBox="1">
                <a:spLocks noRot="1" noChangeAspect="1" noMove="1" noResize="1" noEditPoints="1" noAdjustHandles="1" noChangeArrowheads="1" noChangeShapeType="1" noTextEdit="1"/>
              </p:cNvSpPr>
              <p:nvPr/>
            </p:nvSpPr>
            <p:spPr>
              <a:xfrm>
                <a:off x="6815384" y="4144316"/>
                <a:ext cx="4826793" cy="698717"/>
              </a:xfrm>
              <a:prstGeom prst="rect">
                <a:avLst/>
              </a:prstGeom>
              <a:blipFill>
                <a:blip r:embed="rId4"/>
                <a:stretch>
                  <a:fillRect b="-8772"/>
                </a:stretch>
              </a:blipFill>
              <a:ln w="12700" cap="flat">
                <a:noFill/>
                <a:miter lim="400000"/>
              </a:ln>
              <a:effectLst/>
            </p:spPr>
            <p:txBody>
              <a:bodyPr/>
              <a:lstStyle/>
              <a:p>
                <a:r>
                  <a:rPr lang="en-AU">
                    <a:noFill/>
                  </a:rPr>
                  <a:t> </a:t>
                </a:r>
              </a:p>
            </p:txBody>
          </p:sp>
        </mc:Fallback>
      </mc:AlternateContent>
      <p:pic>
        <p:nvPicPr>
          <p:cNvPr id="12" name="Picture 11">
            <a:extLst>
              <a:ext uri="{FF2B5EF4-FFF2-40B4-BE49-F238E27FC236}">
                <a16:creationId xmlns:a16="http://schemas.microsoft.com/office/drawing/2014/main" id="{B1ECAB3F-73A4-37B4-EF7C-7F132411C1BA}"/>
              </a:ext>
            </a:extLst>
          </p:cNvPr>
          <p:cNvPicPr>
            <a:picLocks noChangeAspect="1"/>
          </p:cNvPicPr>
          <p:nvPr/>
        </p:nvPicPr>
        <p:blipFill>
          <a:blip r:embed="rId5"/>
          <a:stretch>
            <a:fillRect/>
          </a:stretch>
        </p:blipFill>
        <p:spPr>
          <a:xfrm>
            <a:off x="565164" y="5179006"/>
            <a:ext cx="7619068" cy="760745"/>
          </a:xfrm>
          <a:prstGeom prst="rect">
            <a:avLst/>
          </a:prstGeom>
        </p:spPr>
      </p:pic>
      <p:pic>
        <p:nvPicPr>
          <p:cNvPr id="13" name="Picture 12">
            <a:extLst>
              <a:ext uri="{FF2B5EF4-FFF2-40B4-BE49-F238E27FC236}">
                <a16:creationId xmlns:a16="http://schemas.microsoft.com/office/drawing/2014/main" id="{9F9D84A2-B8CB-3F74-DF06-E1FC1B03B3D0}"/>
              </a:ext>
            </a:extLst>
          </p:cNvPr>
          <p:cNvPicPr>
            <a:picLocks noChangeAspect="1"/>
          </p:cNvPicPr>
          <p:nvPr/>
        </p:nvPicPr>
        <p:blipFill rotWithShape="1">
          <a:blip r:embed="rId6"/>
          <a:srcRect t="36131" b="7775"/>
          <a:stretch/>
        </p:blipFill>
        <p:spPr>
          <a:xfrm>
            <a:off x="565164" y="6080889"/>
            <a:ext cx="7619068" cy="449538"/>
          </a:xfrm>
          <a:prstGeom prst="rect">
            <a:avLst/>
          </a:prstGeom>
        </p:spPr>
      </p:pic>
      <p:pic>
        <p:nvPicPr>
          <p:cNvPr id="4" name="Picture 3">
            <a:extLst>
              <a:ext uri="{FF2B5EF4-FFF2-40B4-BE49-F238E27FC236}">
                <a16:creationId xmlns:a16="http://schemas.microsoft.com/office/drawing/2014/main" id="{EE35F5C8-C578-FC87-F963-662F769436E5}"/>
              </a:ext>
            </a:extLst>
          </p:cNvPr>
          <p:cNvPicPr>
            <a:picLocks noChangeAspect="1"/>
          </p:cNvPicPr>
          <p:nvPr/>
        </p:nvPicPr>
        <p:blipFill>
          <a:blip r:embed="rId7"/>
          <a:stretch>
            <a:fillRect/>
          </a:stretch>
        </p:blipFill>
        <p:spPr>
          <a:xfrm>
            <a:off x="479376" y="1360757"/>
            <a:ext cx="1450523" cy="2324811"/>
          </a:xfrm>
          <a:prstGeom prst="rect">
            <a:avLst/>
          </a:prstGeom>
        </p:spPr>
      </p:pic>
      <p:pic>
        <p:nvPicPr>
          <p:cNvPr id="11" name="Picture 10">
            <a:extLst>
              <a:ext uri="{FF2B5EF4-FFF2-40B4-BE49-F238E27FC236}">
                <a16:creationId xmlns:a16="http://schemas.microsoft.com/office/drawing/2014/main" id="{3EEC3920-5225-7737-A1B0-57DEA5FDF201}"/>
              </a:ext>
            </a:extLst>
          </p:cNvPr>
          <p:cNvPicPr>
            <a:picLocks noChangeAspect="1"/>
          </p:cNvPicPr>
          <p:nvPr/>
        </p:nvPicPr>
        <p:blipFill rotWithShape="1">
          <a:blip r:embed="rId8"/>
          <a:srcRect r="1962"/>
          <a:stretch/>
        </p:blipFill>
        <p:spPr>
          <a:xfrm>
            <a:off x="6456040" y="1591535"/>
            <a:ext cx="5545483" cy="2508564"/>
          </a:xfrm>
          <a:prstGeom prst="rect">
            <a:avLst/>
          </a:prstGeom>
          <a:ln w="28575">
            <a:solidFill>
              <a:srgbClr val="92D050"/>
            </a:solidFill>
          </a:ln>
        </p:spPr>
      </p:pic>
    </p:spTree>
    <p:extLst>
      <p:ext uri="{BB962C8B-B14F-4D97-AF65-F5344CB8AC3E}">
        <p14:creationId xmlns:p14="http://schemas.microsoft.com/office/powerpoint/2010/main" val="312220356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0"/>
          </p:nvPr>
        </p:nvSpPr>
        <p:spPr/>
        <p:txBody>
          <a:bodyPr/>
          <a:lstStyle/>
          <a:p>
            <a:pPr marL="0" indent="0">
              <a:buNone/>
            </a:pPr>
            <a:r>
              <a:rPr lang="en-AU" sz="3733" dirty="0"/>
              <a:t>Project Time!</a:t>
            </a:r>
          </a:p>
        </p:txBody>
      </p:sp>
      <p:graphicFrame>
        <p:nvGraphicFramePr>
          <p:cNvPr id="2" name="Table">
            <a:extLst>
              <a:ext uri="{FF2B5EF4-FFF2-40B4-BE49-F238E27FC236}">
                <a16:creationId xmlns:a16="http://schemas.microsoft.com/office/drawing/2014/main" id="{E46B04FA-02F5-583B-F4BA-81DBC8BF5094}"/>
              </a:ext>
            </a:extLst>
          </p:cNvPr>
          <p:cNvGraphicFramePr/>
          <p:nvPr>
            <p:extLst>
              <p:ext uri="{D42A27DB-BD31-4B8C-83A1-F6EECF244321}">
                <p14:modId xmlns:p14="http://schemas.microsoft.com/office/powerpoint/2010/main" val="3788222741"/>
              </p:ext>
            </p:extLst>
          </p:nvPr>
        </p:nvGraphicFramePr>
        <p:xfrm>
          <a:off x="1266" y="5887243"/>
          <a:ext cx="12190735" cy="980666"/>
        </p:xfrm>
        <a:graphic>
          <a:graphicData uri="http://schemas.openxmlformats.org/drawingml/2006/table">
            <a:tbl>
              <a:tblPr/>
              <a:tblGrid>
                <a:gridCol w="2438147">
                  <a:extLst>
                    <a:ext uri="{9D8B030D-6E8A-4147-A177-3AD203B41FA5}">
                      <a16:colId xmlns:a16="http://schemas.microsoft.com/office/drawing/2014/main" val="20001"/>
                    </a:ext>
                  </a:extLst>
                </a:gridCol>
                <a:gridCol w="2438147">
                  <a:extLst>
                    <a:ext uri="{9D8B030D-6E8A-4147-A177-3AD203B41FA5}">
                      <a16:colId xmlns:a16="http://schemas.microsoft.com/office/drawing/2014/main" val="20003"/>
                    </a:ext>
                  </a:extLst>
                </a:gridCol>
                <a:gridCol w="2438147">
                  <a:extLst>
                    <a:ext uri="{9D8B030D-6E8A-4147-A177-3AD203B41FA5}">
                      <a16:colId xmlns:a16="http://schemas.microsoft.com/office/drawing/2014/main" val="20004"/>
                    </a:ext>
                  </a:extLst>
                </a:gridCol>
                <a:gridCol w="2438147">
                  <a:extLst>
                    <a:ext uri="{9D8B030D-6E8A-4147-A177-3AD203B41FA5}">
                      <a16:colId xmlns:a16="http://schemas.microsoft.com/office/drawing/2014/main" val="2706584484"/>
                    </a:ext>
                  </a:extLst>
                </a:gridCol>
                <a:gridCol w="2438147">
                  <a:extLst>
                    <a:ext uri="{9D8B030D-6E8A-4147-A177-3AD203B41FA5}">
                      <a16:colId xmlns:a16="http://schemas.microsoft.com/office/drawing/2014/main" val="20007"/>
                    </a:ext>
                  </a:extLst>
                </a:gridCol>
              </a:tblGrid>
              <a:tr h="421437">
                <a:tc>
                  <a:txBody>
                    <a:bodyPr/>
                    <a:lstStyle/>
                    <a:p>
                      <a:pPr defTabSz="914400"/>
                      <a:r>
                        <a:rPr lang="en-AU" sz="1200" dirty="0"/>
                        <a:t>Design Parameters</a:t>
                      </a:r>
                      <a:endParaRPr sz="1200" dirty="0"/>
                    </a:p>
                  </a:txBody>
                  <a:tcPr marL="25400" marR="25400" marT="25400" marB="25400" anchor="ctr" horzOverflow="overflow">
                    <a:solidFill>
                      <a:srgbClr val="FFEA4B"/>
                    </a:solidFill>
                  </a:tcPr>
                </a:tc>
                <a:tc>
                  <a:txBody>
                    <a:bodyPr/>
                    <a:lstStyle/>
                    <a:p>
                      <a:pPr defTabSz="914400"/>
                      <a:r>
                        <a:rPr lang="en-AU" sz="1200" dirty="0"/>
                        <a:t>Axiomatic Design</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Fasteners</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Project Time!</a:t>
                      </a:r>
                      <a:endParaRPr sz="1200" dirty="0"/>
                    </a:p>
                  </a:txBody>
                  <a:tcPr marL="25400" marR="25400" marT="25400" marB="25400" anchor="ctr" horzOverflow="overflow">
                    <a:solidFill>
                      <a:srgbClr val="FF968D"/>
                    </a:solidFill>
                  </a:tcPr>
                </a:tc>
                <a:tc>
                  <a:txBody>
                    <a:bodyPr/>
                    <a:lstStyle/>
                    <a:p>
                      <a:pPr defTabSz="914400"/>
                      <a:r>
                        <a:rPr lang="en-AU" sz="1200" dirty="0"/>
                        <a:t>Summary</a:t>
                      </a:r>
                      <a:endParaRPr sz="1200" dirty="0"/>
                    </a:p>
                  </a:txBody>
                  <a:tcPr marL="25400" marR="25400" marT="25400" marB="25400" anchor="ctr" horzOverflow="overflow">
                    <a:solidFill>
                      <a:schemeClr val="accent4">
                        <a:hueOff val="348544"/>
                        <a:lumOff val="7139"/>
                      </a:schemeClr>
                    </a:solidFill>
                  </a:tcPr>
                </a:tc>
                <a:extLst>
                  <a:ext uri="{0D108BD9-81ED-4DB2-BD59-A6C34878D82A}">
                    <a16:rowId xmlns:a16="http://schemas.microsoft.com/office/drawing/2014/main" val="10000"/>
                  </a:ext>
                </a:extLst>
              </a:tr>
              <a:tr h="274765">
                <a:tc>
                  <a:txBody>
                    <a:bodyPr/>
                    <a:lstStyle/>
                    <a:p>
                      <a:pPr defTabSz="914400"/>
                      <a:r>
                        <a:rPr lang="en-AU" sz="1200" dirty="0"/>
                        <a:t>10</a:t>
                      </a:r>
                      <a:r>
                        <a:rPr sz="1200" dirty="0"/>
                        <a:t> min</a:t>
                      </a:r>
                    </a:p>
                  </a:txBody>
                  <a:tcPr marL="25400" marR="25400" marT="25400" marB="25400" anchor="ctr" horzOverflow="overflow">
                    <a:solidFill>
                      <a:srgbClr val="D5D5D5"/>
                    </a:solidFill>
                  </a:tcPr>
                </a:tc>
                <a:tc>
                  <a:txBody>
                    <a:bodyPr/>
                    <a:lstStyle/>
                    <a:p>
                      <a:pPr defTabSz="914400"/>
                      <a:r>
                        <a:rPr lang="en-AU" sz="1200" dirty="0"/>
                        <a:t>20</a:t>
                      </a:r>
                      <a:r>
                        <a:rPr sz="1200" dirty="0"/>
                        <a:t> min</a:t>
                      </a:r>
                    </a:p>
                  </a:txBody>
                  <a:tcPr marL="25400" marR="25400" marT="25400" marB="25400" anchor="ctr" horzOverflow="overflow">
                    <a:solidFill>
                      <a:srgbClr val="D5D5D5"/>
                    </a:solidFill>
                  </a:tcPr>
                </a:tc>
                <a:tc>
                  <a:txBody>
                    <a:bodyPr/>
                    <a:lstStyle/>
                    <a:p>
                      <a:pPr defTabSz="914400"/>
                      <a:r>
                        <a:rPr lang="en-AU" sz="1200" dirty="0"/>
                        <a:t>30</a:t>
                      </a:r>
                      <a:r>
                        <a:rPr sz="1200" dirty="0"/>
                        <a:t> min</a:t>
                      </a:r>
                    </a:p>
                  </a:txBody>
                  <a:tcPr marL="25400" marR="25400" marT="25400" marB="25400" anchor="ctr" horzOverflow="overflow">
                    <a:solidFill>
                      <a:srgbClr val="D5D5D5"/>
                    </a:solidFill>
                  </a:tcPr>
                </a:tc>
                <a:tc>
                  <a:txBody>
                    <a:bodyPr/>
                    <a:lstStyle/>
                    <a:p>
                      <a:pPr defTabSz="914400"/>
                      <a:r>
                        <a:rPr lang="en-AU" sz="1200" dirty="0"/>
                        <a:t>65 min</a:t>
                      </a:r>
                      <a:endParaRPr sz="1200" dirty="0"/>
                    </a:p>
                  </a:txBody>
                  <a:tcPr marL="25400" marR="25400" marT="25400" marB="25400" anchor="ctr" horzOverflow="overflow">
                    <a:solidFill>
                      <a:srgbClr val="FF968D"/>
                    </a:solidFill>
                  </a:tcPr>
                </a:tc>
                <a:tc>
                  <a:txBody>
                    <a:bodyPr/>
                    <a:lstStyle/>
                    <a:p>
                      <a:pPr defTabSz="914400"/>
                      <a:r>
                        <a:rPr sz="1200" dirty="0"/>
                        <a:t>5 min</a:t>
                      </a:r>
                    </a:p>
                  </a:txBody>
                  <a:tcPr marL="25400" marR="25400" marT="25400" marB="25400" anchor="ctr" horzOverflow="overflow">
                    <a:solidFill>
                      <a:srgbClr val="D5D5D5"/>
                    </a:solidFill>
                  </a:tcPr>
                </a:tc>
                <a:extLst>
                  <a:ext uri="{0D108BD9-81ED-4DB2-BD59-A6C34878D82A}">
                    <a16:rowId xmlns:a16="http://schemas.microsoft.com/office/drawing/2014/main" val="10001"/>
                  </a:ext>
                </a:extLst>
              </a:tr>
              <a:tr h="284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Groups</a:t>
                      </a:r>
                    </a:p>
                  </a:txBody>
                  <a:tcPr marL="25400" marR="25400" marT="25400" marB="25400" anchor="ctr" horzOverflow="overflow">
                    <a:solidFill>
                      <a:srgbClr val="FF968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8147385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0"/>
          </p:nvPr>
        </p:nvSpPr>
        <p:spPr/>
        <p:txBody>
          <a:bodyPr/>
          <a:lstStyle/>
          <a:p>
            <a:pPr marL="0" indent="0">
              <a:buNone/>
            </a:pPr>
            <a:r>
              <a:rPr lang="en-AU" sz="3733" dirty="0"/>
              <a:t>Summary</a:t>
            </a:r>
          </a:p>
        </p:txBody>
      </p:sp>
      <p:graphicFrame>
        <p:nvGraphicFramePr>
          <p:cNvPr id="2" name="Table">
            <a:extLst>
              <a:ext uri="{FF2B5EF4-FFF2-40B4-BE49-F238E27FC236}">
                <a16:creationId xmlns:a16="http://schemas.microsoft.com/office/drawing/2014/main" id="{F9E43FC2-9F5F-EFA0-3031-541B91FCD936}"/>
              </a:ext>
            </a:extLst>
          </p:cNvPr>
          <p:cNvGraphicFramePr/>
          <p:nvPr>
            <p:extLst>
              <p:ext uri="{D42A27DB-BD31-4B8C-83A1-F6EECF244321}">
                <p14:modId xmlns:p14="http://schemas.microsoft.com/office/powerpoint/2010/main" val="2928424591"/>
              </p:ext>
            </p:extLst>
          </p:nvPr>
        </p:nvGraphicFramePr>
        <p:xfrm>
          <a:off x="1266" y="5887243"/>
          <a:ext cx="12190735" cy="980666"/>
        </p:xfrm>
        <a:graphic>
          <a:graphicData uri="http://schemas.openxmlformats.org/drawingml/2006/table">
            <a:tbl>
              <a:tblPr/>
              <a:tblGrid>
                <a:gridCol w="2438147">
                  <a:extLst>
                    <a:ext uri="{9D8B030D-6E8A-4147-A177-3AD203B41FA5}">
                      <a16:colId xmlns:a16="http://schemas.microsoft.com/office/drawing/2014/main" val="20001"/>
                    </a:ext>
                  </a:extLst>
                </a:gridCol>
                <a:gridCol w="2438147">
                  <a:extLst>
                    <a:ext uri="{9D8B030D-6E8A-4147-A177-3AD203B41FA5}">
                      <a16:colId xmlns:a16="http://schemas.microsoft.com/office/drawing/2014/main" val="20003"/>
                    </a:ext>
                  </a:extLst>
                </a:gridCol>
                <a:gridCol w="2438147">
                  <a:extLst>
                    <a:ext uri="{9D8B030D-6E8A-4147-A177-3AD203B41FA5}">
                      <a16:colId xmlns:a16="http://schemas.microsoft.com/office/drawing/2014/main" val="20004"/>
                    </a:ext>
                  </a:extLst>
                </a:gridCol>
                <a:gridCol w="2438147">
                  <a:extLst>
                    <a:ext uri="{9D8B030D-6E8A-4147-A177-3AD203B41FA5}">
                      <a16:colId xmlns:a16="http://schemas.microsoft.com/office/drawing/2014/main" val="2706584484"/>
                    </a:ext>
                  </a:extLst>
                </a:gridCol>
                <a:gridCol w="2438147">
                  <a:extLst>
                    <a:ext uri="{9D8B030D-6E8A-4147-A177-3AD203B41FA5}">
                      <a16:colId xmlns:a16="http://schemas.microsoft.com/office/drawing/2014/main" val="20007"/>
                    </a:ext>
                  </a:extLst>
                </a:gridCol>
              </a:tblGrid>
              <a:tr h="421437">
                <a:tc>
                  <a:txBody>
                    <a:bodyPr/>
                    <a:lstStyle/>
                    <a:p>
                      <a:pPr defTabSz="914400"/>
                      <a:r>
                        <a:rPr lang="en-AU" sz="1200" dirty="0"/>
                        <a:t>Design Parameters</a:t>
                      </a:r>
                      <a:endParaRPr sz="1200" dirty="0"/>
                    </a:p>
                  </a:txBody>
                  <a:tcPr marL="25400" marR="25400" marT="25400" marB="25400" anchor="ctr" horzOverflow="overflow">
                    <a:solidFill>
                      <a:srgbClr val="FFEA4B"/>
                    </a:solidFill>
                  </a:tcPr>
                </a:tc>
                <a:tc>
                  <a:txBody>
                    <a:bodyPr/>
                    <a:lstStyle/>
                    <a:p>
                      <a:pPr defTabSz="914400"/>
                      <a:r>
                        <a:rPr lang="en-AU" sz="1200" dirty="0"/>
                        <a:t>Axiomatic Design</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Fasteners</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Project Time!</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Summary</a:t>
                      </a:r>
                      <a:endParaRPr sz="1200" dirty="0"/>
                    </a:p>
                  </a:txBody>
                  <a:tcPr marL="25400" marR="25400" marT="25400" marB="25400" anchor="ctr" horzOverflow="overflow">
                    <a:solidFill>
                      <a:srgbClr val="FF968D"/>
                    </a:solidFill>
                  </a:tcPr>
                </a:tc>
                <a:extLst>
                  <a:ext uri="{0D108BD9-81ED-4DB2-BD59-A6C34878D82A}">
                    <a16:rowId xmlns:a16="http://schemas.microsoft.com/office/drawing/2014/main" val="10000"/>
                  </a:ext>
                </a:extLst>
              </a:tr>
              <a:tr h="274765">
                <a:tc>
                  <a:txBody>
                    <a:bodyPr/>
                    <a:lstStyle/>
                    <a:p>
                      <a:pPr defTabSz="914400"/>
                      <a:r>
                        <a:rPr lang="en-AU" sz="1200" dirty="0"/>
                        <a:t>10</a:t>
                      </a:r>
                      <a:r>
                        <a:rPr sz="1200" dirty="0"/>
                        <a:t> min</a:t>
                      </a:r>
                    </a:p>
                  </a:txBody>
                  <a:tcPr marL="25400" marR="25400" marT="25400" marB="25400" anchor="ctr" horzOverflow="overflow">
                    <a:solidFill>
                      <a:srgbClr val="D5D5D5"/>
                    </a:solidFill>
                  </a:tcPr>
                </a:tc>
                <a:tc>
                  <a:txBody>
                    <a:bodyPr/>
                    <a:lstStyle/>
                    <a:p>
                      <a:pPr defTabSz="914400"/>
                      <a:r>
                        <a:rPr lang="en-AU" sz="1200" dirty="0"/>
                        <a:t>20</a:t>
                      </a:r>
                      <a:r>
                        <a:rPr sz="1200" dirty="0"/>
                        <a:t> min</a:t>
                      </a:r>
                    </a:p>
                  </a:txBody>
                  <a:tcPr marL="25400" marR="25400" marT="25400" marB="25400" anchor="ctr" horzOverflow="overflow">
                    <a:solidFill>
                      <a:srgbClr val="D5D5D5"/>
                    </a:solidFill>
                  </a:tcPr>
                </a:tc>
                <a:tc>
                  <a:txBody>
                    <a:bodyPr/>
                    <a:lstStyle/>
                    <a:p>
                      <a:pPr defTabSz="914400"/>
                      <a:r>
                        <a:rPr lang="en-AU" sz="1200" dirty="0"/>
                        <a:t>30</a:t>
                      </a:r>
                      <a:r>
                        <a:rPr sz="1200" dirty="0"/>
                        <a:t> min</a:t>
                      </a:r>
                    </a:p>
                  </a:txBody>
                  <a:tcPr marL="25400" marR="25400" marT="25400" marB="25400" anchor="ctr" horzOverflow="overflow">
                    <a:solidFill>
                      <a:srgbClr val="D5D5D5"/>
                    </a:solidFill>
                  </a:tcPr>
                </a:tc>
                <a:tc>
                  <a:txBody>
                    <a:bodyPr/>
                    <a:lstStyle/>
                    <a:p>
                      <a:pPr defTabSz="914400"/>
                      <a:r>
                        <a:rPr lang="en-AU" sz="1200" dirty="0"/>
                        <a:t>65 min</a:t>
                      </a:r>
                      <a:endParaRPr sz="1200" dirty="0"/>
                    </a:p>
                  </a:txBody>
                  <a:tcPr marL="25400" marR="25400" marT="25400" marB="25400" anchor="ctr" horzOverflow="overflow">
                    <a:solidFill>
                      <a:srgbClr val="D5D5D5"/>
                    </a:solidFill>
                  </a:tcPr>
                </a:tc>
                <a:tc>
                  <a:txBody>
                    <a:bodyPr/>
                    <a:lstStyle/>
                    <a:p>
                      <a:pPr defTabSz="914400"/>
                      <a:r>
                        <a:rPr sz="1200" dirty="0"/>
                        <a:t>5 min</a:t>
                      </a:r>
                    </a:p>
                  </a:txBody>
                  <a:tcPr marL="25400" marR="25400" marT="25400" marB="25400" anchor="ctr" horzOverflow="overflow">
                    <a:solidFill>
                      <a:srgbClr val="FF968D"/>
                    </a:solidFill>
                  </a:tcPr>
                </a:tc>
                <a:extLst>
                  <a:ext uri="{0D108BD9-81ED-4DB2-BD59-A6C34878D82A}">
                    <a16:rowId xmlns:a16="http://schemas.microsoft.com/office/drawing/2014/main" val="10001"/>
                  </a:ext>
                </a:extLst>
              </a:tr>
              <a:tr h="284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Groups</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F968D"/>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9289654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631A2C3-DF02-CC51-E340-D47FE60A65A9}"/>
              </a:ext>
            </a:extLst>
          </p:cNvPr>
          <p:cNvSpPr/>
          <p:nvPr/>
        </p:nvSpPr>
        <p:spPr>
          <a:xfrm>
            <a:off x="5978770" y="1421823"/>
            <a:ext cx="5474677" cy="4041131"/>
          </a:xfrm>
          <a:prstGeom prst="rect">
            <a:avLst/>
          </a:prstGeom>
          <a:solidFill>
            <a:srgbClr val="FFF0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C060BFD7-BB27-6547-B72D-4E07A7D7039B}"/>
              </a:ext>
            </a:extLst>
          </p:cNvPr>
          <p:cNvSpPr/>
          <p:nvPr/>
        </p:nvSpPr>
        <p:spPr>
          <a:xfrm>
            <a:off x="504092" y="1421823"/>
            <a:ext cx="5474677" cy="4041131"/>
          </a:xfrm>
          <a:prstGeom prst="rect">
            <a:avLst/>
          </a:prstGeom>
          <a:solidFill>
            <a:srgbClr val="D5D5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8371929D-CE12-48A8-92BB-D22AB33EBDC4}"/>
              </a:ext>
            </a:extLst>
          </p:cNvPr>
          <p:cNvSpPr>
            <a:spLocks noGrp="1"/>
          </p:cNvSpPr>
          <p:nvPr>
            <p:ph type="title"/>
          </p:nvPr>
        </p:nvSpPr>
        <p:spPr>
          <a:xfrm>
            <a:off x="624417" y="482601"/>
            <a:ext cx="10972800" cy="410369"/>
          </a:xfrm>
        </p:spPr>
        <p:txBody>
          <a:bodyPr>
            <a:normAutofit fontScale="90000"/>
          </a:bodyPr>
          <a:lstStyle/>
          <a:p>
            <a:r>
              <a:rPr lang="en-AU" sz="2667" dirty="0"/>
              <a:t>Summary</a:t>
            </a:r>
          </a:p>
        </p:txBody>
      </p:sp>
      <p:sp>
        <p:nvSpPr>
          <p:cNvPr id="9" name="TextBox 8">
            <a:extLst>
              <a:ext uri="{FF2B5EF4-FFF2-40B4-BE49-F238E27FC236}">
                <a16:creationId xmlns:a16="http://schemas.microsoft.com/office/drawing/2014/main" id="{ECBE6026-7EFE-3E61-4745-6F8E0517D66C}"/>
              </a:ext>
            </a:extLst>
          </p:cNvPr>
          <p:cNvSpPr txBox="1"/>
          <p:nvPr/>
        </p:nvSpPr>
        <p:spPr>
          <a:xfrm>
            <a:off x="624417" y="1424620"/>
            <a:ext cx="5354352" cy="3493585"/>
          </a:xfrm>
          <a:prstGeom prst="rect">
            <a:avLst/>
          </a:prstGeom>
        </p:spPr>
        <p:txBody>
          <a:bodyPr wrap="square" rtlCol="0">
            <a:spAutoFit/>
          </a:bodyPr>
          <a:lstStyle/>
          <a:p>
            <a:pPr defTabSz="1219170" fontAlgn="auto">
              <a:lnSpc>
                <a:spcPct val="200000"/>
              </a:lnSpc>
              <a:spcBef>
                <a:spcPct val="20000"/>
              </a:spcBef>
              <a:spcAft>
                <a:spcPts val="0"/>
              </a:spcAft>
            </a:pPr>
            <a:r>
              <a:rPr lang="en-AU" sz="1867"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Today we covered:</a:t>
            </a:r>
          </a:p>
          <a:p>
            <a:pPr marL="457189" indent="-457189" defTabSz="1219170" fontAlgn="auto">
              <a:lnSpc>
                <a:spcPct val="200000"/>
              </a:lnSpc>
              <a:spcBef>
                <a:spcPct val="20000"/>
              </a:spcBef>
              <a:spcAft>
                <a:spcPts val="0"/>
              </a:spcAft>
              <a:buFont typeface="Wingdings" panose="05000000000000000000" pitchFamily="2" charset="2"/>
              <a:buChar char="q"/>
            </a:pPr>
            <a:r>
              <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Axiomatic design methods</a:t>
            </a:r>
          </a:p>
          <a:p>
            <a:pPr marL="457189" indent="-457189" defTabSz="1219170" fontAlgn="auto">
              <a:lnSpc>
                <a:spcPct val="200000"/>
              </a:lnSpc>
              <a:spcBef>
                <a:spcPct val="20000"/>
              </a:spcBef>
              <a:spcAft>
                <a:spcPts val="0"/>
              </a:spcAft>
              <a:buFont typeface="Wingdings" panose="05000000000000000000" pitchFamily="2" charset="2"/>
              <a:buChar char="q"/>
            </a:pPr>
            <a:r>
              <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Fasteners </a:t>
            </a:r>
          </a:p>
          <a:p>
            <a:pPr marL="457189" indent="-457189" defTabSz="1219170" fontAlgn="auto">
              <a:lnSpc>
                <a:spcPct val="200000"/>
              </a:lnSpc>
              <a:spcBef>
                <a:spcPct val="20000"/>
              </a:spcBef>
              <a:spcAft>
                <a:spcPts val="0"/>
              </a:spcAft>
              <a:buFont typeface="Wingdings" panose="05000000000000000000" pitchFamily="2" charset="2"/>
              <a:buChar char="q"/>
            </a:pPr>
            <a:r>
              <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Assignment reminders</a:t>
            </a:r>
          </a:p>
          <a:p>
            <a:pPr marL="1066773" lvl="1" indent="-457189" algn="just" defTabSz="1219170" eaLnBrk="0" hangingPunct="0">
              <a:lnSpc>
                <a:spcPct val="200000"/>
              </a:lnSpc>
              <a:buFont typeface="Wingdings" panose="05000000000000000000" pitchFamily="2" charset="2"/>
              <a:buChar char="§"/>
              <a:defRPr/>
            </a:pPr>
            <a:r>
              <a:rPr lang="en-AU" sz="1467" dirty="0">
                <a:solidFill>
                  <a:srgbClr val="CCCCCC">
                    <a:lumMod val="10000"/>
                  </a:srgbClr>
                </a:solidFill>
                <a:latin typeface="Calibri" panose="020F0502020204030204" pitchFamily="34" charset="0"/>
                <a:ea typeface="SimSun" panose="02010600030101010101" pitchFamily="2" charset="-122"/>
                <a:cs typeface="Arial" panose="020B0604020202020204" pitchFamily="34" charset="0"/>
              </a:rPr>
              <a:t>Presentation slides due date: </a:t>
            </a:r>
            <a:r>
              <a:rPr lang="en-AU" sz="1467" b="1" dirty="0">
                <a:solidFill>
                  <a:srgbClr val="CCCCCC">
                    <a:lumMod val="10000"/>
                  </a:srgbClr>
                </a:solidFill>
                <a:latin typeface="Calibri" panose="020F0502020204030204" pitchFamily="34" charset="0"/>
                <a:ea typeface="SimSun" panose="02010600030101010101" pitchFamily="2" charset="-122"/>
                <a:cs typeface="Arial" panose="020B0604020202020204" pitchFamily="34" charset="0"/>
              </a:rPr>
              <a:t>Sunday Week 3</a:t>
            </a:r>
          </a:p>
          <a:p>
            <a:pPr marL="1066773" lvl="1" indent="-457189" algn="just" defTabSz="1219170" eaLnBrk="0" hangingPunct="0">
              <a:lnSpc>
                <a:spcPct val="200000"/>
              </a:lnSpc>
              <a:buFont typeface="Wingdings" panose="05000000000000000000" pitchFamily="2" charset="2"/>
              <a:buChar char="§"/>
              <a:defRPr/>
            </a:pPr>
            <a:r>
              <a:rPr lang="en-AU" sz="1467" dirty="0">
                <a:solidFill>
                  <a:srgbClr val="CCCCCC">
                    <a:lumMod val="10000"/>
                  </a:srgbClr>
                </a:solidFill>
                <a:latin typeface="Calibri" panose="020F0502020204030204" pitchFamily="34" charset="0"/>
                <a:ea typeface="SimSun" panose="02010600030101010101" pitchFamily="2" charset="-122"/>
                <a:cs typeface="Arial" panose="020B0604020202020204" pitchFamily="34" charset="0"/>
              </a:rPr>
              <a:t>Presentation day:</a:t>
            </a:r>
            <a:r>
              <a:rPr lang="en-AU" sz="1467" b="1" dirty="0">
                <a:solidFill>
                  <a:srgbClr val="CCCCCC">
                    <a:lumMod val="10000"/>
                  </a:srgbClr>
                </a:solidFill>
                <a:latin typeface="Calibri" panose="020F0502020204030204" pitchFamily="34" charset="0"/>
                <a:ea typeface="SimSun" panose="02010600030101010101" pitchFamily="2" charset="-122"/>
                <a:cs typeface="Arial" panose="020B0604020202020204" pitchFamily="34" charset="0"/>
              </a:rPr>
              <a:t> during MECH workshop in Week 4</a:t>
            </a:r>
            <a:endPar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457189" indent="-457189" defTabSz="1219170" fontAlgn="auto">
              <a:lnSpc>
                <a:spcPct val="200000"/>
              </a:lnSpc>
              <a:spcBef>
                <a:spcPct val="20000"/>
              </a:spcBef>
              <a:spcAft>
                <a:spcPts val="0"/>
              </a:spcAft>
              <a:buFont typeface="Wingdings" panose="05000000000000000000" pitchFamily="2" charset="2"/>
              <a:buChar char="q"/>
            </a:pPr>
            <a:endPar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2B87CFE-F165-B5A6-881F-9E8A48B1FCAA}"/>
              </a:ext>
            </a:extLst>
          </p:cNvPr>
          <p:cNvSpPr txBox="1"/>
          <p:nvPr/>
        </p:nvSpPr>
        <p:spPr>
          <a:xfrm>
            <a:off x="6408208" y="1421823"/>
            <a:ext cx="5354352" cy="2590517"/>
          </a:xfrm>
          <a:prstGeom prst="rect">
            <a:avLst/>
          </a:prstGeom>
        </p:spPr>
        <p:txBody>
          <a:bodyPr wrap="square" rtlCol="0">
            <a:spAutoFit/>
          </a:bodyPr>
          <a:lstStyle/>
          <a:p>
            <a:pPr defTabSz="1219170" fontAlgn="auto">
              <a:lnSpc>
                <a:spcPct val="200000"/>
              </a:lnSpc>
              <a:spcBef>
                <a:spcPct val="20000"/>
              </a:spcBef>
              <a:spcAft>
                <a:spcPts val="0"/>
              </a:spcAft>
            </a:pPr>
            <a:r>
              <a:rPr lang="en-AU" sz="1867"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Next week:</a:t>
            </a:r>
          </a:p>
          <a:p>
            <a:pPr marL="457189" indent="-457189" defTabSz="1219170" fontAlgn="auto">
              <a:lnSpc>
                <a:spcPct val="200000"/>
              </a:lnSpc>
              <a:spcBef>
                <a:spcPct val="20000"/>
              </a:spcBef>
              <a:spcAft>
                <a:spcPts val="0"/>
              </a:spcAft>
              <a:buFont typeface="Wingdings" panose="05000000000000000000" pitchFamily="2" charset="2"/>
              <a:buChar char="q"/>
            </a:pPr>
            <a:r>
              <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Presentations!</a:t>
            </a:r>
          </a:p>
          <a:p>
            <a:pPr marL="457189" indent="-457189" defTabSz="1219170" fontAlgn="auto">
              <a:lnSpc>
                <a:spcPct val="200000"/>
              </a:lnSpc>
              <a:spcBef>
                <a:spcPct val="20000"/>
              </a:spcBef>
              <a:spcAft>
                <a:spcPts val="0"/>
              </a:spcAft>
              <a:buFont typeface="Wingdings" panose="05000000000000000000" pitchFamily="2" charset="2"/>
              <a:buChar char="q"/>
            </a:pPr>
            <a:r>
              <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Planning User testing</a:t>
            </a:r>
            <a:endParaRPr lang="en-AU" sz="1467" dirty="0">
              <a:solidFill>
                <a:schemeClr val="bg2">
                  <a:lumMod val="10000"/>
                </a:schemeClr>
              </a:solidFill>
              <a:latin typeface="Calibri" panose="020F0502020204030204" pitchFamily="34" charset="0"/>
              <a:ea typeface="SimSun" panose="02010600030101010101" pitchFamily="2" charset="-122"/>
              <a:cs typeface="Arial" panose="020B0604020202020204" pitchFamily="34" charset="0"/>
            </a:endParaRPr>
          </a:p>
          <a:p>
            <a:pPr marL="457189" indent="-457189" defTabSz="1219170" fontAlgn="auto">
              <a:lnSpc>
                <a:spcPct val="200000"/>
              </a:lnSpc>
              <a:spcBef>
                <a:spcPct val="20000"/>
              </a:spcBef>
              <a:spcAft>
                <a:spcPts val="0"/>
              </a:spcAft>
              <a:buFont typeface="Wingdings" panose="05000000000000000000" pitchFamily="2" charset="2"/>
              <a:buChar char="q"/>
            </a:pPr>
            <a:endPar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457189" indent="-457189" defTabSz="1219170" fontAlgn="auto">
              <a:lnSpc>
                <a:spcPct val="200000"/>
              </a:lnSpc>
              <a:spcBef>
                <a:spcPct val="20000"/>
              </a:spcBef>
              <a:spcAft>
                <a:spcPts val="0"/>
              </a:spcAft>
              <a:buFont typeface="Wingdings" panose="05000000000000000000" pitchFamily="2" charset="2"/>
              <a:buChar char="q"/>
            </a:pPr>
            <a:endPar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1" name="Straight Connector 10">
            <a:extLst>
              <a:ext uri="{FF2B5EF4-FFF2-40B4-BE49-F238E27FC236}">
                <a16:creationId xmlns:a16="http://schemas.microsoft.com/office/drawing/2014/main" id="{F303B0C4-651C-E964-8CDE-0E025835AB7D}"/>
              </a:ext>
            </a:extLst>
          </p:cNvPr>
          <p:cNvCxnSpPr/>
          <p:nvPr/>
        </p:nvCxnSpPr>
        <p:spPr>
          <a:xfrm>
            <a:off x="5978769" y="1424620"/>
            <a:ext cx="0" cy="4038333"/>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382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0"/>
          </p:nvPr>
        </p:nvSpPr>
        <p:spPr/>
        <p:txBody>
          <a:bodyPr/>
          <a:lstStyle/>
          <a:p>
            <a:pPr marL="0" indent="0">
              <a:buNone/>
            </a:pPr>
            <a:r>
              <a:rPr lang="en-AU" sz="3733" dirty="0"/>
              <a:t>Design Parameters</a:t>
            </a:r>
          </a:p>
        </p:txBody>
      </p:sp>
      <p:graphicFrame>
        <p:nvGraphicFramePr>
          <p:cNvPr id="2" name="Table">
            <a:extLst>
              <a:ext uri="{FF2B5EF4-FFF2-40B4-BE49-F238E27FC236}">
                <a16:creationId xmlns:a16="http://schemas.microsoft.com/office/drawing/2014/main" id="{CDE36FC1-90E1-BCFC-B8E2-E5D749A2ACAE}"/>
              </a:ext>
            </a:extLst>
          </p:cNvPr>
          <p:cNvGraphicFramePr/>
          <p:nvPr>
            <p:extLst>
              <p:ext uri="{D42A27DB-BD31-4B8C-83A1-F6EECF244321}">
                <p14:modId xmlns:p14="http://schemas.microsoft.com/office/powerpoint/2010/main" val="2396694358"/>
              </p:ext>
            </p:extLst>
          </p:nvPr>
        </p:nvGraphicFramePr>
        <p:xfrm>
          <a:off x="1266" y="5887243"/>
          <a:ext cx="12190735" cy="980666"/>
        </p:xfrm>
        <a:graphic>
          <a:graphicData uri="http://schemas.openxmlformats.org/drawingml/2006/table">
            <a:tbl>
              <a:tblPr/>
              <a:tblGrid>
                <a:gridCol w="2438147">
                  <a:extLst>
                    <a:ext uri="{9D8B030D-6E8A-4147-A177-3AD203B41FA5}">
                      <a16:colId xmlns:a16="http://schemas.microsoft.com/office/drawing/2014/main" val="20001"/>
                    </a:ext>
                  </a:extLst>
                </a:gridCol>
                <a:gridCol w="2438147">
                  <a:extLst>
                    <a:ext uri="{9D8B030D-6E8A-4147-A177-3AD203B41FA5}">
                      <a16:colId xmlns:a16="http://schemas.microsoft.com/office/drawing/2014/main" val="20003"/>
                    </a:ext>
                  </a:extLst>
                </a:gridCol>
                <a:gridCol w="2438147">
                  <a:extLst>
                    <a:ext uri="{9D8B030D-6E8A-4147-A177-3AD203B41FA5}">
                      <a16:colId xmlns:a16="http://schemas.microsoft.com/office/drawing/2014/main" val="20004"/>
                    </a:ext>
                  </a:extLst>
                </a:gridCol>
                <a:gridCol w="2438147">
                  <a:extLst>
                    <a:ext uri="{9D8B030D-6E8A-4147-A177-3AD203B41FA5}">
                      <a16:colId xmlns:a16="http://schemas.microsoft.com/office/drawing/2014/main" val="2706584484"/>
                    </a:ext>
                  </a:extLst>
                </a:gridCol>
                <a:gridCol w="2438147">
                  <a:extLst>
                    <a:ext uri="{9D8B030D-6E8A-4147-A177-3AD203B41FA5}">
                      <a16:colId xmlns:a16="http://schemas.microsoft.com/office/drawing/2014/main" val="20007"/>
                    </a:ext>
                  </a:extLst>
                </a:gridCol>
              </a:tblGrid>
              <a:tr h="421437">
                <a:tc>
                  <a:txBody>
                    <a:bodyPr/>
                    <a:lstStyle/>
                    <a:p>
                      <a:pPr defTabSz="914400"/>
                      <a:r>
                        <a:rPr lang="en-AU" sz="1200" dirty="0"/>
                        <a:t>Design Parameters</a:t>
                      </a:r>
                      <a:endParaRPr sz="1200" dirty="0"/>
                    </a:p>
                  </a:txBody>
                  <a:tcPr marL="25400" marR="25400" marT="25400" marB="25400" anchor="ctr" horzOverflow="overflow">
                    <a:solidFill>
                      <a:srgbClr val="FF968D"/>
                    </a:solidFill>
                  </a:tcPr>
                </a:tc>
                <a:tc>
                  <a:txBody>
                    <a:bodyPr/>
                    <a:lstStyle/>
                    <a:p>
                      <a:pPr defTabSz="914400"/>
                      <a:r>
                        <a:rPr lang="en-AU" sz="1200" dirty="0"/>
                        <a:t>Axiomatic Design</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Fasteners</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Project Time!</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Summary</a:t>
                      </a:r>
                      <a:endParaRPr sz="1200" dirty="0"/>
                    </a:p>
                  </a:txBody>
                  <a:tcPr marL="25400" marR="25400" marT="25400" marB="25400" anchor="ctr" horzOverflow="overflow">
                    <a:solidFill>
                      <a:schemeClr val="accent4">
                        <a:hueOff val="348544"/>
                        <a:lumOff val="7139"/>
                      </a:schemeClr>
                    </a:solidFill>
                  </a:tcPr>
                </a:tc>
                <a:extLst>
                  <a:ext uri="{0D108BD9-81ED-4DB2-BD59-A6C34878D82A}">
                    <a16:rowId xmlns:a16="http://schemas.microsoft.com/office/drawing/2014/main" val="10000"/>
                  </a:ext>
                </a:extLst>
              </a:tr>
              <a:tr h="274765">
                <a:tc>
                  <a:txBody>
                    <a:bodyPr/>
                    <a:lstStyle/>
                    <a:p>
                      <a:pPr defTabSz="914400"/>
                      <a:r>
                        <a:rPr lang="en-AU" sz="1200" dirty="0"/>
                        <a:t>10</a:t>
                      </a:r>
                      <a:r>
                        <a:rPr sz="1200" dirty="0"/>
                        <a:t> min</a:t>
                      </a:r>
                    </a:p>
                  </a:txBody>
                  <a:tcPr marL="25400" marR="25400" marT="25400" marB="25400" anchor="ctr" horzOverflow="overflow">
                    <a:solidFill>
                      <a:srgbClr val="FF968D"/>
                    </a:solidFill>
                  </a:tcPr>
                </a:tc>
                <a:tc>
                  <a:txBody>
                    <a:bodyPr/>
                    <a:lstStyle/>
                    <a:p>
                      <a:pPr defTabSz="914400"/>
                      <a:r>
                        <a:rPr lang="en-AU" sz="1200" dirty="0"/>
                        <a:t>20</a:t>
                      </a:r>
                      <a:r>
                        <a:rPr sz="1200" dirty="0"/>
                        <a:t> min</a:t>
                      </a:r>
                    </a:p>
                  </a:txBody>
                  <a:tcPr marL="25400" marR="25400" marT="25400" marB="25400" anchor="ctr" horzOverflow="overflow">
                    <a:solidFill>
                      <a:srgbClr val="D5D5D5"/>
                    </a:solidFill>
                  </a:tcPr>
                </a:tc>
                <a:tc>
                  <a:txBody>
                    <a:bodyPr/>
                    <a:lstStyle/>
                    <a:p>
                      <a:pPr defTabSz="914400"/>
                      <a:r>
                        <a:rPr lang="en-AU" sz="1200" dirty="0"/>
                        <a:t>30</a:t>
                      </a:r>
                      <a:r>
                        <a:rPr sz="1200" dirty="0"/>
                        <a:t> min</a:t>
                      </a:r>
                    </a:p>
                  </a:txBody>
                  <a:tcPr marL="25400" marR="25400" marT="25400" marB="25400" anchor="ctr" horzOverflow="overflow">
                    <a:solidFill>
                      <a:srgbClr val="D5D5D5"/>
                    </a:solidFill>
                  </a:tcPr>
                </a:tc>
                <a:tc>
                  <a:txBody>
                    <a:bodyPr/>
                    <a:lstStyle/>
                    <a:p>
                      <a:pPr defTabSz="914400"/>
                      <a:r>
                        <a:rPr lang="en-AU" sz="1200" dirty="0"/>
                        <a:t>65 min</a:t>
                      </a:r>
                      <a:endParaRPr sz="1200" dirty="0"/>
                    </a:p>
                  </a:txBody>
                  <a:tcPr marL="25400" marR="25400" marT="25400" marB="25400" anchor="ctr" horzOverflow="overflow">
                    <a:solidFill>
                      <a:srgbClr val="D5D5D5"/>
                    </a:solidFill>
                  </a:tcPr>
                </a:tc>
                <a:tc>
                  <a:txBody>
                    <a:bodyPr/>
                    <a:lstStyle/>
                    <a:p>
                      <a:pPr defTabSz="914400"/>
                      <a:r>
                        <a:rPr sz="1200" dirty="0"/>
                        <a:t>5 min</a:t>
                      </a:r>
                    </a:p>
                  </a:txBody>
                  <a:tcPr marL="25400" marR="25400" marT="25400" marB="25400" anchor="ctr" horzOverflow="overflow">
                    <a:solidFill>
                      <a:srgbClr val="D5D5D5"/>
                    </a:solidFill>
                  </a:tcPr>
                </a:tc>
                <a:extLst>
                  <a:ext uri="{0D108BD9-81ED-4DB2-BD59-A6C34878D82A}">
                    <a16:rowId xmlns:a16="http://schemas.microsoft.com/office/drawing/2014/main" val="10001"/>
                  </a:ext>
                </a:extLst>
              </a:tr>
              <a:tr h="284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F968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Groups</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435562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Design Parameters – Recall </a:t>
            </a:r>
          </a:p>
        </p:txBody>
      </p:sp>
      <p:graphicFrame>
        <p:nvGraphicFramePr>
          <p:cNvPr id="4" name="Content Placeholder 2" descr="SmartArt graphic placeholder">
            <a:extLst>
              <a:ext uri="{FF2B5EF4-FFF2-40B4-BE49-F238E27FC236}">
                <a16:creationId xmlns:a16="http://schemas.microsoft.com/office/drawing/2014/main" id="{95263820-65F8-258E-1008-CB07C90E998B}"/>
              </a:ext>
            </a:extLst>
          </p:cNvPr>
          <p:cNvGraphicFramePr>
            <a:graphicFrameLocks/>
          </p:cNvGraphicFramePr>
          <p:nvPr>
            <p:extLst>
              <p:ext uri="{D42A27DB-BD31-4B8C-83A1-F6EECF244321}">
                <p14:modId xmlns:p14="http://schemas.microsoft.com/office/powerpoint/2010/main" val="3205919359"/>
              </p:ext>
            </p:extLst>
          </p:nvPr>
        </p:nvGraphicFramePr>
        <p:xfrm>
          <a:off x="1102378" y="2372148"/>
          <a:ext cx="9987243" cy="2679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Right 4">
            <a:extLst>
              <a:ext uri="{FF2B5EF4-FFF2-40B4-BE49-F238E27FC236}">
                <a16:creationId xmlns:a16="http://schemas.microsoft.com/office/drawing/2014/main" id="{AA6F9443-A886-4C01-B180-9845700C63D7}"/>
              </a:ext>
            </a:extLst>
          </p:cNvPr>
          <p:cNvSpPr/>
          <p:nvPr/>
        </p:nvSpPr>
        <p:spPr>
          <a:xfrm>
            <a:off x="5303912" y="2765451"/>
            <a:ext cx="1584176" cy="792088"/>
          </a:xfrm>
          <a:prstGeom prst="rightArrow">
            <a:avLst/>
          </a:prstGeom>
          <a:solidFill>
            <a:srgbClr val="4A452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Tree>
    <p:extLst>
      <p:ext uri="{BB962C8B-B14F-4D97-AF65-F5344CB8AC3E}">
        <p14:creationId xmlns:p14="http://schemas.microsoft.com/office/powerpoint/2010/main" val="344592175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Design Parameters – Recall </a:t>
            </a:r>
          </a:p>
        </p:txBody>
      </p:sp>
      <p:sp>
        <p:nvSpPr>
          <p:cNvPr id="3" name="Rectangle: Rounded Corners 2">
            <a:extLst>
              <a:ext uri="{FF2B5EF4-FFF2-40B4-BE49-F238E27FC236}">
                <a16:creationId xmlns:a16="http://schemas.microsoft.com/office/drawing/2014/main" id="{D4BA44A8-77C5-B913-13A5-F33D8A4A9008}"/>
              </a:ext>
            </a:extLst>
          </p:cNvPr>
          <p:cNvSpPr/>
          <p:nvPr/>
        </p:nvSpPr>
        <p:spPr>
          <a:xfrm>
            <a:off x="1271464" y="3493101"/>
            <a:ext cx="1728192" cy="745490"/>
          </a:xfrm>
          <a:prstGeom prst="roundRect">
            <a:avLst>
              <a:gd name="adj" fmla="val 21417"/>
            </a:avLst>
          </a:prstGeom>
          <a:solidFill>
            <a:srgbClr val="FFEA4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AU"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lancy Bold"/>
              </a:rPr>
              <a:t>FR: Commute to Uni</a:t>
            </a:r>
          </a:p>
        </p:txBody>
      </p:sp>
      <p:graphicFrame>
        <p:nvGraphicFramePr>
          <p:cNvPr id="6" name="Diagram 5">
            <a:extLst>
              <a:ext uri="{FF2B5EF4-FFF2-40B4-BE49-F238E27FC236}">
                <a16:creationId xmlns:a16="http://schemas.microsoft.com/office/drawing/2014/main" id="{6238CAF6-4E97-0BBD-6CE8-341CBC24DF2C}"/>
              </a:ext>
            </a:extLst>
          </p:cNvPr>
          <p:cNvGraphicFramePr/>
          <p:nvPr>
            <p:extLst>
              <p:ext uri="{D42A27DB-BD31-4B8C-83A1-F6EECF244321}">
                <p14:modId xmlns:p14="http://schemas.microsoft.com/office/powerpoint/2010/main" val="3258054328"/>
              </p:ext>
            </p:extLst>
          </p:nvPr>
        </p:nvGraphicFramePr>
        <p:xfrm>
          <a:off x="4151784" y="1549596"/>
          <a:ext cx="1728192" cy="46325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Left Brace 6">
            <a:extLst>
              <a:ext uri="{FF2B5EF4-FFF2-40B4-BE49-F238E27FC236}">
                <a16:creationId xmlns:a16="http://schemas.microsoft.com/office/drawing/2014/main" id="{549FDF8C-5927-47D4-914D-F27896506333}"/>
              </a:ext>
            </a:extLst>
          </p:cNvPr>
          <p:cNvSpPr/>
          <p:nvPr/>
        </p:nvSpPr>
        <p:spPr>
          <a:xfrm>
            <a:off x="3431704" y="1741610"/>
            <a:ext cx="643024" cy="4248472"/>
          </a:xfrm>
          <a:prstGeom prst="lef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AU" sz="1800" b="0" i="0" u="none" strike="noStrike" cap="none" spc="0" normalizeH="0" baseline="0">
              <a:ln>
                <a:noFill/>
              </a:ln>
              <a:solidFill>
                <a:srgbClr val="000000"/>
              </a:solidFill>
              <a:effectLst/>
              <a:uFillTx/>
            </a:endParaRPr>
          </a:p>
        </p:txBody>
      </p:sp>
      <p:sp>
        <p:nvSpPr>
          <p:cNvPr id="8" name="TextBox 7">
            <a:extLst>
              <a:ext uri="{FF2B5EF4-FFF2-40B4-BE49-F238E27FC236}">
                <a16:creationId xmlns:a16="http://schemas.microsoft.com/office/drawing/2014/main" id="{9F2F2019-1C09-81F1-4339-ACA0D31BEE91}"/>
              </a:ext>
            </a:extLst>
          </p:cNvPr>
          <p:cNvSpPr txBox="1"/>
          <p:nvPr/>
        </p:nvSpPr>
        <p:spPr>
          <a:xfrm>
            <a:off x="7320136" y="1741610"/>
            <a:ext cx="3384376" cy="18933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nSpc>
                <a:spcPct val="150000"/>
              </a:lnSpc>
              <a:buFont typeface="Wingdings" panose="05000000000000000000" pitchFamily="2" charset="2"/>
              <a:buChar char="q"/>
            </a:pPr>
            <a:r>
              <a:rPr lang="en-GB" sz="1600" b="1" dirty="0"/>
              <a:t>Tip:</a:t>
            </a:r>
            <a:r>
              <a:rPr lang="en-GB" sz="1600" dirty="0"/>
              <a:t> To help in creating a diverse range of concepts, try to come up with multiple potential DPs for each individual FR you create. </a:t>
            </a:r>
          </a:p>
        </p:txBody>
      </p:sp>
      <p:sp>
        <p:nvSpPr>
          <p:cNvPr id="11" name="TextBox 10">
            <a:extLst>
              <a:ext uri="{FF2B5EF4-FFF2-40B4-BE49-F238E27FC236}">
                <a16:creationId xmlns:a16="http://schemas.microsoft.com/office/drawing/2014/main" id="{222B739F-3F25-155F-EA3F-CE7B55C0510A}"/>
              </a:ext>
            </a:extLst>
          </p:cNvPr>
          <p:cNvSpPr txBox="1"/>
          <p:nvPr/>
        </p:nvSpPr>
        <p:spPr>
          <a:xfrm>
            <a:off x="7320136" y="3894396"/>
            <a:ext cx="3384376" cy="11546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nSpc>
                <a:spcPct val="150000"/>
              </a:lnSpc>
              <a:buFont typeface="Wingdings" panose="05000000000000000000" pitchFamily="2" charset="2"/>
              <a:buChar char="q"/>
            </a:pPr>
            <a:r>
              <a:rPr lang="en-GB" sz="1600" b="1" dirty="0"/>
              <a:t>Note:</a:t>
            </a:r>
            <a:r>
              <a:rPr lang="en-GB" sz="1600" dirty="0"/>
              <a:t> When you create each concept however, you should only map one DP to each FR. </a:t>
            </a:r>
          </a:p>
        </p:txBody>
      </p:sp>
    </p:spTree>
    <p:extLst>
      <p:ext uri="{BB962C8B-B14F-4D97-AF65-F5344CB8AC3E}">
        <p14:creationId xmlns:p14="http://schemas.microsoft.com/office/powerpoint/2010/main" val="18499903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Design Parameters – Recall </a:t>
            </a:r>
          </a:p>
        </p:txBody>
      </p:sp>
      <p:sp>
        <p:nvSpPr>
          <p:cNvPr id="8" name="TextBox 7">
            <a:extLst>
              <a:ext uri="{FF2B5EF4-FFF2-40B4-BE49-F238E27FC236}">
                <a16:creationId xmlns:a16="http://schemas.microsoft.com/office/drawing/2014/main" id="{9F2F2019-1C09-81F1-4339-ACA0D31BEE91}"/>
              </a:ext>
            </a:extLst>
          </p:cNvPr>
          <p:cNvSpPr txBox="1"/>
          <p:nvPr/>
        </p:nvSpPr>
        <p:spPr>
          <a:xfrm>
            <a:off x="479376" y="1416698"/>
            <a:ext cx="2432322" cy="19856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pPr>
            <a:r>
              <a:rPr lang="en-GB" sz="2000" dirty="0"/>
              <a:t>Also…</a:t>
            </a:r>
            <a:endParaRPr lang="en-GB" sz="1600" dirty="0"/>
          </a:p>
          <a:p>
            <a:pPr>
              <a:lnSpc>
                <a:spcPct val="150000"/>
              </a:lnSpc>
            </a:pPr>
            <a:r>
              <a:rPr lang="en-GB" sz="1600" dirty="0"/>
              <a:t>Design Parameters </a:t>
            </a:r>
            <a:r>
              <a:rPr lang="en-GB" sz="1600" u="sng" dirty="0"/>
              <a:t>don’t always</a:t>
            </a:r>
            <a:r>
              <a:rPr lang="en-GB" sz="1600" dirty="0"/>
              <a:t> have to be different types of physical components! </a:t>
            </a:r>
          </a:p>
        </p:txBody>
      </p:sp>
      <p:sp>
        <p:nvSpPr>
          <p:cNvPr id="4" name="TextBox 3">
            <a:extLst>
              <a:ext uri="{FF2B5EF4-FFF2-40B4-BE49-F238E27FC236}">
                <a16:creationId xmlns:a16="http://schemas.microsoft.com/office/drawing/2014/main" id="{9F685BBA-A282-4A74-5370-A6B06E364012}"/>
              </a:ext>
            </a:extLst>
          </p:cNvPr>
          <p:cNvSpPr txBox="1"/>
          <p:nvPr/>
        </p:nvSpPr>
        <p:spPr>
          <a:xfrm>
            <a:off x="495326" y="4049566"/>
            <a:ext cx="2216298" cy="18933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nSpc>
                <a:spcPct val="150000"/>
              </a:lnSpc>
              <a:buFont typeface="Wingdings" panose="05000000000000000000" pitchFamily="2" charset="2"/>
              <a:buChar char="q"/>
            </a:pPr>
            <a:r>
              <a:rPr lang="en-GB" sz="1600" dirty="0"/>
              <a:t>Sometimes they can be physical dimensions or other numerical parameters.</a:t>
            </a:r>
          </a:p>
        </p:txBody>
      </p:sp>
      <p:pic>
        <p:nvPicPr>
          <p:cNvPr id="9" name="Picture 8">
            <a:extLst>
              <a:ext uri="{FF2B5EF4-FFF2-40B4-BE49-F238E27FC236}">
                <a16:creationId xmlns:a16="http://schemas.microsoft.com/office/drawing/2014/main" id="{DA688AB5-3F7D-2B87-7FAC-96FCD02DF767}"/>
              </a:ext>
            </a:extLst>
          </p:cNvPr>
          <p:cNvPicPr>
            <a:picLocks noChangeAspect="1"/>
          </p:cNvPicPr>
          <p:nvPr/>
        </p:nvPicPr>
        <p:blipFill rotWithShape="1">
          <a:blip r:embed="rId3"/>
          <a:srcRect l="10910" t="23380" r="51998" b="12245"/>
          <a:stretch/>
        </p:blipFill>
        <p:spPr>
          <a:xfrm>
            <a:off x="3935760" y="2258633"/>
            <a:ext cx="1596256" cy="3581866"/>
          </a:xfrm>
          <a:prstGeom prst="rect">
            <a:avLst/>
          </a:prstGeom>
        </p:spPr>
      </p:pic>
      <p:sp>
        <p:nvSpPr>
          <p:cNvPr id="12" name="TextBox 11">
            <a:extLst>
              <a:ext uri="{FF2B5EF4-FFF2-40B4-BE49-F238E27FC236}">
                <a16:creationId xmlns:a16="http://schemas.microsoft.com/office/drawing/2014/main" id="{90A60A9F-C453-B0E9-AA58-AD53E356D1A7}"/>
              </a:ext>
            </a:extLst>
          </p:cNvPr>
          <p:cNvSpPr txBox="1"/>
          <p:nvPr/>
        </p:nvSpPr>
        <p:spPr>
          <a:xfrm>
            <a:off x="3731816" y="1416698"/>
            <a:ext cx="3600400" cy="4160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nSpc>
                <a:spcPct val="150000"/>
              </a:lnSpc>
              <a:buFont typeface="Wingdings" panose="05000000000000000000" pitchFamily="2" charset="2"/>
              <a:buChar char="q"/>
            </a:pPr>
            <a:r>
              <a:rPr lang="en-GB" sz="1600" dirty="0"/>
              <a:t>Example: Aluminium soda can</a:t>
            </a:r>
          </a:p>
        </p:txBody>
      </p:sp>
      <p:graphicFrame>
        <p:nvGraphicFramePr>
          <p:cNvPr id="13" name="Table 13">
            <a:extLst>
              <a:ext uri="{FF2B5EF4-FFF2-40B4-BE49-F238E27FC236}">
                <a16:creationId xmlns:a16="http://schemas.microsoft.com/office/drawing/2014/main" id="{1F95BDC2-4CB3-C22A-4C0B-A56CE94FF11E}"/>
              </a:ext>
            </a:extLst>
          </p:cNvPr>
          <p:cNvGraphicFramePr>
            <a:graphicFrameLocks noGrp="1"/>
          </p:cNvGraphicFramePr>
          <p:nvPr>
            <p:extLst>
              <p:ext uri="{D42A27DB-BD31-4B8C-83A1-F6EECF244321}">
                <p14:modId xmlns:p14="http://schemas.microsoft.com/office/powerpoint/2010/main" val="901924716"/>
              </p:ext>
            </p:extLst>
          </p:nvPr>
        </p:nvGraphicFramePr>
        <p:xfrm>
          <a:off x="8310140" y="2740224"/>
          <a:ext cx="2952328" cy="2756595"/>
        </p:xfrm>
        <a:graphic>
          <a:graphicData uri="http://schemas.openxmlformats.org/drawingml/2006/table">
            <a:tbl>
              <a:tblPr firstRow="1" bandRow="1">
                <a:tableStyleId>{5C22544A-7EE6-4342-B048-85BDC9FD1C3A}</a:tableStyleId>
              </a:tblPr>
              <a:tblGrid>
                <a:gridCol w="1476164">
                  <a:extLst>
                    <a:ext uri="{9D8B030D-6E8A-4147-A177-3AD203B41FA5}">
                      <a16:colId xmlns:a16="http://schemas.microsoft.com/office/drawing/2014/main" val="3944143168"/>
                    </a:ext>
                  </a:extLst>
                </a:gridCol>
                <a:gridCol w="1476164">
                  <a:extLst>
                    <a:ext uri="{9D8B030D-6E8A-4147-A177-3AD203B41FA5}">
                      <a16:colId xmlns:a16="http://schemas.microsoft.com/office/drawing/2014/main" val="536195274"/>
                    </a:ext>
                  </a:extLst>
                </a:gridCol>
              </a:tblGrid>
              <a:tr h="573147">
                <a:tc>
                  <a:txBody>
                    <a:bodyPr/>
                    <a:lstStyle/>
                    <a:p>
                      <a:r>
                        <a:rPr lang="en-AU" sz="2000" dirty="0"/>
                        <a:t>FR</a:t>
                      </a:r>
                    </a:p>
                  </a:txBody>
                  <a:tcPr/>
                </a:tc>
                <a:tc>
                  <a:txBody>
                    <a:bodyPr/>
                    <a:lstStyle/>
                    <a:p>
                      <a:r>
                        <a:rPr lang="en-AU" sz="2000" dirty="0"/>
                        <a:t>DP</a:t>
                      </a:r>
                    </a:p>
                  </a:txBody>
                  <a:tcPr/>
                </a:tc>
                <a:extLst>
                  <a:ext uri="{0D108BD9-81ED-4DB2-BD59-A6C34878D82A}">
                    <a16:rowId xmlns:a16="http://schemas.microsoft.com/office/drawing/2014/main" val="1235751361"/>
                  </a:ext>
                </a:extLst>
              </a:tr>
              <a:tr h="1091724">
                <a:tc>
                  <a:txBody>
                    <a:bodyPr/>
                    <a:lstStyle/>
                    <a:p>
                      <a:r>
                        <a:rPr lang="en-AU" sz="1600" dirty="0"/>
                        <a:t>Withstand axial pressure</a:t>
                      </a:r>
                    </a:p>
                  </a:txBody>
                  <a:tcPr/>
                </a:tc>
                <a:tc>
                  <a:txBody>
                    <a:bodyPr/>
                    <a:lstStyle/>
                    <a:p>
                      <a:r>
                        <a:rPr lang="en-AU" sz="1600" dirty="0"/>
                        <a:t>Curvature of base of can</a:t>
                      </a:r>
                    </a:p>
                  </a:txBody>
                  <a:tcPr/>
                </a:tc>
                <a:extLst>
                  <a:ext uri="{0D108BD9-81ED-4DB2-BD59-A6C34878D82A}">
                    <a16:rowId xmlns:a16="http://schemas.microsoft.com/office/drawing/2014/main" val="2267925624"/>
                  </a:ext>
                </a:extLst>
              </a:tr>
              <a:tr h="1091724">
                <a:tc>
                  <a:txBody>
                    <a:bodyPr/>
                    <a:lstStyle/>
                    <a:p>
                      <a:r>
                        <a:rPr lang="en-AU" sz="1600" dirty="0"/>
                        <a:t>Withstand radial pressure</a:t>
                      </a:r>
                    </a:p>
                  </a:txBody>
                  <a:tcPr/>
                </a:tc>
                <a:tc>
                  <a:txBody>
                    <a:bodyPr/>
                    <a:lstStyle/>
                    <a:p>
                      <a:r>
                        <a:rPr lang="en-AU" sz="1600" dirty="0"/>
                        <a:t>Thickness of wall material</a:t>
                      </a:r>
                    </a:p>
                  </a:txBody>
                  <a:tcPr/>
                </a:tc>
                <a:extLst>
                  <a:ext uri="{0D108BD9-81ED-4DB2-BD59-A6C34878D82A}">
                    <a16:rowId xmlns:a16="http://schemas.microsoft.com/office/drawing/2014/main" val="4141001855"/>
                  </a:ext>
                </a:extLst>
              </a:tr>
            </a:tbl>
          </a:graphicData>
        </a:graphic>
      </p:graphicFrame>
      <p:pic>
        <p:nvPicPr>
          <p:cNvPr id="16" name="Picture 15">
            <a:extLst>
              <a:ext uri="{FF2B5EF4-FFF2-40B4-BE49-F238E27FC236}">
                <a16:creationId xmlns:a16="http://schemas.microsoft.com/office/drawing/2014/main" id="{1C768DF6-3119-14F6-3CA4-5149444FBF6E}"/>
              </a:ext>
            </a:extLst>
          </p:cNvPr>
          <p:cNvPicPr>
            <a:picLocks noChangeAspect="1"/>
          </p:cNvPicPr>
          <p:nvPr/>
        </p:nvPicPr>
        <p:blipFill>
          <a:blip r:embed="rId4"/>
          <a:stretch>
            <a:fillRect/>
          </a:stretch>
        </p:blipFill>
        <p:spPr>
          <a:xfrm>
            <a:off x="5719983" y="2524145"/>
            <a:ext cx="2088245" cy="3316354"/>
          </a:xfrm>
          <a:prstGeom prst="rect">
            <a:avLst/>
          </a:prstGeom>
        </p:spPr>
      </p:pic>
    </p:spTree>
    <p:extLst>
      <p:ext uri="{BB962C8B-B14F-4D97-AF65-F5344CB8AC3E}">
        <p14:creationId xmlns:p14="http://schemas.microsoft.com/office/powerpoint/2010/main" val="322119447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0"/>
          </p:nvPr>
        </p:nvSpPr>
        <p:spPr/>
        <p:txBody>
          <a:bodyPr/>
          <a:lstStyle/>
          <a:p>
            <a:pPr marL="0" indent="0">
              <a:buNone/>
            </a:pPr>
            <a:r>
              <a:rPr lang="en-AU" sz="3733" dirty="0"/>
              <a:t>Axiomatic Design: Independence Axiom</a:t>
            </a:r>
          </a:p>
        </p:txBody>
      </p:sp>
      <p:graphicFrame>
        <p:nvGraphicFramePr>
          <p:cNvPr id="2" name="Table">
            <a:extLst>
              <a:ext uri="{FF2B5EF4-FFF2-40B4-BE49-F238E27FC236}">
                <a16:creationId xmlns:a16="http://schemas.microsoft.com/office/drawing/2014/main" id="{3379A6B0-2ECF-C3CB-AB52-8CC6DC64602C}"/>
              </a:ext>
            </a:extLst>
          </p:cNvPr>
          <p:cNvGraphicFramePr/>
          <p:nvPr>
            <p:extLst>
              <p:ext uri="{D42A27DB-BD31-4B8C-83A1-F6EECF244321}">
                <p14:modId xmlns:p14="http://schemas.microsoft.com/office/powerpoint/2010/main" val="2852979744"/>
              </p:ext>
            </p:extLst>
          </p:nvPr>
        </p:nvGraphicFramePr>
        <p:xfrm>
          <a:off x="1266" y="5887243"/>
          <a:ext cx="12190735" cy="980666"/>
        </p:xfrm>
        <a:graphic>
          <a:graphicData uri="http://schemas.openxmlformats.org/drawingml/2006/table">
            <a:tbl>
              <a:tblPr/>
              <a:tblGrid>
                <a:gridCol w="2438147">
                  <a:extLst>
                    <a:ext uri="{9D8B030D-6E8A-4147-A177-3AD203B41FA5}">
                      <a16:colId xmlns:a16="http://schemas.microsoft.com/office/drawing/2014/main" val="20001"/>
                    </a:ext>
                  </a:extLst>
                </a:gridCol>
                <a:gridCol w="2438147">
                  <a:extLst>
                    <a:ext uri="{9D8B030D-6E8A-4147-A177-3AD203B41FA5}">
                      <a16:colId xmlns:a16="http://schemas.microsoft.com/office/drawing/2014/main" val="20003"/>
                    </a:ext>
                  </a:extLst>
                </a:gridCol>
                <a:gridCol w="2438147">
                  <a:extLst>
                    <a:ext uri="{9D8B030D-6E8A-4147-A177-3AD203B41FA5}">
                      <a16:colId xmlns:a16="http://schemas.microsoft.com/office/drawing/2014/main" val="20004"/>
                    </a:ext>
                  </a:extLst>
                </a:gridCol>
                <a:gridCol w="2438147">
                  <a:extLst>
                    <a:ext uri="{9D8B030D-6E8A-4147-A177-3AD203B41FA5}">
                      <a16:colId xmlns:a16="http://schemas.microsoft.com/office/drawing/2014/main" val="2706584484"/>
                    </a:ext>
                  </a:extLst>
                </a:gridCol>
                <a:gridCol w="2438147">
                  <a:extLst>
                    <a:ext uri="{9D8B030D-6E8A-4147-A177-3AD203B41FA5}">
                      <a16:colId xmlns:a16="http://schemas.microsoft.com/office/drawing/2014/main" val="20007"/>
                    </a:ext>
                  </a:extLst>
                </a:gridCol>
              </a:tblGrid>
              <a:tr h="421437">
                <a:tc>
                  <a:txBody>
                    <a:bodyPr/>
                    <a:lstStyle/>
                    <a:p>
                      <a:pPr defTabSz="914400"/>
                      <a:r>
                        <a:rPr lang="en-AU" sz="1200" dirty="0"/>
                        <a:t>Design Parameters</a:t>
                      </a:r>
                      <a:endParaRPr sz="1200" dirty="0"/>
                    </a:p>
                  </a:txBody>
                  <a:tcPr marL="25400" marR="25400" marT="25400" marB="25400" anchor="ctr" horzOverflow="overflow">
                    <a:solidFill>
                      <a:srgbClr val="FFEA4B"/>
                    </a:solidFill>
                  </a:tcPr>
                </a:tc>
                <a:tc>
                  <a:txBody>
                    <a:bodyPr/>
                    <a:lstStyle/>
                    <a:p>
                      <a:pPr defTabSz="914400"/>
                      <a:r>
                        <a:rPr lang="en-AU" sz="1200" dirty="0"/>
                        <a:t>Axiomatic Design</a:t>
                      </a:r>
                      <a:endParaRPr sz="1200" dirty="0"/>
                    </a:p>
                  </a:txBody>
                  <a:tcPr marL="25400" marR="25400" marT="25400" marB="25400" anchor="ctr" horzOverflow="overflow">
                    <a:solidFill>
                      <a:srgbClr val="FF968D"/>
                    </a:solidFill>
                  </a:tcPr>
                </a:tc>
                <a:tc>
                  <a:txBody>
                    <a:bodyPr/>
                    <a:lstStyle/>
                    <a:p>
                      <a:pPr defTabSz="914400"/>
                      <a:r>
                        <a:rPr lang="en-AU" sz="1200" dirty="0"/>
                        <a:t>Fasteners</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Project Time!</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Summary</a:t>
                      </a:r>
                      <a:endParaRPr sz="1200" dirty="0"/>
                    </a:p>
                  </a:txBody>
                  <a:tcPr marL="25400" marR="25400" marT="25400" marB="25400" anchor="ctr" horzOverflow="overflow">
                    <a:solidFill>
                      <a:schemeClr val="accent4">
                        <a:hueOff val="348544"/>
                        <a:lumOff val="7139"/>
                      </a:schemeClr>
                    </a:solidFill>
                  </a:tcPr>
                </a:tc>
                <a:extLst>
                  <a:ext uri="{0D108BD9-81ED-4DB2-BD59-A6C34878D82A}">
                    <a16:rowId xmlns:a16="http://schemas.microsoft.com/office/drawing/2014/main" val="10000"/>
                  </a:ext>
                </a:extLst>
              </a:tr>
              <a:tr h="274765">
                <a:tc>
                  <a:txBody>
                    <a:bodyPr/>
                    <a:lstStyle/>
                    <a:p>
                      <a:pPr defTabSz="914400"/>
                      <a:r>
                        <a:rPr lang="en-AU" sz="1200" dirty="0"/>
                        <a:t>10</a:t>
                      </a:r>
                      <a:r>
                        <a:rPr sz="1200" dirty="0"/>
                        <a:t> min</a:t>
                      </a:r>
                    </a:p>
                  </a:txBody>
                  <a:tcPr marL="25400" marR="25400" marT="25400" marB="25400" anchor="ctr" horzOverflow="overflow">
                    <a:solidFill>
                      <a:srgbClr val="D5D5D5"/>
                    </a:solidFill>
                  </a:tcPr>
                </a:tc>
                <a:tc>
                  <a:txBody>
                    <a:bodyPr/>
                    <a:lstStyle/>
                    <a:p>
                      <a:pPr defTabSz="914400"/>
                      <a:r>
                        <a:rPr lang="en-AU" sz="1200" dirty="0"/>
                        <a:t>20</a:t>
                      </a:r>
                      <a:r>
                        <a:rPr sz="1200" dirty="0"/>
                        <a:t> min</a:t>
                      </a:r>
                    </a:p>
                  </a:txBody>
                  <a:tcPr marL="25400" marR="25400" marT="25400" marB="25400" anchor="ctr" horzOverflow="overflow">
                    <a:solidFill>
                      <a:srgbClr val="FF968D"/>
                    </a:solidFill>
                  </a:tcPr>
                </a:tc>
                <a:tc>
                  <a:txBody>
                    <a:bodyPr/>
                    <a:lstStyle/>
                    <a:p>
                      <a:pPr defTabSz="914400"/>
                      <a:r>
                        <a:rPr lang="en-AU" sz="1200" dirty="0"/>
                        <a:t>30</a:t>
                      </a:r>
                      <a:r>
                        <a:rPr sz="1200" dirty="0"/>
                        <a:t> min</a:t>
                      </a:r>
                    </a:p>
                  </a:txBody>
                  <a:tcPr marL="25400" marR="25400" marT="25400" marB="25400" anchor="ctr" horzOverflow="overflow">
                    <a:solidFill>
                      <a:srgbClr val="D5D5D5"/>
                    </a:solidFill>
                  </a:tcPr>
                </a:tc>
                <a:tc>
                  <a:txBody>
                    <a:bodyPr/>
                    <a:lstStyle/>
                    <a:p>
                      <a:pPr defTabSz="914400"/>
                      <a:r>
                        <a:rPr lang="en-AU" sz="1200" dirty="0"/>
                        <a:t>65 min</a:t>
                      </a:r>
                      <a:endParaRPr sz="1200" dirty="0"/>
                    </a:p>
                  </a:txBody>
                  <a:tcPr marL="25400" marR="25400" marT="25400" marB="25400" anchor="ctr" horzOverflow="overflow">
                    <a:solidFill>
                      <a:srgbClr val="D5D5D5"/>
                    </a:solidFill>
                  </a:tcPr>
                </a:tc>
                <a:tc>
                  <a:txBody>
                    <a:bodyPr/>
                    <a:lstStyle/>
                    <a:p>
                      <a:pPr defTabSz="914400"/>
                      <a:r>
                        <a:rPr sz="1200" dirty="0"/>
                        <a:t>5 min</a:t>
                      </a:r>
                    </a:p>
                  </a:txBody>
                  <a:tcPr marL="25400" marR="25400" marT="25400" marB="25400" anchor="ctr" horzOverflow="overflow">
                    <a:solidFill>
                      <a:srgbClr val="D5D5D5"/>
                    </a:solidFill>
                  </a:tcPr>
                </a:tc>
                <a:extLst>
                  <a:ext uri="{0D108BD9-81ED-4DB2-BD59-A6C34878D82A}">
                    <a16:rowId xmlns:a16="http://schemas.microsoft.com/office/drawing/2014/main" val="10001"/>
                  </a:ext>
                </a:extLst>
              </a:tr>
              <a:tr h="284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F968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Groups</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6204595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1C9F9AA-8E33-9014-659E-66DADE6101D6}"/>
              </a:ext>
            </a:extLst>
          </p:cNvPr>
          <p:cNvSpPr/>
          <p:nvPr/>
        </p:nvSpPr>
        <p:spPr>
          <a:xfrm>
            <a:off x="516260" y="2264080"/>
            <a:ext cx="5403912" cy="4265148"/>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Independence Axiom</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76DA19F-961B-49EB-4BB7-4E00430E9998}"/>
                  </a:ext>
                </a:extLst>
              </p:cNvPr>
              <p:cNvSpPr txBox="1"/>
              <p:nvPr/>
            </p:nvSpPr>
            <p:spPr>
              <a:xfrm>
                <a:off x="627584" y="2581481"/>
                <a:ext cx="4863379" cy="39477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nSpc>
                    <a:spcPct val="150000"/>
                  </a:lnSpc>
                  <a:spcBef>
                    <a:spcPts val="600"/>
                  </a:spcBef>
                  <a:spcAft>
                    <a:spcPts val="300"/>
                  </a:spcAft>
                  <a:buFont typeface="Wingdings" panose="05000000000000000000" pitchFamily="2" charset="2"/>
                  <a:buChar char="q"/>
                </a:pPr>
                <a:r>
                  <a:rPr lang="en-GB" sz="1600" dirty="0"/>
                  <a:t>Main goal: To evaluate and simplify your design concepts, by minimising the number of coupled FRs.</a:t>
                </a:r>
              </a:p>
              <a:p>
                <a:pPr marL="285750" indent="-285750">
                  <a:lnSpc>
                    <a:spcPct val="150000"/>
                  </a:lnSpc>
                  <a:spcBef>
                    <a:spcPts val="600"/>
                  </a:spcBef>
                  <a:spcAft>
                    <a:spcPts val="300"/>
                  </a:spcAft>
                  <a:buFont typeface="Wingdings" panose="05000000000000000000" pitchFamily="2" charset="2"/>
                  <a:buChar char="q"/>
                </a:pPr>
                <a:r>
                  <a:rPr lang="en-GB" sz="1600" dirty="0"/>
                  <a:t>How to determine:</a:t>
                </a:r>
              </a:p>
              <a:p>
                <a:pPr marL="742950" lvl="1" indent="-285750">
                  <a:lnSpc>
                    <a:spcPct val="150000"/>
                  </a:lnSpc>
                  <a:spcBef>
                    <a:spcPts val="600"/>
                  </a:spcBef>
                  <a:spcAft>
                    <a:spcPts val="300"/>
                  </a:spcAft>
                  <a:buFont typeface="Wingdings" panose="05000000000000000000" pitchFamily="2" charset="2"/>
                  <a:buChar char="§"/>
                </a:pPr>
                <a:r>
                  <a:rPr lang="en-GB" sz="1600" dirty="0"/>
                  <a:t>Create Independence Axiom matrix</a:t>
                </a:r>
              </a:p>
              <a:p>
                <a:pPr marL="742950" lvl="1" indent="-285750">
                  <a:lnSpc>
                    <a:spcPct val="150000"/>
                  </a:lnSpc>
                  <a:spcBef>
                    <a:spcPts val="600"/>
                  </a:spcBef>
                  <a:spcAft>
                    <a:spcPts val="300"/>
                  </a:spcAft>
                  <a:buFont typeface="Wingdings" panose="05000000000000000000" pitchFamily="2" charset="2"/>
                  <a:buChar char="§"/>
                </a:pPr>
                <a:r>
                  <a:rPr lang="en-GB" sz="1600" dirty="0"/>
                  <a:t>FR left side, DP right side</a:t>
                </a:r>
              </a:p>
              <a:p>
                <a:pPr marL="742950" lvl="1" indent="-285750">
                  <a:lnSpc>
                    <a:spcPct val="150000"/>
                  </a:lnSpc>
                  <a:spcBef>
                    <a:spcPts val="600"/>
                  </a:spcBef>
                  <a:spcAft>
                    <a:spcPts val="300"/>
                  </a:spcAft>
                  <a:buFont typeface="Wingdings" panose="05000000000000000000" pitchFamily="2" charset="2"/>
                  <a:buChar char="§"/>
                </a:pPr>
                <a14:m>
                  <m:oMath xmlns:m="http://schemas.openxmlformats.org/officeDocument/2006/math">
                    <m:r>
                      <a:rPr lang="en-GB" sz="1600" i="1" dirty="0" smtClean="0">
                        <a:latin typeface="Cambria Math" panose="02040503050406030204" pitchFamily="18" charset="0"/>
                      </a:rPr>
                      <m:t>𝑋</m:t>
                    </m:r>
                  </m:oMath>
                </a14:m>
                <a:r>
                  <a:rPr lang="en-GB" sz="1600" dirty="0"/>
                  <a:t> if DP fulfils a given FR across a row, </a:t>
                </a:r>
                <a14:m>
                  <m:oMath xmlns:m="http://schemas.openxmlformats.org/officeDocument/2006/math">
                    <m:r>
                      <a:rPr lang="en-AU" sz="1600" b="0" i="1" smtClean="0">
                        <a:latin typeface="Cambria Math" panose="02040503050406030204" pitchFamily="18" charset="0"/>
                      </a:rPr>
                      <m:t>0</m:t>
                    </m:r>
                  </m:oMath>
                </a14:m>
                <a:r>
                  <a:rPr lang="en-GB" sz="1600" dirty="0"/>
                  <a:t> for if DP does not fulfil FR. </a:t>
                </a:r>
              </a:p>
              <a:p>
                <a:pPr>
                  <a:lnSpc>
                    <a:spcPct val="150000"/>
                  </a:lnSpc>
                  <a:spcBef>
                    <a:spcPts val="600"/>
                  </a:spcBef>
                  <a:spcAft>
                    <a:spcPts val="300"/>
                  </a:spcAft>
                </a:pPr>
                <a:endParaRPr lang="en-GB" sz="1600" dirty="0"/>
              </a:p>
            </p:txBody>
          </p:sp>
        </mc:Choice>
        <mc:Fallback xmlns="">
          <p:sp>
            <p:nvSpPr>
              <p:cNvPr id="10" name="TextBox 9">
                <a:extLst>
                  <a:ext uri="{FF2B5EF4-FFF2-40B4-BE49-F238E27FC236}">
                    <a16:creationId xmlns:a16="http://schemas.microsoft.com/office/drawing/2014/main" id="{D76DA19F-961B-49EB-4BB7-4E00430E9998}"/>
                  </a:ext>
                </a:extLst>
              </p:cNvPr>
              <p:cNvSpPr txBox="1">
                <a:spLocks noRot="1" noChangeAspect="1" noMove="1" noResize="1" noEditPoints="1" noAdjustHandles="1" noChangeArrowheads="1" noChangeShapeType="1" noTextEdit="1"/>
              </p:cNvSpPr>
              <p:nvPr/>
            </p:nvSpPr>
            <p:spPr>
              <a:xfrm>
                <a:off x="627584" y="2581481"/>
                <a:ext cx="4863379" cy="3947747"/>
              </a:xfrm>
              <a:prstGeom prst="rect">
                <a:avLst/>
              </a:prstGeom>
              <a:blipFill>
                <a:blip r:embed="rId3"/>
                <a:stretch>
                  <a:fillRect l="-501" r="-1128"/>
                </a:stretch>
              </a:blipFill>
              <a:ln w="12700" cap="flat">
                <a:noFill/>
                <a:miter lim="400000"/>
              </a:ln>
              <a:effectLst/>
            </p:spPr>
            <p:txBody>
              <a:bodyPr/>
              <a:lstStyle/>
              <a:p>
                <a:r>
                  <a:rPr lang="en-AU">
                    <a:noFill/>
                  </a:rPr>
                  <a:t> </a:t>
                </a:r>
              </a:p>
            </p:txBody>
          </p:sp>
        </mc:Fallback>
      </mc:AlternateContent>
      <p:sp>
        <p:nvSpPr>
          <p:cNvPr id="3" name="TextBox 2">
            <a:extLst>
              <a:ext uri="{FF2B5EF4-FFF2-40B4-BE49-F238E27FC236}">
                <a16:creationId xmlns:a16="http://schemas.microsoft.com/office/drawing/2014/main" id="{4EBCE91A-24AA-F502-F103-D8443FEC875C}"/>
              </a:ext>
            </a:extLst>
          </p:cNvPr>
          <p:cNvSpPr txBox="1"/>
          <p:nvPr/>
        </p:nvSpPr>
        <p:spPr>
          <a:xfrm>
            <a:off x="1487488" y="1234579"/>
            <a:ext cx="9217024" cy="498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50000"/>
              </a:lnSpc>
            </a:pPr>
            <a:r>
              <a:rPr lang="en-GB" sz="2000" dirty="0">
                <a:latin typeface="Times New Roman" panose="02020603050405020304" pitchFamily="18" charset="0"/>
                <a:cs typeface="Times New Roman" panose="02020603050405020304" pitchFamily="18" charset="0"/>
              </a:rPr>
              <a:t>“Each Functional Requirement should be satisfied by only one Design Parameter.” </a:t>
            </a: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E3472DEC-7DCF-E667-0D6F-959E1C436C0C}"/>
                  </a:ext>
                </a:extLst>
              </p:cNvPr>
              <p:cNvGraphicFramePr>
                <a:graphicFrameLocks noGrp="1"/>
              </p:cNvGraphicFramePr>
              <p:nvPr>
                <p:extLst>
                  <p:ext uri="{D42A27DB-BD31-4B8C-83A1-F6EECF244321}">
                    <p14:modId xmlns:p14="http://schemas.microsoft.com/office/powerpoint/2010/main" val="3054828321"/>
                  </p:ext>
                </p:extLst>
              </p:nvPr>
            </p:nvGraphicFramePr>
            <p:xfrm>
              <a:off x="7176120" y="2136767"/>
              <a:ext cx="3659832" cy="2016225"/>
            </p:xfrm>
            <a:graphic>
              <a:graphicData uri="http://schemas.openxmlformats.org/drawingml/2006/table">
                <a:tbl>
                  <a:tblPr firstRow="1" bandRow="1">
                    <a:tableStyleId>{5C22544A-7EE6-4342-B048-85BDC9FD1C3A}</a:tableStyleId>
                  </a:tblPr>
                  <a:tblGrid>
                    <a:gridCol w="609972">
                      <a:extLst>
                        <a:ext uri="{9D8B030D-6E8A-4147-A177-3AD203B41FA5}">
                          <a16:colId xmlns:a16="http://schemas.microsoft.com/office/drawing/2014/main" val="3339853697"/>
                        </a:ext>
                      </a:extLst>
                    </a:gridCol>
                    <a:gridCol w="609972">
                      <a:extLst>
                        <a:ext uri="{9D8B030D-6E8A-4147-A177-3AD203B41FA5}">
                          <a16:colId xmlns:a16="http://schemas.microsoft.com/office/drawing/2014/main" val="1139243721"/>
                        </a:ext>
                      </a:extLst>
                    </a:gridCol>
                    <a:gridCol w="609972">
                      <a:extLst>
                        <a:ext uri="{9D8B030D-6E8A-4147-A177-3AD203B41FA5}">
                          <a16:colId xmlns:a16="http://schemas.microsoft.com/office/drawing/2014/main" val="3414779447"/>
                        </a:ext>
                      </a:extLst>
                    </a:gridCol>
                    <a:gridCol w="609972">
                      <a:extLst>
                        <a:ext uri="{9D8B030D-6E8A-4147-A177-3AD203B41FA5}">
                          <a16:colId xmlns:a16="http://schemas.microsoft.com/office/drawing/2014/main" val="932373761"/>
                        </a:ext>
                      </a:extLst>
                    </a:gridCol>
                    <a:gridCol w="609972">
                      <a:extLst>
                        <a:ext uri="{9D8B030D-6E8A-4147-A177-3AD203B41FA5}">
                          <a16:colId xmlns:a16="http://schemas.microsoft.com/office/drawing/2014/main" val="3124048387"/>
                        </a:ext>
                      </a:extLst>
                    </a:gridCol>
                    <a:gridCol w="609972">
                      <a:extLst>
                        <a:ext uri="{9D8B030D-6E8A-4147-A177-3AD203B41FA5}">
                          <a16:colId xmlns:a16="http://schemas.microsoft.com/office/drawing/2014/main" val="2361504520"/>
                        </a:ext>
                      </a:extLst>
                    </a:gridCol>
                  </a:tblGrid>
                  <a:tr h="672075">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𝑭</m:t>
                                </m:r>
                                <m:sSub>
                                  <m:sSubPr>
                                    <m:ctrlPr>
                                      <a:rPr lang="en-AU" sz="1800" b="1" i="1" smtClean="0">
                                        <a:solidFill>
                                          <a:sysClr val="windowText" lastClr="000000"/>
                                        </a:solidFill>
                                        <a:latin typeface="Cambria Math" panose="02040503050406030204" pitchFamily="18" charset="0"/>
                                      </a:rPr>
                                    </m:ctrlPr>
                                  </m:sSubPr>
                                  <m:e>
                                    <m:r>
                                      <a:rPr lang="en-AU" sz="1800" b="1" i="1" smtClean="0">
                                        <a:solidFill>
                                          <a:sysClr val="windowText" lastClr="000000"/>
                                        </a:solidFill>
                                        <a:latin typeface="Cambria Math" panose="02040503050406030204" pitchFamily="18" charset="0"/>
                                      </a:rPr>
                                      <m:t>𝑹</m:t>
                                    </m:r>
                                  </m:e>
                                  <m:sub>
                                    <m:r>
                                      <a:rPr lang="en-AU" sz="1800" b="1" i="1" smtClean="0">
                                        <a:solidFill>
                                          <a:sysClr val="windowText" lastClr="000000"/>
                                        </a:solidFill>
                                        <a:latin typeface="Cambria Math" panose="02040503050406030204" pitchFamily="18" charset="0"/>
                                      </a:rPr>
                                      <m:t>𝟏</m:t>
                                    </m:r>
                                  </m:sub>
                                </m:sSub>
                              </m:oMath>
                            </m:oMathPara>
                          </a14:m>
                          <a:endParaRPr lang="en-AU" sz="18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AU" sz="1800" b="0" i="1" smtClean="0">
                                    <a:solidFill>
                                      <a:sysClr val="windowText" lastClr="000000"/>
                                    </a:solidFill>
                                    <a:latin typeface="Cambria Math" panose="02040503050406030204" pitchFamily="18" charset="0"/>
                                  </a:rPr>
                                  <m:t>0</m:t>
                                </m:r>
                              </m:oMath>
                            </m:oMathPara>
                          </a14:m>
                          <a:endParaRPr lang="en-AU" sz="1800" b="0"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tc>
                      <a:txBody>
                        <a:bodyPr/>
                        <a:lstStyle/>
                        <a:p>
                          <a:pPr algn="ctr"/>
                          <a14:m>
                            <m:oMathPara xmlns:m="http://schemas.openxmlformats.org/officeDocument/2006/math">
                              <m:oMathParaPr>
                                <m:jc m:val="centerGroup"/>
                              </m:oMathParaPr>
                              <m:oMath xmlns:m="http://schemas.openxmlformats.org/officeDocument/2006/math">
                                <m:r>
                                  <a:rPr lang="en-AU" sz="1800" i="1" dirty="0" smtClean="0">
                                    <a:solidFill>
                                      <a:sysClr val="windowText" lastClr="000000"/>
                                    </a:solidFill>
                                    <a:latin typeface="Cambria Math" panose="02040503050406030204" pitchFamily="18" charset="0"/>
                                  </a:rPr>
                                  <m:t>0</m:t>
                                </m:r>
                              </m:oMath>
                            </m:oMathPara>
                          </a14:m>
                          <a:endParaRPr lang="en-AU" sz="1800" dirty="0">
                            <a:solidFill>
                              <a:sysClr val="windowText" lastClr="000000"/>
                            </a:solidFill>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a:rPr lang="en-AU" sz="1800" i="1" dirty="0" smtClean="0">
                                    <a:solidFill>
                                      <a:sysClr val="windowText" lastClr="000000"/>
                                    </a:solidFill>
                                    <a:latin typeface="Cambria Math" panose="02040503050406030204" pitchFamily="18" charset="0"/>
                                  </a:rPr>
                                  <m:t>0</m:t>
                                </m:r>
                              </m:oMath>
                            </m:oMathPara>
                          </a14:m>
                          <a:endParaRPr lang="en-AU" sz="1800" dirty="0">
                            <a:solidFill>
                              <a:sysClr val="windowText" lastClr="000000"/>
                            </a:solidFill>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800" b="1" i="1" dirty="0" smtClean="0">
                                    <a:solidFill>
                                      <a:sysClr val="windowText" lastClr="000000"/>
                                    </a:solidFill>
                                    <a:latin typeface="Cambria Math" panose="02040503050406030204" pitchFamily="18" charset="0"/>
                                  </a:rPr>
                                  <m:t>𝑫</m:t>
                                </m:r>
                                <m:sSub>
                                  <m:sSubPr>
                                    <m:ctrlPr>
                                      <a:rPr lang="en-AU" sz="1800" b="1" i="1" dirty="0" smtClean="0">
                                        <a:solidFill>
                                          <a:sysClr val="windowText" lastClr="000000"/>
                                        </a:solidFill>
                                        <a:latin typeface="Cambria Math" panose="02040503050406030204" pitchFamily="18" charset="0"/>
                                      </a:rPr>
                                    </m:ctrlPr>
                                  </m:sSubPr>
                                  <m:e>
                                    <m:r>
                                      <a:rPr lang="en-AU" sz="1800" b="1" i="1" dirty="0" smtClean="0">
                                        <a:solidFill>
                                          <a:sysClr val="windowText" lastClr="000000"/>
                                        </a:solidFill>
                                        <a:latin typeface="Cambria Math" panose="02040503050406030204" pitchFamily="18" charset="0"/>
                                      </a:rPr>
                                      <m:t>𝑷</m:t>
                                    </m:r>
                                  </m:e>
                                  <m:sub>
                                    <m:r>
                                      <a:rPr lang="en-AU" sz="1800" b="1" i="1" dirty="0" smtClean="0">
                                        <a:solidFill>
                                          <a:sysClr val="windowText" lastClr="000000"/>
                                        </a:solidFill>
                                        <a:latin typeface="Cambria Math" panose="02040503050406030204" pitchFamily="18" charset="0"/>
                                      </a:rPr>
                                      <m:t>𝟏</m:t>
                                    </m:r>
                                  </m:sub>
                                </m:sSub>
                                <m:r>
                                  <a:rPr lang="en-AU" sz="1800" b="1" i="1" dirty="0" smtClean="0">
                                    <a:solidFill>
                                      <a:sysClr val="windowText" lastClr="000000"/>
                                    </a:solidFill>
                                    <a:latin typeface="Cambria Math" panose="02040503050406030204" pitchFamily="18" charset="0"/>
                                  </a:rPr>
                                  <m:t> </m:t>
                                </m:r>
                              </m:oMath>
                            </m:oMathPara>
                          </a14:m>
                          <a:endParaRPr lang="en-AU"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671175948"/>
                      </a:ext>
                    </a:extLst>
                  </a:tr>
                  <a:tr h="672075">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𝑭</m:t>
                                </m:r>
                                <m:sSub>
                                  <m:sSubPr>
                                    <m:ctrlPr>
                                      <a:rPr lang="en-AU" sz="1800" b="1" i="1" smtClean="0">
                                        <a:solidFill>
                                          <a:sysClr val="windowText" lastClr="000000"/>
                                        </a:solidFill>
                                        <a:latin typeface="Cambria Math" panose="02040503050406030204" pitchFamily="18" charset="0"/>
                                      </a:rPr>
                                    </m:ctrlPr>
                                  </m:sSubPr>
                                  <m:e>
                                    <m:r>
                                      <a:rPr lang="en-AU" sz="1800" b="1" i="1" smtClean="0">
                                        <a:solidFill>
                                          <a:sysClr val="windowText" lastClr="000000"/>
                                        </a:solidFill>
                                        <a:latin typeface="Cambria Math" panose="02040503050406030204" pitchFamily="18" charset="0"/>
                                      </a:rPr>
                                      <m:t>𝑹</m:t>
                                    </m:r>
                                  </m:e>
                                  <m:sub>
                                    <m:r>
                                      <a:rPr lang="en-AU" sz="1800" b="1" i="1" smtClean="0">
                                        <a:solidFill>
                                          <a:sysClr val="windowText" lastClr="000000"/>
                                        </a:solidFill>
                                        <a:latin typeface="Cambria Math" panose="02040503050406030204" pitchFamily="18" charset="0"/>
                                      </a:rPr>
                                      <m:t>𝟐</m:t>
                                    </m:r>
                                  </m:sub>
                                </m:sSub>
                              </m:oMath>
                            </m:oMathPara>
                          </a14:m>
                          <a:endParaRPr lang="en-AU" sz="18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AU" sz="1800" b="1" dirty="0">
                              <a:solidFill>
                                <a:sysClr val="windowText" lastClr="000000"/>
                              </a:solidFill>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AU" sz="1800" i="1" dirty="0" smtClean="0">
                                    <a:solidFill>
                                      <a:sysClr val="windowText" lastClr="000000"/>
                                    </a:solidFill>
                                    <a:latin typeface="Cambria Math" panose="02040503050406030204" pitchFamily="18" charset="0"/>
                                  </a:rPr>
                                  <m:t>0</m:t>
                                </m:r>
                              </m:oMath>
                            </m:oMathPara>
                          </a14:m>
                          <a:endParaRPr lang="en-AU" sz="1800"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tc>
                      <a:txBody>
                        <a:bodyPr/>
                        <a:lstStyle/>
                        <a:p>
                          <a:pPr algn="ctr"/>
                          <a14:m>
                            <m:oMathPara xmlns:m="http://schemas.openxmlformats.org/officeDocument/2006/math">
                              <m:oMathParaPr>
                                <m:jc m:val="centerGroup"/>
                              </m:oMathParaPr>
                              <m:oMath xmlns:m="http://schemas.openxmlformats.org/officeDocument/2006/math">
                                <m:r>
                                  <a:rPr lang="en-AU" sz="1800" b="0" i="1" dirty="0" smtClean="0">
                                    <a:solidFill>
                                      <a:sysClr val="windowText" lastClr="000000"/>
                                    </a:solidFill>
                                    <a:latin typeface="Cambria Math" panose="02040503050406030204" pitchFamily="18" charset="0"/>
                                  </a:rPr>
                                  <m:t>0</m:t>
                                </m:r>
                              </m:oMath>
                            </m:oMathPara>
                          </a14:m>
                          <a:endParaRPr lang="en-AU" sz="1800" dirty="0">
                            <a:solidFill>
                              <a:sysClr val="windowText" lastClr="000000"/>
                            </a:solidFill>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a:rPr lang="en-AU" sz="1800" i="1" dirty="0" smtClean="0">
                                    <a:solidFill>
                                      <a:sysClr val="windowText" lastClr="000000"/>
                                    </a:solidFill>
                                    <a:latin typeface="Cambria Math" panose="02040503050406030204" pitchFamily="18" charset="0"/>
                                  </a:rPr>
                                  <m:t>0</m:t>
                                </m:r>
                              </m:oMath>
                            </m:oMathPara>
                          </a14:m>
                          <a:endParaRPr lang="en-AU" sz="1800" dirty="0">
                            <a:solidFill>
                              <a:sysClr val="windowText" lastClr="000000"/>
                            </a:solidFill>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𝑫</m:t>
                                </m:r>
                                <m:sSub>
                                  <m:sSubPr>
                                    <m:ctrlPr>
                                      <a:rPr lang="en-AU" sz="1800" b="1" i="1" smtClean="0">
                                        <a:solidFill>
                                          <a:sysClr val="windowText" lastClr="000000"/>
                                        </a:solidFill>
                                        <a:latin typeface="Cambria Math" panose="02040503050406030204" pitchFamily="18" charset="0"/>
                                      </a:rPr>
                                    </m:ctrlPr>
                                  </m:sSubPr>
                                  <m:e>
                                    <m:r>
                                      <a:rPr lang="en-AU" sz="1800" b="1" i="1" smtClean="0">
                                        <a:solidFill>
                                          <a:sysClr val="windowText" lastClr="000000"/>
                                        </a:solidFill>
                                        <a:latin typeface="Cambria Math" panose="02040503050406030204" pitchFamily="18" charset="0"/>
                                      </a:rPr>
                                      <m:t>𝑷</m:t>
                                    </m:r>
                                  </m:e>
                                  <m:sub>
                                    <m:r>
                                      <a:rPr lang="en-AU" sz="1800" b="1" i="1" smtClean="0">
                                        <a:solidFill>
                                          <a:sysClr val="windowText" lastClr="000000"/>
                                        </a:solidFill>
                                        <a:latin typeface="Cambria Math" panose="02040503050406030204" pitchFamily="18" charset="0"/>
                                      </a:rPr>
                                      <m:t>𝟐</m:t>
                                    </m:r>
                                  </m:sub>
                                </m:sSub>
                              </m:oMath>
                            </m:oMathPara>
                          </a14:m>
                          <a:endParaRPr lang="en-AU"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422962103"/>
                      </a:ext>
                    </a:extLst>
                  </a:tr>
                  <a:tr h="672075">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𝑭</m:t>
                                </m:r>
                                <m:sSub>
                                  <m:sSubPr>
                                    <m:ctrlPr>
                                      <a:rPr lang="en-AU" sz="1800" b="1" i="1" smtClean="0">
                                        <a:solidFill>
                                          <a:sysClr val="windowText" lastClr="000000"/>
                                        </a:solidFill>
                                        <a:latin typeface="Cambria Math" panose="02040503050406030204" pitchFamily="18" charset="0"/>
                                      </a:rPr>
                                    </m:ctrlPr>
                                  </m:sSubPr>
                                  <m:e>
                                    <m:r>
                                      <a:rPr lang="en-AU" sz="1800" b="1" i="1" smtClean="0">
                                        <a:solidFill>
                                          <a:sysClr val="windowText" lastClr="000000"/>
                                        </a:solidFill>
                                        <a:latin typeface="Cambria Math" panose="02040503050406030204" pitchFamily="18" charset="0"/>
                                      </a:rPr>
                                      <m:t>𝑹</m:t>
                                    </m:r>
                                  </m:e>
                                  <m:sub>
                                    <m:r>
                                      <a:rPr lang="en-AU" sz="1800" b="1" i="1" smtClean="0">
                                        <a:solidFill>
                                          <a:sysClr val="windowText" lastClr="000000"/>
                                        </a:solidFill>
                                        <a:latin typeface="Cambria Math" panose="02040503050406030204" pitchFamily="18" charset="0"/>
                                      </a:rPr>
                                      <m:t>𝟑</m:t>
                                    </m:r>
                                  </m:sub>
                                </m:sSub>
                              </m:oMath>
                            </m:oMathPara>
                          </a14:m>
                          <a:endParaRPr lang="en-AU" sz="18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AU" sz="1800" i="1" dirty="0" smtClean="0">
                                    <a:solidFill>
                                      <a:sysClr val="windowText" lastClr="000000"/>
                                    </a:solidFill>
                                    <a:latin typeface="Cambria Math" panose="02040503050406030204" pitchFamily="18" charset="0"/>
                                  </a:rPr>
                                  <m:t>0</m:t>
                                </m:r>
                              </m:oMath>
                            </m:oMathPara>
                          </a14:m>
                          <a:endParaRPr lang="en-AU" sz="1800"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tc>
                      <a:txBody>
                        <a:bodyPr/>
                        <a:lstStyle/>
                        <a:p>
                          <a:pPr algn="ctr"/>
                          <a14:m>
                            <m:oMathPara xmlns:m="http://schemas.openxmlformats.org/officeDocument/2006/math">
                              <m:oMathParaPr>
                                <m:jc m:val="centerGroup"/>
                              </m:oMathParaPr>
                              <m:oMath xmlns:m="http://schemas.openxmlformats.org/officeDocument/2006/math">
                                <m:r>
                                  <a:rPr lang="en-AU" sz="1800" i="1" dirty="0" smtClean="0">
                                    <a:solidFill>
                                      <a:sysClr val="windowText" lastClr="000000"/>
                                    </a:solidFill>
                                    <a:latin typeface="Cambria Math" panose="02040503050406030204" pitchFamily="18" charset="0"/>
                                  </a:rPr>
                                  <m:t>0</m:t>
                                </m:r>
                              </m:oMath>
                            </m:oMathPara>
                          </a14:m>
                          <a:endParaRPr lang="en-AU" sz="1800" dirty="0">
                            <a:solidFill>
                              <a:sysClr val="windowText" lastClr="000000"/>
                            </a:solidFill>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a:rPr lang="en-AU" sz="1800" b="0" i="1" dirty="0" smtClean="0">
                                    <a:solidFill>
                                      <a:sysClr val="windowText" lastClr="000000"/>
                                    </a:solidFill>
                                    <a:latin typeface="Cambria Math" panose="02040503050406030204" pitchFamily="18" charset="0"/>
                                  </a:rPr>
                                  <m:t>0</m:t>
                                </m:r>
                              </m:oMath>
                            </m:oMathPara>
                          </a14:m>
                          <a:endParaRPr lang="en-AU" sz="1800" dirty="0">
                            <a:solidFill>
                              <a:sysClr val="windowText" lastClr="000000"/>
                            </a:solidFill>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𝑫</m:t>
                                </m:r>
                                <m:sSub>
                                  <m:sSubPr>
                                    <m:ctrlPr>
                                      <a:rPr lang="en-AU" sz="1800" b="1" i="1" smtClean="0">
                                        <a:solidFill>
                                          <a:sysClr val="windowText" lastClr="000000"/>
                                        </a:solidFill>
                                        <a:latin typeface="Cambria Math" panose="02040503050406030204" pitchFamily="18" charset="0"/>
                                      </a:rPr>
                                    </m:ctrlPr>
                                  </m:sSubPr>
                                  <m:e>
                                    <m:r>
                                      <a:rPr lang="en-AU" sz="1800" b="1" i="1" smtClean="0">
                                        <a:solidFill>
                                          <a:sysClr val="windowText" lastClr="000000"/>
                                        </a:solidFill>
                                        <a:latin typeface="Cambria Math" panose="02040503050406030204" pitchFamily="18" charset="0"/>
                                      </a:rPr>
                                      <m:t>𝑷</m:t>
                                    </m:r>
                                  </m:e>
                                  <m:sub>
                                    <m:r>
                                      <a:rPr lang="en-AU" sz="1800" b="1" i="1" smtClean="0">
                                        <a:solidFill>
                                          <a:sysClr val="windowText" lastClr="000000"/>
                                        </a:solidFill>
                                        <a:latin typeface="Cambria Math" panose="02040503050406030204" pitchFamily="18" charset="0"/>
                                      </a:rPr>
                                      <m:t>𝟑</m:t>
                                    </m:r>
                                  </m:sub>
                                </m:sSub>
                              </m:oMath>
                            </m:oMathPara>
                          </a14:m>
                          <a:endParaRPr lang="en-AU"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2626153"/>
                      </a:ext>
                    </a:extLst>
                  </a:tr>
                </a:tbl>
              </a:graphicData>
            </a:graphic>
          </p:graphicFrame>
        </mc:Choice>
        <mc:Fallback xmlns="">
          <p:graphicFrame>
            <p:nvGraphicFramePr>
              <p:cNvPr id="7" name="Table 7">
                <a:extLst>
                  <a:ext uri="{FF2B5EF4-FFF2-40B4-BE49-F238E27FC236}">
                    <a16:creationId xmlns:a16="http://schemas.microsoft.com/office/drawing/2014/main" id="{E3472DEC-7DCF-E667-0D6F-959E1C436C0C}"/>
                  </a:ext>
                </a:extLst>
              </p:cNvPr>
              <p:cNvGraphicFramePr>
                <a:graphicFrameLocks noGrp="1"/>
              </p:cNvGraphicFramePr>
              <p:nvPr>
                <p:extLst>
                  <p:ext uri="{D42A27DB-BD31-4B8C-83A1-F6EECF244321}">
                    <p14:modId xmlns:p14="http://schemas.microsoft.com/office/powerpoint/2010/main" val="3054828321"/>
                  </p:ext>
                </p:extLst>
              </p:nvPr>
            </p:nvGraphicFramePr>
            <p:xfrm>
              <a:off x="7176120" y="2136767"/>
              <a:ext cx="3659832" cy="2016225"/>
            </p:xfrm>
            <a:graphic>
              <a:graphicData uri="http://schemas.openxmlformats.org/drawingml/2006/table">
                <a:tbl>
                  <a:tblPr firstRow="1" bandRow="1">
                    <a:tableStyleId>{5C22544A-7EE6-4342-B048-85BDC9FD1C3A}</a:tableStyleId>
                  </a:tblPr>
                  <a:tblGrid>
                    <a:gridCol w="609972">
                      <a:extLst>
                        <a:ext uri="{9D8B030D-6E8A-4147-A177-3AD203B41FA5}">
                          <a16:colId xmlns:a16="http://schemas.microsoft.com/office/drawing/2014/main" val="3339853697"/>
                        </a:ext>
                      </a:extLst>
                    </a:gridCol>
                    <a:gridCol w="609972">
                      <a:extLst>
                        <a:ext uri="{9D8B030D-6E8A-4147-A177-3AD203B41FA5}">
                          <a16:colId xmlns:a16="http://schemas.microsoft.com/office/drawing/2014/main" val="1139243721"/>
                        </a:ext>
                      </a:extLst>
                    </a:gridCol>
                    <a:gridCol w="609972">
                      <a:extLst>
                        <a:ext uri="{9D8B030D-6E8A-4147-A177-3AD203B41FA5}">
                          <a16:colId xmlns:a16="http://schemas.microsoft.com/office/drawing/2014/main" val="3414779447"/>
                        </a:ext>
                      </a:extLst>
                    </a:gridCol>
                    <a:gridCol w="609972">
                      <a:extLst>
                        <a:ext uri="{9D8B030D-6E8A-4147-A177-3AD203B41FA5}">
                          <a16:colId xmlns:a16="http://schemas.microsoft.com/office/drawing/2014/main" val="932373761"/>
                        </a:ext>
                      </a:extLst>
                    </a:gridCol>
                    <a:gridCol w="609972">
                      <a:extLst>
                        <a:ext uri="{9D8B030D-6E8A-4147-A177-3AD203B41FA5}">
                          <a16:colId xmlns:a16="http://schemas.microsoft.com/office/drawing/2014/main" val="3124048387"/>
                        </a:ext>
                      </a:extLst>
                    </a:gridCol>
                    <a:gridCol w="609972">
                      <a:extLst>
                        <a:ext uri="{9D8B030D-6E8A-4147-A177-3AD203B41FA5}">
                          <a16:colId xmlns:a16="http://schemas.microsoft.com/office/drawing/2014/main" val="2361504520"/>
                        </a:ext>
                      </a:extLst>
                    </a:gridCol>
                  </a:tblGrid>
                  <a:tr h="672075">
                    <a:tc>
                      <a:txBody>
                        <a:bodyPr/>
                        <a:lstStyle/>
                        <a:p>
                          <a:endParaRPr lang="en-US"/>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blipFill>
                          <a:blip r:embed="rId4"/>
                          <a:stretch>
                            <a:fillRect t="-901" r="-505000" b="-200901"/>
                          </a:stretch>
                        </a:blipFill>
                      </a:tcPr>
                    </a:tc>
                    <a:tc>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4"/>
                          <a:stretch>
                            <a:fillRect l="-198020" t="-901" r="-300990" b="-200901"/>
                          </a:stretch>
                        </a:blipFill>
                      </a:tcPr>
                    </a:tc>
                    <a:tc>
                      <a:txBody>
                        <a:bodyPr/>
                        <a:lstStyle/>
                        <a:p>
                          <a:endParaRPr lang="en-US"/>
                        </a:p>
                      </a:txBody>
                      <a:tcPr anchor="ctr">
                        <a:blipFill>
                          <a:blip r:embed="rId4"/>
                          <a:stretch>
                            <a:fillRect l="-301000" t="-901" r="-204000" b="-200901"/>
                          </a:stretch>
                        </a:blipFill>
                      </a:tcPr>
                    </a:tc>
                    <a:tc>
                      <a:txBody>
                        <a:bodyPr/>
                        <a:lstStyle/>
                        <a:p>
                          <a:endParaRPr lang="en-US"/>
                        </a:p>
                      </a:txBody>
                      <a:tcPr anchor="ctr">
                        <a:lnR w="12700" cap="flat" cmpd="sng" algn="ctr">
                          <a:solidFill>
                            <a:schemeClr val="tx1"/>
                          </a:solidFill>
                          <a:prstDash val="solid"/>
                          <a:round/>
                          <a:headEnd type="none" w="med" len="med"/>
                          <a:tailEnd type="none" w="med" len="med"/>
                        </a:lnR>
                        <a:blipFill>
                          <a:blip r:embed="rId4"/>
                          <a:stretch>
                            <a:fillRect l="-401000" t="-901" r="-104000" b="-200901"/>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4"/>
                          <a:stretch>
                            <a:fillRect l="-501000" t="-901" r="-4000" b="-200901"/>
                          </a:stretch>
                        </a:blipFill>
                      </a:tcPr>
                    </a:tc>
                    <a:extLst>
                      <a:ext uri="{0D108BD9-81ED-4DB2-BD59-A6C34878D82A}">
                        <a16:rowId xmlns:a16="http://schemas.microsoft.com/office/drawing/2014/main" val="671175948"/>
                      </a:ext>
                    </a:extLst>
                  </a:tr>
                  <a:tr h="672075">
                    <a:tc>
                      <a:txBody>
                        <a:bodyPr/>
                        <a:lstStyle/>
                        <a:p>
                          <a:endParaRPr lang="en-US"/>
                        </a:p>
                      </a:txBody>
                      <a:tcPr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blipFill>
                          <a:blip r:embed="rId4"/>
                          <a:stretch>
                            <a:fillRect t="-101818" r="-505000" b="-102727"/>
                          </a:stretch>
                        </a:blipFill>
                      </a:tcPr>
                    </a:tc>
                    <a:tc>
                      <a:txBody>
                        <a:bodyPr/>
                        <a:lstStyle/>
                        <a:p>
                          <a:pPr algn="ctr"/>
                          <a:r>
                            <a:rPr lang="en-AU" sz="1800" b="1" dirty="0">
                              <a:solidFill>
                                <a:sysClr val="windowText" lastClr="000000"/>
                              </a:solidFill>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4"/>
                          <a:stretch>
                            <a:fillRect l="-198020" t="-101818" r="-300990" b="-102727"/>
                          </a:stretch>
                        </a:blipFill>
                      </a:tcPr>
                    </a:tc>
                    <a:tc>
                      <a:txBody>
                        <a:bodyPr/>
                        <a:lstStyle/>
                        <a:p>
                          <a:endParaRPr lang="en-US"/>
                        </a:p>
                      </a:txBody>
                      <a:tcPr anchor="ctr">
                        <a:blipFill>
                          <a:blip r:embed="rId4"/>
                          <a:stretch>
                            <a:fillRect l="-301000" t="-101818" r="-204000" b="-102727"/>
                          </a:stretch>
                        </a:blipFill>
                      </a:tcPr>
                    </a:tc>
                    <a:tc>
                      <a:txBody>
                        <a:bodyPr/>
                        <a:lstStyle/>
                        <a:p>
                          <a:endParaRPr lang="en-US"/>
                        </a:p>
                      </a:txBody>
                      <a:tcPr anchor="ctr">
                        <a:lnR w="12700" cap="flat" cmpd="sng" algn="ctr">
                          <a:solidFill>
                            <a:schemeClr val="tx1"/>
                          </a:solidFill>
                          <a:prstDash val="solid"/>
                          <a:round/>
                          <a:headEnd type="none" w="med" len="med"/>
                          <a:tailEnd type="none" w="med" len="med"/>
                        </a:lnR>
                        <a:blipFill>
                          <a:blip r:embed="rId4"/>
                          <a:stretch>
                            <a:fillRect l="-401000" t="-101818" r="-104000" b="-102727"/>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4"/>
                          <a:stretch>
                            <a:fillRect l="-501000" t="-101818" r="-4000" b="-102727"/>
                          </a:stretch>
                        </a:blipFill>
                      </a:tcPr>
                    </a:tc>
                    <a:extLst>
                      <a:ext uri="{0D108BD9-81ED-4DB2-BD59-A6C34878D82A}">
                        <a16:rowId xmlns:a16="http://schemas.microsoft.com/office/drawing/2014/main" val="1422962103"/>
                      </a:ext>
                    </a:extLst>
                  </a:tr>
                  <a:tr h="672075">
                    <a:tc>
                      <a:txBody>
                        <a:bodyPr/>
                        <a:lstStyle/>
                        <a:p>
                          <a:endParaRPr lang="en-US"/>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t="-200000" r="-505000" b="-1802"/>
                          </a:stretch>
                        </a:blipFill>
                      </a:tcPr>
                    </a:tc>
                    <a:tc>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4"/>
                          <a:stretch>
                            <a:fillRect l="-198020" t="-200000" r="-300990" b="-1802"/>
                          </a:stretch>
                        </a:blipFill>
                      </a:tcPr>
                    </a:tc>
                    <a:tc>
                      <a:txBody>
                        <a:bodyPr/>
                        <a:lstStyle/>
                        <a:p>
                          <a:endParaRPr lang="en-US"/>
                        </a:p>
                      </a:txBody>
                      <a:tcPr anchor="ctr">
                        <a:blipFill>
                          <a:blip r:embed="rId4"/>
                          <a:stretch>
                            <a:fillRect l="-301000" t="-200000" r="-204000" b="-1802"/>
                          </a:stretch>
                        </a:blipFill>
                      </a:tcPr>
                    </a:tc>
                    <a:tc>
                      <a:txBody>
                        <a:bodyPr/>
                        <a:lstStyle/>
                        <a:p>
                          <a:endParaRPr lang="en-US"/>
                        </a:p>
                      </a:txBody>
                      <a:tcPr anchor="ctr">
                        <a:lnR w="12700" cap="flat" cmpd="sng" algn="ctr">
                          <a:solidFill>
                            <a:schemeClr val="tx1"/>
                          </a:solidFill>
                          <a:prstDash val="solid"/>
                          <a:round/>
                          <a:headEnd type="none" w="med" len="med"/>
                          <a:tailEnd type="none" w="med" len="med"/>
                        </a:lnR>
                        <a:blipFill>
                          <a:blip r:embed="rId4"/>
                          <a:stretch>
                            <a:fillRect l="-401000" t="-200000" r="-104000" b="-180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4"/>
                          <a:stretch>
                            <a:fillRect l="-501000" t="-200000" r="-4000" b="-1802"/>
                          </a:stretch>
                        </a:blipFill>
                      </a:tcPr>
                    </a:tc>
                    <a:extLst>
                      <a:ext uri="{0D108BD9-81ED-4DB2-BD59-A6C34878D82A}">
                        <a16:rowId xmlns:a16="http://schemas.microsoft.com/office/drawing/2014/main" val="2262615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874DF98A-2C07-4CB8-FFE0-AD8D521ACA29}"/>
                  </a:ext>
                </a:extLst>
              </p:cNvPr>
              <p:cNvGraphicFramePr>
                <a:graphicFrameLocks noGrp="1"/>
              </p:cNvGraphicFramePr>
              <p:nvPr>
                <p:extLst>
                  <p:ext uri="{D42A27DB-BD31-4B8C-83A1-F6EECF244321}">
                    <p14:modId xmlns:p14="http://schemas.microsoft.com/office/powerpoint/2010/main" val="456608734"/>
                  </p:ext>
                </p:extLst>
              </p:nvPr>
            </p:nvGraphicFramePr>
            <p:xfrm>
              <a:off x="7176119" y="4545770"/>
              <a:ext cx="3659832" cy="2016225"/>
            </p:xfrm>
            <a:graphic>
              <a:graphicData uri="http://schemas.openxmlformats.org/drawingml/2006/table">
                <a:tbl>
                  <a:tblPr firstRow="1" bandRow="1">
                    <a:tableStyleId>{5C22544A-7EE6-4342-B048-85BDC9FD1C3A}</a:tableStyleId>
                  </a:tblPr>
                  <a:tblGrid>
                    <a:gridCol w="609972">
                      <a:extLst>
                        <a:ext uri="{9D8B030D-6E8A-4147-A177-3AD203B41FA5}">
                          <a16:colId xmlns:a16="http://schemas.microsoft.com/office/drawing/2014/main" val="3339853697"/>
                        </a:ext>
                      </a:extLst>
                    </a:gridCol>
                    <a:gridCol w="609972">
                      <a:extLst>
                        <a:ext uri="{9D8B030D-6E8A-4147-A177-3AD203B41FA5}">
                          <a16:colId xmlns:a16="http://schemas.microsoft.com/office/drawing/2014/main" val="4048049170"/>
                        </a:ext>
                      </a:extLst>
                    </a:gridCol>
                    <a:gridCol w="609972">
                      <a:extLst>
                        <a:ext uri="{9D8B030D-6E8A-4147-A177-3AD203B41FA5}">
                          <a16:colId xmlns:a16="http://schemas.microsoft.com/office/drawing/2014/main" val="3414779447"/>
                        </a:ext>
                      </a:extLst>
                    </a:gridCol>
                    <a:gridCol w="609972">
                      <a:extLst>
                        <a:ext uri="{9D8B030D-6E8A-4147-A177-3AD203B41FA5}">
                          <a16:colId xmlns:a16="http://schemas.microsoft.com/office/drawing/2014/main" val="932373761"/>
                        </a:ext>
                      </a:extLst>
                    </a:gridCol>
                    <a:gridCol w="609972">
                      <a:extLst>
                        <a:ext uri="{9D8B030D-6E8A-4147-A177-3AD203B41FA5}">
                          <a16:colId xmlns:a16="http://schemas.microsoft.com/office/drawing/2014/main" val="3124048387"/>
                        </a:ext>
                      </a:extLst>
                    </a:gridCol>
                    <a:gridCol w="609972">
                      <a:extLst>
                        <a:ext uri="{9D8B030D-6E8A-4147-A177-3AD203B41FA5}">
                          <a16:colId xmlns:a16="http://schemas.microsoft.com/office/drawing/2014/main" val="2361504520"/>
                        </a:ext>
                      </a:extLst>
                    </a:gridCol>
                  </a:tblGrid>
                  <a:tr h="672075">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𝑭</m:t>
                                </m:r>
                                <m:sSub>
                                  <m:sSubPr>
                                    <m:ctrlPr>
                                      <a:rPr lang="en-AU" sz="1800" b="1" i="1" smtClean="0">
                                        <a:solidFill>
                                          <a:sysClr val="windowText" lastClr="000000"/>
                                        </a:solidFill>
                                        <a:latin typeface="Cambria Math" panose="02040503050406030204" pitchFamily="18" charset="0"/>
                                      </a:rPr>
                                    </m:ctrlPr>
                                  </m:sSubPr>
                                  <m:e>
                                    <m:r>
                                      <a:rPr lang="en-AU" sz="1800" b="1" i="1" smtClean="0">
                                        <a:solidFill>
                                          <a:sysClr val="windowText" lastClr="000000"/>
                                        </a:solidFill>
                                        <a:latin typeface="Cambria Math" panose="02040503050406030204" pitchFamily="18" charset="0"/>
                                      </a:rPr>
                                      <m:t>𝑹</m:t>
                                    </m:r>
                                  </m:e>
                                  <m:sub>
                                    <m:r>
                                      <a:rPr lang="en-AU" sz="1800" b="1" i="1" smtClean="0">
                                        <a:solidFill>
                                          <a:sysClr val="windowText" lastClr="000000"/>
                                        </a:solidFill>
                                        <a:latin typeface="Cambria Math" panose="02040503050406030204" pitchFamily="18" charset="0"/>
                                      </a:rPr>
                                      <m:t>𝟏</m:t>
                                    </m:r>
                                  </m:sub>
                                </m:sSub>
                              </m:oMath>
                            </m:oMathPara>
                          </a14:m>
                          <a:endParaRPr lang="en-AU" sz="18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AU" sz="1800" b="1" i="1" dirty="0" smtClean="0">
                                    <a:solidFill>
                                      <a:sysClr val="windowText" lastClr="000000"/>
                                    </a:solidFill>
                                    <a:latin typeface="Cambria Math" panose="02040503050406030204" pitchFamily="18" charset="0"/>
                                  </a:rPr>
                                  <m:t>𝑿</m:t>
                                </m:r>
                              </m:oMath>
                            </m:oMathPara>
                          </a14:m>
                          <a:endParaRPr lang="en-AU"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solidFill>
                          <a:schemeClr val="accent4">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800" i="1" dirty="0" smtClean="0">
                                    <a:solidFill>
                                      <a:sysClr val="windowText" lastClr="000000"/>
                                    </a:solidFill>
                                    <a:latin typeface="Cambria Math" panose="02040503050406030204" pitchFamily="18" charset="0"/>
                                  </a:rPr>
                                  <m:t>0</m:t>
                                </m:r>
                              </m:oMath>
                            </m:oMathPara>
                          </a14:m>
                          <a:endParaRPr lang="en-AU" sz="1800" dirty="0">
                            <a:solidFill>
                              <a:sysClr val="windowText" lastClr="000000"/>
                            </a:solidFill>
                          </a:endParaRPr>
                        </a:p>
                      </a:txBody>
                      <a:tcPr anchor="ct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800" i="1" dirty="0" smtClean="0">
                                    <a:solidFill>
                                      <a:sysClr val="windowText" lastClr="000000"/>
                                    </a:solidFill>
                                    <a:latin typeface="Cambria Math" panose="02040503050406030204" pitchFamily="18" charset="0"/>
                                  </a:rPr>
                                  <m:t>0</m:t>
                                </m:r>
                              </m:oMath>
                            </m:oMathPara>
                          </a14:m>
                          <a:endParaRPr lang="en-AU" sz="1800" dirty="0">
                            <a:solidFill>
                              <a:sysClr val="windowText" lastClr="000000"/>
                            </a:solidFill>
                          </a:endParaRPr>
                        </a:p>
                      </a:txBody>
                      <a:tcPr anchor="ctr">
                        <a:lnR w="12700" cap="flat" cmpd="sng" algn="ctr">
                          <a:solidFill>
                            <a:schemeClr val="tx1"/>
                          </a:solidFill>
                          <a:prstDash val="solid"/>
                          <a:round/>
                          <a:headEnd type="none" w="med" len="med"/>
                          <a:tailEnd type="none" w="med" len="med"/>
                        </a:lnR>
                        <a:solidFill>
                          <a:schemeClr val="accent5">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AU" sz="1800" b="1" i="1" dirty="0" smtClean="0">
                                    <a:solidFill>
                                      <a:sysClr val="windowText" lastClr="000000"/>
                                    </a:solidFill>
                                    <a:latin typeface="Cambria Math" panose="02040503050406030204" pitchFamily="18" charset="0"/>
                                  </a:rPr>
                                  <m:t>𝑫</m:t>
                                </m:r>
                                <m:sSub>
                                  <m:sSubPr>
                                    <m:ctrlPr>
                                      <a:rPr lang="en-AU" sz="1800" b="1" i="1" dirty="0" smtClean="0">
                                        <a:solidFill>
                                          <a:sysClr val="windowText" lastClr="000000"/>
                                        </a:solidFill>
                                        <a:latin typeface="Cambria Math" panose="02040503050406030204" pitchFamily="18" charset="0"/>
                                      </a:rPr>
                                    </m:ctrlPr>
                                  </m:sSubPr>
                                  <m:e>
                                    <m:r>
                                      <a:rPr lang="en-AU" sz="1800" b="1" i="1" dirty="0" smtClean="0">
                                        <a:solidFill>
                                          <a:sysClr val="windowText" lastClr="000000"/>
                                        </a:solidFill>
                                        <a:latin typeface="Cambria Math" panose="02040503050406030204" pitchFamily="18" charset="0"/>
                                      </a:rPr>
                                      <m:t>𝑷</m:t>
                                    </m:r>
                                  </m:e>
                                  <m:sub>
                                    <m:r>
                                      <a:rPr lang="en-AU" sz="1800" b="1" i="1" dirty="0" smtClean="0">
                                        <a:solidFill>
                                          <a:sysClr val="windowText" lastClr="000000"/>
                                        </a:solidFill>
                                        <a:latin typeface="Cambria Math" panose="02040503050406030204" pitchFamily="18" charset="0"/>
                                      </a:rPr>
                                      <m:t>𝟏</m:t>
                                    </m:r>
                                  </m:sub>
                                </m:sSub>
                                <m:r>
                                  <a:rPr lang="en-AU" sz="1800" b="1" i="1" dirty="0" smtClean="0">
                                    <a:solidFill>
                                      <a:sysClr val="windowText" lastClr="000000"/>
                                    </a:solidFill>
                                    <a:latin typeface="Cambria Math" panose="02040503050406030204" pitchFamily="18" charset="0"/>
                                  </a:rPr>
                                  <m:t> </m:t>
                                </m:r>
                              </m:oMath>
                            </m:oMathPara>
                          </a14:m>
                          <a:endParaRPr lang="en-AU"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solidFill>
                          <a:schemeClr val="accent4">
                            <a:lumMod val="60000"/>
                            <a:lumOff val="40000"/>
                          </a:schemeClr>
                        </a:solidFill>
                      </a:tcPr>
                    </a:tc>
                    <a:extLst>
                      <a:ext uri="{0D108BD9-81ED-4DB2-BD59-A6C34878D82A}">
                        <a16:rowId xmlns:a16="http://schemas.microsoft.com/office/drawing/2014/main" val="671175948"/>
                      </a:ext>
                    </a:extLst>
                  </a:tr>
                  <a:tr h="672075">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𝑭</m:t>
                                </m:r>
                                <m:sSub>
                                  <m:sSubPr>
                                    <m:ctrlPr>
                                      <a:rPr lang="en-AU" sz="1800" b="1" i="1" smtClean="0">
                                        <a:solidFill>
                                          <a:sysClr val="windowText" lastClr="000000"/>
                                        </a:solidFill>
                                        <a:latin typeface="Cambria Math" panose="02040503050406030204" pitchFamily="18" charset="0"/>
                                      </a:rPr>
                                    </m:ctrlPr>
                                  </m:sSubPr>
                                  <m:e>
                                    <m:r>
                                      <a:rPr lang="en-AU" sz="1800" b="1" i="1" smtClean="0">
                                        <a:solidFill>
                                          <a:sysClr val="windowText" lastClr="000000"/>
                                        </a:solidFill>
                                        <a:latin typeface="Cambria Math" panose="02040503050406030204" pitchFamily="18" charset="0"/>
                                      </a:rPr>
                                      <m:t>𝑹</m:t>
                                    </m:r>
                                  </m:e>
                                  <m:sub>
                                    <m:r>
                                      <a:rPr lang="en-AU" sz="1800" b="1" i="1" smtClean="0">
                                        <a:solidFill>
                                          <a:sysClr val="windowText" lastClr="000000"/>
                                        </a:solidFill>
                                        <a:latin typeface="Cambria Math" panose="02040503050406030204" pitchFamily="18" charset="0"/>
                                      </a:rPr>
                                      <m:t>𝟐</m:t>
                                    </m:r>
                                  </m:sub>
                                </m:sSub>
                              </m:oMath>
                            </m:oMathPara>
                          </a14:m>
                          <a:endParaRPr lang="en-AU" sz="18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AU" sz="1800" b="1" dirty="0">
                              <a:solidFill>
                                <a:sysClr val="windowText" lastClr="000000"/>
                              </a:solidFill>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AU" sz="1800" i="1" dirty="0" smtClean="0">
                                    <a:solidFill>
                                      <a:sysClr val="windowText" lastClr="000000"/>
                                    </a:solidFill>
                                    <a:latin typeface="Cambria Math" panose="02040503050406030204" pitchFamily="18" charset="0"/>
                                  </a:rPr>
                                  <m:t>0</m:t>
                                </m:r>
                              </m:oMath>
                            </m:oMathPara>
                          </a14:m>
                          <a:endParaRPr lang="en-AU" sz="1800"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tc>
                      <a:txBody>
                        <a:bodyPr/>
                        <a:lstStyle/>
                        <a:p>
                          <a:pPr algn="ctr"/>
                          <a14:m>
                            <m:oMathPara xmlns:m="http://schemas.openxmlformats.org/officeDocument/2006/math">
                              <m:oMathParaPr>
                                <m:jc m:val="centerGroup"/>
                              </m:oMathParaPr>
                              <m:oMath xmlns:m="http://schemas.openxmlformats.org/officeDocument/2006/math">
                                <m:r>
                                  <a:rPr lang="en-AU" sz="1800" b="1" i="1" dirty="0" smtClean="0">
                                    <a:solidFill>
                                      <a:sysClr val="windowText" lastClr="000000"/>
                                    </a:solidFill>
                                    <a:latin typeface="Cambria Math" panose="02040503050406030204" pitchFamily="18" charset="0"/>
                                  </a:rPr>
                                  <m:t>𝑿</m:t>
                                </m:r>
                              </m:oMath>
                            </m:oMathPara>
                          </a14:m>
                          <a:endParaRPr lang="en-AU" sz="1800" b="1" dirty="0">
                            <a:solidFill>
                              <a:sysClr val="windowText" lastClr="000000"/>
                            </a:solidFill>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a:rPr lang="en-AU" sz="1800" i="1" dirty="0" smtClean="0">
                                    <a:solidFill>
                                      <a:sysClr val="windowText" lastClr="000000"/>
                                    </a:solidFill>
                                    <a:latin typeface="Cambria Math" panose="02040503050406030204" pitchFamily="18" charset="0"/>
                                  </a:rPr>
                                  <m:t>0</m:t>
                                </m:r>
                              </m:oMath>
                            </m:oMathPara>
                          </a14:m>
                          <a:endParaRPr lang="en-AU" sz="1800" dirty="0">
                            <a:solidFill>
                              <a:sysClr val="windowText" lastClr="000000"/>
                            </a:solidFill>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𝑫</m:t>
                                </m:r>
                                <m:sSub>
                                  <m:sSubPr>
                                    <m:ctrlPr>
                                      <a:rPr lang="en-AU" sz="1800" b="1" i="1" smtClean="0">
                                        <a:solidFill>
                                          <a:sysClr val="windowText" lastClr="000000"/>
                                        </a:solidFill>
                                        <a:latin typeface="Cambria Math" panose="02040503050406030204" pitchFamily="18" charset="0"/>
                                      </a:rPr>
                                    </m:ctrlPr>
                                  </m:sSubPr>
                                  <m:e>
                                    <m:r>
                                      <a:rPr lang="en-AU" sz="1800" b="1" i="1" smtClean="0">
                                        <a:solidFill>
                                          <a:sysClr val="windowText" lastClr="000000"/>
                                        </a:solidFill>
                                        <a:latin typeface="Cambria Math" panose="02040503050406030204" pitchFamily="18" charset="0"/>
                                      </a:rPr>
                                      <m:t>𝑷</m:t>
                                    </m:r>
                                  </m:e>
                                  <m:sub>
                                    <m:r>
                                      <a:rPr lang="en-AU" sz="1800" b="1" i="1" smtClean="0">
                                        <a:solidFill>
                                          <a:sysClr val="windowText" lastClr="000000"/>
                                        </a:solidFill>
                                        <a:latin typeface="Cambria Math" panose="02040503050406030204" pitchFamily="18" charset="0"/>
                                      </a:rPr>
                                      <m:t>𝟐</m:t>
                                    </m:r>
                                  </m:sub>
                                </m:sSub>
                              </m:oMath>
                            </m:oMathPara>
                          </a14:m>
                          <a:endParaRPr lang="en-AU"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solidFill>
                          <a:schemeClr val="accent3">
                            <a:lumMod val="60000"/>
                            <a:lumOff val="40000"/>
                          </a:schemeClr>
                        </a:solidFill>
                      </a:tcPr>
                    </a:tc>
                    <a:extLst>
                      <a:ext uri="{0D108BD9-81ED-4DB2-BD59-A6C34878D82A}">
                        <a16:rowId xmlns:a16="http://schemas.microsoft.com/office/drawing/2014/main" val="1422962103"/>
                      </a:ext>
                    </a:extLst>
                  </a:tr>
                  <a:tr h="672075">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𝑭</m:t>
                                </m:r>
                                <m:sSub>
                                  <m:sSubPr>
                                    <m:ctrlPr>
                                      <a:rPr lang="en-AU" sz="1800" b="1" i="1" smtClean="0">
                                        <a:solidFill>
                                          <a:sysClr val="windowText" lastClr="000000"/>
                                        </a:solidFill>
                                        <a:latin typeface="Cambria Math" panose="02040503050406030204" pitchFamily="18" charset="0"/>
                                      </a:rPr>
                                    </m:ctrlPr>
                                  </m:sSubPr>
                                  <m:e>
                                    <m:r>
                                      <a:rPr lang="en-AU" sz="1800" b="1" i="1" smtClean="0">
                                        <a:solidFill>
                                          <a:sysClr val="windowText" lastClr="000000"/>
                                        </a:solidFill>
                                        <a:latin typeface="Cambria Math" panose="02040503050406030204" pitchFamily="18" charset="0"/>
                                      </a:rPr>
                                      <m:t>𝑹</m:t>
                                    </m:r>
                                  </m:e>
                                  <m:sub>
                                    <m:r>
                                      <a:rPr lang="en-AU" sz="1800" b="1" i="1" smtClean="0">
                                        <a:solidFill>
                                          <a:sysClr val="windowText" lastClr="000000"/>
                                        </a:solidFill>
                                        <a:latin typeface="Cambria Math" panose="02040503050406030204" pitchFamily="18" charset="0"/>
                                      </a:rPr>
                                      <m:t>𝟑</m:t>
                                    </m:r>
                                  </m:sub>
                                </m:sSub>
                              </m:oMath>
                            </m:oMathPara>
                          </a14:m>
                          <a:endParaRPr lang="en-AU" sz="1800" b="1" dirty="0">
                            <a:solidFill>
                              <a:sysClr val="windowText" lastClr="000000"/>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AU" sz="1800" i="1" dirty="0" smtClean="0">
                                    <a:solidFill>
                                      <a:sysClr val="windowText" lastClr="000000"/>
                                    </a:solidFill>
                                    <a:latin typeface="Cambria Math" panose="02040503050406030204" pitchFamily="18" charset="0"/>
                                  </a:rPr>
                                  <m:t>0</m:t>
                                </m:r>
                              </m:oMath>
                            </m:oMathPara>
                          </a14:m>
                          <a:endParaRPr lang="en-AU" sz="1800" dirty="0">
                            <a:solidFill>
                              <a:sysClr val="windowText" lastClr="000000"/>
                            </a:solidFill>
                          </a:endParaRPr>
                        </a:p>
                      </a:txBody>
                      <a:tcPr anchor="ctr">
                        <a:lnL w="12700" cap="flat" cmpd="sng" algn="ctr">
                          <a:solidFill>
                            <a:schemeClr val="tx1"/>
                          </a:solidFill>
                          <a:prstDash val="solid"/>
                          <a:round/>
                          <a:headEnd type="none" w="med" len="med"/>
                          <a:tailEnd type="none" w="med" len="med"/>
                        </a:lnL>
                        <a:noFill/>
                      </a:tcPr>
                    </a:tc>
                    <a:tc>
                      <a:txBody>
                        <a:bodyPr/>
                        <a:lstStyle/>
                        <a:p>
                          <a:pPr algn="ctr"/>
                          <a14:m>
                            <m:oMathPara xmlns:m="http://schemas.openxmlformats.org/officeDocument/2006/math">
                              <m:oMathParaPr>
                                <m:jc m:val="centerGroup"/>
                              </m:oMathParaPr>
                              <m:oMath xmlns:m="http://schemas.openxmlformats.org/officeDocument/2006/math">
                                <m:r>
                                  <a:rPr lang="en-AU" sz="1800" i="1" dirty="0" smtClean="0">
                                    <a:solidFill>
                                      <a:sysClr val="windowText" lastClr="000000"/>
                                    </a:solidFill>
                                    <a:latin typeface="Cambria Math" panose="02040503050406030204" pitchFamily="18" charset="0"/>
                                  </a:rPr>
                                  <m:t>0</m:t>
                                </m:r>
                              </m:oMath>
                            </m:oMathPara>
                          </a14:m>
                          <a:endParaRPr lang="en-AU" sz="1800" dirty="0">
                            <a:solidFill>
                              <a:sysClr val="windowText" lastClr="000000"/>
                            </a:solidFill>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a:rPr lang="en-AU" sz="1800" b="1" i="1" dirty="0" smtClean="0">
                                    <a:solidFill>
                                      <a:sysClr val="windowText" lastClr="000000"/>
                                    </a:solidFill>
                                    <a:latin typeface="Cambria Math" panose="02040503050406030204" pitchFamily="18" charset="0"/>
                                  </a:rPr>
                                  <m:t>𝑿</m:t>
                                </m:r>
                              </m:oMath>
                            </m:oMathPara>
                          </a14:m>
                          <a:endParaRPr lang="en-AU" sz="1800" b="1" dirty="0">
                            <a:solidFill>
                              <a:sysClr val="windowText" lastClr="000000"/>
                            </a:solidFill>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lang="en-AU" sz="1800" b="1" i="1" smtClean="0">
                                    <a:solidFill>
                                      <a:sysClr val="windowText" lastClr="000000"/>
                                    </a:solidFill>
                                    <a:latin typeface="Cambria Math" panose="02040503050406030204" pitchFamily="18" charset="0"/>
                                  </a:rPr>
                                  <m:t>𝑫</m:t>
                                </m:r>
                                <m:sSub>
                                  <m:sSubPr>
                                    <m:ctrlPr>
                                      <a:rPr lang="en-AU" sz="1800" b="1" i="1" smtClean="0">
                                        <a:solidFill>
                                          <a:sysClr val="windowText" lastClr="000000"/>
                                        </a:solidFill>
                                        <a:latin typeface="Cambria Math" panose="02040503050406030204" pitchFamily="18" charset="0"/>
                                      </a:rPr>
                                    </m:ctrlPr>
                                  </m:sSubPr>
                                  <m:e>
                                    <m:r>
                                      <a:rPr lang="en-AU" sz="1800" b="1" i="1" smtClean="0">
                                        <a:solidFill>
                                          <a:sysClr val="windowText" lastClr="000000"/>
                                        </a:solidFill>
                                        <a:latin typeface="Cambria Math" panose="02040503050406030204" pitchFamily="18" charset="0"/>
                                      </a:rPr>
                                      <m:t>𝑷</m:t>
                                    </m:r>
                                  </m:e>
                                  <m:sub>
                                    <m:r>
                                      <a:rPr lang="en-AU" sz="1800" b="1" i="1" smtClean="0">
                                        <a:solidFill>
                                          <a:sysClr val="windowText" lastClr="000000"/>
                                        </a:solidFill>
                                        <a:latin typeface="Cambria Math" panose="02040503050406030204" pitchFamily="18" charset="0"/>
                                      </a:rPr>
                                      <m:t>𝟑</m:t>
                                    </m:r>
                                  </m:sub>
                                </m:sSub>
                              </m:oMath>
                            </m:oMathPara>
                          </a14:m>
                          <a:endParaRPr lang="en-AU" sz="1800" b="1" dirty="0">
                            <a:solidFill>
                              <a:sysClr val="windowText" lastClr="000000"/>
                            </a:solidFill>
                          </a:endParaRPr>
                        </a:p>
                      </a:txBody>
                      <a:tcPr anchor="ctr">
                        <a:lnL w="12700" cap="flat" cmpd="sng" algn="ctr">
                          <a:solidFill>
                            <a:schemeClr val="tx1"/>
                          </a:solidFill>
                          <a:prstDash val="solid"/>
                          <a:round/>
                          <a:headEnd type="none" w="med" len="med"/>
                          <a:tailEnd type="none" w="med" len="med"/>
                        </a:lnL>
                        <a:solidFill>
                          <a:schemeClr val="accent5">
                            <a:lumMod val="60000"/>
                            <a:lumOff val="40000"/>
                          </a:schemeClr>
                        </a:solidFill>
                      </a:tcPr>
                    </a:tc>
                    <a:extLst>
                      <a:ext uri="{0D108BD9-81ED-4DB2-BD59-A6C34878D82A}">
                        <a16:rowId xmlns:a16="http://schemas.microsoft.com/office/drawing/2014/main" val="22626153"/>
                      </a:ext>
                    </a:extLst>
                  </a:tr>
                </a:tbl>
              </a:graphicData>
            </a:graphic>
          </p:graphicFrame>
        </mc:Choice>
        <mc:Fallback xmlns="">
          <p:graphicFrame>
            <p:nvGraphicFramePr>
              <p:cNvPr id="8" name="Table 7">
                <a:extLst>
                  <a:ext uri="{FF2B5EF4-FFF2-40B4-BE49-F238E27FC236}">
                    <a16:creationId xmlns:a16="http://schemas.microsoft.com/office/drawing/2014/main" id="{874DF98A-2C07-4CB8-FFE0-AD8D521ACA29}"/>
                  </a:ext>
                </a:extLst>
              </p:cNvPr>
              <p:cNvGraphicFramePr>
                <a:graphicFrameLocks noGrp="1"/>
              </p:cNvGraphicFramePr>
              <p:nvPr>
                <p:extLst>
                  <p:ext uri="{D42A27DB-BD31-4B8C-83A1-F6EECF244321}">
                    <p14:modId xmlns:p14="http://schemas.microsoft.com/office/powerpoint/2010/main" val="456608734"/>
                  </p:ext>
                </p:extLst>
              </p:nvPr>
            </p:nvGraphicFramePr>
            <p:xfrm>
              <a:off x="7176119" y="4545770"/>
              <a:ext cx="3659832" cy="2016225"/>
            </p:xfrm>
            <a:graphic>
              <a:graphicData uri="http://schemas.openxmlformats.org/drawingml/2006/table">
                <a:tbl>
                  <a:tblPr firstRow="1" bandRow="1">
                    <a:tableStyleId>{5C22544A-7EE6-4342-B048-85BDC9FD1C3A}</a:tableStyleId>
                  </a:tblPr>
                  <a:tblGrid>
                    <a:gridCol w="609972">
                      <a:extLst>
                        <a:ext uri="{9D8B030D-6E8A-4147-A177-3AD203B41FA5}">
                          <a16:colId xmlns:a16="http://schemas.microsoft.com/office/drawing/2014/main" val="3339853697"/>
                        </a:ext>
                      </a:extLst>
                    </a:gridCol>
                    <a:gridCol w="609972">
                      <a:extLst>
                        <a:ext uri="{9D8B030D-6E8A-4147-A177-3AD203B41FA5}">
                          <a16:colId xmlns:a16="http://schemas.microsoft.com/office/drawing/2014/main" val="4048049170"/>
                        </a:ext>
                      </a:extLst>
                    </a:gridCol>
                    <a:gridCol w="609972">
                      <a:extLst>
                        <a:ext uri="{9D8B030D-6E8A-4147-A177-3AD203B41FA5}">
                          <a16:colId xmlns:a16="http://schemas.microsoft.com/office/drawing/2014/main" val="3414779447"/>
                        </a:ext>
                      </a:extLst>
                    </a:gridCol>
                    <a:gridCol w="609972">
                      <a:extLst>
                        <a:ext uri="{9D8B030D-6E8A-4147-A177-3AD203B41FA5}">
                          <a16:colId xmlns:a16="http://schemas.microsoft.com/office/drawing/2014/main" val="932373761"/>
                        </a:ext>
                      </a:extLst>
                    </a:gridCol>
                    <a:gridCol w="609972">
                      <a:extLst>
                        <a:ext uri="{9D8B030D-6E8A-4147-A177-3AD203B41FA5}">
                          <a16:colId xmlns:a16="http://schemas.microsoft.com/office/drawing/2014/main" val="3124048387"/>
                        </a:ext>
                      </a:extLst>
                    </a:gridCol>
                    <a:gridCol w="609972">
                      <a:extLst>
                        <a:ext uri="{9D8B030D-6E8A-4147-A177-3AD203B41FA5}">
                          <a16:colId xmlns:a16="http://schemas.microsoft.com/office/drawing/2014/main" val="2361504520"/>
                        </a:ext>
                      </a:extLst>
                    </a:gridCol>
                  </a:tblGrid>
                  <a:tr h="672075">
                    <a:tc>
                      <a:txBody>
                        <a:bodyPr/>
                        <a:lstStyle/>
                        <a:p>
                          <a:endParaRPr lang="en-US"/>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blipFill>
                          <a:blip r:embed="rId5"/>
                          <a:stretch>
                            <a:fillRect t="-901" r="-505000" b="-200901"/>
                          </a:stretch>
                        </a:blipFill>
                      </a:tcPr>
                    </a:tc>
                    <a:tc>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5"/>
                          <a:stretch>
                            <a:fillRect l="-198020" t="-901" r="-300990" b="-200901"/>
                          </a:stretch>
                        </a:blipFill>
                      </a:tcPr>
                    </a:tc>
                    <a:tc>
                      <a:txBody>
                        <a:bodyPr/>
                        <a:lstStyle/>
                        <a:p>
                          <a:endParaRPr lang="en-US"/>
                        </a:p>
                      </a:txBody>
                      <a:tcPr anchor="ctr">
                        <a:blipFill>
                          <a:blip r:embed="rId5"/>
                          <a:stretch>
                            <a:fillRect l="-301000" t="-901" r="-204000" b="-200901"/>
                          </a:stretch>
                        </a:blipFill>
                      </a:tcPr>
                    </a:tc>
                    <a:tc>
                      <a:txBody>
                        <a:bodyPr/>
                        <a:lstStyle/>
                        <a:p>
                          <a:endParaRPr lang="en-US"/>
                        </a:p>
                      </a:txBody>
                      <a:tcPr anchor="ctr">
                        <a:lnR w="12700" cap="flat" cmpd="sng" algn="ctr">
                          <a:solidFill>
                            <a:schemeClr val="tx1"/>
                          </a:solidFill>
                          <a:prstDash val="solid"/>
                          <a:round/>
                          <a:headEnd type="none" w="med" len="med"/>
                          <a:tailEnd type="none" w="med" len="med"/>
                        </a:lnR>
                        <a:blipFill>
                          <a:blip r:embed="rId5"/>
                          <a:stretch>
                            <a:fillRect l="-401000" t="-901" r="-104000" b="-200901"/>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5"/>
                          <a:stretch>
                            <a:fillRect l="-501000" t="-901" r="-4000" b="-200901"/>
                          </a:stretch>
                        </a:blipFill>
                      </a:tcPr>
                    </a:tc>
                    <a:extLst>
                      <a:ext uri="{0D108BD9-81ED-4DB2-BD59-A6C34878D82A}">
                        <a16:rowId xmlns:a16="http://schemas.microsoft.com/office/drawing/2014/main" val="671175948"/>
                      </a:ext>
                    </a:extLst>
                  </a:tr>
                  <a:tr h="672075">
                    <a:tc>
                      <a:txBody>
                        <a:bodyPr/>
                        <a:lstStyle/>
                        <a:p>
                          <a:endParaRPr lang="en-US"/>
                        </a:p>
                      </a:txBody>
                      <a:tcPr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blipFill>
                          <a:blip r:embed="rId5"/>
                          <a:stretch>
                            <a:fillRect t="-101818" r="-505000" b="-102727"/>
                          </a:stretch>
                        </a:blipFill>
                      </a:tcPr>
                    </a:tc>
                    <a:tc>
                      <a:txBody>
                        <a:bodyPr/>
                        <a:lstStyle/>
                        <a:p>
                          <a:pPr algn="ctr"/>
                          <a:r>
                            <a:rPr lang="en-AU" sz="1800" b="1" dirty="0">
                              <a:solidFill>
                                <a:sysClr val="windowText" lastClr="000000"/>
                              </a:solidFill>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5"/>
                          <a:stretch>
                            <a:fillRect l="-198020" t="-101818" r="-300990" b="-102727"/>
                          </a:stretch>
                        </a:blipFill>
                      </a:tcPr>
                    </a:tc>
                    <a:tc>
                      <a:txBody>
                        <a:bodyPr/>
                        <a:lstStyle/>
                        <a:p>
                          <a:endParaRPr lang="en-US"/>
                        </a:p>
                      </a:txBody>
                      <a:tcPr anchor="ctr">
                        <a:blipFill>
                          <a:blip r:embed="rId5"/>
                          <a:stretch>
                            <a:fillRect l="-301000" t="-101818" r="-204000" b="-102727"/>
                          </a:stretch>
                        </a:blipFill>
                      </a:tcPr>
                    </a:tc>
                    <a:tc>
                      <a:txBody>
                        <a:bodyPr/>
                        <a:lstStyle/>
                        <a:p>
                          <a:endParaRPr lang="en-US"/>
                        </a:p>
                      </a:txBody>
                      <a:tcPr anchor="ctr">
                        <a:lnR w="12700" cap="flat" cmpd="sng" algn="ctr">
                          <a:solidFill>
                            <a:schemeClr val="tx1"/>
                          </a:solidFill>
                          <a:prstDash val="solid"/>
                          <a:round/>
                          <a:headEnd type="none" w="med" len="med"/>
                          <a:tailEnd type="none" w="med" len="med"/>
                        </a:lnR>
                        <a:blipFill>
                          <a:blip r:embed="rId5"/>
                          <a:stretch>
                            <a:fillRect l="-401000" t="-101818" r="-104000" b="-102727"/>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5"/>
                          <a:stretch>
                            <a:fillRect l="-501000" t="-101818" r="-4000" b="-102727"/>
                          </a:stretch>
                        </a:blipFill>
                      </a:tcPr>
                    </a:tc>
                    <a:extLst>
                      <a:ext uri="{0D108BD9-81ED-4DB2-BD59-A6C34878D82A}">
                        <a16:rowId xmlns:a16="http://schemas.microsoft.com/office/drawing/2014/main" val="1422962103"/>
                      </a:ext>
                    </a:extLst>
                  </a:tr>
                  <a:tr h="672075">
                    <a:tc>
                      <a:txBody>
                        <a:bodyPr/>
                        <a:lstStyle/>
                        <a:p>
                          <a:endParaRPr lang="en-US"/>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5"/>
                          <a:stretch>
                            <a:fillRect t="-200000" r="-505000" b="-1802"/>
                          </a:stretch>
                        </a:blipFill>
                      </a:tcPr>
                    </a:tc>
                    <a:tc>
                      <a:txBody>
                        <a:bodyPr/>
                        <a:lstStyle/>
                        <a:p>
                          <a:pPr algn="ctr"/>
                          <a:endParaRPr lang="en-AU" sz="1800" b="1"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5"/>
                          <a:stretch>
                            <a:fillRect l="-198020" t="-200000" r="-300990" b="-1802"/>
                          </a:stretch>
                        </a:blipFill>
                      </a:tcPr>
                    </a:tc>
                    <a:tc>
                      <a:txBody>
                        <a:bodyPr/>
                        <a:lstStyle/>
                        <a:p>
                          <a:endParaRPr lang="en-US"/>
                        </a:p>
                      </a:txBody>
                      <a:tcPr anchor="ctr">
                        <a:blipFill>
                          <a:blip r:embed="rId5"/>
                          <a:stretch>
                            <a:fillRect l="-301000" t="-200000" r="-204000" b="-1802"/>
                          </a:stretch>
                        </a:blipFill>
                      </a:tcPr>
                    </a:tc>
                    <a:tc>
                      <a:txBody>
                        <a:bodyPr/>
                        <a:lstStyle/>
                        <a:p>
                          <a:endParaRPr lang="en-US"/>
                        </a:p>
                      </a:txBody>
                      <a:tcPr anchor="ctr">
                        <a:lnR w="12700" cap="flat" cmpd="sng" algn="ctr">
                          <a:solidFill>
                            <a:schemeClr val="tx1"/>
                          </a:solidFill>
                          <a:prstDash val="solid"/>
                          <a:round/>
                          <a:headEnd type="none" w="med" len="med"/>
                          <a:tailEnd type="none" w="med" len="med"/>
                        </a:lnR>
                        <a:blipFill>
                          <a:blip r:embed="rId5"/>
                          <a:stretch>
                            <a:fillRect l="-401000" t="-200000" r="-104000" b="-180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blipFill>
                          <a:blip r:embed="rId5"/>
                          <a:stretch>
                            <a:fillRect l="-501000" t="-200000" r="-4000" b="-1802"/>
                          </a:stretch>
                        </a:blipFill>
                      </a:tcPr>
                    </a:tc>
                    <a:extLst>
                      <a:ext uri="{0D108BD9-81ED-4DB2-BD59-A6C34878D82A}">
                        <a16:rowId xmlns:a16="http://schemas.microsoft.com/office/drawing/2014/main" val="22626153"/>
                      </a:ext>
                    </a:extLst>
                  </a:tr>
                </a:tbl>
              </a:graphicData>
            </a:graphic>
          </p:graphicFrame>
        </mc:Fallback>
      </mc:AlternateContent>
      <p:sp>
        <p:nvSpPr>
          <p:cNvPr id="9" name="Arrow: Down 8">
            <a:extLst>
              <a:ext uri="{FF2B5EF4-FFF2-40B4-BE49-F238E27FC236}">
                <a16:creationId xmlns:a16="http://schemas.microsoft.com/office/drawing/2014/main" id="{F4EF13D2-27B0-BA7F-D356-E026FAF16EB2}"/>
              </a:ext>
            </a:extLst>
          </p:cNvPr>
          <p:cNvSpPr/>
          <p:nvPr/>
        </p:nvSpPr>
        <p:spPr>
          <a:xfrm>
            <a:off x="9192344" y="4135455"/>
            <a:ext cx="288032" cy="320158"/>
          </a:xfrm>
          <a:prstGeom prst="downArrow">
            <a:avLst/>
          </a:prstGeom>
          <a:solidFill>
            <a:srgbClr val="4A452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cxnSp>
        <p:nvCxnSpPr>
          <p:cNvPr id="12" name="Straight Connector 11">
            <a:extLst>
              <a:ext uri="{FF2B5EF4-FFF2-40B4-BE49-F238E27FC236}">
                <a16:creationId xmlns:a16="http://schemas.microsoft.com/office/drawing/2014/main" id="{581D8C17-95FD-2320-DEBD-A1B51360B1AD}"/>
              </a:ext>
            </a:extLst>
          </p:cNvPr>
          <p:cNvCxnSpPr/>
          <p:nvPr/>
        </p:nvCxnSpPr>
        <p:spPr>
          <a:xfrm flipV="1">
            <a:off x="516260" y="1865386"/>
            <a:ext cx="11161240" cy="1331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098FE964-5D13-2ADB-847F-87F62C33D3F0}"/>
              </a:ext>
            </a:extLst>
          </p:cNvPr>
          <p:cNvCxnSpPr>
            <a:cxnSpLocks/>
          </p:cNvCxnSpPr>
          <p:nvPr/>
        </p:nvCxnSpPr>
        <p:spPr>
          <a:xfrm>
            <a:off x="5920172" y="2264080"/>
            <a:ext cx="4192" cy="426514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62395407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Independence Axiom</a:t>
            </a:r>
          </a:p>
        </p:txBody>
      </p:sp>
      <p:grpSp>
        <p:nvGrpSpPr>
          <p:cNvPr id="5" name="Group 4">
            <a:extLst>
              <a:ext uri="{FF2B5EF4-FFF2-40B4-BE49-F238E27FC236}">
                <a16:creationId xmlns:a16="http://schemas.microsoft.com/office/drawing/2014/main" id="{B642F04E-FC47-BCBE-F842-57B03143337E}"/>
              </a:ext>
            </a:extLst>
          </p:cNvPr>
          <p:cNvGrpSpPr>
            <a:grpSpLocks/>
          </p:cNvGrpSpPr>
          <p:nvPr/>
        </p:nvGrpSpPr>
        <p:grpSpPr bwMode="auto">
          <a:xfrm>
            <a:off x="2279576" y="2191490"/>
            <a:ext cx="7757606" cy="1028580"/>
            <a:chOff x="513" y="2199"/>
            <a:chExt cx="4887" cy="648"/>
          </a:xfrm>
        </p:grpSpPr>
        <p:sp>
          <p:nvSpPr>
            <p:cNvPr id="6" name="Rectangle 5">
              <a:extLst>
                <a:ext uri="{FF2B5EF4-FFF2-40B4-BE49-F238E27FC236}">
                  <a16:creationId xmlns:a16="http://schemas.microsoft.com/office/drawing/2014/main" id="{C5800A71-46C8-65B3-F19F-1BD0EEE82DBA}"/>
                </a:ext>
              </a:extLst>
            </p:cNvPr>
            <p:cNvSpPr>
              <a:spLocks noChangeArrowheads="1"/>
            </p:cNvSpPr>
            <p:nvPr/>
          </p:nvSpPr>
          <p:spPr bwMode="auto">
            <a:xfrm>
              <a:off x="2078" y="2199"/>
              <a:ext cx="1609" cy="485"/>
            </a:xfrm>
            <a:prstGeom prst="rect">
              <a:avLst/>
            </a:prstGeom>
            <a:noFill/>
            <a:ln w="9525">
              <a:noFill/>
              <a:miter lim="800000"/>
              <a:headEnd/>
              <a:tailEnd/>
            </a:ln>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FF0000"/>
                  </a:solidFill>
                  <a:effectLst/>
                  <a:uLnTx/>
                  <a:uFillTx/>
                  <a:latin typeface="+mn-lt"/>
                  <a:ea typeface="+mn-ea"/>
                  <a:cs typeface="Arial" charset="0"/>
                </a:rPr>
                <a:t>Uncoupled</a:t>
              </a:r>
              <a:r>
                <a:rPr kumimoji="0" lang="en-US" sz="2200" b="0" i="0" u="none" strike="noStrike" kern="0" cap="none" spc="0" normalizeH="0" baseline="0" noProof="0" dirty="0">
                  <a:ln>
                    <a:noFill/>
                  </a:ln>
                  <a:solidFill>
                    <a:prstClr val="black"/>
                  </a:solidFill>
                  <a:effectLst/>
                  <a:uLnTx/>
                  <a:uFillTx/>
                  <a:latin typeface="+mn-lt"/>
                  <a:ea typeface="+mn-ea"/>
                  <a:cs typeface="Arial" charset="0"/>
                </a:rPr>
                <a:t> Concepts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prstClr val="black"/>
                  </a:solidFill>
                  <a:effectLst/>
                  <a:uLnTx/>
                  <a:uFillTx/>
                  <a:latin typeface="+mn-lt"/>
                  <a:ea typeface="+mn-ea"/>
                  <a:cs typeface="Arial" charset="0"/>
                </a:rPr>
                <a:t>(</a:t>
              </a:r>
              <a:r>
                <a:rPr kumimoji="0" lang="en-US" sz="2200" b="1" i="0" u="none" strike="noStrike" kern="0" cap="none" spc="0" normalizeH="0" baseline="0" noProof="0" dirty="0">
                  <a:ln>
                    <a:noFill/>
                  </a:ln>
                  <a:solidFill>
                    <a:prstClr val="black"/>
                  </a:solidFill>
                  <a:effectLst/>
                  <a:uLnTx/>
                  <a:uFillTx/>
                  <a:latin typeface="+mn-lt"/>
                  <a:ea typeface="+mn-ea"/>
                  <a:cs typeface="Arial" charset="0"/>
                </a:rPr>
                <a:t>always best</a:t>
              </a:r>
              <a:r>
                <a:rPr kumimoji="0" lang="en-US" sz="2200" b="0" i="0" u="none" strike="noStrike" kern="0" cap="none" spc="0" normalizeH="0" baseline="0" noProof="0" dirty="0">
                  <a:ln>
                    <a:noFill/>
                  </a:ln>
                  <a:solidFill>
                    <a:prstClr val="black"/>
                  </a:solidFill>
                  <a:effectLst/>
                  <a:uLnTx/>
                  <a:uFillTx/>
                  <a:latin typeface="+mn-lt"/>
                  <a:ea typeface="+mn-ea"/>
                  <a:cs typeface="Arial" charset="0"/>
                </a:rPr>
                <a:t>)</a:t>
              </a:r>
            </a:p>
          </p:txBody>
        </p:sp>
        <p:graphicFrame>
          <p:nvGraphicFramePr>
            <p:cNvPr id="7" name="Object 4">
              <a:extLst>
                <a:ext uri="{FF2B5EF4-FFF2-40B4-BE49-F238E27FC236}">
                  <a16:creationId xmlns:a16="http://schemas.microsoft.com/office/drawing/2014/main" id="{53A05F69-667E-6FF9-3019-D2F66AD8C7AA}"/>
                </a:ext>
              </a:extLst>
            </p:cNvPr>
            <p:cNvGraphicFramePr>
              <a:graphicFrameLocks/>
            </p:cNvGraphicFramePr>
            <p:nvPr/>
          </p:nvGraphicFramePr>
          <p:xfrm>
            <a:off x="513" y="2204"/>
            <a:ext cx="1622" cy="643"/>
          </p:xfrm>
          <a:graphic>
            <a:graphicData uri="http://schemas.openxmlformats.org/presentationml/2006/ole">
              <mc:AlternateContent xmlns:mc="http://schemas.openxmlformats.org/markup-compatibility/2006">
                <mc:Choice xmlns:v="urn:schemas-microsoft-com:vml" Requires="v">
                  <p:oleObj name="Document" r:id="rId3" imgW="2158920" imgH="863280" progId="Word.Document.8">
                    <p:embed/>
                  </p:oleObj>
                </mc:Choice>
                <mc:Fallback>
                  <p:oleObj name="Document" r:id="rId3" imgW="2158920" imgH="863280" progId="Word.Document.8">
                    <p:embed/>
                    <p:pic>
                      <p:nvPicPr>
                        <p:cNvPr id="7" name="Object 4">
                          <a:extLst>
                            <a:ext uri="{FF2B5EF4-FFF2-40B4-BE49-F238E27FC236}">
                              <a16:creationId xmlns:a16="http://schemas.microsoft.com/office/drawing/2014/main" id="{53A05F69-667E-6FF9-3019-D2F66AD8C7A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 y="2204"/>
                          <a:ext cx="1622" cy="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7">
              <a:extLst>
                <a:ext uri="{FF2B5EF4-FFF2-40B4-BE49-F238E27FC236}">
                  <a16:creationId xmlns:a16="http://schemas.microsoft.com/office/drawing/2014/main" id="{0A9B5824-A87B-C1A0-6019-25EB5700F190}"/>
                </a:ext>
              </a:extLst>
            </p:cNvPr>
            <p:cNvSpPr txBox="1">
              <a:spLocks noChangeArrowheads="1"/>
            </p:cNvSpPr>
            <p:nvPr/>
          </p:nvSpPr>
          <p:spPr bwMode="auto">
            <a:xfrm>
              <a:off x="3810" y="2209"/>
              <a:ext cx="1590" cy="446"/>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mn-lt"/>
                  <a:ea typeface="+mn-ea"/>
                  <a:cs typeface="Arial" charset="0"/>
                </a:rPr>
                <a:t>Independent of orders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mn-lt"/>
                  <a:ea typeface="+mn-ea"/>
                  <a:cs typeface="Arial" charset="0"/>
                </a:rPr>
                <a:t>of decisions</a:t>
              </a:r>
            </a:p>
          </p:txBody>
        </p:sp>
      </p:grpSp>
      <p:grpSp>
        <p:nvGrpSpPr>
          <p:cNvPr id="9" name="Group 8">
            <a:extLst>
              <a:ext uri="{FF2B5EF4-FFF2-40B4-BE49-F238E27FC236}">
                <a16:creationId xmlns:a16="http://schemas.microsoft.com/office/drawing/2014/main" id="{3BEFF4D8-01EE-2F67-CE71-EB2C310707A7}"/>
              </a:ext>
            </a:extLst>
          </p:cNvPr>
          <p:cNvGrpSpPr>
            <a:grpSpLocks/>
          </p:cNvGrpSpPr>
          <p:nvPr/>
        </p:nvGrpSpPr>
        <p:grpSpPr bwMode="auto">
          <a:xfrm>
            <a:off x="2279576" y="3457250"/>
            <a:ext cx="7860487" cy="1022621"/>
            <a:chOff x="513" y="2827"/>
            <a:chExt cx="4952" cy="644"/>
          </a:xfrm>
        </p:grpSpPr>
        <p:sp>
          <p:nvSpPr>
            <p:cNvPr id="10" name="Rectangle 9">
              <a:extLst>
                <a:ext uri="{FF2B5EF4-FFF2-40B4-BE49-F238E27FC236}">
                  <a16:creationId xmlns:a16="http://schemas.microsoft.com/office/drawing/2014/main" id="{8C06AE7F-D0E9-4A21-E560-F661AB865AE9}"/>
                </a:ext>
              </a:extLst>
            </p:cNvPr>
            <p:cNvSpPr>
              <a:spLocks noChangeArrowheads="1"/>
            </p:cNvSpPr>
            <p:nvPr/>
          </p:nvSpPr>
          <p:spPr bwMode="auto">
            <a:xfrm>
              <a:off x="2081" y="2832"/>
              <a:ext cx="1600" cy="485"/>
            </a:xfrm>
            <a:prstGeom prst="rect">
              <a:avLst/>
            </a:prstGeom>
            <a:noFill/>
            <a:ln w="9525">
              <a:noFill/>
              <a:miter lim="800000"/>
              <a:headEnd/>
              <a:tailEnd/>
            </a:ln>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FF0000"/>
                  </a:solidFill>
                  <a:effectLst/>
                  <a:uLnTx/>
                  <a:uFillTx/>
                  <a:latin typeface="+mn-lt"/>
                  <a:ea typeface="+mn-ea"/>
                  <a:cs typeface="Arial" charset="0"/>
                </a:rPr>
                <a:t>Decoupled</a:t>
              </a:r>
              <a:r>
                <a:rPr kumimoji="0" lang="en-US" sz="2200" b="0" i="0" u="none" strike="noStrike" kern="0" cap="none" spc="0" normalizeH="0" baseline="0" noProof="0" dirty="0">
                  <a:ln>
                    <a:noFill/>
                  </a:ln>
                  <a:solidFill>
                    <a:prstClr val="black"/>
                  </a:solidFill>
                  <a:effectLst/>
                  <a:uLnTx/>
                  <a:uFillTx/>
                  <a:latin typeface="+mn-lt"/>
                  <a:ea typeface="+mn-ea"/>
                  <a:cs typeface="Arial" charset="0"/>
                </a:rPr>
                <a:t> Concepts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prstClr val="black"/>
                  </a:solidFill>
                  <a:effectLst/>
                  <a:uLnTx/>
                  <a:uFillTx/>
                  <a:latin typeface="+mn-lt"/>
                  <a:ea typeface="+mn-ea"/>
                  <a:cs typeface="Arial" charset="0"/>
                </a:rPr>
                <a:t>(</a:t>
              </a:r>
              <a:r>
                <a:rPr kumimoji="0" lang="en-US" sz="2200" b="1" i="0" u="none" strike="noStrike" kern="0" cap="none" spc="0" normalizeH="0" baseline="0" noProof="0" dirty="0">
                  <a:ln>
                    <a:noFill/>
                  </a:ln>
                  <a:solidFill>
                    <a:prstClr val="black"/>
                  </a:solidFill>
                  <a:effectLst/>
                  <a:uLnTx/>
                  <a:uFillTx/>
                  <a:latin typeface="+mn-lt"/>
                  <a:ea typeface="+mn-ea"/>
                  <a:cs typeface="Arial" charset="0"/>
                </a:rPr>
                <a:t>acceptable</a:t>
              </a:r>
              <a:r>
                <a:rPr kumimoji="0" lang="en-US" sz="2200" b="0" i="0" u="none" strike="noStrike" kern="0" cap="none" spc="0" normalizeH="0" baseline="0" noProof="0" dirty="0">
                  <a:ln>
                    <a:noFill/>
                  </a:ln>
                  <a:solidFill>
                    <a:prstClr val="black"/>
                  </a:solidFill>
                  <a:effectLst/>
                  <a:uLnTx/>
                  <a:uFillTx/>
                  <a:latin typeface="+mn-lt"/>
                  <a:ea typeface="+mn-ea"/>
                  <a:cs typeface="Arial" charset="0"/>
                </a:rPr>
                <a:t>)</a:t>
              </a:r>
            </a:p>
          </p:txBody>
        </p:sp>
        <p:graphicFrame>
          <p:nvGraphicFramePr>
            <p:cNvPr id="11" name="Object 3">
              <a:extLst>
                <a:ext uri="{FF2B5EF4-FFF2-40B4-BE49-F238E27FC236}">
                  <a16:creationId xmlns:a16="http://schemas.microsoft.com/office/drawing/2014/main" id="{0351AEC3-7A1A-5CC9-DF05-C3E5E7F8125B}"/>
                </a:ext>
              </a:extLst>
            </p:cNvPr>
            <p:cNvGraphicFramePr>
              <a:graphicFrameLocks/>
            </p:cNvGraphicFramePr>
            <p:nvPr/>
          </p:nvGraphicFramePr>
          <p:xfrm>
            <a:off x="513" y="2827"/>
            <a:ext cx="1622" cy="644"/>
          </p:xfrm>
          <a:graphic>
            <a:graphicData uri="http://schemas.openxmlformats.org/presentationml/2006/ole">
              <mc:AlternateContent xmlns:mc="http://schemas.openxmlformats.org/markup-compatibility/2006">
                <mc:Choice xmlns:v="urn:schemas-microsoft-com:vml" Requires="v">
                  <p:oleObj name="Document" r:id="rId5" imgW="2158920" imgH="863280" progId="Word.Document.8">
                    <p:embed/>
                  </p:oleObj>
                </mc:Choice>
                <mc:Fallback>
                  <p:oleObj name="Document" r:id="rId5" imgW="2158920" imgH="863280" progId="Word.Document.8">
                    <p:embed/>
                    <p:pic>
                      <p:nvPicPr>
                        <p:cNvPr id="11" name="Object 3">
                          <a:extLst>
                            <a:ext uri="{FF2B5EF4-FFF2-40B4-BE49-F238E27FC236}">
                              <a16:creationId xmlns:a16="http://schemas.microsoft.com/office/drawing/2014/main" id="{0351AEC3-7A1A-5CC9-DF05-C3E5E7F8125B}"/>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 y="2827"/>
                          <a:ext cx="1622" cy="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11">
              <a:extLst>
                <a:ext uri="{FF2B5EF4-FFF2-40B4-BE49-F238E27FC236}">
                  <a16:creationId xmlns:a16="http://schemas.microsoft.com/office/drawing/2014/main" id="{F497DB77-18FE-CB16-7107-E4BCF16A2FD3}"/>
                </a:ext>
              </a:extLst>
            </p:cNvPr>
            <p:cNvSpPr txBox="1">
              <a:spLocks noChangeArrowheads="1"/>
            </p:cNvSpPr>
            <p:nvPr/>
          </p:nvSpPr>
          <p:spPr bwMode="auto">
            <a:xfrm>
              <a:off x="3810" y="2837"/>
              <a:ext cx="1655" cy="446"/>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mn-lt"/>
                  <a:ea typeface="+mn-ea"/>
                  <a:cs typeface="Arial" charset="0"/>
                </a:rPr>
                <a:t>Specific decision orders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mn-lt"/>
                  <a:ea typeface="+mn-ea"/>
                  <a:cs typeface="Arial" charset="0"/>
                </a:rPr>
                <a:t>must be maintained</a:t>
              </a:r>
            </a:p>
          </p:txBody>
        </p:sp>
      </p:grpSp>
      <p:grpSp>
        <p:nvGrpSpPr>
          <p:cNvPr id="13" name="Group 12">
            <a:extLst>
              <a:ext uri="{FF2B5EF4-FFF2-40B4-BE49-F238E27FC236}">
                <a16:creationId xmlns:a16="http://schemas.microsoft.com/office/drawing/2014/main" id="{2A94E15E-C2F9-06B0-31B4-E3378B8878F5}"/>
              </a:ext>
            </a:extLst>
          </p:cNvPr>
          <p:cNvGrpSpPr>
            <a:grpSpLocks/>
          </p:cNvGrpSpPr>
          <p:nvPr/>
        </p:nvGrpSpPr>
        <p:grpSpPr bwMode="auto">
          <a:xfrm>
            <a:off x="2286869" y="4709902"/>
            <a:ext cx="7707957" cy="1023813"/>
            <a:chOff x="513" y="3456"/>
            <a:chExt cx="4856" cy="645"/>
          </a:xfrm>
        </p:grpSpPr>
        <p:sp>
          <p:nvSpPr>
            <p:cNvPr id="14" name="Rectangle 13">
              <a:extLst>
                <a:ext uri="{FF2B5EF4-FFF2-40B4-BE49-F238E27FC236}">
                  <a16:creationId xmlns:a16="http://schemas.microsoft.com/office/drawing/2014/main" id="{F274DD1A-F228-4859-257C-BC311C946B87}"/>
                </a:ext>
              </a:extLst>
            </p:cNvPr>
            <p:cNvSpPr>
              <a:spLocks noChangeArrowheads="1"/>
            </p:cNvSpPr>
            <p:nvPr/>
          </p:nvSpPr>
          <p:spPr bwMode="auto">
            <a:xfrm>
              <a:off x="2094" y="3456"/>
              <a:ext cx="1422" cy="485"/>
            </a:xfrm>
            <a:prstGeom prst="rect">
              <a:avLst/>
            </a:prstGeom>
            <a:noFill/>
            <a:ln w="9525">
              <a:noFill/>
              <a:miter lim="800000"/>
              <a:headEnd/>
              <a:tailEnd/>
            </a:ln>
          </p:spPr>
          <p:txBody>
            <a:bodyPr wrap="none" lIns="92075" tIns="46038" rIns="92075" bIns="46038">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FF0000"/>
                  </a:solidFill>
                  <a:effectLst/>
                  <a:uLnTx/>
                  <a:uFillTx/>
                  <a:latin typeface="+mn-lt"/>
                  <a:ea typeface="+mn-ea"/>
                  <a:cs typeface="Arial" charset="0"/>
                </a:rPr>
                <a:t>Coupled</a:t>
              </a:r>
              <a:r>
                <a:rPr kumimoji="0" lang="en-US" sz="2200" b="0" i="0" u="none" strike="noStrike" kern="0" cap="none" spc="0" normalizeH="0" baseline="0" noProof="0" dirty="0">
                  <a:ln>
                    <a:noFill/>
                  </a:ln>
                  <a:solidFill>
                    <a:prstClr val="black"/>
                  </a:solidFill>
                  <a:effectLst/>
                  <a:uLnTx/>
                  <a:uFillTx/>
                  <a:latin typeface="+mn-lt"/>
                  <a:ea typeface="+mn-ea"/>
                  <a:cs typeface="Arial" charset="0"/>
                </a:rPr>
                <a:t> Concepts</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prstClr val="black"/>
                  </a:solidFill>
                  <a:effectLst/>
                  <a:uLnTx/>
                  <a:uFillTx/>
                  <a:latin typeface="+mn-lt"/>
                  <a:ea typeface="+mn-ea"/>
                  <a:cs typeface="Arial" charset="0"/>
                </a:rPr>
                <a:t>(</a:t>
              </a:r>
              <a:r>
                <a:rPr kumimoji="0" lang="en-US" sz="2200" b="1" i="0" u="none" strike="noStrike" kern="0" cap="none" spc="0" normalizeH="0" baseline="0" noProof="0" dirty="0">
                  <a:ln>
                    <a:noFill/>
                  </a:ln>
                  <a:solidFill>
                    <a:prstClr val="black"/>
                  </a:solidFill>
                  <a:effectLst/>
                  <a:uLnTx/>
                  <a:uFillTx/>
                  <a:latin typeface="+mn-lt"/>
                  <a:ea typeface="+mn-ea"/>
                  <a:cs typeface="Arial" charset="0"/>
                </a:rPr>
                <a:t>always</a:t>
              </a:r>
              <a:r>
                <a:rPr kumimoji="0" lang="en-US" sz="2200" b="0" i="0" u="none" strike="noStrike" kern="0" cap="none" spc="0" normalizeH="0" baseline="0" noProof="0" dirty="0">
                  <a:ln>
                    <a:noFill/>
                  </a:ln>
                  <a:solidFill>
                    <a:prstClr val="black"/>
                  </a:solidFill>
                  <a:effectLst/>
                  <a:uLnTx/>
                  <a:uFillTx/>
                  <a:latin typeface="+mn-lt"/>
                  <a:ea typeface="+mn-ea"/>
                  <a:cs typeface="Arial" charset="0"/>
                </a:rPr>
                <a:t> </a:t>
              </a:r>
              <a:r>
                <a:rPr kumimoji="0" lang="en-US" sz="2200" b="1" i="0" u="none" strike="noStrike" kern="0" cap="none" spc="0" normalizeH="0" baseline="0" noProof="0" dirty="0">
                  <a:ln>
                    <a:noFill/>
                  </a:ln>
                  <a:solidFill>
                    <a:prstClr val="black"/>
                  </a:solidFill>
                  <a:effectLst/>
                  <a:uLnTx/>
                  <a:uFillTx/>
                  <a:latin typeface="+mn-lt"/>
                  <a:ea typeface="+mn-ea"/>
                  <a:cs typeface="Arial" charset="0"/>
                </a:rPr>
                <a:t>bad</a:t>
              </a:r>
              <a:r>
                <a:rPr kumimoji="0" lang="en-US" sz="2200" b="0" i="0" u="none" strike="noStrike" kern="0" cap="none" spc="0" normalizeH="0" baseline="0" noProof="0" dirty="0">
                  <a:ln>
                    <a:noFill/>
                  </a:ln>
                  <a:solidFill>
                    <a:prstClr val="black"/>
                  </a:solidFill>
                  <a:effectLst/>
                  <a:uLnTx/>
                  <a:uFillTx/>
                  <a:latin typeface="+mn-lt"/>
                  <a:ea typeface="+mn-ea"/>
                  <a:cs typeface="Arial" charset="0"/>
                </a:rPr>
                <a:t>)</a:t>
              </a:r>
            </a:p>
          </p:txBody>
        </p:sp>
        <p:graphicFrame>
          <p:nvGraphicFramePr>
            <p:cNvPr id="15" name="Object 2">
              <a:extLst>
                <a:ext uri="{FF2B5EF4-FFF2-40B4-BE49-F238E27FC236}">
                  <a16:creationId xmlns:a16="http://schemas.microsoft.com/office/drawing/2014/main" id="{044BDE62-1AA0-D87E-E5C0-7C8D98EC5275}"/>
                </a:ext>
              </a:extLst>
            </p:cNvPr>
            <p:cNvGraphicFramePr>
              <a:graphicFrameLocks/>
            </p:cNvGraphicFramePr>
            <p:nvPr/>
          </p:nvGraphicFramePr>
          <p:xfrm>
            <a:off x="513" y="3458"/>
            <a:ext cx="1622" cy="643"/>
          </p:xfrm>
          <a:graphic>
            <a:graphicData uri="http://schemas.openxmlformats.org/presentationml/2006/ole">
              <mc:AlternateContent xmlns:mc="http://schemas.openxmlformats.org/markup-compatibility/2006">
                <mc:Choice xmlns:v="urn:schemas-microsoft-com:vml" Requires="v">
                  <p:oleObj name="Document" r:id="rId7" imgW="2158920" imgH="863280" progId="Word.Document.8">
                    <p:embed/>
                  </p:oleObj>
                </mc:Choice>
                <mc:Fallback>
                  <p:oleObj name="Document" r:id="rId7" imgW="2158920" imgH="863280" progId="Word.Document.8">
                    <p:embed/>
                    <p:pic>
                      <p:nvPicPr>
                        <p:cNvPr id="15" name="Object 2">
                          <a:extLst>
                            <a:ext uri="{FF2B5EF4-FFF2-40B4-BE49-F238E27FC236}">
                              <a16:creationId xmlns:a16="http://schemas.microsoft.com/office/drawing/2014/main" id="{044BDE62-1AA0-D87E-E5C0-7C8D98EC5275}"/>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 y="3458"/>
                          <a:ext cx="1622" cy="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15">
              <a:extLst>
                <a:ext uri="{FF2B5EF4-FFF2-40B4-BE49-F238E27FC236}">
                  <a16:creationId xmlns:a16="http://schemas.microsoft.com/office/drawing/2014/main" id="{34599889-D22C-F363-4071-44B26AC06D3B}"/>
                </a:ext>
              </a:extLst>
            </p:cNvPr>
            <p:cNvSpPr txBox="1">
              <a:spLocks noChangeArrowheads="1"/>
            </p:cNvSpPr>
            <p:nvPr/>
          </p:nvSpPr>
          <p:spPr bwMode="auto">
            <a:xfrm>
              <a:off x="3810" y="3472"/>
              <a:ext cx="1559" cy="446"/>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mn-lt"/>
                  <a:ea typeface="+mn-ea"/>
                  <a:cs typeface="Arial" charset="0"/>
                </a:rPr>
                <a:t>Impossible to manage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mn-lt"/>
                  <a:ea typeface="+mn-ea"/>
                  <a:cs typeface="Arial" charset="0"/>
                </a:rPr>
                <a:t>decision orders </a:t>
              </a:r>
            </a:p>
          </p:txBody>
        </p:sp>
      </p:grpSp>
      <p:sp>
        <p:nvSpPr>
          <p:cNvPr id="17" name="Line 19">
            <a:extLst>
              <a:ext uri="{FF2B5EF4-FFF2-40B4-BE49-F238E27FC236}">
                <a16:creationId xmlns:a16="http://schemas.microsoft.com/office/drawing/2014/main" id="{18F0DED9-E42C-6829-3D13-DACCEB28D1CE}"/>
              </a:ext>
            </a:extLst>
          </p:cNvPr>
          <p:cNvSpPr>
            <a:spLocks noChangeShapeType="1"/>
          </p:cNvSpPr>
          <p:nvPr/>
        </p:nvSpPr>
        <p:spPr bwMode="auto">
          <a:xfrm>
            <a:off x="3122226" y="2243932"/>
            <a:ext cx="829539" cy="721079"/>
          </a:xfrm>
          <a:prstGeom prst="line">
            <a:avLst/>
          </a:prstGeom>
          <a:noFill/>
          <a:ln w="38100">
            <a:solidFill>
              <a:srgbClr val="FF0000"/>
            </a:solidFill>
            <a:miter lim="800000"/>
            <a:headEnd/>
            <a:tailEnd/>
          </a:ln>
        </p:spPr>
        <p:txBody>
          <a:bodyPr wrap="none" lIns="91401" tIns="45700" rIns="91401" bIns="45700"/>
          <a:lstStyle/>
          <a:p>
            <a:endParaRPr lang="en-US" sz="1800">
              <a:solidFill>
                <a:prstClr val="black"/>
              </a:solidFill>
              <a:latin typeface="+mn-lt"/>
              <a:ea typeface="+mn-ea"/>
              <a:cs typeface="Arial" charset="0"/>
            </a:endParaRPr>
          </a:p>
        </p:txBody>
      </p:sp>
      <p:sp>
        <p:nvSpPr>
          <p:cNvPr id="18" name="AutoShape 20">
            <a:extLst>
              <a:ext uri="{FF2B5EF4-FFF2-40B4-BE49-F238E27FC236}">
                <a16:creationId xmlns:a16="http://schemas.microsoft.com/office/drawing/2014/main" id="{FCE5F02F-63D2-B401-BEE3-82B4E44358BA}"/>
              </a:ext>
            </a:extLst>
          </p:cNvPr>
          <p:cNvSpPr>
            <a:spLocks noChangeArrowheads="1"/>
          </p:cNvSpPr>
          <p:nvPr/>
        </p:nvSpPr>
        <p:spPr bwMode="auto">
          <a:xfrm>
            <a:off x="3181820" y="3503733"/>
            <a:ext cx="706776" cy="656719"/>
          </a:xfrm>
          <a:prstGeom prst="rtTriangle">
            <a:avLst/>
          </a:prstGeom>
          <a:solidFill>
            <a:srgbClr val="FFCCFF">
              <a:alpha val="50980"/>
            </a:srgbClr>
          </a:solidFill>
          <a:ln w="38100">
            <a:solidFill>
              <a:srgbClr val="FF0000"/>
            </a:solidFill>
            <a:miter lim="800000"/>
            <a:headEnd/>
            <a:tailEnd/>
          </a:ln>
        </p:spPr>
        <p:txBody>
          <a:bodyPr wrap="none" lIns="91401" tIns="45700" rIns="91401" bIns="45700" anchor="ctr"/>
          <a:lstStyle/>
          <a:p>
            <a:endParaRPr lang="zh-CN" altLang="en-US" sz="1800">
              <a:solidFill>
                <a:prstClr val="black"/>
              </a:solidFill>
              <a:latin typeface="+mn-lt"/>
              <a:ea typeface="宋体" panose="02010600030101010101" pitchFamily="2" charset="-122"/>
              <a:cs typeface="Arial" charset="0"/>
            </a:endParaRPr>
          </a:p>
        </p:txBody>
      </p:sp>
      <p:sp>
        <p:nvSpPr>
          <p:cNvPr id="19" name="Rectangle 21">
            <a:extLst>
              <a:ext uri="{FF2B5EF4-FFF2-40B4-BE49-F238E27FC236}">
                <a16:creationId xmlns:a16="http://schemas.microsoft.com/office/drawing/2014/main" id="{75818F9D-E0D8-DD22-9A6D-8DABEBD1ECF8}"/>
              </a:ext>
            </a:extLst>
          </p:cNvPr>
          <p:cNvSpPr>
            <a:spLocks noChangeArrowheads="1"/>
          </p:cNvSpPr>
          <p:nvPr/>
        </p:nvSpPr>
        <p:spPr bwMode="auto">
          <a:xfrm>
            <a:off x="3179577" y="4801675"/>
            <a:ext cx="705585" cy="610236"/>
          </a:xfrm>
          <a:prstGeom prst="rect">
            <a:avLst/>
          </a:prstGeom>
          <a:solidFill>
            <a:srgbClr val="FFCCFF">
              <a:alpha val="50980"/>
            </a:srgbClr>
          </a:solidFill>
          <a:ln w="28575">
            <a:solidFill>
              <a:srgbClr val="FF0000"/>
            </a:solidFill>
            <a:miter lim="800000"/>
            <a:headEnd/>
            <a:tailEnd/>
          </a:ln>
        </p:spPr>
        <p:txBody>
          <a:bodyPr wrap="none" lIns="91401" tIns="45700" rIns="91401" bIns="45700" anchor="ctr"/>
          <a:lstStyle/>
          <a:p>
            <a:endParaRPr lang="zh-CN" altLang="en-US" sz="1800">
              <a:solidFill>
                <a:prstClr val="black"/>
              </a:solidFill>
              <a:latin typeface="+mn-lt"/>
              <a:ea typeface="宋体" panose="02010600030101010101" pitchFamily="2" charset="-122"/>
              <a:cs typeface="Arial" charset="0"/>
            </a:endParaRPr>
          </a:p>
        </p:txBody>
      </p:sp>
      <p:sp>
        <p:nvSpPr>
          <p:cNvPr id="20" name="TextBox 19">
            <a:extLst>
              <a:ext uri="{FF2B5EF4-FFF2-40B4-BE49-F238E27FC236}">
                <a16:creationId xmlns:a16="http://schemas.microsoft.com/office/drawing/2014/main" id="{6F77B5FD-3173-D404-0340-4FDBBC61FC7C}"/>
              </a:ext>
            </a:extLst>
          </p:cNvPr>
          <p:cNvSpPr txBox="1"/>
          <p:nvPr/>
        </p:nvSpPr>
        <p:spPr>
          <a:xfrm>
            <a:off x="479376" y="1290731"/>
            <a:ext cx="4863379" cy="9007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nSpc>
                <a:spcPct val="150000"/>
              </a:lnSpc>
              <a:spcBef>
                <a:spcPts val="600"/>
              </a:spcBef>
              <a:spcAft>
                <a:spcPts val="300"/>
              </a:spcAft>
              <a:buFont typeface="Wingdings" panose="05000000000000000000" pitchFamily="2" charset="2"/>
              <a:buChar char="q"/>
            </a:pPr>
            <a:r>
              <a:rPr lang="en-AU" sz="1600" dirty="0"/>
              <a:t>How to evaluate your matrices</a:t>
            </a:r>
            <a:endParaRPr lang="en-GB" sz="1600" dirty="0"/>
          </a:p>
          <a:p>
            <a:pPr>
              <a:lnSpc>
                <a:spcPct val="150000"/>
              </a:lnSpc>
              <a:spcBef>
                <a:spcPts val="600"/>
              </a:spcBef>
              <a:spcAft>
                <a:spcPts val="300"/>
              </a:spcAft>
            </a:pPr>
            <a:endParaRPr lang="en-GB" sz="1600" dirty="0"/>
          </a:p>
        </p:txBody>
      </p:sp>
    </p:spTree>
    <p:extLst>
      <p:ext uri="{BB962C8B-B14F-4D97-AF65-F5344CB8AC3E}">
        <p14:creationId xmlns:p14="http://schemas.microsoft.com/office/powerpoint/2010/main" val="3178987909"/>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Clancy Bold"/>
        <a:ea typeface="Clancy Bold"/>
        <a:cs typeface="Clancy Bold"/>
      </a:majorFont>
      <a:minorFont>
        <a:latin typeface="Clancy Bold"/>
        <a:ea typeface="Clancy Bold"/>
        <a:cs typeface="Clancy Bold"/>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n-lt"/>
            <a:ea typeface="+mn-ea"/>
            <a:cs typeface="+mn-cs"/>
            <a:sym typeface="Clancy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FEAA672B80842458340B174EC3BCA2A" ma:contentTypeVersion="3" ma:contentTypeDescription="Create a new document." ma:contentTypeScope="" ma:versionID="db07f38fcbf6b0a205039ab7163b5657">
  <xsd:schema xmlns:xsd="http://www.w3.org/2001/XMLSchema" xmlns:xs="http://www.w3.org/2001/XMLSchema" xmlns:p="http://schemas.microsoft.com/office/2006/metadata/properties" xmlns:ns2="5a8f7a4e-13e1-4573-aeb3-2c487d99bdd2" targetNamespace="http://schemas.microsoft.com/office/2006/metadata/properties" ma:root="true" ma:fieldsID="5cfbe2bb398fa3621e8df9076259c3cd" ns2:_="">
    <xsd:import namespace="5a8f7a4e-13e1-4573-aeb3-2c487d99bdd2"/>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8f7a4e-13e1-4573-aeb3-2c487d99bd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9B593B-7E48-479D-A6F7-CD908E708AF1}">
  <ds:schemaRefs>
    <ds:schemaRef ds:uri="http://purl.org/dc/terms/"/>
    <ds:schemaRef ds:uri="http://schemas.microsoft.com/office/infopath/2007/PartnerControls"/>
    <ds:schemaRef ds:uri="5a8f7a4e-13e1-4573-aeb3-2c487d99bdd2"/>
    <ds:schemaRef ds:uri="http://www.w3.org/XML/1998/namespace"/>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701B9B8E-8E87-4691-BCB0-54EDB55896C1}">
  <ds:schemaRefs>
    <ds:schemaRef ds:uri="http://schemas.microsoft.com/sharepoint/v3/contenttype/forms"/>
  </ds:schemaRefs>
</ds:datastoreItem>
</file>

<file path=customXml/itemProps3.xml><?xml version="1.0" encoding="utf-8"?>
<ds:datastoreItem xmlns:ds="http://schemas.openxmlformats.org/officeDocument/2006/customXml" ds:itemID="{1E7D96A5-5870-427F-A740-9589830BD8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8f7a4e-13e1-4573-aeb3-2c487d99bd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12168</TotalTime>
  <Words>3125</Words>
  <Application>Microsoft Macintosh PowerPoint</Application>
  <PresentationFormat>Widescreen</PresentationFormat>
  <Paragraphs>423</Paragraphs>
  <Slides>25</Slides>
  <Notes>25</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42" baseType="lpstr">
      <vt:lpstr>Arial</vt:lpstr>
      <vt:lpstr>Calibri</vt:lpstr>
      <vt:lpstr>Cambria Math</vt:lpstr>
      <vt:lpstr>Clancy Bold</vt:lpstr>
      <vt:lpstr>Clancy Light</vt:lpstr>
      <vt:lpstr>Clancy Regular</vt:lpstr>
      <vt:lpstr>Helvetica Neue</vt:lpstr>
      <vt:lpstr>Helvetica Neue Light</vt:lpstr>
      <vt:lpstr>Helvetica Neue Medium</vt:lpstr>
      <vt:lpstr>Helvetica Neue Thin</vt:lpstr>
      <vt:lpstr>Roboto</vt:lpstr>
      <vt:lpstr>Speak Pro</vt:lpstr>
      <vt:lpstr>Times New Roman</vt:lpstr>
      <vt:lpstr>Tw Cen MT</vt:lpstr>
      <vt:lpstr>Wingdings</vt:lpstr>
      <vt:lpstr>21_BasicWhite</vt:lpstr>
      <vt:lpstr>Document</vt:lpstr>
      <vt:lpstr>PowerPoint Presentation</vt:lpstr>
      <vt:lpstr>Class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Elisabeth Crawford</dc:creator>
  <cp:lastModifiedBy>Dan Nguyen</cp:lastModifiedBy>
  <cp:revision>330</cp:revision>
  <cp:lastPrinted>2016-07-24T09:52:58Z</cp:lastPrinted>
  <dcterms:created xsi:type="dcterms:W3CDTF">2011-09-09T04:57:54Z</dcterms:created>
  <dcterms:modified xsi:type="dcterms:W3CDTF">2023-09-29T00:51:17Z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0x0101002FEAA672B80842458340B174EC3BCA2A</vt:lpwstr>
  </property>
</Properties>
</file>