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modernComment_10A_B4026AB8.xml" ContentType="application/vnd.ms-powerpoint.comments+xml"/>
  <Override PartName="/ppt/comments/modernComment_10D_DEDAA0E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71" r:id="rId8"/>
    <p:sldId id="268" r:id="rId9"/>
    <p:sldId id="260" r:id="rId10"/>
    <p:sldId id="266" r:id="rId11"/>
    <p:sldId id="267" r:id="rId12"/>
    <p:sldId id="269" r:id="rId13"/>
    <p:sldId id="265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BD4C85-53C4-9825-7A1B-572447C32B3B}" name="Arianna Vignati" initials="AV" userId="S::z3531509@ad.unsw.edu.au::361a7403-942a-4f82-89f5-3a7702ce2c5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EC124-20B9-4326-B406-0E0EA8953807}" v="5" dt="2022-09-06T06:42:32.014"/>
    <p1510:client id="{46D09EDC-B5C9-4B7D-86F8-692191B4499D}" v="4" dt="2022-06-19T05:34:04.969"/>
    <p1510:client id="{58CEDE62-9542-4C21-8703-D6A75F31B64A}" v="20" dt="2022-06-16T02:31:34.48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/>
    <p:restoredTop sz="94694"/>
  </p:normalViewPr>
  <p:slideViewPr>
    <p:cSldViewPr snapToGrid="0" snapToObjects="1" showGuides="1">
      <p:cViewPr varScale="1">
        <p:scale>
          <a:sx n="58" d="100"/>
          <a:sy n="58" d="100"/>
        </p:scale>
        <p:origin x="1008" y="23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na Vignati" userId="S::z3531509@ad.unsw.edu.au::361a7403-942a-4f82-89f5-3a7702ce2c51" providerId="AD" clId="Web-{066EC124-20B9-4326-B406-0E0EA8953807}"/>
    <pc:docChg chg="modSld">
      <pc:chgData name="Arianna Vignati" userId="S::z3531509@ad.unsw.edu.au::361a7403-942a-4f82-89f5-3a7702ce2c51" providerId="AD" clId="Web-{066EC124-20B9-4326-B406-0E0EA8953807}" dt="2022-09-06T06:42:32.014" v="4" actId="20577"/>
      <pc:docMkLst>
        <pc:docMk/>
      </pc:docMkLst>
      <pc:sldChg chg="modSp">
        <pc:chgData name="Arianna Vignati" userId="S::z3531509@ad.unsw.edu.au::361a7403-942a-4f82-89f5-3a7702ce2c51" providerId="AD" clId="Web-{066EC124-20B9-4326-B406-0E0EA8953807}" dt="2022-09-06T06:42:32.014" v="4" actId="20577"/>
        <pc:sldMkLst>
          <pc:docMk/>
          <pc:sldMk cId="0" sldId="256"/>
        </pc:sldMkLst>
        <pc:spChg chg="mod">
          <ac:chgData name="Arianna Vignati" userId="S::z3531509@ad.unsw.edu.au::361a7403-942a-4f82-89f5-3a7702ce2c51" providerId="AD" clId="Web-{066EC124-20B9-4326-B406-0E0EA8953807}" dt="2022-09-06T06:42:32.014" v="4" actId="20577"/>
          <ac:spMkLst>
            <pc:docMk/>
            <pc:sldMk cId="0" sldId="256"/>
            <ac:spMk id="154" creationId="{00000000-0000-0000-0000-000000000000}"/>
          </ac:spMkLst>
        </pc:spChg>
      </pc:sldChg>
    </pc:docChg>
  </pc:docChgLst>
  <pc:docChgLst>
    <pc:chgData name="Dylan Sanusi-Goh" userId="S::z5208178@ad.unsw.edu.au::5668d1cc-88a0-4b95-9495-a990de279a3d" providerId="AD" clId="Web-{46D09EDC-B5C9-4B7D-86F8-692191B4499D}"/>
    <pc:docChg chg="modSld">
      <pc:chgData name="Dylan Sanusi-Goh" userId="S::z5208178@ad.unsw.edu.au::5668d1cc-88a0-4b95-9495-a990de279a3d" providerId="AD" clId="Web-{46D09EDC-B5C9-4B7D-86F8-692191B4499D}" dt="2022-06-19T05:34:02.687" v="1" actId="20577"/>
      <pc:docMkLst>
        <pc:docMk/>
      </pc:docMkLst>
      <pc:sldChg chg="modSp">
        <pc:chgData name="Dylan Sanusi-Goh" userId="S::z5208178@ad.unsw.edu.au::5668d1cc-88a0-4b95-9495-a990de279a3d" providerId="AD" clId="Web-{46D09EDC-B5C9-4B7D-86F8-692191B4499D}" dt="2022-06-19T05:34:00.203" v="0" actId="20577"/>
        <pc:sldMkLst>
          <pc:docMk/>
          <pc:sldMk cId="0" sldId="256"/>
        </pc:sldMkLst>
        <pc:spChg chg="mod">
          <ac:chgData name="Dylan Sanusi-Goh" userId="S::z5208178@ad.unsw.edu.au::5668d1cc-88a0-4b95-9495-a990de279a3d" providerId="AD" clId="Web-{46D09EDC-B5C9-4B7D-86F8-692191B4499D}" dt="2022-06-19T05:34:00.203" v="0" actId="20577"/>
          <ac:spMkLst>
            <pc:docMk/>
            <pc:sldMk cId="0" sldId="256"/>
            <ac:spMk id="155" creationId="{00000000-0000-0000-0000-000000000000}"/>
          </ac:spMkLst>
        </pc:spChg>
      </pc:sldChg>
      <pc:sldChg chg="modSp">
        <pc:chgData name="Dylan Sanusi-Goh" userId="S::z5208178@ad.unsw.edu.au::5668d1cc-88a0-4b95-9495-a990de279a3d" providerId="AD" clId="Web-{46D09EDC-B5C9-4B7D-86F8-692191B4499D}" dt="2022-06-19T05:34:02.687" v="1" actId="20577"/>
        <pc:sldMkLst>
          <pc:docMk/>
          <pc:sldMk cId="0" sldId="257"/>
        </pc:sldMkLst>
        <pc:spChg chg="mod">
          <ac:chgData name="Dylan Sanusi-Goh" userId="S::z5208178@ad.unsw.edu.au::5668d1cc-88a0-4b95-9495-a990de279a3d" providerId="AD" clId="Web-{46D09EDC-B5C9-4B7D-86F8-692191B4499D}" dt="2022-06-19T05:34:02.687" v="1" actId="20577"/>
          <ac:spMkLst>
            <pc:docMk/>
            <pc:sldMk cId="0" sldId="257"/>
            <ac:spMk id="158" creationId="{00000000-0000-0000-0000-000000000000}"/>
          </ac:spMkLst>
        </pc:spChg>
      </pc:sldChg>
    </pc:docChg>
  </pc:docChgLst>
  <pc:docChgLst>
    <pc:chgData name="Arianna Vignati" userId="S::z3531509@ad.unsw.edu.au::361a7403-942a-4f82-89f5-3a7702ce2c51" providerId="AD" clId="Web-{58CEDE62-9542-4C21-8703-D6A75F31B64A}"/>
    <pc:docChg chg="modSld">
      <pc:chgData name="Arianna Vignati" userId="S::z3531509@ad.unsw.edu.au::361a7403-942a-4f82-89f5-3a7702ce2c51" providerId="AD" clId="Web-{58CEDE62-9542-4C21-8703-D6A75F31B64A}" dt="2022-06-16T02:31:33.941" v="16" actId="20577"/>
      <pc:docMkLst>
        <pc:docMk/>
      </pc:docMkLst>
      <pc:sldChg chg="modSp">
        <pc:chgData name="Arianna Vignati" userId="S::z3531509@ad.unsw.edu.au::361a7403-942a-4f82-89f5-3a7702ce2c51" providerId="AD" clId="Web-{58CEDE62-9542-4C21-8703-D6A75F31B64A}" dt="2022-06-16T02:31:33.941" v="16" actId="20577"/>
        <pc:sldMkLst>
          <pc:docMk/>
          <pc:sldMk cId="2460405589" sldId="271"/>
        </pc:sldMkLst>
        <pc:spChg chg="mod">
          <ac:chgData name="Arianna Vignati" userId="S::z3531509@ad.unsw.edu.au::361a7403-942a-4f82-89f5-3a7702ce2c51" providerId="AD" clId="Web-{58CEDE62-9542-4C21-8703-D6A75F31B64A}" dt="2022-06-16T02:30:54.502" v="2" actId="20577"/>
          <ac:spMkLst>
            <pc:docMk/>
            <pc:sldMk cId="2460405589" sldId="271"/>
            <ac:spMk id="40" creationId="{395E6A32-3DCC-DAFE-AC45-CCA1F610661C}"/>
          </ac:spMkLst>
        </pc:spChg>
        <pc:spChg chg="mod">
          <ac:chgData name="Arianna Vignati" userId="S::z3531509@ad.unsw.edu.au::361a7403-942a-4f82-89f5-3a7702ce2c51" providerId="AD" clId="Web-{58CEDE62-9542-4C21-8703-D6A75F31B64A}" dt="2022-06-16T02:31:18.269" v="11" actId="20577"/>
          <ac:spMkLst>
            <pc:docMk/>
            <pc:sldMk cId="2460405589" sldId="271"/>
            <ac:spMk id="41" creationId="{E7DBAFD9-C6A2-3F73-8B62-A93F4679C417}"/>
          </ac:spMkLst>
        </pc:spChg>
        <pc:spChg chg="mod">
          <ac:chgData name="Arianna Vignati" userId="S::z3531509@ad.unsw.edu.au::361a7403-942a-4f82-89f5-3a7702ce2c51" providerId="AD" clId="Web-{58CEDE62-9542-4C21-8703-D6A75F31B64A}" dt="2022-06-16T02:31:33.941" v="16" actId="20577"/>
          <ac:spMkLst>
            <pc:docMk/>
            <pc:sldMk cId="2460405589" sldId="271"/>
            <ac:spMk id="42" creationId="{102E9954-BDA6-5BDF-B12B-AB5BA537F848}"/>
          </ac:spMkLst>
        </pc:spChg>
      </pc:sldChg>
    </pc:docChg>
  </pc:docChgLst>
</pc:chgInfo>
</file>

<file path=ppt/comments/modernComment_10A_B4026AB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DA8476-C52E-3A42-8031-356FBA183437}" authorId="{37BD4C85-53C4-9825-7A1B-572447C32B3B}" created="2023-04-18T04:47:34.559">
    <pc:sldMkLst xmlns:pc="http://schemas.microsoft.com/office/powerpoint/2013/main/command">
      <pc:docMk/>
      <pc:sldMk cId="3020057272" sldId="266"/>
    </pc:sldMkLst>
    <p188:txBody>
      <a:bodyPr/>
      <a:lstStyle/>
      <a:p>
        <a:r>
          <a:rPr lang="en-GB"/>
          <a:t>@Demonstrator feel free to include an example related to your project brief</a:t>
        </a:r>
      </a:p>
    </p188:txBody>
  </p188:cm>
</p188:cmLst>
</file>

<file path=ppt/comments/modernComment_10D_DEDAA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032913-12B9-EF4C-A4B4-AE487F17554D}" authorId="{37BD4C85-53C4-9825-7A1B-572447C32B3B}" created="2023-04-18T04:47:43.554">
    <pc:sldMkLst xmlns:pc="http://schemas.microsoft.com/office/powerpoint/2013/main/command">
      <pc:docMk/>
      <pc:sldMk cId="233679374" sldId="269"/>
    </pc:sldMkLst>
    <p188:txBody>
      <a:bodyPr/>
      <a:lstStyle/>
      <a:p>
        <a:r>
          <a:rPr lang="en-GB"/>
          <a:t>@Demonstrator feel free to include an example related to your project brief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esn2000-background.png" descr="desn2000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205" y="-1399337"/>
            <a:ext cx="24504410" cy="1651467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Clancy 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000000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desn2000-background.png" descr="desn2000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205" y="-1399337"/>
            <a:ext cx="24504410" cy="16514674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Clancy Regular"/>
                <a:ea typeface="Clancy Regular"/>
                <a:cs typeface="Clancy Regular"/>
                <a:sym typeface="Clancy Regular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Clancy Regular"/>
                <a:ea typeface="Clancy Regular"/>
                <a:cs typeface="Clancy Regular"/>
                <a:sym typeface="Clancy Regular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Clancy Regular"/>
                <a:ea typeface="Clancy Regular"/>
                <a:cs typeface="Clancy Regular"/>
                <a:sym typeface="Clancy Regular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Clancy Regular"/>
                <a:ea typeface="Clancy Regular"/>
                <a:cs typeface="Clancy Regular"/>
                <a:sym typeface="Clancy Regular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Clancy Regular"/>
                <a:ea typeface="Clancy Regular"/>
                <a:cs typeface="Clancy Regular"/>
                <a:sym typeface="Clancy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Attribution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000000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Clancy 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desn2000-background.png" descr="desn2000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205" y="-1399337"/>
            <a:ext cx="24504410" cy="16514674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>
                <a:solidFill>
                  <a:srgbClr val="000000"/>
                </a:solidFill>
                <a:latin typeface="Clancy Regular"/>
                <a:ea typeface="Clancy Regular"/>
                <a:cs typeface="Clancy Regular"/>
                <a:sym typeface="Clancy Regular"/>
              </a:defRPr>
            </a:lvl1pPr>
          </a:lstStyle>
          <a:p>
            <a:r>
              <a:t>Section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1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microsoft.com/office/2018/10/relationships/comments" Target="../comments/modernComment_10A_B4026AB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microsoft.com/office/2018/10/relationships/comments" Target="../comments/modernComment_10D_DEDAA0E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esign Next, June 202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t">
            <a:normAutofit lnSpcReduction="10000"/>
          </a:bodyPr>
          <a:lstStyle/>
          <a:p>
            <a:r>
              <a:rPr dirty="0"/>
              <a:t>Design Next, </a:t>
            </a:r>
            <a:r>
              <a:rPr lang="en-AU" dirty="0"/>
              <a:t>workshop 4</a:t>
            </a:r>
            <a:endParaRPr lang="en-US" dirty="0"/>
          </a:p>
        </p:txBody>
      </p:sp>
      <p:sp>
        <p:nvSpPr>
          <p:cNvPr id="155" name="Week 2 User research pla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Week </a:t>
            </a:r>
            <a:r>
              <a:rPr lang="en-AU" dirty="0"/>
              <a:t>4 Proof of concept</a:t>
            </a:r>
            <a:endParaRPr dirty="0"/>
          </a:p>
        </p:txBody>
      </p:sp>
      <p:sp>
        <p:nvSpPr>
          <p:cNvPr id="156" name="DESN2000 Workshop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DESN2000 Workshop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r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tx2">
                    <a:lumMod val="10000"/>
                  </a:schemeClr>
                </a:solidFill>
              </a:rPr>
              <a:t>Wrap</a:t>
            </a:r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-up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2" name="5 minut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>
                <a:solidFill>
                  <a:schemeClr val="tx2">
                    <a:lumMod val="10000"/>
                  </a:schemeClr>
                </a:solidFill>
              </a:rPr>
              <a:t>5 minutes</a:t>
            </a:r>
          </a:p>
        </p:txBody>
      </p:sp>
      <p:sp>
        <p:nvSpPr>
          <p:cNvPr id="203" name="Brief reflection…"/>
          <p:cNvSpPr txBox="1">
            <a:spLocks noGrp="1"/>
          </p:cNvSpPr>
          <p:nvPr>
            <p:ph type="body" idx="1"/>
          </p:nvPr>
        </p:nvSpPr>
        <p:spPr>
          <a:xfrm>
            <a:off x="1206500" y="3994504"/>
            <a:ext cx="21971000" cy="72393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4527" indent="-414527" defTabSz="1658070">
              <a:spcBef>
                <a:spcPts val="3000"/>
              </a:spcBef>
              <a:defRPr sz="3264" b="1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Brief reflection</a:t>
            </a:r>
          </a:p>
          <a:p>
            <a:pPr marL="829055" lvl="1" indent="-414527" defTabSz="1658070">
              <a:spcBef>
                <a:spcPts val="3000"/>
              </a:spcBef>
              <a:defRPr sz="3264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How did the group go?</a:t>
            </a:r>
          </a:p>
          <a:p>
            <a:pPr marL="829055" lvl="1" indent="-414527" defTabSz="1658070">
              <a:spcBef>
                <a:spcPts val="3000"/>
              </a:spcBef>
              <a:defRPr sz="3264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What will you work towards?</a:t>
            </a:r>
          </a:p>
          <a:p>
            <a:pPr marL="414527" indent="-414527" defTabSz="1658070">
              <a:spcBef>
                <a:spcPts val="3000"/>
              </a:spcBef>
              <a:defRPr sz="3264" b="1"/>
            </a:pPr>
            <a:endParaRPr dirty="0">
              <a:solidFill>
                <a:schemeClr val="tx2">
                  <a:lumMod val="10000"/>
                </a:schemeClr>
              </a:solidFill>
            </a:endParaRPr>
          </a:p>
          <a:p>
            <a:pPr marL="414527" indent="-414527" defTabSz="1658070">
              <a:spcBef>
                <a:spcPts val="3000"/>
              </a:spcBef>
              <a:defRPr sz="3264" b="1"/>
            </a:pPr>
            <a:r>
              <a:rPr dirty="0">
                <a:solidFill>
                  <a:schemeClr val="tx2">
                    <a:lumMod val="10000"/>
                  </a:schemeClr>
                </a:solidFill>
              </a:rPr>
              <a:t>A few tips :</a:t>
            </a:r>
          </a:p>
          <a:p>
            <a:pPr marL="829055" lvl="1" indent="-414527" defTabSz="1658070">
              <a:spcBef>
                <a:spcPts val="3000"/>
              </a:spcBef>
              <a:defRPr sz="3264"/>
            </a:pPr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Remember it is a qualitative approach</a:t>
            </a:r>
            <a:endParaRPr lang="en-AU" dirty="0">
              <a:solidFill>
                <a:schemeClr val="tx2">
                  <a:lumMod val="10000"/>
                </a:schemeClr>
              </a:solidFill>
              <a:sym typeface="Wingdings" pitchFamily="2" charset="2"/>
            </a:endParaRPr>
          </a:p>
          <a:p>
            <a:pPr marL="829055" lvl="1" indent="-414527" defTabSz="1658070">
              <a:spcBef>
                <a:spcPts val="3000"/>
              </a:spcBef>
              <a:buFont typeface="Arial" panose="020B0604020202020204" pitchFamily="34" charset="0"/>
              <a:buChar char="•"/>
              <a:defRPr sz="3264"/>
            </a:pPr>
            <a:r>
              <a:rPr lang="en-GB" sz="3200" dirty="0">
                <a:solidFill>
                  <a:schemeClr val="tx2">
                    <a:lumMod val="10000"/>
                  </a:schemeClr>
                </a:solidFill>
                <a:sym typeface="Wingdings" pitchFamily="2" charset="2"/>
              </a:rPr>
              <a:t>Proof of concept supports the building of evidence (and the storytelling)</a:t>
            </a:r>
          </a:p>
          <a:p>
            <a:pPr marL="829055" lvl="1" indent="-414527" defTabSz="1658070">
              <a:spcBef>
                <a:spcPts val="3000"/>
              </a:spcBef>
              <a:buFont typeface="Arial" panose="020B0604020202020204" pitchFamily="34" charset="0"/>
              <a:buChar char="•"/>
              <a:defRPr sz="3264"/>
            </a:pPr>
            <a:r>
              <a:rPr lang="en-GB" sz="3200" dirty="0">
                <a:solidFill>
                  <a:schemeClr val="tx2">
                    <a:lumMod val="10000"/>
                  </a:schemeClr>
                </a:solidFill>
                <a:sym typeface="Wingdings" pitchFamily="2" charset="2"/>
              </a:rPr>
              <a:t>During proof of concept your solution might change!</a:t>
            </a:r>
          </a:p>
          <a:p>
            <a:pPr marL="829055" lvl="1" indent="-414527" defTabSz="1658070">
              <a:spcBef>
                <a:spcPts val="3000"/>
              </a:spcBef>
              <a:buFont typeface="Arial" panose="020B0604020202020204" pitchFamily="34" charset="0"/>
              <a:buChar char="•"/>
              <a:defRPr sz="3264"/>
            </a:pPr>
            <a:r>
              <a:rPr lang="en-GB" sz="3200" dirty="0">
                <a:solidFill>
                  <a:schemeClr val="tx2">
                    <a:lumMod val="10000"/>
                  </a:schemeClr>
                </a:solidFill>
                <a:sym typeface="Wingdings" pitchFamily="2" charset="2"/>
              </a:rPr>
              <a:t>Always consider the user perspective!</a:t>
            </a:r>
            <a:endParaRPr lang="en-GB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20F1C8-16CC-65FB-6642-B3799EA6FB2F}"/>
              </a:ext>
            </a:extLst>
          </p:cNvPr>
          <p:cNvSpPr txBox="1"/>
          <p:nvPr/>
        </p:nvSpPr>
        <p:spPr>
          <a:xfrm>
            <a:off x="31534443" y="3084219"/>
            <a:ext cx="102657" cy="1344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1B466D80-1CB8-F2B5-6478-C8D2A1904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368723"/>
              </p:ext>
            </p:extLst>
          </p:nvPr>
        </p:nvGraphicFramePr>
        <p:xfrm>
          <a:off x="0" y="11879592"/>
          <a:ext cx="24383999" cy="18364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9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3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8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39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b="1" dirty="0"/>
                        <a:t>Activity 1</a:t>
                      </a:r>
                      <a:endParaRPr sz="2500" b="1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b="1" dirty="0"/>
                        <a:t>Activity 2</a:t>
                      </a:r>
                      <a:endParaRPr sz="2500" b="1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500" b="1" dirty="0"/>
                        <a:t>Wrap-up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5"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10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40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40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10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643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teamwork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teamwork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verview – Making a research plan"/>
          <p:cNvSpPr txBox="1">
            <a:spLocks noGrp="1"/>
          </p:cNvSpPr>
          <p:nvPr>
            <p:ph type="title"/>
          </p:nvPr>
        </p:nvSpPr>
        <p:spPr>
          <a:xfrm>
            <a:off x="1206500" y="1070292"/>
            <a:ext cx="21971000" cy="2587308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Today</a:t>
            </a:r>
            <a:r>
              <a:rPr dirty="0">
                <a:solidFill>
                  <a:schemeClr val="tx2">
                    <a:lumMod val="10000"/>
                  </a:schemeClr>
                </a:solidFill>
              </a:rPr>
              <a:t> – Making a </a:t>
            </a:r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feasibility study and the proof of concept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0" name="Introduction…"/>
          <p:cNvSpPr txBox="1">
            <a:spLocks noGrp="1"/>
          </p:cNvSpPr>
          <p:nvPr>
            <p:ph type="body" idx="1"/>
          </p:nvPr>
        </p:nvSpPr>
        <p:spPr>
          <a:xfrm>
            <a:off x="1206500" y="3994504"/>
            <a:ext cx="21971000" cy="72180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Introduction → why start early in making a feasibility reflection and plan in advance your user testing. Also for this workshop we use MIRO’s tools</a:t>
            </a:r>
          </a:p>
          <a:p>
            <a:pPr marL="590550" indent="-525463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Map out project context → consider the field of application of your project stream to better adapt tools and methods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Plan your feasibility study and your user testing→ who do what how where and when</a:t>
            </a:r>
          </a:p>
        </p:txBody>
      </p:sp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A88E55AF-37F6-4788-9E40-2D93EF21E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6861600"/>
              </p:ext>
            </p:extLst>
          </p:nvPr>
        </p:nvGraphicFramePr>
        <p:xfrm>
          <a:off x="0" y="11879592"/>
          <a:ext cx="24383999" cy="18364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9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3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8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39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b="1" dirty="0"/>
                        <a:t>Activity 1</a:t>
                      </a:r>
                      <a:endParaRPr sz="2500" b="1" dirty="0"/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b="1" dirty="0"/>
                        <a:t>Activity 2</a:t>
                      </a:r>
                      <a:endParaRPr sz="2500" b="1" dirty="0"/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500" b="1" dirty="0"/>
                        <a:t>Wrap-up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5"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10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40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40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10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643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teamwork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teamwork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verview – Broader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tx2">
                    <a:lumMod val="10000"/>
                  </a:schemeClr>
                </a:solidFill>
              </a:rPr>
              <a:t>Overview </a:t>
            </a:r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- Aims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5" name="The plan should lead to foundational insights to help scoping the project.…"/>
          <p:cNvSpPr txBox="1">
            <a:spLocks noGrp="1"/>
          </p:cNvSpPr>
          <p:nvPr>
            <p:ph type="body" idx="1"/>
          </p:nvPr>
        </p:nvSpPr>
        <p:spPr>
          <a:xfrm>
            <a:off x="1206499" y="5644553"/>
            <a:ext cx="21971000" cy="643436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060704" lvl="1" indent="-530352" defTabSz="2121354">
              <a:spcBef>
                <a:spcPts val="3900"/>
              </a:spcBef>
              <a:defRPr sz="4176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Is my solution feasible?</a:t>
            </a:r>
          </a:p>
          <a:p>
            <a:pPr marL="1060704" lvl="1" indent="-530352" defTabSz="2121354">
              <a:spcBef>
                <a:spcPts val="3900"/>
              </a:spcBef>
              <a:defRPr sz="4176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Is my solution answering to the needs I collected from the user research? Why?</a:t>
            </a:r>
          </a:p>
          <a:p>
            <a:pPr marL="1060704" lvl="1" indent="-530352" defTabSz="2121354">
              <a:spcBef>
                <a:spcPts val="3900"/>
              </a:spcBef>
              <a:defRPr sz="4176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How can I proof my concept is the best answer to the problem?</a:t>
            </a:r>
          </a:p>
          <a:p>
            <a:pPr marL="1060704" lvl="1" indent="-530352" defTabSz="2121354">
              <a:spcBef>
                <a:spcPts val="3900"/>
              </a:spcBef>
              <a:defRPr sz="4176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Which components present more value for the users and stakeholders? </a:t>
            </a:r>
          </a:p>
          <a:p>
            <a:pPr marL="1060704" lvl="1" indent="-530352" defTabSz="2121354">
              <a:spcBef>
                <a:spcPts val="3900"/>
              </a:spcBef>
              <a:defRPr sz="4176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Which components present more risks for the feasibility?</a:t>
            </a:r>
          </a:p>
          <a:p>
            <a:pPr marL="1060704" lvl="1" indent="-530352" defTabSz="2121354">
              <a:spcBef>
                <a:spcPts val="3900"/>
              </a:spcBef>
              <a:defRPr sz="4176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Can I replace something in my solution to reduce waste?</a:t>
            </a:r>
          </a:p>
          <a:p>
            <a:pPr marL="1060704" lvl="1" indent="-530352" defTabSz="2121354">
              <a:spcBef>
                <a:spcPts val="3900"/>
              </a:spcBef>
              <a:defRPr sz="4176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When and Where can I test my solution?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F43EFCB-C1BA-116B-3A7D-ACB297327BE5}"/>
              </a:ext>
            </a:extLst>
          </p:cNvPr>
          <p:cNvSpPr/>
          <p:nvPr/>
        </p:nvSpPr>
        <p:spPr>
          <a:xfrm>
            <a:off x="1206499" y="2512663"/>
            <a:ext cx="22434085" cy="2341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 indent="-20638" defTabSz="2121354">
              <a:lnSpc>
                <a:spcPct val="100000"/>
              </a:lnSpc>
              <a:spcBef>
                <a:spcPts val="3900"/>
              </a:spcBef>
              <a:defRPr sz="4872" b="1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When you have a solution (in different stages of development), you can start early to verify the feasibility and to test the viability. Validate your concept by answering to these questions: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verview – Broader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tx2">
                    <a:lumMod val="10000"/>
                  </a:schemeClr>
                </a:solidFill>
              </a:rPr>
              <a:t>Overview </a:t>
            </a:r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– where we are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8AA5C78-CD6A-5EA3-CD28-EFC916CE72C6}"/>
              </a:ext>
            </a:extLst>
          </p:cNvPr>
          <p:cNvGrpSpPr/>
          <p:nvPr/>
        </p:nvGrpSpPr>
        <p:grpSpPr>
          <a:xfrm>
            <a:off x="3448005" y="2164110"/>
            <a:ext cx="15154320" cy="9951690"/>
            <a:chOff x="4705305" y="3078510"/>
            <a:chExt cx="12600911" cy="8338775"/>
          </a:xfrm>
        </p:grpSpPr>
        <p:sp>
          <p:nvSpPr>
            <p:cNvPr id="48" name="Rectangle 3">
              <a:extLst>
                <a:ext uri="{FF2B5EF4-FFF2-40B4-BE49-F238E27FC236}">
                  <a16:creationId xmlns:a16="http://schemas.microsoft.com/office/drawing/2014/main" id="{B3F2D372-4B32-3A69-9EBD-77BE08AE1B60}"/>
                </a:ext>
              </a:extLst>
            </p:cNvPr>
            <p:cNvSpPr/>
            <p:nvPr/>
          </p:nvSpPr>
          <p:spPr>
            <a:xfrm rot="2700000">
              <a:off x="11243068" y="7349739"/>
              <a:ext cx="2952563" cy="2952563"/>
            </a:xfrm>
            <a:custGeom>
              <a:avLst/>
              <a:gdLst>
                <a:gd name="connsiteX0" fmla="*/ 0 w 2952563"/>
                <a:gd name="connsiteY0" fmla="*/ 0 h 2952563"/>
                <a:gd name="connsiteX1" fmla="*/ 649564 w 2952563"/>
                <a:gd name="connsiteY1" fmla="*/ 0 h 2952563"/>
                <a:gd name="connsiteX2" fmla="*/ 1240076 w 2952563"/>
                <a:gd name="connsiteY2" fmla="*/ 0 h 2952563"/>
                <a:gd name="connsiteX3" fmla="*/ 1860115 w 2952563"/>
                <a:gd name="connsiteY3" fmla="*/ 0 h 2952563"/>
                <a:gd name="connsiteX4" fmla="*/ 2362050 w 2952563"/>
                <a:gd name="connsiteY4" fmla="*/ 0 h 2952563"/>
                <a:gd name="connsiteX5" fmla="*/ 2952563 w 2952563"/>
                <a:gd name="connsiteY5" fmla="*/ 0 h 2952563"/>
                <a:gd name="connsiteX6" fmla="*/ 2952563 w 2952563"/>
                <a:gd name="connsiteY6" fmla="*/ 649564 h 2952563"/>
                <a:gd name="connsiteX7" fmla="*/ 2952563 w 2952563"/>
                <a:gd name="connsiteY7" fmla="*/ 1299128 h 2952563"/>
                <a:gd name="connsiteX8" fmla="*/ 2952563 w 2952563"/>
                <a:gd name="connsiteY8" fmla="*/ 1801063 h 2952563"/>
                <a:gd name="connsiteX9" fmla="*/ 2952563 w 2952563"/>
                <a:gd name="connsiteY9" fmla="*/ 2302999 h 2952563"/>
                <a:gd name="connsiteX10" fmla="*/ 2952563 w 2952563"/>
                <a:gd name="connsiteY10" fmla="*/ 2952563 h 2952563"/>
                <a:gd name="connsiteX11" fmla="*/ 2450627 w 2952563"/>
                <a:gd name="connsiteY11" fmla="*/ 2952563 h 2952563"/>
                <a:gd name="connsiteX12" fmla="*/ 1948692 w 2952563"/>
                <a:gd name="connsiteY12" fmla="*/ 2952563 h 2952563"/>
                <a:gd name="connsiteX13" fmla="*/ 1417230 w 2952563"/>
                <a:gd name="connsiteY13" fmla="*/ 2952563 h 2952563"/>
                <a:gd name="connsiteX14" fmla="*/ 915295 w 2952563"/>
                <a:gd name="connsiteY14" fmla="*/ 2952563 h 2952563"/>
                <a:gd name="connsiteX15" fmla="*/ 0 w 2952563"/>
                <a:gd name="connsiteY15" fmla="*/ 2952563 h 2952563"/>
                <a:gd name="connsiteX16" fmla="*/ 0 w 2952563"/>
                <a:gd name="connsiteY16" fmla="*/ 2450627 h 2952563"/>
                <a:gd name="connsiteX17" fmla="*/ 0 w 2952563"/>
                <a:gd name="connsiteY17" fmla="*/ 1889640 h 2952563"/>
                <a:gd name="connsiteX18" fmla="*/ 0 w 2952563"/>
                <a:gd name="connsiteY18" fmla="*/ 1387705 h 2952563"/>
                <a:gd name="connsiteX19" fmla="*/ 0 w 2952563"/>
                <a:gd name="connsiteY19" fmla="*/ 885769 h 2952563"/>
                <a:gd name="connsiteX20" fmla="*/ 0 w 2952563"/>
                <a:gd name="connsiteY20" fmla="*/ 0 h 295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563" h="2952563" fill="none" extrusionOk="0">
                  <a:moveTo>
                    <a:pt x="0" y="0"/>
                  </a:moveTo>
                  <a:cubicBezTo>
                    <a:pt x="275147" y="7492"/>
                    <a:pt x="508838" y="14109"/>
                    <a:pt x="649564" y="0"/>
                  </a:cubicBezTo>
                  <a:cubicBezTo>
                    <a:pt x="790290" y="-14109"/>
                    <a:pt x="1116540" y="-16861"/>
                    <a:pt x="1240076" y="0"/>
                  </a:cubicBezTo>
                  <a:cubicBezTo>
                    <a:pt x="1363612" y="16861"/>
                    <a:pt x="1585959" y="21360"/>
                    <a:pt x="1860115" y="0"/>
                  </a:cubicBezTo>
                  <a:cubicBezTo>
                    <a:pt x="2134271" y="-21360"/>
                    <a:pt x="2190521" y="18561"/>
                    <a:pt x="2362050" y="0"/>
                  </a:cubicBezTo>
                  <a:cubicBezTo>
                    <a:pt x="2533579" y="-18561"/>
                    <a:pt x="2686990" y="5056"/>
                    <a:pt x="2952563" y="0"/>
                  </a:cubicBezTo>
                  <a:cubicBezTo>
                    <a:pt x="2924721" y="168905"/>
                    <a:pt x="2981216" y="331298"/>
                    <a:pt x="2952563" y="649564"/>
                  </a:cubicBezTo>
                  <a:cubicBezTo>
                    <a:pt x="2923910" y="967830"/>
                    <a:pt x="2930170" y="984505"/>
                    <a:pt x="2952563" y="1299128"/>
                  </a:cubicBezTo>
                  <a:cubicBezTo>
                    <a:pt x="2974956" y="1613751"/>
                    <a:pt x="2952503" y="1677831"/>
                    <a:pt x="2952563" y="1801063"/>
                  </a:cubicBezTo>
                  <a:cubicBezTo>
                    <a:pt x="2952623" y="1924296"/>
                    <a:pt x="2958154" y="2168262"/>
                    <a:pt x="2952563" y="2302999"/>
                  </a:cubicBezTo>
                  <a:cubicBezTo>
                    <a:pt x="2946972" y="2437736"/>
                    <a:pt x="2979406" y="2789912"/>
                    <a:pt x="2952563" y="2952563"/>
                  </a:cubicBezTo>
                  <a:cubicBezTo>
                    <a:pt x="2789471" y="2976622"/>
                    <a:pt x="2617563" y="2948344"/>
                    <a:pt x="2450627" y="2952563"/>
                  </a:cubicBezTo>
                  <a:cubicBezTo>
                    <a:pt x="2283691" y="2956782"/>
                    <a:pt x="2153580" y="2934786"/>
                    <a:pt x="1948692" y="2952563"/>
                  </a:cubicBezTo>
                  <a:cubicBezTo>
                    <a:pt x="1743804" y="2970340"/>
                    <a:pt x="1562262" y="2928927"/>
                    <a:pt x="1417230" y="2952563"/>
                  </a:cubicBezTo>
                  <a:cubicBezTo>
                    <a:pt x="1272198" y="2976199"/>
                    <a:pt x="1097690" y="2950981"/>
                    <a:pt x="915295" y="2952563"/>
                  </a:cubicBezTo>
                  <a:cubicBezTo>
                    <a:pt x="732900" y="2954145"/>
                    <a:pt x="233635" y="2952556"/>
                    <a:pt x="0" y="2952563"/>
                  </a:cubicBezTo>
                  <a:cubicBezTo>
                    <a:pt x="-24264" y="2737073"/>
                    <a:pt x="7567" y="2681423"/>
                    <a:pt x="0" y="2450627"/>
                  </a:cubicBezTo>
                  <a:cubicBezTo>
                    <a:pt x="-7567" y="2219831"/>
                    <a:pt x="19208" y="2036990"/>
                    <a:pt x="0" y="1889640"/>
                  </a:cubicBezTo>
                  <a:cubicBezTo>
                    <a:pt x="-19208" y="1742290"/>
                    <a:pt x="12927" y="1593471"/>
                    <a:pt x="0" y="1387705"/>
                  </a:cubicBezTo>
                  <a:cubicBezTo>
                    <a:pt x="-12927" y="1181939"/>
                    <a:pt x="-4685" y="1058915"/>
                    <a:pt x="0" y="885769"/>
                  </a:cubicBezTo>
                  <a:cubicBezTo>
                    <a:pt x="4685" y="712623"/>
                    <a:pt x="41527" y="342346"/>
                    <a:pt x="0" y="0"/>
                  </a:cubicBezTo>
                  <a:close/>
                </a:path>
                <a:path w="2952563" h="2952563" stroke="0" extrusionOk="0">
                  <a:moveTo>
                    <a:pt x="0" y="0"/>
                  </a:moveTo>
                  <a:cubicBezTo>
                    <a:pt x="172956" y="-28764"/>
                    <a:pt x="438387" y="8950"/>
                    <a:pt x="590513" y="0"/>
                  </a:cubicBezTo>
                  <a:cubicBezTo>
                    <a:pt x="742639" y="-8950"/>
                    <a:pt x="1011875" y="-20310"/>
                    <a:pt x="1151500" y="0"/>
                  </a:cubicBezTo>
                  <a:cubicBezTo>
                    <a:pt x="1291125" y="20310"/>
                    <a:pt x="1479159" y="-2714"/>
                    <a:pt x="1712487" y="0"/>
                  </a:cubicBezTo>
                  <a:cubicBezTo>
                    <a:pt x="1945815" y="2714"/>
                    <a:pt x="2137009" y="-12440"/>
                    <a:pt x="2243948" y="0"/>
                  </a:cubicBezTo>
                  <a:cubicBezTo>
                    <a:pt x="2350887" y="12440"/>
                    <a:pt x="2763835" y="-7674"/>
                    <a:pt x="2952563" y="0"/>
                  </a:cubicBezTo>
                  <a:cubicBezTo>
                    <a:pt x="2949219" y="142190"/>
                    <a:pt x="2954757" y="455634"/>
                    <a:pt x="2952563" y="620038"/>
                  </a:cubicBezTo>
                  <a:cubicBezTo>
                    <a:pt x="2950369" y="784442"/>
                    <a:pt x="2956230" y="981511"/>
                    <a:pt x="2952563" y="1269602"/>
                  </a:cubicBezTo>
                  <a:cubicBezTo>
                    <a:pt x="2948896" y="1557693"/>
                    <a:pt x="2958327" y="1545040"/>
                    <a:pt x="2952563" y="1801063"/>
                  </a:cubicBezTo>
                  <a:cubicBezTo>
                    <a:pt x="2946799" y="2057086"/>
                    <a:pt x="2939024" y="2129109"/>
                    <a:pt x="2952563" y="2362050"/>
                  </a:cubicBezTo>
                  <a:cubicBezTo>
                    <a:pt x="2966102" y="2594991"/>
                    <a:pt x="2938781" y="2662132"/>
                    <a:pt x="2952563" y="2952563"/>
                  </a:cubicBezTo>
                  <a:cubicBezTo>
                    <a:pt x="2758313" y="2963994"/>
                    <a:pt x="2512052" y="2953102"/>
                    <a:pt x="2332525" y="2952563"/>
                  </a:cubicBezTo>
                  <a:cubicBezTo>
                    <a:pt x="2152998" y="2952024"/>
                    <a:pt x="1932504" y="2944328"/>
                    <a:pt x="1682961" y="2952563"/>
                  </a:cubicBezTo>
                  <a:cubicBezTo>
                    <a:pt x="1433418" y="2960798"/>
                    <a:pt x="1316232" y="2933057"/>
                    <a:pt x="1181025" y="2952563"/>
                  </a:cubicBezTo>
                  <a:cubicBezTo>
                    <a:pt x="1045818" y="2972069"/>
                    <a:pt x="773812" y="2940543"/>
                    <a:pt x="590513" y="2952563"/>
                  </a:cubicBezTo>
                  <a:cubicBezTo>
                    <a:pt x="407214" y="2964583"/>
                    <a:pt x="285069" y="2959426"/>
                    <a:pt x="0" y="2952563"/>
                  </a:cubicBezTo>
                  <a:cubicBezTo>
                    <a:pt x="4337" y="2797139"/>
                    <a:pt x="9789" y="2637118"/>
                    <a:pt x="0" y="2421102"/>
                  </a:cubicBezTo>
                  <a:cubicBezTo>
                    <a:pt x="-9789" y="2205086"/>
                    <a:pt x="-10067" y="2012109"/>
                    <a:pt x="0" y="1801063"/>
                  </a:cubicBezTo>
                  <a:cubicBezTo>
                    <a:pt x="10067" y="1590017"/>
                    <a:pt x="-5051" y="1401828"/>
                    <a:pt x="0" y="1151500"/>
                  </a:cubicBezTo>
                  <a:cubicBezTo>
                    <a:pt x="5051" y="901172"/>
                    <a:pt x="24074" y="856830"/>
                    <a:pt x="0" y="649564"/>
                  </a:cubicBezTo>
                  <a:cubicBezTo>
                    <a:pt x="-24074" y="442298"/>
                    <a:pt x="5622" y="137584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cap="flat">
              <a:solidFill>
                <a:schemeClr val="tx2">
                  <a:lumMod val="10000"/>
                </a:schemeClr>
              </a:solidFill>
              <a:miter lim="400000"/>
              <a:extLst>
                <a:ext uri="{C807C97D-BFC1-408E-A445-0C87EB9F89A2}">
                  <ask:lineSketchStyleProps xmlns:ask="http://schemas.microsoft.com/office/drawing/2018/sketchyshapes" sd="18332411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779EA79B-0C04-4AA5-0AFE-ED27322C8DED}"/>
                </a:ext>
              </a:extLst>
            </p:cNvPr>
            <p:cNvSpPr/>
            <p:nvPr/>
          </p:nvSpPr>
          <p:spPr>
            <a:xfrm rot="2700000">
              <a:off x="7042541" y="8761415"/>
              <a:ext cx="2952563" cy="441146"/>
            </a:xfrm>
            <a:custGeom>
              <a:avLst/>
              <a:gdLst>
                <a:gd name="connsiteX0" fmla="*/ 0 w 2952563"/>
                <a:gd name="connsiteY0" fmla="*/ 0 h 441146"/>
                <a:gd name="connsiteX1" fmla="*/ 590513 w 2952563"/>
                <a:gd name="connsiteY1" fmla="*/ 0 h 441146"/>
                <a:gd name="connsiteX2" fmla="*/ 1151500 w 2952563"/>
                <a:gd name="connsiteY2" fmla="*/ 0 h 441146"/>
                <a:gd name="connsiteX3" fmla="*/ 1712487 w 2952563"/>
                <a:gd name="connsiteY3" fmla="*/ 0 h 441146"/>
                <a:gd name="connsiteX4" fmla="*/ 2243948 w 2952563"/>
                <a:gd name="connsiteY4" fmla="*/ 0 h 441146"/>
                <a:gd name="connsiteX5" fmla="*/ 2952563 w 2952563"/>
                <a:gd name="connsiteY5" fmla="*/ 0 h 441146"/>
                <a:gd name="connsiteX6" fmla="*/ 2952563 w 2952563"/>
                <a:gd name="connsiteY6" fmla="*/ 441146 h 441146"/>
                <a:gd name="connsiteX7" fmla="*/ 2302999 w 2952563"/>
                <a:gd name="connsiteY7" fmla="*/ 441146 h 441146"/>
                <a:gd name="connsiteX8" fmla="*/ 1653435 w 2952563"/>
                <a:gd name="connsiteY8" fmla="*/ 441146 h 441146"/>
                <a:gd name="connsiteX9" fmla="*/ 1151500 w 2952563"/>
                <a:gd name="connsiteY9" fmla="*/ 441146 h 441146"/>
                <a:gd name="connsiteX10" fmla="*/ 590513 w 2952563"/>
                <a:gd name="connsiteY10" fmla="*/ 441146 h 441146"/>
                <a:gd name="connsiteX11" fmla="*/ 0 w 2952563"/>
                <a:gd name="connsiteY11" fmla="*/ 441146 h 441146"/>
                <a:gd name="connsiteX12" fmla="*/ 0 w 2952563"/>
                <a:gd name="connsiteY12" fmla="*/ 0 h 44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2563" h="441146" extrusionOk="0">
                  <a:moveTo>
                    <a:pt x="0" y="0"/>
                  </a:moveTo>
                  <a:cubicBezTo>
                    <a:pt x="172956" y="-28764"/>
                    <a:pt x="438387" y="8950"/>
                    <a:pt x="590513" y="0"/>
                  </a:cubicBezTo>
                  <a:cubicBezTo>
                    <a:pt x="742639" y="-8950"/>
                    <a:pt x="1011875" y="-20310"/>
                    <a:pt x="1151500" y="0"/>
                  </a:cubicBezTo>
                  <a:cubicBezTo>
                    <a:pt x="1291125" y="20310"/>
                    <a:pt x="1479159" y="-2714"/>
                    <a:pt x="1712487" y="0"/>
                  </a:cubicBezTo>
                  <a:cubicBezTo>
                    <a:pt x="1945815" y="2714"/>
                    <a:pt x="2137009" y="-12440"/>
                    <a:pt x="2243948" y="0"/>
                  </a:cubicBezTo>
                  <a:cubicBezTo>
                    <a:pt x="2350887" y="12440"/>
                    <a:pt x="2763835" y="-7674"/>
                    <a:pt x="2952563" y="0"/>
                  </a:cubicBezTo>
                  <a:cubicBezTo>
                    <a:pt x="2933258" y="138388"/>
                    <a:pt x="2974517" y="324404"/>
                    <a:pt x="2952563" y="441146"/>
                  </a:cubicBezTo>
                  <a:cubicBezTo>
                    <a:pt x="2785959" y="444813"/>
                    <a:pt x="2575479" y="431187"/>
                    <a:pt x="2302999" y="441146"/>
                  </a:cubicBezTo>
                  <a:cubicBezTo>
                    <a:pt x="2030519" y="451105"/>
                    <a:pt x="1931423" y="418287"/>
                    <a:pt x="1653435" y="441146"/>
                  </a:cubicBezTo>
                  <a:cubicBezTo>
                    <a:pt x="1375447" y="464005"/>
                    <a:pt x="1260636" y="443345"/>
                    <a:pt x="1151500" y="441146"/>
                  </a:cubicBezTo>
                  <a:cubicBezTo>
                    <a:pt x="1042364" y="438947"/>
                    <a:pt x="810958" y="414675"/>
                    <a:pt x="590513" y="441146"/>
                  </a:cubicBezTo>
                  <a:cubicBezTo>
                    <a:pt x="370068" y="467617"/>
                    <a:pt x="143538" y="461654"/>
                    <a:pt x="0" y="441146"/>
                  </a:cubicBezTo>
                  <a:cubicBezTo>
                    <a:pt x="-18218" y="280383"/>
                    <a:pt x="16740" y="177611"/>
                    <a:pt x="0" y="0"/>
                  </a:cubicBezTo>
                  <a:close/>
                </a:path>
              </a:pathLst>
            </a:custGeom>
            <a:noFill/>
            <a:ln w="38100" cap="flat">
              <a:solidFill>
                <a:schemeClr val="tx1"/>
              </a:solidFill>
              <a:miter lim="400000"/>
              <a:extLst>
                <a:ext uri="{C807C97D-BFC1-408E-A445-0C87EB9F89A2}">
                  <ask:lineSketchStyleProps xmlns:ask="http://schemas.microsoft.com/office/drawing/2018/sketchyshapes" sd="18332411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2200" b="0" i="0" u="none" strike="noStrike" cap="none" spc="0" normalizeH="0" baseline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" name="TextBox 4">
              <a:extLst>
                <a:ext uri="{FF2B5EF4-FFF2-40B4-BE49-F238E27FC236}">
                  <a16:creationId xmlns:a16="http://schemas.microsoft.com/office/drawing/2014/main" id="{70792D50-C88B-CBDB-7E66-8CB541A8B81F}"/>
                </a:ext>
              </a:extLst>
            </p:cNvPr>
            <p:cNvSpPr txBox="1"/>
            <p:nvPr/>
          </p:nvSpPr>
          <p:spPr>
            <a:xfrm>
              <a:off x="7310388" y="8746026"/>
              <a:ext cx="234500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U" sz="2400" b="1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Roboto" panose="02000000000000000000" pitchFamily="2" charset="0"/>
                  <a:ea typeface="Roboto" panose="02000000000000000000" pitchFamily="2" charset="0"/>
                  <a:cs typeface="Helvetica Neue"/>
                  <a:sym typeface="Helvetica Neue"/>
                </a:rPr>
                <a:t>Problem</a:t>
              </a:r>
            </a:p>
          </p:txBody>
        </p:sp>
        <p:sp>
          <p:nvSpPr>
            <p:cNvPr id="30" name="TextBox 5">
              <a:extLst>
                <a:ext uri="{FF2B5EF4-FFF2-40B4-BE49-F238E27FC236}">
                  <a16:creationId xmlns:a16="http://schemas.microsoft.com/office/drawing/2014/main" id="{265CFC8F-6EF5-6F01-8548-A7B515A61843}"/>
                </a:ext>
              </a:extLst>
            </p:cNvPr>
            <p:cNvSpPr txBox="1"/>
            <p:nvPr/>
          </p:nvSpPr>
          <p:spPr>
            <a:xfrm>
              <a:off x="10955479" y="8722097"/>
              <a:ext cx="373261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b="1" dirty="0">
                  <a:solidFill>
                    <a:schemeClr val="tx2">
                      <a:lumMod val="1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Solution</a:t>
              </a:r>
            </a:p>
          </p:txBody>
        </p:sp>
        <p:sp>
          <p:nvSpPr>
            <p:cNvPr id="31" name="TextBox 8">
              <a:extLst>
                <a:ext uri="{FF2B5EF4-FFF2-40B4-BE49-F238E27FC236}">
                  <a16:creationId xmlns:a16="http://schemas.microsoft.com/office/drawing/2014/main" id="{FD3A8769-83CE-B5E2-4AFA-85305B6CE488}"/>
                </a:ext>
              </a:extLst>
            </p:cNvPr>
            <p:cNvSpPr txBox="1"/>
            <p:nvPr/>
          </p:nvSpPr>
          <p:spPr>
            <a:xfrm rot="2704644">
              <a:off x="6259690" y="10108276"/>
              <a:ext cx="184132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U" sz="2400" b="1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Research</a:t>
              </a:r>
              <a:endParaRPr kumimoji="0" lang="en-AU" sz="2000" b="1" i="1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8041ECF2-7C1F-E33B-438F-B70BCDCD50F2}"/>
                </a:ext>
              </a:extLst>
            </p:cNvPr>
            <p:cNvSpPr txBox="1"/>
            <p:nvPr/>
          </p:nvSpPr>
          <p:spPr>
            <a:xfrm rot="18900000">
              <a:off x="8727332" y="10235082"/>
              <a:ext cx="184132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U" sz="2400" b="1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Define</a:t>
              </a:r>
              <a:endParaRPr kumimoji="0" lang="en-AU" sz="2000" b="1" i="1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A486BF89-5169-6A85-1F70-9662B17876B7}"/>
                </a:ext>
              </a:extLst>
            </p:cNvPr>
            <p:cNvSpPr txBox="1"/>
            <p:nvPr/>
          </p:nvSpPr>
          <p:spPr>
            <a:xfrm rot="2700000">
              <a:off x="10800159" y="10260660"/>
              <a:ext cx="184132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U" sz="2400" b="1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Ideate</a:t>
              </a:r>
              <a:endParaRPr kumimoji="0" lang="en-AU" sz="2000" b="1" i="1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BFC0C90B-7A58-8731-26BE-BC508C0864AC}"/>
                </a:ext>
              </a:extLst>
            </p:cNvPr>
            <p:cNvSpPr txBox="1"/>
            <p:nvPr/>
          </p:nvSpPr>
          <p:spPr>
            <a:xfrm rot="18900000">
              <a:off x="13068605" y="10148032"/>
              <a:ext cx="184132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U" sz="2400" b="1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Evaluate</a:t>
              </a:r>
              <a:endParaRPr kumimoji="0" lang="en-AU" sz="2000" b="1" i="1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Arc 12">
              <a:extLst>
                <a:ext uri="{FF2B5EF4-FFF2-40B4-BE49-F238E27FC236}">
                  <a16:creationId xmlns:a16="http://schemas.microsoft.com/office/drawing/2014/main" id="{99388D6B-2DD2-534D-2492-E392AF517A73}"/>
                </a:ext>
              </a:extLst>
            </p:cNvPr>
            <p:cNvSpPr/>
            <p:nvPr/>
          </p:nvSpPr>
          <p:spPr>
            <a:xfrm rot="8100000">
              <a:off x="7911568" y="10197285"/>
              <a:ext cx="1198067" cy="1198067"/>
            </a:xfrm>
            <a:prstGeom prst="arc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arrow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</a:endParaRPr>
            </a:p>
          </p:txBody>
        </p:sp>
        <p:sp>
          <p:nvSpPr>
            <p:cNvPr id="36" name="Arc 13">
              <a:extLst>
                <a:ext uri="{FF2B5EF4-FFF2-40B4-BE49-F238E27FC236}">
                  <a16:creationId xmlns:a16="http://schemas.microsoft.com/office/drawing/2014/main" id="{66AD22FA-B8CA-128F-309F-9B07EF1C7A2D}"/>
                </a:ext>
              </a:extLst>
            </p:cNvPr>
            <p:cNvSpPr/>
            <p:nvPr/>
          </p:nvSpPr>
          <p:spPr>
            <a:xfrm rot="2700000" flipH="1">
              <a:off x="10080856" y="9668950"/>
              <a:ext cx="1198067" cy="1198067"/>
            </a:xfrm>
            <a:prstGeom prst="arc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arrow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</a:endParaRPr>
            </a:p>
          </p:txBody>
        </p:sp>
        <p:sp>
          <p:nvSpPr>
            <p:cNvPr id="37" name="Arc 14">
              <a:extLst>
                <a:ext uri="{FF2B5EF4-FFF2-40B4-BE49-F238E27FC236}">
                  <a16:creationId xmlns:a16="http://schemas.microsoft.com/office/drawing/2014/main" id="{F28C42A2-6BDF-46AE-4492-B6F0E42ACE01}"/>
                </a:ext>
              </a:extLst>
            </p:cNvPr>
            <p:cNvSpPr/>
            <p:nvPr/>
          </p:nvSpPr>
          <p:spPr>
            <a:xfrm rot="8100000">
              <a:off x="12136507" y="10197285"/>
              <a:ext cx="1198067" cy="1198067"/>
            </a:xfrm>
            <a:prstGeom prst="arc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arrow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</a:endParaRPr>
            </a:p>
          </p:txBody>
        </p:sp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9119A245-BDA5-ED2E-8F51-EB4565620DEA}"/>
                </a:ext>
              </a:extLst>
            </p:cNvPr>
            <p:cNvSpPr txBox="1"/>
            <p:nvPr/>
          </p:nvSpPr>
          <p:spPr>
            <a:xfrm>
              <a:off x="15464890" y="8561360"/>
              <a:ext cx="1841326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U" sz="2400" b="1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Roboto" panose="02000000000000000000" pitchFamily="2" charset="0"/>
                  <a:ea typeface="Roboto" panose="02000000000000000000" pitchFamily="2" charset="0"/>
                  <a:cs typeface="Helvetica Neue"/>
                  <a:sym typeface="Helvetica Neue"/>
                </a:rPr>
                <a:t>Technical design</a:t>
              </a:r>
              <a:endParaRPr kumimoji="0" lang="en-AU" sz="2000" b="1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cs typeface="Helvetica Neue"/>
                <a:sym typeface="Helvetica Neue"/>
              </a:endParaRPr>
            </a:p>
          </p:txBody>
        </p:sp>
        <p:sp>
          <p:nvSpPr>
            <p:cNvPr id="39" name="This lecture will give you…">
              <a:extLst>
                <a:ext uri="{FF2B5EF4-FFF2-40B4-BE49-F238E27FC236}">
                  <a16:creationId xmlns:a16="http://schemas.microsoft.com/office/drawing/2014/main" id="{EBE847EA-F2AD-B4A3-B63B-20ED13A44CAF}"/>
                </a:ext>
              </a:extLst>
            </p:cNvPr>
            <p:cNvSpPr txBox="1">
              <a:spLocks/>
            </p:cNvSpPr>
            <p:nvPr/>
          </p:nvSpPr>
          <p:spPr>
            <a:xfrm>
              <a:off x="4705305" y="3473238"/>
              <a:ext cx="3215640" cy="34209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>
              <a:normAutofit/>
            </a:bodyPr>
            <a:lstStyle>
              <a:lvl1pPr marL="609600" marR="0" indent="-609600" algn="l" defTabSz="2438338" rtl="0" latinLnBrk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FFFFFF"/>
                  </a:solidFill>
                  <a:uFillTx/>
                  <a:latin typeface="Roboto"/>
                  <a:ea typeface="Roboto"/>
                  <a:cs typeface="Roboto"/>
                  <a:sym typeface="Roboto"/>
                </a:defRPr>
              </a:lvl1pPr>
              <a:lvl2pPr marL="1219200" marR="0" indent="-609600" algn="l" defTabSz="2438338" rtl="0" latinLnBrk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FFFFFF"/>
                  </a:solidFill>
                  <a:uFillTx/>
                  <a:latin typeface="Roboto"/>
                  <a:ea typeface="Roboto"/>
                  <a:cs typeface="Roboto"/>
                  <a:sym typeface="Roboto"/>
                </a:defRPr>
              </a:lvl2pPr>
              <a:lvl3pPr marL="1828800" marR="0" indent="-609600" algn="l" defTabSz="2438338" rtl="0" latinLnBrk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FFFFFF"/>
                  </a:solidFill>
                  <a:uFillTx/>
                  <a:latin typeface="Roboto"/>
                  <a:ea typeface="Roboto"/>
                  <a:cs typeface="Roboto"/>
                  <a:sym typeface="Roboto"/>
                </a:defRPr>
              </a:lvl3pPr>
              <a:lvl4pPr marL="2438400" marR="0" indent="-609600" algn="l" defTabSz="2438338" rtl="0" latinLnBrk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FFFFFF"/>
                  </a:solidFill>
                  <a:uFillTx/>
                  <a:latin typeface="Roboto"/>
                  <a:ea typeface="Roboto"/>
                  <a:cs typeface="Roboto"/>
                  <a:sym typeface="Roboto"/>
                </a:defRPr>
              </a:lvl4pPr>
              <a:lvl5pPr marL="3048000" marR="0" indent="-609600" algn="l" defTabSz="2438338" rtl="0" latinLnBrk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FFFFFF"/>
                  </a:solidFill>
                  <a:uFillTx/>
                  <a:latin typeface="Roboto"/>
                  <a:ea typeface="Roboto"/>
                  <a:cs typeface="Roboto"/>
                  <a:sym typeface="Roboto"/>
                </a:defRPr>
              </a:lvl5pPr>
              <a:lvl6pPr marL="3657600" marR="0" indent="-609600" algn="l" defTabSz="2438338" rtl="0" latinLnBrk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FFFFFF"/>
                  </a:solidFill>
                  <a:uFillTx/>
                  <a:latin typeface="Roboto"/>
                  <a:ea typeface="Roboto"/>
                  <a:cs typeface="Roboto"/>
                  <a:sym typeface="Roboto"/>
                </a:defRPr>
              </a:lvl6pPr>
              <a:lvl7pPr marL="4267200" marR="0" indent="-609600" algn="l" defTabSz="2438338" rtl="0" latinLnBrk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FFFFFF"/>
                  </a:solidFill>
                  <a:uFillTx/>
                  <a:latin typeface="Roboto"/>
                  <a:ea typeface="Roboto"/>
                  <a:cs typeface="Roboto"/>
                  <a:sym typeface="Roboto"/>
                </a:defRPr>
              </a:lvl7pPr>
              <a:lvl8pPr marL="4876800" marR="0" indent="-609600" algn="l" defTabSz="2438338" rtl="0" latinLnBrk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FFFFFF"/>
                  </a:solidFill>
                  <a:uFillTx/>
                  <a:latin typeface="Roboto"/>
                  <a:ea typeface="Roboto"/>
                  <a:cs typeface="Roboto"/>
                  <a:sym typeface="Roboto"/>
                </a:defRPr>
              </a:lvl8pPr>
              <a:lvl9pPr marL="5486400" marR="0" indent="-609600" algn="l" defTabSz="2438338" rtl="0" latinLnBrk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FFFFFF"/>
                  </a:solidFill>
                  <a:uFillTx/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ctr" hangingPunct="1">
                <a:lnSpc>
                  <a:spcPct val="110000"/>
                </a:lnSpc>
                <a:buFontTx/>
                <a:buNone/>
              </a:pPr>
              <a:r>
                <a:rPr lang="en-AU" sz="2000">
                  <a:solidFill>
                    <a:schemeClr val="tx2">
                      <a:lumMod val="10000"/>
                    </a:schemeClr>
                  </a:solidFill>
                </a:rPr>
                <a:t>Site visits</a:t>
              </a:r>
              <a:br>
                <a:rPr lang="en-AU" sz="2000">
                  <a:solidFill>
                    <a:schemeClr val="tx2">
                      <a:lumMod val="10000"/>
                    </a:schemeClr>
                  </a:solidFill>
                </a:rPr>
              </a:br>
              <a:r>
                <a:rPr lang="en-AU" sz="2000">
                  <a:solidFill>
                    <a:schemeClr val="tx2">
                      <a:lumMod val="10000"/>
                    </a:schemeClr>
                  </a:solidFill>
                </a:rPr>
                <a:t> Interviews</a:t>
              </a:r>
              <a:br>
                <a:rPr lang="en-AU" sz="2000">
                  <a:solidFill>
                    <a:schemeClr val="tx2">
                      <a:lumMod val="10000"/>
                    </a:schemeClr>
                  </a:solidFill>
                </a:rPr>
              </a:br>
              <a:r>
                <a:rPr lang="en-AU" sz="2000">
                  <a:solidFill>
                    <a:schemeClr val="tx2">
                      <a:lumMod val="10000"/>
                    </a:schemeClr>
                  </a:solidFill>
                </a:rPr>
                <a:t>Desk research</a:t>
              </a:r>
              <a:br>
                <a:rPr lang="en-AU" sz="2000">
                  <a:solidFill>
                    <a:schemeClr val="tx2">
                      <a:lumMod val="10000"/>
                    </a:schemeClr>
                  </a:solidFill>
                </a:rPr>
              </a:br>
              <a:r>
                <a:rPr lang="en-AU" sz="2000">
                  <a:solidFill>
                    <a:schemeClr val="tx2">
                      <a:lumMod val="10000"/>
                    </a:schemeClr>
                  </a:solidFill>
                </a:rPr>
                <a:t>Observation</a:t>
              </a:r>
              <a:br>
                <a:rPr lang="en-AU" sz="2000">
                  <a:solidFill>
                    <a:schemeClr val="tx2">
                      <a:lumMod val="10000"/>
                    </a:schemeClr>
                  </a:solidFill>
                </a:rPr>
              </a:br>
              <a:r>
                <a:rPr lang="en-AU" sz="2000">
                  <a:solidFill>
                    <a:schemeClr val="tx2">
                      <a:lumMod val="10000"/>
                    </a:schemeClr>
                  </a:solidFill>
                </a:rPr>
                <a:t>Immersion</a:t>
              </a:r>
              <a:br>
                <a:rPr lang="en-AU" sz="2000">
                  <a:solidFill>
                    <a:schemeClr val="tx2">
                      <a:lumMod val="10000"/>
                    </a:schemeClr>
                  </a:solidFill>
                </a:rPr>
              </a:br>
              <a:r>
                <a:rPr lang="en-AU" sz="2000">
                  <a:solidFill>
                    <a:schemeClr val="tx2">
                      <a:lumMod val="10000"/>
                    </a:schemeClr>
                  </a:solidFill>
                </a:rPr>
                <a:t>Prototypes</a:t>
              </a:r>
              <a:endParaRPr lang="en-AU" sz="2000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40" name="This lecture will give you…">
              <a:extLst>
                <a:ext uri="{FF2B5EF4-FFF2-40B4-BE49-F238E27FC236}">
                  <a16:creationId xmlns:a16="http://schemas.microsoft.com/office/drawing/2014/main" id="{395E6A32-3DCC-DAFE-AC45-CCA1F610661C}"/>
                </a:ext>
              </a:extLst>
            </p:cNvPr>
            <p:cNvSpPr txBox="1">
              <a:spLocks/>
            </p:cNvSpPr>
            <p:nvPr/>
          </p:nvSpPr>
          <p:spPr>
            <a:xfrm>
              <a:off x="7372192" y="3078510"/>
              <a:ext cx="3583287" cy="34209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444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8890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1333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17780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2222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26670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>
                  <a:srgbClr val="FFFFFF"/>
                </a:buClr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3111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>
                  <a:srgbClr val="FFFFFF"/>
                </a:buClr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35560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>
                  <a:srgbClr val="FFFFFF"/>
                </a:buClr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4000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>
                  <a:srgbClr val="FFFFFF"/>
                </a:buClr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indent="0" algn="ctr" hangingPunct="1">
                <a:lnSpc>
                  <a:spcPct val="110000"/>
                </a:lnSpc>
                <a:buNone/>
              </a:pPr>
              <a:r>
                <a:rPr lang="en-AU" sz="2000" dirty="0">
                  <a:solidFill>
                    <a:schemeClr val="tx2">
                      <a:lumMod val="10000"/>
                    </a:schemeClr>
                  </a:solidFill>
                </a:rPr>
                <a:t>Affinity maps / personas Unique value proposition </a:t>
              </a:r>
            </a:p>
          </p:txBody>
        </p:sp>
        <p:sp>
          <p:nvSpPr>
            <p:cNvPr id="41" name="This lecture will give you…">
              <a:extLst>
                <a:ext uri="{FF2B5EF4-FFF2-40B4-BE49-F238E27FC236}">
                  <a16:creationId xmlns:a16="http://schemas.microsoft.com/office/drawing/2014/main" id="{E7DBAFD9-C6A2-3F73-8B62-A93F4679C417}"/>
                </a:ext>
              </a:extLst>
            </p:cNvPr>
            <p:cNvSpPr txBox="1">
              <a:spLocks/>
            </p:cNvSpPr>
            <p:nvPr/>
          </p:nvSpPr>
          <p:spPr>
            <a:xfrm>
              <a:off x="10936567" y="3658570"/>
              <a:ext cx="2657091" cy="34209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444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8890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1333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17780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2222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26670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>
                  <a:srgbClr val="FFFFFF"/>
                </a:buClr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3111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>
                  <a:srgbClr val="FFFFFF"/>
                </a:buClr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35560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>
                  <a:srgbClr val="FFFFFF"/>
                </a:buClr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4000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>
                  <a:srgbClr val="FFFFFF"/>
                </a:buClr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indent="0" algn="ctr" hangingPunct="1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AU" altLang="en-US" sz="1600" dirty="0">
                  <a:solidFill>
                    <a:schemeClr val="tx2">
                      <a:lumMod val="10000"/>
                    </a:schemeClr>
                  </a:solidFill>
                </a:rPr>
                <a:t>Morphological matrix</a:t>
              </a:r>
              <a:r>
                <a:rPr lang="en-AU" sz="1600" dirty="0">
                  <a:solidFill>
                    <a:schemeClr val="tx2">
                      <a:lumMod val="10000"/>
                    </a:schemeClr>
                  </a:solidFill>
                </a:rPr>
                <a:t> </a:t>
              </a:r>
              <a:endParaRPr lang="en-AU" altLang="en-US" sz="1600">
                <a:solidFill>
                  <a:schemeClr val="tx2">
                    <a:lumMod val="10000"/>
                  </a:schemeClr>
                </a:solidFill>
              </a:endParaRPr>
            </a:p>
            <a:p>
              <a:pPr marL="0" indent="0" algn="ctr" hangingPunct="1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AU" altLang="en-US" sz="1600" dirty="0">
                  <a:solidFill>
                    <a:schemeClr val="tx2">
                      <a:lumMod val="10000"/>
                    </a:schemeClr>
                  </a:solidFill>
                </a:rPr>
                <a:t>Brainwriting </a:t>
              </a:r>
            </a:p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AU" altLang="en-US" sz="1600" dirty="0">
                  <a:solidFill>
                    <a:schemeClr val="tx2">
                      <a:lumMod val="10000"/>
                    </a:schemeClr>
                  </a:solidFill>
                </a:rPr>
                <a:t>Crazy 8’s</a:t>
              </a:r>
              <a:r>
                <a:rPr lang="en-AU" sz="1600" dirty="0">
                  <a:solidFill>
                    <a:schemeClr val="tx2">
                      <a:lumMod val="10000"/>
                    </a:schemeClr>
                  </a:solidFill>
                </a:rPr>
                <a:t> </a:t>
              </a:r>
              <a:endParaRPr lang="en-AU" altLang="en-US" sz="1600">
                <a:solidFill>
                  <a:schemeClr val="tx2">
                    <a:lumMod val="10000"/>
                  </a:schemeClr>
                </a:solidFill>
              </a:endParaRPr>
            </a:p>
            <a:p>
              <a:pPr marL="0" indent="0" algn="ctr" hangingPunct="1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AU" altLang="en-US" sz="1600" dirty="0">
                  <a:solidFill>
                    <a:schemeClr val="tx2">
                      <a:lumMod val="10000"/>
                    </a:schemeClr>
                  </a:solidFill>
                </a:rPr>
                <a:t>Collaborative sketching</a:t>
              </a:r>
              <a:r>
                <a:rPr lang="en-AU" sz="1600" dirty="0">
                  <a:solidFill>
                    <a:schemeClr val="tx2">
                      <a:lumMod val="10000"/>
                    </a:schemeClr>
                  </a:solidFill>
                </a:rPr>
                <a:t> </a:t>
              </a:r>
              <a:endParaRPr lang="en-AU" altLang="en-US" sz="1600">
                <a:solidFill>
                  <a:schemeClr val="tx2">
                    <a:lumMod val="10000"/>
                  </a:schemeClr>
                </a:solidFill>
              </a:endParaRPr>
            </a:p>
            <a:p>
              <a:pPr marL="0" indent="0" algn="ctr" hangingPunct="1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AU" altLang="en-US" sz="1600" dirty="0" err="1">
                  <a:solidFill>
                    <a:schemeClr val="tx2">
                      <a:lumMod val="10000"/>
                    </a:schemeClr>
                  </a:solidFill>
                </a:rPr>
                <a:t>Mindmaping</a:t>
              </a:r>
              <a:r>
                <a:rPr lang="en-AU" sz="1600" dirty="0">
                  <a:solidFill>
                    <a:schemeClr val="tx2">
                      <a:lumMod val="10000"/>
                    </a:schemeClr>
                  </a:solidFill>
                </a:rPr>
                <a:t> </a:t>
              </a:r>
              <a:endParaRPr lang="en-AU" altLang="en-US" sz="1600" dirty="0">
                <a:solidFill>
                  <a:schemeClr val="tx2">
                    <a:lumMod val="10000"/>
                  </a:schemeClr>
                </a:solidFill>
              </a:endParaRPr>
            </a:p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AU" altLang="en-US" sz="1600" dirty="0">
                  <a:solidFill>
                    <a:schemeClr val="tx2">
                      <a:lumMod val="10000"/>
                    </a:schemeClr>
                  </a:solidFill>
                </a:rPr>
                <a:t>Scamper</a:t>
              </a:r>
              <a:r>
                <a:rPr lang="en-AU" sz="1600" dirty="0">
                  <a:solidFill>
                    <a:schemeClr val="tx2">
                      <a:lumMod val="10000"/>
                    </a:schemeClr>
                  </a:solidFill>
                </a:rPr>
                <a:t> </a:t>
              </a:r>
              <a:endParaRPr lang="en-AU" altLang="en-US" sz="1600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42" name="This lecture will give you…">
              <a:extLst>
                <a:ext uri="{FF2B5EF4-FFF2-40B4-BE49-F238E27FC236}">
                  <a16:creationId xmlns:a16="http://schemas.microsoft.com/office/drawing/2014/main" id="{102E9954-BDA6-5BDF-B12B-AB5BA537F848}"/>
                </a:ext>
              </a:extLst>
            </p:cNvPr>
            <p:cNvSpPr txBox="1">
              <a:spLocks/>
            </p:cNvSpPr>
            <p:nvPr/>
          </p:nvSpPr>
          <p:spPr>
            <a:xfrm>
              <a:off x="14078225" y="3437027"/>
              <a:ext cx="2657091" cy="34209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444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8890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1333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17780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2222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Tx/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26670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>
                  <a:srgbClr val="FFFFFF"/>
                </a:buClr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3111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>
                  <a:srgbClr val="FFFFFF"/>
                </a:buClr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35560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>
                  <a:srgbClr val="FFFFFF"/>
                </a:buClr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4000500" marR="0" indent="-444500" algn="l" defTabSz="584200" rtl="0" latinLnBrk="0">
                <a:lnSpc>
                  <a:spcPct val="100000"/>
                </a:lnSpc>
                <a:spcBef>
                  <a:spcPts val="4200"/>
                </a:spcBef>
                <a:spcAft>
                  <a:spcPts val="0"/>
                </a:spcAft>
                <a:buClr>
                  <a:srgbClr val="FFFFFF"/>
                </a:buClr>
                <a:buSzPct val="145000"/>
                <a:buFontTx/>
                <a:buChar char="•"/>
                <a:tabLst/>
                <a:defRPr sz="3200" b="0" i="0" u="none" strike="noStrike" cap="none" spc="0" baseline="0">
                  <a:ln>
                    <a:noFill/>
                  </a:ln>
                  <a:solidFill>
                    <a:srgbClr val="FFFFFF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indent="0" algn="ctr" hangingPunct="1">
                <a:spcBef>
                  <a:spcPts val="1000"/>
                </a:spcBef>
                <a:buNone/>
              </a:pPr>
              <a:r>
                <a:rPr lang="en-AU" sz="1800" dirty="0">
                  <a:solidFill>
                    <a:schemeClr val="tx2">
                      <a:lumMod val="10000"/>
                    </a:schemeClr>
                  </a:solidFill>
                </a:rPr>
                <a:t>Numerical</a:t>
              </a:r>
              <a:br>
                <a:rPr lang="en-AU" sz="1800" dirty="0">
                  <a:solidFill>
                    <a:schemeClr val="tx2">
                      <a:lumMod val="10000"/>
                    </a:schemeClr>
                  </a:solidFill>
                </a:rPr>
              </a:br>
              <a:r>
                <a:rPr lang="en-AU" sz="1800" dirty="0">
                  <a:solidFill>
                    <a:schemeClr val="tx2">
                      <a:lumMod val="10000"/>
                    </a:schemeClr>
                  </a:solidFill>
                </a:rPr>
                <a:t>Voting</a:t>
              </a:r>
              <a:br>
                <a:rPr lang="en-AU" sz="1800" dirty="0">
                  <a:solidFill>
                    <a:schemeClr val="tx2">
                      <a:lumMod val="10000"/>
                    </a:schemeClr>
                  </a:solidFill>
                </a:rPr>
              </a:br>
              <a:r>
                <a:rPr lang="en-AU" sz="1800" dirty="0">
                  <a:solidFill>
                    <a:schemeClr val="tx2">
                      <a:lumMod val="10000"/>
                    </a:schemeClr>
                  </a:solidFill>
                </a:rPr>
                <a:t>Empirical </a:t>
              </a:r>
              <a:br>
                <a:rPr lang="en-AU" sz="1800" dirty="0">
                  <a:solidFill>
                    <a:schemeClr val="tx2">
                      <a:lumMod val="10000"/>
                    </a:schemeClr>
                  </a:solidFill>
                </a:rPr>
              </a:br>
              <a:r>
                <a:rPr lang="en-AU" sz="1800" dirty="0">
                  <a:solidFill>
                    <a:schemeClr val="tx2">
                      <a:lumMod val="10000"/>
                    </a:schemeClr>
                  </a:solidFill>
                </a:rPr>
                <a:t>Critique</a:t>
              </a:r>
              <a:br>
                <a:rPr lang="en-AU" sz="1800" dirty="0">
                  <a:solidFill>
                    <a:schemeClr val="tx2">
                      <a:lumMod val="10000"/>
                    </a:schemeClr>
                  </a:solidFill>
                </a:rPr>
              </a:br>
              <a:r>
                <a:rPr lang="en-AU" altLang="en-US" sz="3600" b="1" u="sng" dirty="0">
                  <a:solidFill>
                    <a:schemeClr val="tx2">
                      <a:lumMod val="10000"/>
                    </a:schemeClr>
                  </a:solidFill>
                </a:rPr>
                <a:t>Proof of concept</a:t>
              </a:r>
            </a:p>
            <a:p>
              <a:pPr marL="0" indent="0" algn="ctr" hangingPunct="1">
                <a:spcBef>
                  <a:spcPts val="1000"/>
                </a:spcBef>
                <a:buNone/>
              </a:pPr>
              <a:r>
                <a:rPr lang="en-AU" altLang="en-US" sz="3600" b="1" u="sng" dirty="0">
                  <a:solidFill>
                    <a:schemeClr val="tx2">
                      <a:lumMod val="10000"/>
                    </a:schemeClr>
                  </a:solidFill>
                </a:rPr>
                <a:t>User testing</a:t>
              </a:r>
            </a:p>
          </p:txBody>
        </p:sp>
        <p:cxnSp>
          <p:nvCxnSpPr>
            <p:cNvPr id="43" name="Straight Connector 6">
              <a:extLst>
                <a:ext uri="{FF2B5EF4-FFF2-40B4-BE49-F238E27FC236}">
                  <a16:creationId xmlns:a16="http://schemas.microsoft.com/office/drawing/2014/main" id="{68CBA132-5A73-D44D-0B1C-97C73F3A8B0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6406074" y="6362818"/>
              <a:ext cx="1068860" cy="1575281"/>
            </a:xfrm>
            <a:prstGeom prst="line">
              <a:avLst/>
            </a:prstGeom>
            <a:noFill/>
            <a:ln w="25400" cap="flat">
              <a:solidFill>
                <a:srgbClr val="FFFFFF">
                  <a:alpha val="50196"/>
                </a:srgbClr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19">
              <a:extLst>
                <a:ext uri="{FF2B5EF4-FFF2-40B4-BE49-F238E27FC236}">
                  <a16:creationId xmlns:a16="http://schemas.microsoft.com/office/drawing/2014/main" id="{0A97F06B-5D86-0EB7-D78E-7146F696B000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H="1">
              <a:off x="8674792" y="5218175"/>
              <a:ext cx="377657" cy="3607845"/>
            </a:xfrm>
            <a:prstGeom prst="line">
              <a:avLst/>
            </a:prstGeom>
            <a:noFill/>
            <a:ln w="25400" cap="flat">
              <a:solidFill>
                <a:srgbClr val="FFFFFF">
                  <a:alpha val="50196"/>
                </a:srgbClr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Straight Connector 22">
              <a:extLst>
                <a:ext uri="{FF2B5EF4-FFF2-40B4-BE49-F238E27FC236}">
                  <a16:creationId xmlns:a16="http://schemas.microsoft.com/office/drawing/2014/main" id="{E08D82BB-388E-7E72-98A3-2F77136345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50489" y="6362818"/>
              <a:ext cx="237890" cy="1575281"/>
            </a:xfrm>
            <a:prstGeom prst="line">
              <a:avLst/>
            </a:prstGeom>
            <a:noFill/>
            <a:ln w="25400" cap="flat">
              <a:solidFill>
                <a:srgbClr val="FFFFFF">
                  <a:alpha val="50196"/>
                </a:srgbClr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C5B1BF6E-7A2E-848A-7AB8-C15EFA6E8D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30946" y="6028015"/>
              <a:ext cx="1183730" cy="2062485"/>
            </a:xfrm>
            <a:prstGeom prst="line">
              <a:avLst/>
            </a:prstGeom>
            <a:noFill/>
            <a:ln w="25400" cap="flat">
              <a:solidFill>
                <a:srgbClr val="FFFFFF">
                  <a:alpha val="50196"/>
                </a:srgbClr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EEEBD53F-2B6C-7B8C-3174-6FCB3A4815BA}"/>
                </a:ext>
              </a:extLst>
            </p:cNvPr>
            <p:cNvSpPr/>
            <p:nvPr/>
          </p:nvSpPr>
          <p:spPr>
            <a:xfrm rot="2700000">
              <a:off x="7067513" y="7349739"/>
              <a:ext cx="2952563" cy="2952563"/>
            </a:xfrm>
            <a:custGeom>
              <a:avLst/>
              <a:gdLst>
                <a:gd name="connsiteX0" fmla="*/ 0 w 2952563"/>
                <a:gd name="connsiteY0" fmla="*/ 0 h 2952563"/>
                <a:gd name="connsiteX1" fmla="*/ 590513 w 2952563"/>
                <a:gd name="connsiteY1" fmla="*/ 0 h 2952563"/>
                <a:gd name="connsiteX2" fmla="*/ 1151500 w 2952563"/>
                <a:gd name="connsiteY2" fmla="*/ 0 h 2952563"/>
                <a:gd name="connsiteX3" fmla="*/ 1712487 w 2952563"/>
                <a:gd name="connsiteY3" fmla="*/ 0 h 2952563"/>
                <a:gd name="connsiteX4" fmla="*/ 2243948 w 2952563"/>
                <a:gd name="connsiteY4" fmla="*/ 0 h 2952563"/>
                <a:gd name="connsiteX5" fmla="*/ 2952563 w 2952563"/>
                <a:gd name="connsiteY5" fmla="*/ 0 h 2952563"/>
                <a:gd name="connsiteX6" fmla="*/ 2952563 w 2952563"/>
                <a:gd name="connsiteY6" fmla="*/ 620038 h 2952563"/>
                <a:gd name="connsiteX7" fmla="*/ 2952563 w 2952563"/>
                <a:gd name="connsiteY7" fmla="*/ 1269602 h 2952563"/>
                <a:gd name="connsiteX8" fmla="*/ 2952563 w 2952563"/>
                <a:gd name="connsiteY8" fmla="*/ 1801063 h 2952563"/>
                <a:gd name="connsiteX9" fmla="*/ 2952563 w 2952563"/>
                <a:gd name="connsiteY9" fmla="*/ 2362050 h 2952563"/>
                <a:gd name="connsiteX10" fmla="*/ 2952563 w 2952563"/>
                <a:gd name="connsiteY10" fmla="*/ 2952563 h 2952563"/>
                <a:gd name="connsiteX11" fmla="*/ 2332525 w 2952563"/>
                <a:gd name="connsiteY11" fmla="*/ 2952563 h 2952563"/>
                <a:gd name="connsiteX12" fmla="*/ 1682961 w 2952563"/>
                <a:gd name="connsiteY12" fmla="*/ 2952563 h 2952563"/>
                <a:gd name="connsiteX13" fmla="*/ 1181025 w 2952563"/>
                <a:gd name="connsiteY13" fmla="*/ 2952563 h 2952563"/>
                <a:gd name="connsiteX14" fmla="*/ 590513 w 2952563"/>
                <a:gd name="connsiteY14" fmla="*/ 2952563 h 2952563"/>
                <a:gd name="connsiteX15" fmla="*/ 0 w 2952563"/>
                <a:gd name="connsiteY15" fmla="*/ 2952563 h 2952563"/>
                <a:gd name="connsiteX16" fmla="*/ 0 w 2952563"/>
                <a:gd name="connsiteY16" fmla="*/ 2421102 h 2952563"/>
                <a:gd name="connsiteX17" fmla="*/ 0 w 2952563"/>
                <a:gd name="connsiteY17" fmla="*/ 1801063 h 2952563"/>
                <a:gd name="connsiteX18" fmla="*/ 0 w 2952563"/>
                <a:gd name="connsiteY18" fmla="*/ 1151500 h 2952563"/>
                <a:gd name="connsiteX19" fmla="*/ 0 w 2952563"/>
                <a:gd name="connsiteY19" fmla="*/ 649564 h 2952563"/>
                <a:gd name="connsiteX20" fmla="*/ 0 w 2952563"/>
                <a:gd name="connsiteY20" fmla="*/ 0 h 295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563" h="2952563" extrusionOk="0">
                  <a:moveTo>
                    <a:pt x="0" y="0"/>
                  </a:moveTo>
                  <a:cubicBezTo>
                    <a:pt x="172956" y="-28764"/>
                    <a:pt x="438387" y="8950"/>
                    <a:pt x="590513" y="0"/>
                  </a:cubicBezTo>
                  <a:cubicBezTo>
                    <a:pt x="742639" y="-8950"/>
                    <a:pt x="1011875" y="-20310"/>
                    <a:pt x="1151500" y="0"/>
                  </a:cubicBezTo>
                  <a:cubicBezTo>
                    <a:pt x="1291125" y="20310"/>
                    <a:pt x="1479159" y="-2714"/>
                    <a:pt x="1712487" y="0"/>
                  </a:cubicBezTo>
                  <a:cubicBezTo>
                    <a:pt x="1945815" y="2714"/>
                    <a:pt x="2137009" y="-12440"/>
                    <a:pt x="2243948" y="0"/>
                  </a:cubicBezTo>
                  <a:cubicBezTo>
                    <a:pt x="2350887" y="12440"/>
                    <a:pt x="2763835" y="-7674"/>
                    <a:pt x="2952563" y="0"/>
                  </a:cubicBezTo>
                  <a:cubicBezTo>
                    <a:pt x="2949219" y="142190"/>
                    <a:pt x="2954757" y="455634"/>
                    <a:pt x="2952563" y="620038"/>
                  </a:cubicBezTo>
                  <a:cubicBezTo>
                    <a:pt x="2950369" y="784442"/>
                    <a:pt x="2956230" y="981511"/>
                    <a:pt x="2952563" y="1269602"/>
                  </a:cubicBezTo>
                  <a:cubicBezTo>
                    <a:pt x="2948896" y="1557693"/>
                    <a:pt x="2958327" y="1545040"/>
                    <a:pt x="2952563" y="1801063"/>
                  </a:cubicBezTo>
                  <a:cubicBezTo>
                    <a:pt x="2946799" y="2057086"/>
                    <a:pt x="2939024" y="2129109"/>
                    <a:pt x="2952563" y="2362050"/>
                  </a:cubicBezTo>
                  <a:cubicBezTo>
                    <a:pt x="2966102" y="2594991"/>
                    <a:pt x="2938781" y="2662132"/>
                    <a:pt x="2952563" y="2952563"/>
                  </a:cubicBezTo>
                  <a:cubicBezTo>
                    <a:pt x="2758313" y="2963994"/>
                    <a:pt x="2512052" y="2953102"/>
                    <a:pt x="2332525" y="2952563"/>
                  </a:cubicBezTo>
                  <a:cubicBezTo>
                    <a:pt x="2152998" y="2952024"/>
                    <a:pt x="1932504" y="2944328"/>
                    <a:pt x="1682961" y="2952563"/>
                  </a:cubicBezTo>
                  <a:cubicBezTo>
                    <a:pt x="1433418" y="2960798"/>
                    <a:pt x="1316232" y="2933057"/>
                    <a:pt x="1181025" y="2952563"/>
                  </a:cubicBezTo>
                  <a:cubicBezTo>
                    <a:pt x="1045818" y="2972069"/>
                    <a:pt x="773812" y="2940543"/>
                    <a:pt x="590513" y="2952563"/>
                  </a:cubicBezTo>
                  <a:cubicBezTo>
                    <a:pt x="407214" y="2964583"/>
                    <a:pt x="285069" y="2959426"/>
                    <a:pt x="0" y="2952563"/>
                  </a:cubicBezTo>
                  <a:cubicBezTo>
                    <a:pt x="4337" y="2797139"/>
                    <a:pt x="9789" y="2637118"/>
                    <a:pt x="0" y="2421102"/>
                  </a:cubicBezTo>
                  <a:cubicBezTo>
                    <a:pt x="-9789" y="2205086"/>
                    <a:pt x="-10067" y="2012109"/>
                    <a:pt x="0" y="1801063"/>
                  </a:cubicBezTo>
                  <a:cubicBezTo>
                    <a:pt x="10067" y="1590017"/>
                    <a:pt x="-5051" y="1401828"/>
                    <a:pt x="0" y="1151500"/>
                  </a:cubicBezTo>
                  <a:cubicBezTo>
                    <a:pt x="5051" y="901172"/>
                    <a:pt x="24074" y="856830"/>
                    <a:pt x="0" y="649564"/>
                  </a:cubicBezTo>
                  <a:cubicBezTo>
                    <a:pt x="-24074" y="442298"/>
                    <a:pt x="5622" y="137584"/>
                    <a:pt x="0" y="0"/>
                  </a:cubicBezTo>
                  <a:close/>
                </a:path>
              </a:pathLst>
            </a:custGeom>
            <a:noFill/>
            <a:ln w="38100" cap="flat">
              <a:solidFill>
                <a:schemeClr val="tx2">
                  <a:lumMod val="10000"/>
                </a:schemeClr>
              </a:solidFill>
              <a:miter lim="400000"/>
              <a:extLst>
                <a:ext uri="{C807C97D-BFC1-408E-A445-0C87EB9F89A2}">
                  <ask:lineSketchStyleProps xmlns:ask="http://schemas.microsoft.com/office/drawing/2018/sketchyshapes" sd="18332411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9" name="Arc 12">
              <a:extLst>
                <a:ext uri="{FF2B5EF4-FFF2-40B4-BE49-F238E27FC236}">
                  <a16:creationId xmlns:a16="http://schemas.microsoft.com/office/drawing/2014/main" id="{D085F811-27CF-C281-FC07-80B9126A3E21}"/>
                </a:ext>
              </a:extLst>
            </p:cNvPr>
            <p:cNvSpPr/>
            <p:nvPr/>
          </p:nvSpPr>
          <p:spPr>
            <a:xfrm rot="8100000">
              <a:off x="7936540" y="10041317"/>
              <a:ext cx="1198067" cy="1198067"/>
            </a:xfrm>
            <a:prstGeom prst="arc">
              <a:avLst/>
            </a:prstGeom>
            <a:noFill/>
            <a:ln w="25400" cap="flat">
              <a:solidFill>
                <a:schemeClr val="tx2">
                  <a:lumMod val="10000"/>
                </a:schemeClr>
              </a:solidFill>
              <a:prstDash val="solid"/>
              <a:miter lim="400000"/>
              <a:headEnd type="arrow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0" name="Arc 13">
              <a:extLst>
                <a:ext uri="{FF2B5EF4-FFF2-40B4-BE49-F238E27FC236}">
                  <a16:creationId xmlns:a16="http://schemas.microsoft.com/office/drawing/2014/main" id="{6DBC701C-05BB-E3F5-E612-DB53223E7D80}"/>
                </a:ext>
              </a:extLst>
            </p:cNvPr>
            <p:cNvSpPr/>
            <p:nvPr/>
          </p:nvSpPr>
          <p:spPr>
            <a:xfrm rot="2700000" flipH="1">
              <a:off x="10105828" y="9512982"/>
              <a:ext cx="1198067" cy="1198067"/>
            </a:xfrm>
            <a:prstGeom prst="arc">
              <a:avLst/>
            </a:prstGeom>
            <a:noFill/>
            <a:ln w="25400" cap="flat">
              <a:solidFill>
                <a:schemeClr val="tx2">
                  <a:lumMod val="10000"/>
                </a:schemeClr>
              </a:solidFill>
              <a:prstDash val="solid"/>
              <a:miter lim="400000"/>
              <a:headEnd type="arrow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1" name="Arc 14">
              <a:extLst>
                <a:ext uri="{FF2B5EF4-FFF2-40B4-BE49-F238E27FC236}">
                  <a16:creationId xmlns:a16="http://schemas.microsoft.com/office/drawing/2014/main" id="{CD869FB8-6D7D-D5AE-76D0-F80740A7228D}"/>
                </a:ext>
              </a:extLst>
            </p:cNvPr>
            <p:cNvSpPr/>
            <p:nvPr/>
          </p:nvSpPr>
          <p:spPr>
            <a:xfrm rot="8100000">
              <a:off x="12161479" y="10041317"/>
              <a:ext cx="1198067" cy="1198067"/>
            </a:xfrm>
            <a:prstGeom prst="arc">
              <a:avLst/>
            </a:prstGeom>
            <a:noFill/>
            <a:ln w="25400" cap="flat">
              <a:solidFill>
                <a:schemeClr val="tx2">
                  <a:lumMod val="10000"/>
                </a:schemeClr>
              </a:solidFill>
              <a:prstDash val="solid"/>
              <a:miter lim="400000"/>
              <a:headEnd type="arrow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52" name="Straight Connector 6">
              <a:extLst>
                <a:ext uri="{FF2B5EF4-FFF2-40B4-BE49-F238E27FC236}">
                  <a16:creationId xmlns:a16="http://schemas.microsoft.com/office/drawing/2014/main" id="{AB1BDE00-E052-49DF-DA6C-D110663513B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6431046" y="6206850"/>
              <a:ext cx="1068859" cy="1575282"/>
            </a:xfrm>
            <a:prstGeom prst="line">
              <a:avLst/>
            </a:prstGeom>
            <a:noFill/>
            <a:ln w="25400" cap="flat">
              <a:solidFill>
                <a:schemeClr val="tx2">
                  <a:lumMod val="10000"/>
                </a:schemeClr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38F76973-5ECF-D9D5-B322-AF602FF0FC3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9077421" y="5062207"/>
              <a:ext cx="510263" cy="2719925"/>
            </a:xfrm>
            <a:prstGeom prst="line">
              <a:avLst/>
            </a:prstGeom>
            <a:noFill/>
            <a:ln w="25400" cap="flat">
              <a:solidFill>
                <a:schemeClr val="tx2">
                  <a:lumMod val="10000"/>
                </a:schemeClr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Connector 22">
              <a:extLst>
                <a:ext uri="{FF2B5EF4-FFF2-40B4-BE49-F238E27FC236}">
                  <a16:creationId xmlns:a16="http://schemas.microsoft.com/office/drawing/2014/main" id="{D54DFEC6-D687-1C4D-426C-88DCA05C62E5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flipH="1">
              <a:off x="11675460" y="6206850"/>
              <a:ext cx="237891" cy="1575282"/>
            </a:xfrm>
            <a:prstGeom prst="line">
              <a:avLst/>
            </a:prstGeom>
            <a:noFill/>
            <a:ln w="25400" cap="flat">
              <a:solidFill>
                <a:schemeClr val="tx2">
                  <a:lumMod val="10000"/>
                </a:schemeClr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Straight Connector 27">
              <a:extLst>
                <a:ext uri="{FF2B5EF4-FFF2-40B4-BE49-F238E27FC236}">
                  <a16:creationId xmlns:a16="http://schemas.microsoft.com/office/drawing/2014/main" id="{141F79F1-D035-5FB0-60F6-AAE1A59B6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5918" y="5872047"/>
              <a:ext cx="1183730" cy="2062485"/>
            </a:xfrm>
            <a:prstGeom prst="line">
              <a:avLst/>
            </a:prstGeom>
            <a:noFill/>
            <a:ln w="25400" cap="flat">
              <a:solidFill>
                <a:schemeClr val="tx2">
                  <a:lumMod val="10000"/>
                </a:schemeClr>
              </a:solidFill>
              <a:prstDash val="lg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4604055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verview – Broader pi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tx2">
                    <a:lumMod val="10000"/>
                  </a:schemeClr>
                </a:solidFill>
              </a:rPr>
              <a:t>Overview </a:t>
            </a:r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- Method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F43EFCB-C1BA-116B-3A7D-ACB297327BE5}"/>
              </a:ext>
            </a:extLst>
          </p:cNvPr>
          <p:cNvSpPr/>
          <p:nvPr/>
        </p:nvSpPr>
        <p:spPr>
          <a:xfrm>
            <a:off x="1206499" y="2512663"/>
            <a:ext cx="22434085" cy="767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 indent="-20638" defTabSz="2121354">
              <a:spcBef>
                <a:spcPts val="3900"/>
              </a:spcBef>
              <a:defRPr sz="4872" b="1"/>
            </a:pPr>
            <a:r>
              <a:rPr lang="it-IT" dirty="0">
                <a:solidFill>
                  <a:schemeClr val="tx2">
                    <a:lumMod val="10000"/>
                  </a:schemeClr>
                </a:solidFill>
              </a:rPr>
              <a:t>2 steps 2 tools</a:t>
            </a:r>
          </a:p>
        </p:txBody>
      </p:sp>
      <p:sp>
        <p:nvSpPr>
          <p:cNvPr id="16" name="15 minutes">
            <a:extLst>
              <a:ext uri="{FF2B5EF4-FFF2-40B4-BE49-F238E27FC236}">
                <a16:creationId xmlns:a16="http://schemas.microsoft.com/office/drawing/2014/main" id="{FDC1B63F-A157-CE9C-7CB8-C73AE07B662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5719" y="3945826"/>
            <a:ext cx="11076876" cy="9347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sz="4000" dirty="0">
                <a:solidFill>
                  <a:schemeClr val="tx2">
                    <a:lumMod val="10000"/>
                  </a:schemeClr>
                </a:solidFill>
              </a:rPr>
              <a:t>Consolidate the concept and define resources</a:t>
            </a:r>
            <a:endParaRPr sz="40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3A8AD6-59AA-70E3-5756-C679ACEE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9" y="4880606"/>
            <a:ext cx="11076876" cy="865778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5A75ACF-5D67-EB4F-3794-ABD74CA1B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907563"/>
            <a:ext cx="10985500" cy="8587808"/>
          </a:xfrm>
          <a:prstGeom prst="rect">
            <a:avLst/>
          </a:prstGeom>
        </p:spPr>
      </p:pic>
      <p:sp>
        <p:nvSpPr>
          <p:cNvPr id="9" name="15 minutes">
            <a:extLst>
              <a:ext uri="{FF2B5EF4-FFF2-40B4-BE49-F238E27FC236}">
                <a16:creationId xmlns:a16="http://schemas.microsoft.com/office/drawing/2014/main" id="{522D6B47-B070-CB17-B0D8-F426520104A5}"/>
              </a:ext>
            </a:extLst>
          </p:cNvPr>
          <p:cNvSpPr txBox="1">
            <a:spLocks/>
          </p:cNvSpPr>
          <p:nvPr/>
        </p:nvSpPr>
        <p:spPr>
          <a:xfrm>
            <a:off x="12192000" y="3922755"/>
            <a:ext cx="11076876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Clancy Light"/>
                <a:ea typeface="Clancy Light"/>
                <a:cs typeface="Clancy Light"/>
                <a:sym typeface="Clancy Light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1" indent="0" defTabSz="825500" hangingPunct="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sz="4000" dirty="0">
                <a:solidFill>
                  <a:schemeClr val="tx2">
                    <a:lumMod val="10000"/>
                  </a:schemeClr>
                </a:solidFill>
                <a:latin typeface="Clancy Light"/>
                <a:ea typeface="Clancy Light"/>
                <a:cs typeface="Clancy Light"/>
                <a:sym typeface="Clancy Light"/>
              </a:rPr>
              <a:t>Criteria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827186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xt mapp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Consolidate the concept and define resources</a:t>
            </a:r>
            <a:br>
              <a:rPr lang="en-AU" dirty="0">
                <a:solidFill>
                  <a:schemeClr val="tx2">
                    <a:lumMod val="10000"/>
                  </a:schemeClr>
                </a:solidFill>
              </a:rPr>
            </a:br>
            <a:endParaRPr lang="en-AU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6" name="15 minut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noFill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40</a:t>
            </a:r>
            <a:r>
              <a:rPr dirty="0">
                <a:solidFill>
                  <a:schemeClr val="tx2">
                    <a:lumMod val="10000"/>
                  </a:schemeClr>
                </a:solidFill>
              </a:rPr>
              <a:t> minutes</a:t>
            </a:r>
          </a:p>
        </p:txBody>
      </p:sp>
      <p:sp>
        <p:nvSpPr>
          <p:cNvPr id="177" name="Consider stakeholders (owners, users, maintainers, etc.) and their perspectives towards the posed problem.…"/>
          <p:cNvSpPr txBox="1">
            <a:spLocks noGrp="1"/>
          </p:cNvSpPr>
          <p:nvPr>
            <p:ph type="body" idx="1"/>
          </p:nvPr>
        </p:nvSpPr>
        <p:spPr>
          <a:xfrm>
            <a:off x="1206500" y="3994504"/>
            <a:ext cx="21971000" cy="780348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7472" indent="-347472" defTabSz="1389853">
              <a:lnSpc>
                <a:spcPct val="110000"/>
              </a:lnSpc>
              <a:spcBef>
                <a:spcPts val="2500"/>
              </a:spcBef>
              <a:defRPr sz="3989"/>
            </a:pPr>
            <a:r>
              <a:rPr b="1" dirty="0">
                <a:solidFill>
                  <a:schemeClr val="tx2">
                    <a:lumMod val="10000"/>
                  </a:schemeClr>
                </a:solidFill>
              </a:rPr>
              <a:t>Consider </a:t>
            </a:r>
            <a:r>
              <a:rPr lang="en-AU" b="1" dirty="0">
                <a:solidFill>
                  <a:schemeClr val="tx2">
                    <a:lumMod val="10000"/>
                  </a:schemeClr>
                </a:solidFill>
              </a:rPr>
              <a:t>opportunities or limits that can influence the development of your project</a:t>
            </a:r>
          </a:p>
          <a:p>
            <a:pPr marL="347472" indent="-347472" defTabSz="1389853">
              <a:lnSpc>
                <a:spcPct val="110000"/>
              </a:lnSpc>
              <a:spcBef>
                <a:spcPts val="2500"/>
              </a:spcBef>
              <a:defRPr sz="3989"/>
            </a:pPr>
            <a:r>
              <a:rPr lang="en-AU" b="1" dirty="0">
                <a:solidFill>
                  <a:schemeClr val="tx2">
                    <a:lumMod val="10000"/>
                  </a:schemeClr>
                </a:solidFill>
              </a:rPr>
              <a:t>Consider the problem and the needs emerged in your research and list why your solution is solving them </a:t>
            </a:r>
          </a:p>
          <a:p>
            <a:pPr marL="347472" indent="-347472" defTabSz="1389853">
              <a:lnSpc>
                <a:spcPct val="110000"/>
              </a:lnSpc>
              <a:spcBef>
                <a:spcPts val="2500"/>
              </a:spcBef>
              <a:defRPr sz="3989"/>
            </a:pPr>
            <a:r>
              <a:rPr lang="en-AU" b="1" dirty="0">
                <a:solidFill>
                  <a:schemeClr val="tx2">
                    <a:lumMod val="10000"/>
                  </a:schemeClr>
                </a:solidFill>
              </a:rPr>
              <a:t>Consider your solution and define which resources you need:</a:t>
            </a:r>
          </a:p>
          <a:p>
            <a:pPr marL="957072" lvl="1" indent="-347472" defTabSz="1389853">
              <a:lnSpc>
                <a:spcPct val="110000"/>
              </a:lnSpc>
              <a:spcBef>
                <a:spcPts val="1000"/>
              </a:spcBef>
              <a:defRPr sz="3989"/>
            </a:pPr>
            <a:r>
              <a:rPr lang="en-AU" sz="3200" dirty="0">
                <a:solidFill>
                  <a:schemeClr val="tx2">
                    <a:lumMod val="10000"/>
                  </a:schemeClr>
                </a:solidFill>
              </a:rPr>
              <a:t>Materials</a:t>
            </a:r>
          </a:p>
          <a:p>
            <a:pPr marL="957072" lvl="1" indent="-347472" defTabSz="1389853">
              <a:lnSpc>
                <a:spcPct val="110000"/>
              </a:lnSpc>
              <a:spcBef>
                <a:spcPts val="1000"/>
              </a:spcBef>
              <a:defRPr sz="3989"/>
            </a:pPr>
            <a:r>
              <a:rPr lang="en-AU" sz="3200" dirty="0">
                <a:solidFill>
                  <a:schemeClr val="tx2">
                    <a:lumMod val="10000"/>
                  </a:schemeClr>
                </a:solidFill>
              </a:rPr>
              <a:t>Components </a:t>
            </a:r>
          </a:p>
          <a:p>
            <a:pPr marL="957072" lvl="1" indent="-347472" defTabSz="1389853">
              <a:lnSpc>
                <a:spcPct val="110000"/>
              </a:lnSpc>
              <a:spcBef>
                <a:spcPts val="1000"/>
              </a:spcBef>
              <a:defRPr sz="3989"/>
            </a:pPr>
            <a:r>
              <a:rPr lang="en-AU" sz="3200" dirty="0">
                <a:solidFill>
                  <a:schemeClr val="tx2">
                    <a:lumMod val="10000"/>
                  </a:schemeClr>
                </a:solidFill>
              </a:rPr>
              <a:t>Processes</a:t>
            </a:r>
          </a:p>
          <a:p>
            <a:pPr marL="957072" lvl="1" indent="-347472" defTabSz="1389853">
              <a:lnSpc>
                <a:spcPct val="110000"/>
              </a:lnSpc>
              <a:spcBef>
                <a:spcPts val="1000"/>
              </a:spcBef>
              <a:defRPr sz="3989"/>
            </a:pPr>
            <a:r>
              <a:rPr lang="en-AU" sz="3200" dirty="0">
                <a:solidFill>
                  <a:schemeClr val="tx2">
                    <a:lumMod val="10000"/>
                  </a:schemeClr>
                </a:solidFill>
              </a:rPr>
              <a:t>Technologies</a:t>
            </a:r>
          </a:p>
          <a:p>
            <a:pPr marL="957072" lvl="1" indent="-347472" defTabSz="1389853">
              <a:lnSpc>
                <a:spcPct val="110000"/>
              </a:lnSpc>
              <a:spcBef>
                <a:spcPts val="1000"/>
              </a:spcBef>
              <a:defRPr sz="3989"/>
            </a:pPr>
            <a:r>
              <a:rPr lang="en-AU" sz="3200" dirty="0">
                <a:solidFill>
                  <a:schemeClr val="tx2">
                    <a:lumMod val="10000"/>
                  </a:schemeClr>
                </a:solidFill>
              </a:rPr>
              <a:t>Services</a:t>
            </a:r>
          </a:p>
          <a:p>
            <a:pPr marL="347472" indent="-347472" defTabSz="1389853">
              <a:lnSpc>
                <a:spcPct val="110000"/>
              </a:lnSpc>
              <a:spcBef>
                <a:spcPts val="2500"/>
              </a:spcBef>
              <a:defRPr sz="3989"/>
            </a:pPr>
            <a:endParaRPr lang="en-AU" sz="2736" dirty="0">
              <a:solidFill>
                <a:schemeClr val="tx2">
                  <a:lumMod val="10000"/>
                </a:schemeClr>
              </a:solidFill>
            </a:endParaRPr>
          </a:p>
          <a:p>
            <a:pPr marL="347472" indent="-347472" defTabSz="1389853">
              <a:lnSpc>
                <a:spcPct val="110000"/>
              </a:lnSpc>
              <a:spcBef>
                <a:spcPts val="2500"/>
              </a:spcBef>
              <a:defRPr sz="3989"/>
            </a:pPr>
            <a:endParaRPr sz="2736" dirty="0">
              <a:solidFill>
                <a:schemeClr val="tx2">
                  <a:lumMod val="10000"/>
                </a:schemeClr>
              </a:solidFill>
            </a:endParaRPr>
          </a:p>
        </p:txBody>
      </p:sp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D6888BDE-A480-500C-3BF3-8F04B6ADA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588730"/>
              </p:ext>
            </p:extLst>
          </p:nvPr>
        </p:nvGraphicFramePr>
        <p:xfrm>
          <a:off x="0" y="11879592"/>
          <a:ext cx="24383999" cy="18364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9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3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8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39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b="1" dirty="0"/>
                        <a:t>Activity 1</a:t>
                      </a:r>
                      <a:endParaRPr sz="2500" b="1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b="1" dirty="0"/>
                        <a:t>Activity 2</a:t>
                      </a:r>
                      <a:endParaRPr sz="2500" b="1" dirty="0"/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500" b="1" dirty="0"/>
                        <a:t>Wrap-up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5"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10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40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40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10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643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teamwork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teamwork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ppia parentesi graffa 15">
            <a:extLst>
              <a:ext uri="{FF2B5EF4-FFF2-40B4-BE49-F238E27FC236}">
                <a16:creationId xmlns:a16="http://schemas.microsoft.com/office/drawing/2014/main" id="{6B2F933D-9530-C696-5463-FA81285E1184}"/>
              </a:ext>
            </a:extLst>
          </p:cNvPr>
          <p:cNvSpPr/>
          <p:nvPr/>
        </p:nvSpPr>
        <p:spPr>
          <a:xfrm>
            <a:off x="17289967" y="6092437"/>
            <a:ext cx="5990164" cy="2877015"/>
          </a:xfrm>
          <a:prstGeom prst="bracePair">
            <a:avLst/>
          </a:prstGeom>
          <a:noFill/>
          <a:ln w="76200" cap="flat">
            <a:solidFill>
              <a:schemeClr val="tx2">
                <a:lumMod val="1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3672AC1-F841-1E80-3D1B-A37F86681ED6}"/>
              </a:ext>
            </a:extLst>
          </p:cNvPr>
          <p:cNvSpPr/>
          <p:nvPr/>
        </p:nvSpPr>
        <p:spPr>
          <a:xfrm>
            <a:off x="17832657" y="6417819"/>
            <a:ext cx="5150911" cy="16845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0638" indent="-20638" defTabSz="1389853">
              <a:lnSpc>
                <a:spcPct val="110000"/>
              </a:lnSpc>
              <a:spcBef>
                <a:spcPts val="2500"/>
              </a:spcBef>
              <a:defRPr sz="3989"/>
            </a:pPr>
            <a:r>
              <a:rPr lang="en-AU" sz="3200" dirty="0">
                <a:solidFill>
                  <a:schemeClr val="tx2">
                    <a:lumMod val="10000"/>
                  </a:schemeClr>
                </a:solidFill>
              </a:rPr>
              <a:t>You can stick post-it, pictures or use other Miro’s tool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69969-DFFE-ABB6-355D-D7CD2F24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48063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7272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xt mapp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Success criteria and validation</a:t>
            </a:r>
            <a:br>
              <a:rPr lang="en-AU" dirty="0">
                <a:solidFill>
                  <a:schemeClr val="tx2">
                    <a:lumMod val="10000"/>
                  </a:schemeClr>
                </a:solidFill>
              </a:rPr>
            </a:br>
            <a:br>
              <a:rPr lang="en-AU" dirty="0">
                <a:solidFill>
                  <a:schemeClr val="tx2">
                    <a:lumMod val="10000"/>
                  </a:schemeClr>
                </a:solidFill>
              </a:rPr>
            </a:br>
            <a:endParaRPr lang="en-AU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6" name="15 minut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dirty="0">
                <a:solidFill>
                  <a:schemeClr val="tx2">
                    <a:lumMod val="10000"/>
                  </a:schemeClr>
                </a:solidFill>
              </a:rPr>
              <a:t>40</a:t>
            </a:r>
            <a:r>
              <a:rPr dirty="0">
                <a:solidFill>
                  <a:schemeClr val="tx2">
                    <a:lumMod val="10000"/>
                  </a:schemeClr>
                </a:solidFill>
              </a:rPr>
              <a:t> minutes</a:t>
            </a:r>
          </a:p>
        </p:txBody>
      </p:sp>
      <p:sp>
        <p:nvSpPr>
          <p:cNvPr id="177" name="Consider stakeholders (owners, users, maintainers, etc.) and their perspectives towards the posed problem.…"/>
          <p:cNvSpPr txBox="1">
            <a:spLocks noGrp="1"/>
          </p:cNvSpPr>
          <p:nvPr>
            <p:ph type="body" idx="1"/>
          </p:nvPr>
        </p:nvSpPr>
        <p:spPr>
          <a:xfrm>
            <a:off x="1206500" y="3994504"/>
            <a:ext cx="21971000" cy="78034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GB" sz="4000" b="1" dirty="0">
                <a:solidFill>
                  <a:schemeClr val="tx2">
                    <a:lumMod val="10000"/>
                  </a:schemeClr>
                </a:solidFill>
                <a:latin typeface="Daytona" panose="020B0604030500040204" pitchFamily="34" charset="0"/>
                <a:sym typeface="Helvetica Neue"/>
              </a:rPr>
              <a:t>Now you know why your solution solve a problem </a:t>
            </a:r>
            <a:r>
              <a:rPr lang="en-GB" sz="4000" dirty="0">
                <a:solidFill>
                  <a:schemeClr val="tx2">
                    <a:lumMod val="10000"/>
                  </a:schemeClr>
                </a:solidFill>
                <a:latin typeface="Daytona" panose="020B0604030500040204" pitchFamily="34" charset="0"/>
                <a:sym typeface="Helvetica Neue"/>
              </a:rPr>
              <a:t>for some specific users and stakeholders and </a:t>
            </a:r>
            <a:r>
              <a:rPr lang="en-GB" sz="4000" b="1" dirty="0">
                <a:solidFill>
                  <a:schemeClr val="tx2">
                    <a:lumMod val="10000"/>
                  </a:schemeClr>
                </a:solidFill>
                <a:latin typeface="Daytona" panose="020B0604030500040204" pitchFamily="34" charset="0"/>
                <a:sym typeface="Helvetica Neue"/>
              </a:rPr>
              <a:t>you know which resources you need</a:t>
            </a:r>
            <a:r>
              <a:rPr lang="en-GB" sz="4000" dirty="0">
                <a:solidFill>
                  <a:schemeClr val="tx2">
                    <a:lumMod val="10000"/>
                  </a:schemeClr>
                </a:solidFill>
                <a:latin typeface="Daytona" panose="020B0604030500040204" pitchFamily="34" charset="0"/>
                <a:sym typeface="Helvetica Neue"/>
              </a:rPr>
              <a:t>. Try to </a:t>
            </a:r>
            <a:r>
              <a:rPr lang="en-GB" sz="4000" b="1" dirty="0">
                <a:solidFill>
                  <a:schemeClr val="tx2">
                    <a:lumMod val="10000"/>
                  </a:schemeClr>
                </a:solidFill>
                <a:latin typeface="Daytona" panose="020B0604030500040204" pitchFamily="34" charset="0"/>
                <a:sym typeface="Helvetica Neue"/>
              </a:rPr>
              <a:t>validate your concept </a:t>
            </a:r>
            <a:r>
              <a:rPr lang="en-GB" sz="4000" dirty="0">
                <a:solidFill>
                  <a:schemeClr val="tx2">
                    <a:lumMod val="10000"/>
                  </a:schemeClr>
                </a:solidFill>
                <a:latin typeface="Daytona" panose="020B0604030500040204" pitchFamily="34" charset="0"/>
                <a:sym typeface="Helvetica Neue"/>
              </a:rPr>
              <a:t>(proof of concept) by defining:</a:t>
            </a:r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GB" sz="4000" dirty="0">
                <a:solidFill>
                  <a:schemeClr val="tx2">
                    <a:lumMod val="10000"/>
                  </a:schemeClr>
                </a:solidFill>
                <a:latin typeface="Daytona" panose="020B0604030500040204" pitchFamily="34" charset="0"/>
                <a:sym typeface="Helvetica Neue"/>
              </a:rPr>
              <a:t>- </a:t>
            </a:r>
            <a:r>
              <a:rPr lang="en-GB" sz="4000" b="1" dirty="0">
                <a:solidFill>
                  <a:schemeClr val="tx2">
                    <a:lumMod val="10000"/>
                  </a:schemeClr>
                </a:solidFill>
                <a:latin typeface="Daytona" panose="020B0604030500040204" pitchFamily="34" charset="0"/>
                <a:sym typeface="Helvetica Neue"/>
              </a:rPr>
              <a:t>success criteria and </a:t>
            </a:r>
            <a:r>
              <a:rPr lang="en-GB" sz="4000" b="1" dirty="0">
                <a:solidFill>
                  <a:schemeClr val="tx2">
                    <a:lumMod val="10000"/>
                  </a:schemeClr>
                </a:solidFill>
                <a:latin typeface="Daytona" panose="020B0604030500040204" pitchFamily="34" charset="0"/>
                <a:ea typeface="ヒラギノ角ゴ Pro W3" charset="0"/>
                <a:cs typeface="Univers 55"/>
                <a:sym typeface="Helvetica Neue"/>
              </a:rPr>
              <a:t>metrics </a:t>
            </a:r>
            <a:r>
              <a:rPr lang="en-GB" sz="4000" dirty="0">
                <a:solidFill>
                  <a:schemeClr val="tx2">
                    <a:lumMod val="10000"/>
                  </a:schemeClr>
                </a:solidFill>
                <a:latin typeface="Daytona" panose="020B0604030500040204" pitchFamily="34" charset="0"/>
                <a:ea typeface="ヒラギノ角ゴ Pro W3" charset="0"/>
                <a:cs typeface="Univers 55"/>
                <a:sym typeface="Helvetica Neue"/>
              </a:rPr>
              <a:t>to assess your concept (try to connect your metrics and criteria with needs of your users)</a:t>
            </a:r>
          </a:p>
          <a:p>
            <a:pPr marL="0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en-GB" sz="4000" dirty="0">
                <a:solidFill>
                  <a:schemeClr val="tx2">
                    <a:lumMod val="10000"/>
                  </a:schemeClr>
                </a:solidFill>
                <a:latin typeface="Daytona" panose="020B0604030500040204" pitchFamily="34" charset="0"/>
                <a:ea typeface="ヒラギノ角ゴ Pro W3" charset="0"/>
                <a:cs typeface="Univers 55"/>
                <a:sym typeface="Helvetica Neue"/>
              </a:rPr>
              <a:t>- </a:t>
            </a:r>
            <a:r>
              <a:rPr lang="en-GB" sz="4000" b="1" dirty="0">
                <a:solidFill>
                  <a:schemeClr val="tx2">
                    <a:lumMod val="10000"/>
                  </a:schemeClr>
                </a:solidFill>
                <a:latin typeface="Daytona" panose="020B0604030500040204" pitchFamily="34" charset="0"/>
                <a:ea typeface="ヒラギノ角ゴ Pro W3" charset="0"/>
                <a:cs typeface="Univers 55"/>
                <a:sym typeface="Helvetica Neue"/>
              </a:rPr>
              <a:t>with these metrics validate every component / part of your solution</a:t>
            </a:r>
          </a:p>
          <a:p>
            <a:pPr marL="347472" indent="-347472" defTabSz="1389853">
              <a:lnSpc>
                <a:spcPct val="110000"/>
              </a:lnSpc>
              <a:spcBef>
                <a:spcPts val="2500"/>
              </a:spcBef>
              <a:defRPr sz="3989"/>
            </a:pPr>
            <a:endParaRPr lang="en-GB" sz="2736" dirty="0">
              <a:solidFill>
                <a:schemeClr val="tx2">
                  <a:lumMod val="10000"/>
                </a:schemeClr>
              </a:solidFill>
              <a:latin typeface="Daytona" panose="020B0604030500040204" pitchFamily="34" charset="0"/>
            </a:endParaRPr>
          </a:p>
        </p:txBody>
      </p:sp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3C7179D4-F48B-3B83-9AEB-2F79A9DE2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259745"/>
              </p:ext>
            </p:extLst>
          </p:nvPr>
        </p:nvGraphicFramePr>
        <p:xfrm>
          <a:off x="0" y="11879592"/>
          <a:ext cx="24383999" cy="18364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9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3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8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39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b="1" dirty="0"/>
                        <a:t>Activity 1</a:t>
                      </a:r>
                      <a:endParaRPr sz="2500" b="1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b="1" dirty="0"/>
                        <a:t>Activity 2</a:t>
                      </a:r>
                      <a:endParaRPr sz="2500" b="1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500" b="1" dirty="0"/>
                        <a:t>Wrap-up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5"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10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40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40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10</a:t>
                      </a:r>
                      <a:r>
                        <a:rPr sz="2500" dirty="0"/>
                        <a:t> min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643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teamwork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teamwork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355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C444B4-578B-1F61-79D3-047C6FF74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480636" cy="13716000"/>
          </a:xfrm>
          <a:prstGeom prst="rect">
            <a:avLst/>
          </a:prstGeom>
        </p:spPr>
      </p:pic>
      <p:sp>
        <p:nvSpPr>
          <p:cNvPr id="13" name="Doppia parentesi graffa 15">
            <a:extLst>
              <a:ext uri="{FF2B5EF4-FFF2-40B4-BE49-F238E27FC236}">
                <a16:creationId xmlns:a16="http://schemas.microsoft.com/office/drawing/2014/main" id="{1AF03101-B7AC-2C10-D77C-B3D5CCE0EF6A}"/>
              </a:ext>
            </a:extLst>
          </p:cNvPr>
          <p:cNvSpPr/>
          <p:nvPr/>
        </p:nvSpPr>
        <p:spPr>
          <a:xfrm>
            <a:off x="17289967" y="6092437"/>
            <a:ext cx="5990164" cy="2877015"/>
          </a:xfrm>
          <a:prstGeom prst="bracePair">
            <a:avLst/>
          </a:prstGeom>
          <a:noFill/>
          <a:ln w="76200" cap="flat">
            <a:solidFill>
              <a:schemeClr val="tx2">
                <a:lumMod val="1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</a:endParaRPr>
          </a:p>
        </p:txBody>
      </p:sp>
      <p:sp>
        <p:nvSpPr>
          <p:cNvPr id="14" name="Rettangolo 16">
            <a:extLst>
              <a:ext uri="{FF2B5EF4-FFF2-40B4-BE49-F238E27FC236}">
                <a16:creationId xmlns:a16="http://schemas.microsoft.com/office/drawing/2014/main" id="{858FDA4E-B11C-FBA8-6FA1-AC7B3D44662D}"/>
              </a:ext>
            </a:extLst>
          </p:cNvPr>
          <p:cNvSpPr/>
          <p:nvPr/>
        </p:nvSpPr>
        <p:spPr>
          <a:xfrm>
            <a:off x="17832657" y="6417819"/>
            <a:ext cx="5150911" cy="16845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0638" indent="-20638" defTabSz="1389853">
              <a:lnSpc>
                <a:spcPct val="110000"/>
              </a:lnSpc>
              <a:spcBef>
                <a:spcPts val="2500"/>
              </a:spcBef>
              <a:defRPr sz="3989"/>
            </a:pPr>
            <a:r>
              <a:rPr lang="en-AU" sz="3200" dirty="0">
                <a:solidFill>
                  <a:schemeClr val="tx2">
                    <a:lumMod val="10000"/>
                  </a:schemeClr>
                </a:solidFill>
              </a:rPr>
              <a:t>You can stick post-it, pictures or use other Miro’s tool</a:t>
            </a:r>
          </a:p>
        </p:txBody>
      </p:sp>
    </p:spTree>
    <p:extLst>
      <p:ext uri="{BB962C8B-B14F-4D97-AF65-F5344CB8AC3E}">
        <p14:creationId xmlns:p14="http://schemas.microsoft.com/office/powerpoint/2010/main" val="233679374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FFFFFF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Clancy Bold"/>
        <a:ea typeface="Clancy Bold"/>
        <a:cs typeface="Clancy Bold"/>
      </a:majorFont>
      <a:minorFont>
        <a:latin typeface="Clancy Bold"/>
        <a:ea typeface="Clancy Bold"/>
        <a:cs typeface="Clancy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Roboto"/>
            <a:ea typeface="Roboto"/>
            <a:cs typeface="Roboto"/>
            <a:sym typeface="Robo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Clancy Bold"/>
        <a:ea typeface="Clancy Bold"/>
        <a:cs typeface="Clancy Bold"/>
      </a:majorFont>
      <a:minorFont>
        <a:latin typeface="Clancy Bold"/>
        <a:ea typeface="Clancy Bold"/>
        <a:cs typeface="Clancy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Roboto"/>
            <a:ea typeface="Roboto"/>
            <a:cs typeface="Roboto"/>
            <a:sym typeface="Robo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1EC42638D17A47BE4E0722CB0B0E17" ma:contentTypeVersion="0" ma:contentTypeDescription="Create a new document." ma:contentTypeScope="" ma:versionID="067e9f05cca4628fb644a6e2052e1b8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122065-F871-4B71-ACA7-2A74E1D39554}"/>
</file>

<file path=customXml/itemProps2.xml><?xml version="1.0" encoding="utf-8"?>
<ds:datastoreItem xmlns:ds="http://schemas.openxmlformats.org/officeDocument/2006/customXml" ds:itemID="{F986D8DB-3C30-408C-A74B-62B83432FC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AC3977-7D77-443C-8188-EEBE5269A5EA}">
  <ds:schemaRefs>
    <ds:schemaRef ds:uri="http://schemas.microsoft.com/office/2006/metadata/properties"/>
    <ds:schemaRef ds:uri="http://schemas.microsoft.com/office/infopath/2007/PartnerControls"/>
    <ds:schemaRef ds:uri="95a13eb2-3333-4aa4-8e1c-5c0de83d0fac"/>
    <ds:schemaRef ds:uri="2c84b31f-af7c-4218-9c41-4593708df83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553</Words>
  <Application>Microsoft Macintosh PowerPoint</Application>
  <PresentationFormat>Custom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Clancy Bold</vt:lpstr>
      <vt:lpstr>Clancy Light</vt:lpstr>
      <vt:lpstr>Clancy Regular</vt:lpstr>
      <vt:lpstr>Daytona</vt:lpstr>
      <vt:lpstr>Helvetica Neue</vt:lpstr>
      <vt:lpstr>Helvetica Neue Medium</vt:lpstr>
      <vt:lpstr>Roboto</vt:lpstr>
      <vt:lpstr>21_BasicWhite</vt:lpstr>
      <vt:lpstr>Week 4 Proof of concept</vt:lpstr>
      <vt:lpstr>Today – Making a feasibility study and the proof of concept</vt:lpstr>
      <vt:lpstr>Overview - Aims</vt:lpstr>
      <vt:lpstr>Overview – where we are</vt:lpstr>
      <vt:lpstr>Overview - Method</vt:lpstr>
      <vt:lpstr>Consolidate the concept and define resources </vt:lpstr>
      <vt:lpstr>PowerPoint Presentation</vt:lpstr>
      <vt:lpstr>Success criteria and validation  </vt:lpstr>
      <vt:lpstr>PowerPoint Presentation</vt:lpstr>
      <vt:lpstr>Wrap-up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User research plan</dc:title>
  <cp:lastModifiedBy>Arianna Vignati</cp:lastModifiedBy>
  <cp:revision>39</cp:revision>
  <dcterms:modified xsi:type="dcterms:W3CDTF">2023-09-06T06:15:23Z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0x0101003B1EC42638D17A47BE4E0722CB0B0E17</vt:lpwstr>
  </property>
  <property fmtid="{D5CDD505-2E9C-101B-9397-08002B2CF9AE}" pid="3" name="MediaServiceImageTags">
    <vt:lpwstr/>
  </property>
</Properties>
</file>