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78" r:id="rId4"/>
  </p:sldMasterIdLst>
  <p:notesMasterIdLst>
    <p:notesMasterId r:id="rId30"/>
  </p:notesMasterIdLst>
  <p:handoutMasterIdLst>
    <p:handoutMasterId r:id="rId31"/>
  </p:handoutMasterIdLst>
  <p:sldIdLst>
    <p:sldId id="258" r:id="rId5"/>
    <p:sldId id="286" r:id="rId6"/>
    <p:sldId id="643" r:id="rId7"/>
    <p:sldId id="667" r:id="rId8"/>
    <p:sldId id="690" r:id="rId9"/>
    <p:sldId id="672" r:id="rId10"/>
    <p:sldId id="674" r:id="rId11"/>
    <p:sldId id="262" r:id="rId12"/>
    <p:sldId id="675" r:id="rId13"/>
    <p:sldId id="676" r:id="rId14"/>
    <p:sldId id="677" r:id="rId15"/>
    <p:sldId id="679" r:id="rId16"/>
    <p:sldId id="678" r:id="rId17"/>
    <p:sldId id="680" r:id="rId18"/>
    <p:sldId id="681" r:id="rId19"/>
    <p:sldId id="682" r:id="rId20"/>
    <p:sldId id="683" r:id="rId21"/>
    <p:sldId id="684" r:id="rId22"/>
    <p:sldId id="685" r:id="rId23"/>
    <p:sldId id="686" r:id="rId24"/>
    <p:sldId id="687" r:id="rId25"/>
    <p:sldId id="689" r:id="rId26"/>
    <p:sldId id="688" r:id="rId27"/>
    <p:sldId id="691" r:id="rId28"/>
    <p:sldId id="669" r:id="rId29"/>
  </p:sldIdLst>
  <p:sldSz cx="12192000" cy="6858000"/>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4">
          <p15:clr>
            <a:srgbClr val="A4A3A4"/>
          </p15:clr>
        </p15:guide>
        <p15:guide id="2" pos="2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68D"/>
    <a:srgbClr val="F2F2F2"/>
    <a:srgbClr val="D5D5D5"/>
    <a:srgbClr val="FFF056"/>
    <a:srgbClr val="FFEA4B"/>
    <a:srgbClr val="2F2F2F"/>
    <a:srgbClr val="F6DF00"/>
    <a:srgbClr val="FFFDEF"/>
    <a:srgbClr val="4A4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5217BB-E9E4-4924-B07B-36E51361E876}" v="6709" dt="2023-10-06T04:46:54.7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04" autoAdjust="0"/>
    <p:restoredTop sz="85850" autoAdjust="0"/>
  </p:normalViewPr>
  <p:slideViewPr>
    <p:cSldViewPr>
      <p:cViewPr varScale="1">
        <p:scale>
          <a:sx n="109" d="100"/>
          <a:sy n="109" d="100"/>
        </p:scale>
        <p:origin x="1112" y="184"/>
      </p:cViewPr>
      <p:guideLst>
        <p:guide orient="horz" pos="2160"/>
        <p:guide pos="3840"/>
      </p:guideLst>
    </p:cSldViewPr>
  </p:slideViewPr>
  <p:outlineViewPr>
    <p:cViewPr>
      <p:scale>
        <a:sx n="33" d="100"/>
        <a:sy n="33" d="100"/>
      </p:scale>
      <p:origin x="0" y="188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680" y="-78"/>
      </p:cViewPr>
      <p:guideLst>
        <p:guide orient="horz" pos="3124"/>
        <p:guide pos="21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C319FD-875C-458B-8CBE-5958CC252D37}"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AU"/>
        </a:p>
      </dgm:t>
    </dgm:pt>
    <dgm:pt modelId="{6EB6EF01-DF4C-4295-BB76-F676C97C591D}">
      <dgm:prSet phldrT="[Text]"/>
      <dgm:spPr>
        <a:solidFill>
          <a:srgbClr val="D5D5D5"/>
        </a:solidFill>
      </dgm:spPr>
      <dgm:t>
        <a:bodyPr/>
        <a:lstStyle/>
        <a:p>
          <a:r>
            <a:rPr lang="en-AU" b="1" dirty="0">
              <a:solidFill>
                <a:schemeClr val="tx1"/>
              </a:solidFill>
            </a:rPr>
            <a:t>How this fits into your assignments</a:t>
          </a:r>
        </a:p>
        <a:p>
          <a:r>
            <a:rPr lang="en-AU" dirty="0">
              <a:solidFill>
                <a:schemeClr val="tx1"/>
              </a:solidFill>
            </a:rPr>
            <a:t>(5 min)</a:t>
          </a:r>
        </a:p>
      </dgm:t>
    </dgm:pt>
    <dgm:pt modelId="{447CD39C-622B-4226-AFA8-D32B141B7BFD}" type="parTrans" cxnId="{4197C67C-A10F-4B0E-9666-3E73D942F1E8}">
      <dgm:prSet/>
      <dgm:spPr/>
      <dgm:t>
        <a:bodyPr/>
        <a:lstStyle/>
        <a:p>
          <a:endParaRPr lang="en-AU">
            <a:solidFill>
              <a:schemeClr val="tx1"/>
            </a:solidFill>
          </a:endParaRPr>
        </a:p>
      </dgm:t>
    </dgm:pt>
    <dgm:pt modelId="{AFCE434F-5B4A-406C-AAF0-F47BD05C8840}" type="sibTrans" cxnId="{4197C67C-A10F-4B0E-9666-3E73D942F1E8}">
      <dgm:prSet/>
      <dgm:spPr/>
      <dgm:t>
        <a:bodyPr/>
        <a:lstStyle/>
        <a:p>
          <a:endParaRPr lang="en-AU">
            <a:solidFill>
              <a:schemeClr val="tx1"/>
            </a:solidFill>
          </a:endParaRPr>
        </a:p>
      </dgm:t>
    </dgm:pt>
    <dgm:pt modelId="{5BA6D81C-87D0-4C65-92CC-5B3D0EE43E7D}">
      <dgm:prSet phldrT="[Text]"/>
      <dgm:spPr>
        <a:solidFill>
          <a:schemeClr val="bg2"/>
        </a:solidFill>
      </dgm:spPr>
      <dgm:t>
        <a:bodyPr/>
        <a:lstStyle/>
        <a:p>
          <a:r>
            <a:rPr lang="en-AU" b="1" dirty="0">
              <a:solidFill>
                <a:schemeClr val="tx1"/>
              </a:solidFill>
            </a:rPr>
            <a:t>The process explained</a:t>
          </a:r>
        </a:p>
        <a:p>
          <a:r>
            <a:rPr lang="en-AU" dirty="0">
              <a:solidFill>
                <a:schemeClr val="tx1"/>
              </a:solidFill>
            </a:rPr>
            <a:t>( 5 min)</a:t>
          </a:r>
        </a:p>
      </dgm:t>
    </dgm:pt>
    <dgm:pt modelId="{20647EAB-EDAA-4F94-B474-191271532B7A}" type="sibTrans" cxnId="{CA5AB6AE-95B0-4CE6-A1E8-B0655B7D6613}">
      <dgm:prSet/>
      <dgm:spPr/>
      <dgm:t>
        <a:bodyPr/>
        <a:lstStyle/>
        <a:p>
          <a:endParaRPr lang="en-AU">
            <a:solidFill>
              <a:schemeClr val="tx1"/>
            </a:solidFill>
          </a:endParaRPr>
        </a:p>
      </dgm:t>
    </dgm:pt>
    <dgm:pt modelId="{2ABF2354-2FF9-4551-B090-45B6B91E75A4}" type="parTrans" cxnId="{CA5AB6AE-95B0-4CE6-A1E8-B0655B7D6613}">
      <dgm:prSet/>
      <dgm:spPr/>
      <dgm:t>
        <a:bodyPr/>
        <a:lstStyle/>
        <a:p>
          <a:endParaRPr lang="en-AU">
            <a:solidFill>
              <a:schemeClr val="tx1"/>
            </a:solidFill>
          </a:endParaRPr>
        </a:p>
      </dgm:t>
    </dgm:pt>
    <dgm:pt modelId="{1FFF4554-3032-4C05-9357-281040A32B64}">
      <dgm:prSet phldrT="[Text]"/>
      <dgm:spPr>
        <a:solidFill>
          <a:srgbClr val="D5D5D5"/>
        </a:solidFill>
      </dgm:spPr>
      <dgm:t>
        <a:bodyPr/>
        <a:lstStyle/>
        <a:p>
          <a:r>
            <a:rPr lang="en-AU" b="1" dirty="0">
              <a:solidFill>
                <a:schemeClr val="tx1"/>
              </a:solidFill>
            </a:rPr>
            <a:t>Example 1: Minimalist table</a:t>
          </a:r>
        </a:p>
        <a:p>
          <a:r>
            <a:rPr lang="en-AU" dirty="0">
              <a:solidFill>
                <a:schemeClr val="tx1"/>
              </a:solidFill>
            </a:rPr>
            <a:t>(25 min)</a:t>
          </a:r>
        </a:p>
      </dgm:t>
    </dgm:pt>
    <dgm:pt modelId="{87795C3A-B3DC-406B-9285-5DBDC1B6CBB4}" type="sibTrans" cxnId="{6C56E462-CDD0-427A-A09D-43642729C49F}">
      <dgm:prSet/>
      <dgm:spPr/>
      <dgm:t>
        <a:bodyPr/>
        <a:lstStyle/>
        <a:p>
          <a:endParaRPr lang="en-AU">
            <a:solidFill>
              <a:schemeClr val="tx1"/>
            </a:solidFill>
          </a:endParaRPr>
        </a:p>
      </dgm:t>
    </dgm:pt>
    <dgm:pt modelId="{36DCFD33-B155-40D3-8865-B90BC9C46EC0}" type="parTrans" cxnId="{6C56E462-CDD0-427A-A09D-43642729C49F}">
      <dgm:prSet/>
      <dgm:spPr/>
      <dgm:t>
        <a:bodyPr/>
        <a:lstStyle/>
        <a:p>
          <a:endParaRPr lang="en-AU">
            <a:solidFill>
              <a:schemeClr val="tx1"/>
            </a:solidFill>
          </a:endParaRPr>
        </a:p>
      </dgm:t>
    </dgm:pt>
    <dgm:pt modelId="{BCECC82F-1CDD-421B-9F6F-E6AC57AF2901}">
      <dgm:prSet phldrT="[Text]"/>
      <dgm:spPr>
        <a:solidFill>
          <a:srgbClr val="D5D5D5"/>
        </a:solidFill>
      </dgm:spPr>
      <dgm:t>
        <a:bodyPr/>
        <a:lstStyle/>
        <a:p>
          <a:r>
            <a:rPr lang="en-AU" b="1" dirty="0">
              <a:solidFill>
                <a:schemeClr val="tx1"/>
              </a:solidFill>
            </a:rPr>
            <a:t>Example 2: Satellite telescope mirror</a:t>
          </a:r>
        </a:p>
        <a:p>
          <a:r>
            <a:rPr lang="en-AU" dirty="0">
              <a:solidFill>
                <a:schemeClr val="tx1"/>
              </a:solidFill>
            </a:rPr>
            <a:t>(25 min)</a:t>
          </a:r>
        </a:p>
      </dgm:t>
    </dgm:pt>
    <dgm:pt modelId="{9A741DBE-B9E2-46B5-B753-ADFA5D328F33}" type="sibTrans" cxnId="{320018FD-39AB-412C-BB4F-A90DA784BEE9}">
      <dgm:prSet/>
      <dgm:spPr/>
      <dgm:t>
        <a:bodyPr/>
        <a:lstStyle/>
        <a:p>
          <a:endParaRPr lang="en-AU">
            <a:solidFill>
              <a:schemeClr val="tx1"/>
            </a:solidFill>
          </a:endParaRPr>
        </a:p>
      </dgm:t>
    </dgm:pt>
    <dgm:pt modelId="{664978A2-17BD-4CCB-BBAF-873C23F76028}" type="parTrans" cxnId="{320018FD-39AB-412C-BB4F-A90DA784BEE9}">
      <dgm:prSet/>
      <dgm:spPr/>
      <dgm:t>
        <a:bodyPr/>
        <a:lstStyle/>
        <a:p>
          <a:endParaRPr lang="en-AU">
            <a:solidFill>
              <a:schemeClr val="tx1"/>
            </a:solidFill>
          </a:endParaRPr>
        </a:p>
      </dgm:t>
    </dgm:pt>
    <dgm:pt modelId="{3A30ECAA-1881-48D6-9313-07B01FCCFA34}">
      <dgm:prSet phldrT="[Text]"/>
      <dgm:spPr>
        <a:solidFill>
          <a:srgbClr val="D5D5D5"/>
        </a:solidFill>
      </dgm:spPr>
      <dgm:t>
        <a:bodyPr/>
        <a:lstStyle/>
        <a:p>
          <a:r>
            <a:rPr lang="en-AU" b="1" dirty="0">
              <a:solidFill>
                <a:schemeClr val="tx1"/>
              </a:solidFill>
            </a:rPr>
            <a:t>Project time! </a:t>
          </a:r>
        </a:p>
        <a:p>
          <a:r>
            <a:rPr lang="en-AU" b="0" dirty="0">
              <a:solidFill>
                <a:schemeClr val="tx1"/>
              </a:solidFill>
            </a:rPr>
            <a:t>(55 min)</a:t>
          </a:r>
          <a:endParaRPr lang="en-AU" b="1" dirty="0">
            <a:solidFill>
              <a:schemeClr val="tx1"/>
            </a:solidFill>
          </a:endParaRPr>
        </a:p>
      </dgm:t>
    </dgm:pt>
    <dgm:pt modelId="{E82B1045-FC21-470F-A70F-19E153026B43}" type="sibTrans" cxnId="{09ACD928-B7EE-4FE0-9C03-C4619339CDF6}">
      <dgm:prSet/>
      <dgm:spPr/>
      <dgm:t>
        <a:bodyPr/>
        <a:lstStyle/>
        <a:p>
          <a:endParaRPr lang="en-AU">
            <a:solidFill>
              <a:schemeClr val="tx1"/>
            </a:solidFill>
          </a:endParaRPr>
        </a:p>
      </dgm:t>
    </dgm:pt>
    <dgm:pt modelId="{142941E8-D259-4C80-87D4-2217A9D3AD26}" type="parTrans" cxnId="{09ACD928-B7EE-4FE0-9C03-C4619339CDF6}">
      <dgm:prSet/>
      <dgm:spPr/>
      <dgm:t>
        <a:bodyPr/>
        <a:lstStyle/>
        <a:p>
          <a:endParaRPr lang="en-AU">
            <a:solidFill>
              <a:schemeClr val="tx1"/>
            </a:solidFill>
          </a:endParaRPr>
        </a:p>
      </dgm:t>
    </dgm:pt>
    <dgm:pt modelId="{6CCDB784-1461-4A74-8548-D84016BFCF54}">
      <dgm:prSet phldrT="[Text]"/>
      <dgm:spPr>
        <a:solidFill>
          <a:srgbClr val="D5D5D5"/>
        </a:solidFill>
      </dgm:spPr>
      <dgm:t>
        <a:bodyPr/>
        <a:lstStyle/>
        <a:p>
          <a:r>
            <a:rPr lang="en-AU" b="1" dirty="0">
              <a:solidFill>
                <a:schemeClr val="tx1"/>
              </a:solidFill>
            </a:rPr>
            <a:t>Summary </a:t>
          </a:r>
        </a:p>
        <a:p>
          <a:r>
            <a:rPr lang="en-AU" dirty="0">
              <a:solidFill>
                <a:schemeClr val="tx1"/>
              </a:solidFill>
            </a:rPr>
            <a:t>(5 min)</a:t>
          </a:r>
          <a:endParaRPr lang="en-AU" b="1" dirty="0">
            <a:solidFill>
              <a:schemeClr val="tx1"/>
            </a:solidFill>
          </a:endParaRPr>
        </a:p>
      </dgm:t>
    </dgm:pt>
    <dgm:pt modelId="{094008C3-64A5-4554-856A-9B68E71ACFBE}" type="sibTrans" cxnId="{CC90E074-C93D-4FE1-BDF8-375C68C0133C}">
      <dgm:prSet/>
      <dgm:spPr/>
      <dgm:t>
        <a:bodyPr/>
        <a:lstStyle/>
        <a:p>
          <a:endParaRPr lang="en-AU"/>
        </a:p>
      </dgm:t>
    </dgm:pt>
    <dgm:pt modelId="{63FE93CD-EE67-4759-BCD8-99EC5268085A}" type="parTrans" cxnId="{CC90E074-C93D-4FE1-BDF8-375C68C0133C}">
      <dgm:prSet/>
      <dgm:spPr/>
      <dgm:t>
        <a:bodyPr/>
        <a:lstStyle/>
        <a:p>
          <a:endParaRPr lang="en-AU"/>
        </a:p>
      </dgm:t>
    </dgm:pt>
    <dgm:pt modelId="{481D74A3-4F2C-40A0-818F-7DB69713F5E1}" type="pres">
      <dgm:prSet presAssocID="{02C319FD-875C-458B-8CBE-5958CC252D37}" presName="Name0" presStyleCnt="0">
        <dgm:presLayoutVars>
          <dgm:dir/>
          <dgm:animLvl val="lvl"/>
          <dgm:resizeHandles val="exact"/>
        </dgm:presLayoutVars>
      </dgm:prSet>
      <dgm:spPr/>
    </dgm:pt>
    <dgm:pt modelId="{DABB6E8F-B336-46C5-A313-57C12A8BA17B}" type="pres">
      <dgm:prSet presAssocID="{6EB6EF01-DF4C-4295-BB76-F676C97C591D}" presName="parTxOnly" presStyleLbl="node1" presStyleIdx="0" presStyleCnt="6">
        <dgm:presLayoutVars>
          <dgm:chMax val="0"/>
          <dgm:chPref val="0"/>
          <dgm:bulletEnabled val="1"/>
        </dgm:presLayoutVars>
      </dgm:prSet>
      <dgm:spPr/>
    </dgm:pt>
    <dgm:pt modelId="{E8EC4BFB-CBE2-4E93-9846-3A014EC86493}" type="pres">
      <dgm:prSet presAssocID="{AFCE434F-5B4A-406C-AAF0-F47BD05C8840}" presName="parTxOnlySpace" presStyleCnt="0"/>
      <dgm:spPr/>
    </dgm:pt>
    <dgm:pt modelId="{AF2295A5-0BAD-4E32-9EC1-81B7C3682978}" type="pres">
      <dgm:prSet presAssocID="{5BA6D81C-87D0-4C65-92CC-5B3D0EE43E7D}" presName="parTxOnly" presStyleLbl="node1" presStyleIdx="1" presStyleCnt="6">
        <dgm:presLayoutVars>
          <dgm:chMax val="0"/>
          <dgm:chPref val="0"/>
          <dgm:bulletEnabled val="1"/>
        </dgm:presLayoutVars>
      </dgm:prSet>
      <dgm:spPr/>
    </dgm:pt>
    <dgm:pt modelId="{3355CB98-C707-4833-A72E-2B930CBECC2F}" type="pres">
      <dgm:prSet presAssocID="{20647EAB-EDAA-4F94-B474-191271532B7A}" presName="parTxOnlySpace" presStyleCnt="0"/>
      <dgm:spPr/>
    </dgm:pt>
    <dgm:pt modelId="{67C9CAC2-F3EE-43A2-A3A4-C63ADD03FBEF}" type="pres">
      <dgm:prSet presAssocID="{1FFF4554-3032-4C05-9357-281040A32B64}" presName="parTxOnly" presStyleLbl="node1" presStyleIdx="2" presStyleCnt="6">
        <dgm:presLayoutVars>
          <dgm:chMax val="0"/>
          <dgm:chPref val="0"/>
          <dgm:bulletEnabled val="1"/>
        </dgm:presLayoutVars>
      </dgm:prSet>
      <dgm:spPr/>
    </dgm:pt>
    <dgm:pt modelId="{2B3AB444-BDBB-4E8D-BCFA-D907542C0775}" type="pres">
      <dgm:prSet presAssocID="{87795C3A-B3DC-406B-9285-5DBDC1B6CBB4}" presName="parTxOnlySpace" presStyleCnt="0"/>
      <dgm:spPr/>
    </dgm:pt>
    <dgm:pt modelId="{FB90EC96-2A06-4496-97CA-51271A78413E}" type="pres">
      <dgm:prSet presAssocID="{BCECC82F-1CDD-421B-9F6F-E6AC57AF2901}" presName="parTxOnly" presStyleLbl="node1" presStyleIdx="3" presStyleCnt="6">
        <dgm:presLayoutVars>
          <dgm:chMax val="0"/>
          <dgm:chPref val="0"/>
          <dgm:bulletEnabled val="1"/>
        </dgm:presLayoutVars>
      </dgm:prSet>
      <dgm:spPr/>
    </dgm:pt>
    <dgm:pt modelId="{9021E5E8-F137-4821-AD72-F492C23753CE}" type="pres">
      <dgm:prSet presAssocID="{9A741DBE-B9E2-46B5-B753-ADFA5D328F33}" presName="parTxOnlySpace" presStyleCnt="0"/>
      <dgm:spPr/>
    </dgm:pt>
    <dgm:pt modelId="{01017DEF-6E83-490F-9644-7B29DFDC1C8C}" type="pres">
      <dgm:prSet presAssocID="{3A30ECAA-1881-48D6-9313-07B01FCCFA34}" presName="parTxOnly" presStyleLbl="node1" presStyleIdx="4" presStyleCnt="6">
        <dgm:presLayoutVars>
          <dgm:chMax val="0"/>
          <dgm:chPref val="0"/>
          <dgm:bulletEnabled val="1"/>
        </dgm:presLayoutVars>
      </dgm:prSet>
      <dgm:spPr/>
    </dgm:pt>
    <dgm:pt modelId="{A29B8BA0-366A-453E-9DAD-082C4C871165}" type="pres">
      <dgm:prSet presAssocID="{E82B1045-FC21-470F-A70F-19E153026B43}" presName="parTxOnlySpace" presStyleCnt="0"/>
      <dgm:spPr/>
    </dgm:pt>
    <dgm:pt modelId="{776D4162-AFCC-45DE-A3C2-BCF4C1CFCA5D}" type="pres">
      <dgm:prSet presAssocID="{6CCDB784-1461-4A74-8548-D84016BFCF54}" presName="parTxOnly" presStyleLbl="node1" presStyleIdx="5" presStyleCnt="6">
        <dgm:presLayoutVars>
          <dgm:chMax val="0"/>
          <dgm:chPref val="0"/>
          <dgm:bulletEnabled val="1"/>
        </dgm:presLayoutVars>
      </dgm:prSet>
      <dgm:spPr/>
    </dgm:pt>
  </dgm:ptLst>
  <dgm:cxnLst>
    <dgm:cxn modelId="{BACFEE25-4799-4326-B9DE-18CF428275CF}" type="presOf" srcId="{6EB6EF01-DF4C-4295-BB76-F676C97C591D}" destId="{DABB6E8F-B336-46C5-A313-57C12A8BA17B}" srcOrd="0" destOrd="0" presId="urn:microsoft.com/office/officeart/2005/8/layout/chevron1"/>
    <dgm:cxn modelId="{09ACD928-B7EE-4FE0-9C03-C4619339CDF6}" srcId="{02C319FD-875C-458B-8CBE-5958CC252D37}" destId="{3A30ECAA-1881-48D6-9313-07B01FCCFA34}" srcOrd="4" destOrd="0" parTransId="{142941E8-D259-4C80-87D4-2217A9D3AD26}" sibTransId="{E82B1045-FC21-470F-A70F-19E153026B43}"/>
    <dgm:cxn modelId="{6BF1FD29-BF41-4883-9DAE-F1B9A07EF76B}" type="presOf" srcId="{1FFF4554-3032-4C05-9357-281040A32B64}" destId="{67C9CAC2-F3EE-43A2-A3A4-C63ADD03FBEF}" srcOrd="0" destOrd="0" presId="urn:microsoft.com/office/officeart/2005/8/layout/chevron1"/>
    <dgm:cxn modelId="{FE4B2256-1A03-4373-8D69-EE302C090DF9}" type="presOf" srcId="{3A30ECAA-1881-48D6-9313-07B01FCCFA34}" destId="{01017DEF-6E83-490F-9644-7B29DFDC1C8C}" srcOrd="0" destOrd="0" presId="urn:microsoft.com/office/officeart/2005/8/layout/chevron1"/>
    <dgm:cxn modelId="{6C56E462-CDD0-427A-A09D-43642729C49F}" srcId="{02C319FD-875C-458B-8CBE-5958CC252D37}" destId="{1FFF4554-3032-4C05-9357-281040A32B64}" srcOrd="2" destOrd="0" parTransId="{36DCFD33-B155-40D3-8865-B90BC9C46EC0}" sibTransId="{87795C3A-B3DC-406B-9285-5DBDC1B6CBB4}"/>
    <dgm:cxn modelId="{CC90E074-C93D-4FE1-BDF8-375C68C0133C}" srcId="{02C319FD-875C-458B-8CBE-5958CC252D37}" destId="{6CCDB784-1461-4A74-8548-D84016BFCF54}" srcOrd="5" destOrd="0" parTransId="{63FE93CD-EE67-4759-BCD8-99EC5268085A}" sibTransId="{094008C3-64A5-4554-856A-9B68E71ACFBE}"/>
    <dgm:cxn modelId="{4197C67C-A10F-4B0E-9666-3E73D942F1E8}" srcId="{02C319FD-875C-458B-8CBE-5958CC252D37}" destId="{6EB6EF01-DF4C-4295-BB76-F676C97C591D}" srcOrd="0" destOrd="0" parTransId="{447CD39C-622B-4226-AFA8-D32B141B7BFD}" sibTransId="{AFCE434F-5B4A-406C-AAF0-F47BD05C8840}"/>
    <dgm:cxn modelId="{38905198-DFDD-4828-A5B8-13C99573456A}" type="presOf" srcId="{BCECC82F-1CDD-421B-9F6F-E6AC57AF2901}" destId="{FB90EC96-2A06-4496-97CA-51271A78413E}" srcOrd="0" destOrd="0" presId="urn:microsoft.com/office/officeart/2005/8/layout/chevron1"/>
    <dgm:cxn modelId="{CA5AB6AE-95B0-4CE6-A1E8-B0655B7D6613}" srcId="{02C319FD-875C-458B-8CBE-5958CC252D37}" destId="{5BA6D81C-87D0-4C65-92CC-5B3D0EE43E7D}" srcOrd="1" destOrd="0" parTransId="{2ABF2354-2FF9-4551-B090-45B6B91E75A4}" sibTransId="{20647EAB-EDAA-4F94-B474-191271532B7A}"/>
    <dgm:cxn modelId="{53E58DC7-EB17-4B0F-AADC-0BCFAE333502}" type="presOf" srcId="{5BA6D81C-87D0-4C65-92CC-5B3D0EE43E7D}" destId="{AF2295A5-0BAD-4E32-9EC1-81B7C3682978}" srcOrd="0" destOrd="0" presId="urn:microsoft.com/office/officeart/2005/8/layout/chevron1"/>
    <dgm:cxn modelId="{31DA0DC9-703A-4658-8BB8-78D742F0D19A}" type="presOf" srcId="{02C319FD-875C-458B-8CBE-5958CC252D37}" destId="{481D74A3-4F2C-40A0-818F-7DB69713F5E1}" srcOrd="0" destOrd="0" presId="urn:microsoft.com/office/officeart/2005/8/layout/chevron1"/>
    <dgm:cxn modelId="{C5B05DF7-ECA1-4995-A9D4-5AEFC070C19E}" type="presOf" srcId="{6CCDB784-1461-4A74-8548-D84016BFCF54}" destId="{776D4162-AFCC-45DE-A3C2-BCF4C1CFCA5D}" srcOrd="0" destOrd="0" presId="urn:microsoft.com/office/officeart/2005/8/layout/chevron1"/>
    <dgm:cxn modelId="{320018FD-39AB-412C-BB4F-A90DA784BEE9}" srcId="{02C319FD-875C-458B-8CBE-5958CC252D37}" destId="{BCECC82F-1CDD-421B-9F6F-E6AC57AF2901}" srcOrd="3" destOrd="0" parTransId="{664978A2-17BD-4CCB-BBAF-873C23F76028}" sibTransId="{9A741DBE-B9E2-46B5-B753-ADFA5D328F33}"/>
    <dgm:cxn modelId="{EE647EB0-226D-4BFF-9964-A4BFAC30B875}" type="presParOf" srcId="{481D74A3-4F2C-40A0-818F-7DB69713F5E1}" destId="{DABB6E8F-B336-46C5-A313-57C12A8BA17B}" srcOrd="0" destOrd="0" presId="urn:microsoft.com/office/officeart/2005/8/layout/chevron1"/>
    <dgm:cxn modelId="{BC68B441-6322-4548-A0DA-8C6AF961250C}" type="presParOf" srcId="{481D74A3-4F2C-40A0-818F-7DB69713F5E1}" destId="{E8EC4BFB-CBE2-4E93-9846-3A014EC86493}" srcOrd="1" destOrd="0" presId="urn:microsoft.com/office/officeart/2005/8/layout/chevron1"/>
    <dgm:cxn modelId="{9CBC75BE-74A2-437A-939D-314605F990E9}" type="presParOf" srcId="{481D74A3-4F2C-40A0-818F-7DB69713F5E1}" destId="{AF2295A5-0BAD-4E32-9EC1-81B7C3682978}" srcOrd="2" destOrd="0" presId="urn:microsoft.com/office/officeart/2005/8/layout/chevron1"/>
    <dgm:cxn modelId="{E5F3E2E7-66D2-4123-8C47-F92978E70D08}" type="presParOf" srcId="{481D74A3-4F2C-40A0-818F-7DB69713F5E1}" destId="{3355CB98-C707-4833-A72E-2B930CBECC2F}" srcOrd="3" destOrd="0" presId="urn:microsoft.com/office/officeart/2005/8/layout/chevron1"/>
    <dgm:cxn modelId="{D61480A9-5F17-48CC-A233-7345B2643BE5}" type="presParOf" srcId="{481D74A3-4F2C-40A0-818F-7DB69713F5E1}" destId="{67C9CAC2-F3EE-43A2-A3A4-C63ADD03FBEF}" srcOrd="4" destOrd="0" presId="urn:microsoft.com/office/officeart/2005/8/layout/chevron1"/>
    <dgm:cxn modelId="{8D2000F5-AD37-48FD-BFD2-F8DFFFA756E1}" type="presParOf" srcId="{481D74A3-4F2C-40A0-818F-7DB69713F5E1}" destId="{2B3AB444-BDBB-4E8D-BCFA-D907542C0775}" srcOrd="5" destOrd="0" presId="urn:microsoft.com/office/officeart/2005/8/layout/chevron1"/>
    <dgm:cxn modelId="{E7676464-86C2-4072-92D2-ADC9DE7BCA79}" type="presParOf" srcId="{481D74A3-4F2C-40A0-818F-7DB69713F5E1}" destId="{FB90EC96-2A06-4496-97CA-51271A78413E}" srcOrd="6" destOrd="0" presId="urn:microsoft.com/office/officeart/2005/8/layout/chevron1"/>
    <dgm:cxn modelId="{FB0E6E9C-473D-4930-8D42-E6658A0563D7}" type="presParOf" srcId="{481D74A3-4F2C-40A0-818F-7DB69713F5E1}" destId="{9021E5E8-F137-4821-AD72-F492C23753CE}" srcOrd="7" destOrd="0" presId="urn:microsoft.com/office/officeart/2005/8/layout/chevron1"/>
    <dgm:cxn modelId="{D3E3B1F8-560C-47F5-82D5-CD6FA351ABE8}" type="presParOf" srcId="{481D74A3-4F2C-40A0-818F-7DB69713F5E1}" destId="{01017DEF-6E83-490F-9644-7B29DFDC1C8C}" srcOrd="8" destOrd="0" presId="urn:microsoft.com/office/officeart/2005/8/layout/chevron1"/>
    <dgm:cxn modelId="{86610516-4717-4514-84A5-2826FD14DF61}" type="presParOf" srcId="{481D74A3-4F2C-40A0-818F-7DB69713F5E1}" destId="{A29B8BA0-366A-453E-9DAD-082C4C871165}" srcOrd="9" destOrd="0" presId="urn:microsoft.com/office/officeart/2005/8/layout/chevron1"/>
    <dgm:cxn modelId="{B8A9CDD1-DB5F-4050-A91F-C9B17C146B5E}" type="presParOf" srcId="{481D74A3-4F2C-40A0-818F-7DB69713F5E1}" destId="{776D4162-AFCC-45DE-A3C2-BCF4C1CFCA5D}"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A471BE-EDE4-435E-9103-90D2DDCDA023}" type="doc">
      <dgm:prSet loTypeId="urn:microsoft.com/office/officeart/2005/8/layout/process2" loCatId="process" qsTypeId="urn:microsoft.com/office/officeart/2005/8/quickstyle/simple1" qsCatId="simple" csTypeId="urn:microsoft.com/office/officeart/2005/8/colors/accent1_2" csCatId="accent1" phldr="1"/>
      <dgm:spPr/>
    </dgm:pt>
    <dgm:pt modelId="{47E1AF85-06D3-4794-A6A8-1476A1096545}">
      <dgm:prSet phldrT="[Text]"/>
      <dgm:spPr>
        <a:solidFill>
          <a:srgbClr val="F6DF00"/>
        </a:solidFill>
        <a:ln>
          <a:solidFill>
            <a:schemeClr val="tx1"/>
          </a:solidFill>
        </a:ln>
      </dgm:spPr>
      <dgm:t>
        <a:bodyPr/>
        <a:lstStyle/>
        <a:p>
          <a:r>
            <a:rPr lang="en-AU" dirty="0">
              <a:solidFill>
                <a:schemeClr val="tx1"/>
              </a:solidFill>
            </a:rPr>
            <a:t>1. </a:t>
          </a:r>
          <a:r>
            <a:rPr lang="en-GB" dirty="0">
              <a:solidFill>
                <a:schemeClr val="tx1"/>
              </a:solidFill>
            </a:rPr>
            <a:t>Determine what design variables you want to optimise.</a:t>
          </a:r>
          <a:endParaRPr lang="en-AU" dirty="0">
            <a:solidFill>
              <a:schemeClr val="tx1"/>
            </a:solidFill>
          </a:endParaRPr>
        </a:p>
      </dgm:t>
    </dgm:pt>
    <dgm:pt modelId="{51A5C3A1-2917-4B6A-8A81-143D0C6AC559}" type="parTrans" cxnId="{389CFF1D-AED2-4E34-AC72-B4E4AF64E311}">
      <dgm:prSet/>
      <dgm:spPr/>
      <dgm:t>
        <a:bodyPr/>
        <a:lstStyle/>
        <a:p>
          <a:endParaRPr lang="en-AU"/>
        </a:p>
      </dgm:t>
    </dgm:pt>
    <dgm:pt modelId="{B401E09C-5915-4E88-AEDF-F5339A5A85A5}" type="sibTrans" cxnId="{389CFF1D-AED2-4E34-AC72-B4E4AF64E311}">
      <dgm:prSet/>
      <dgm:spPr>
        <a:solidFill>
          <a:srgbClr val="2F2F2F"/>
        </a:solidFill>
      </dgm:spPr>
      <dgm:t>
        <a:bodyPr/>
        <a:lstStyle/>
        <a:p>
          <a:endParaRPr lang="en-AU"/>
        </a:p>
      </dgm:t>
    </dgm:pt>
    <dgm:pt modelId="{6AAC69EE-4886-48A0-8EA6-BE6730A52ACE}">
      <dgm:prSet phldrT="[Text]"/>
      <dgm:spPr>
        <a:solidFill>
          <a:srgbClr val="F6DF00"/>
        </a:solidFill>
        <a:ln>
          <a:solidFill>
            <a:schemeClr val="tx1"/>
          </a:solidFill>
        </a:ln>
      </dgm:spPr>
      <dgm:t>
        <a:bodyPr/>
        <a:lstStyle/>
        <a:p>
          <a:r>
            <a:rPr lang="en-AU" dirty="0">
              <a:solidFill>
                <a:schemeClr val="tx1"/>
              </a:solidFill>
            </a:rPr>
            <a:t>4. Create Material Index/s</a:t>
          </a:r>
        </a:p>
      </dgm:t>
    </dgm:pt>
    <dgm:pt modelId="{F2043351-9114-4368-931A-A35B2180F1CF}" type="parTrans" cxnId="{A2064BE9-AF45-4121-94E0-CE846C175BF9}">
      <dgm:prSet/>
      <dgm:spPr/>
      <dgm:t>
        <a:bodyPr/>
        <a:lstStyle/>
        <a:p>
          <a:endParaRPr lang="en-AU"/>
        </a:p>
      </dgm:t>
    </dgm:pt>
    <dgm:pt modelId="{016B7A93-4104-4402-A763-9C53798410AC}" type="sibTrans" cxnId="{A2064BE9-AF45-4121-94E0-CE846C175BF9}">
      <dgm:prSet/>
      <dgm:spPr>
        <a:solidFill>
          <a:srgbClr val="2F2F2F"/>
        </a:solidFill>
      </dgm:spPr>
      <dgm:t>
        <a:bodyPr/>
        <a:lstStyle/>
        <a:p>
          <a:endParaRPr lang="en-AU"/>
        </a:p>
      </dgm:t>
    </dgm:pt>
    <dgm:pt modelId="{FFB55799-04DF-4EC4-8247-6956ABA582F3}">
      <dgm:prSet phldrT="[Text]"/>
      <dgm:spPr>
        <a:solidFill>
          <a:srgbClr val="F6DF00"/>
        </a:solidFill>
        <a:ln>
          <a:solidFill>
            <a:schemeClr val="tx1"/>
          </a:solidFill>
        </a:ln>
      </dgm:spPr>
      <dgm:t>
        <a:bodyPr/>
        <a:lstStyle/>
        <a:p>
          <a:r>
            <a:rPr lang="en-AU" dirty="0">
              <a:solidFill>
                <a:schemeClr val="tx1"/>
              </a:solidFill>
            </a:rPr>
            <a:t>5. Use an Ashby chart to select materials </a:t>
          </a:r>
        </a:p>
      </dgm:t>
    </dgm:pt>
    <dgm:pt modelId="{A5347D64-44B0-4AD3-A19B-758BFD4A929E}" type="parTrans" cxnId="{0B163676-C07E-401A-B225-FDF89CDFE7E2}">
      <dgm:prSet/>
      <dgm:spPr/>
      <dgm:t>
        <a:bodyPr/>
        <a:lstStyle/>
        <a:p>
          <a:endParaRPr lang="en-AU"/>
        </a:p>
      </dgm:t>
    </dgm:pt>
    <dgm:pt modelId="{4D0463C5-D2B2-46F3-9976-56EA714B5E81}" type="sibTrans" cxnId="{0B163676-C07E-401A-B225-FDF89CDFE7E2}">
      <dgm:prSet/>
      <dgm:spPr/>
      <dgm:t>
        <a:bodyPr/>
        <a:lstStyle/>
        <a:p>
          <a:endParaRPr lang="en-AU"/>
        </a:p>
      </dgm:t>
    </dgm:pt>
    <dgm:pt modelId="{7B3BF3DD-BEF9-42D1-B1E8-5837F57FD69E}">
      <dgm:prSet/>
      <dgm:spPr>
        <a:solidFill>
          <a:srgbClr val="F6DF00"/>
        </a:solidFill>
        <a:ln>
          <a:solidFill>
            <a:schemeClr val="tx1"/>
          </a:solidFill>
        </a:ln>
      </dgm:spPr>
      <dgm:t>
        <a:bodyPr/>
        <a:lstStyle/>
        <a:p>
          <a:r>
            <a:rPr lang="en-AU" dirty="0">
              <a:solidFill>
                <a:schemeClr val="tx1"/>
              </a:solidFill>
            </a:rPr>
            <a:t>2. </a:t>
          </a:r>
          <a:r>
            <a:rPr lang="en-GB" dirty="0">
              <a:solidFill>
                <a:schemeClr val="tx1"/>
              </a:solidFill>
            </a:rPr>
            <a:t>Determine what design variables are constrained.</a:t>
          </a:r>
          <a:endParaRPr lang="en-AU" dirty="0">
            <a:solidFill>
              <a:schemeClr val="tx1"/>
            </a:solidFill>
          </a:endParaRPr>
        </a:p>
      </dgm:t>
    </dgm:pt>
    <dgm:pt modelId="{34DBE9EE-BFE9-4C37-95E4-6C3ED20F2F0A}" type="parTrans" cxnId="{83B617CF-878A-45FC-BF46-09950EF645E1}">
      <dgm:prSet/>
      <dgm:spPr/>
      <dgm:t>
        <a:bodyPr/>
        <a:lstStyle/>
        <a:p>
          <a:endParaRPr lang="en-AU"/>
        </a:p>
      </dgm:t>
    </dgm:pt>
    <dgm:pt modelId="{F43CB3D5-DE7E-480B-904D-3DA794933457}" type="sibTrans" cxnId="{83B617CF-878A-45FC-BF46-09950EF645E1}">
      <dgm:prSet/>
      <dgm:spPr>
        <a:solidFill>
          <a:srgbClr val="2F2F2F"/>
        </a:solidFill>
      </dgm:spPr>
      <dgm:t>
        <a:bodyPr/>
        <a:lstStyle/>
        <a:p>
          <a:endParaRPr lang="en-AU"/>
        </a:p>
      </dgm:t>
    </dgm:pt>
    <dgm:pt modelId="{7B225EA9-273C-4F65-A7E2-E813CAAD9DB2}">
      <dgm:prSet/>
      <dgm:spPr>
        <a:solidFill>
          <a:srgbClr val="F6DF00"/>
        </a:solidFill>
        <a:ln>
          <a:solidFill>
            <a:schemeClr val="tx1"/>
          </a:solidFill>
        </a:ln>
      </dgm:spPr>
      <dgm:t>
        <a:bodyPr/>
        <a:lstStyle/>
        <a:p>
          <a:r>
            <a:rPr lang="en-AU" dirty="0">
              <a:solidFill>
                <a:schemeClr val="tx1"/>
              </a:solidFill>
            </a:rPr>
            <a:t>3. </a:t>
          </a:r>
          <a:r>
            <a:rPr lang="en-GB" dirty="0">
              <a:solidFill>
                <a:schemeClr val="tx1"/>
              </a:solidFill>
            </a:rPr>
            <a:t>Determine what free variables remain</a:t>
          </a:r>
          <a:endParaRPr lang="en-AU" dirty="0">
            <a:solidFill>
              <a:schemeClr val="tx1"/>
            </a:solidFill>
          </a:endParaRPr>
        </a:p>
      </dgm:t>
    </dgm:pt>
    <dgm:pt modelId="{D9DA7D6C-5E09-4A15-B980-2B7F6E986960}" type="parTrans" cxnId="{8B6CC7F1-6242-4588-BAFB-1E5EA78FE5B6}">
      <dgm:prSet/>
      <dgm:spPr/>
      <dgm:t>
        <a:bodyPr/>
        <a:lstStyle/>
        <a:p>
          <a:endParaRPr lang="en-AU"/>
        </a:p>
      </dgm:t>
    </dgm:pt>
    <dgm:pt modelId="{29112C2B-9C1C-4F74-992A-157FD49F4FF9}" type="sibTrans" cxnId="{8B6CC7F1-6242-4588-BAFB-1E5EA78FE5B6}">
      <dgm:prSet/>
      <dgm:spPr>
        <a:solidFill>
          <a:srgbClr val="2F2F2F"/>
        </a:solidFill>
      </dgm:spPr>
      <dgm:t>
        <a:bodyPr/>
        <a:lstStyle/>
        <a:p>
          <a:endParaRPr lang="en-AU"/>
        </a:p>
      </dgm:t>
    </dgm:pt>
    <dgm:pt modelId="{3E026E0F-BACF-4A22-9DEE-7F8523FE70EA}" type="pres">
      <dgm:prSet presAssocID="{FFA471BE-EDE4-435E-9103-90D2DDCDA023}" presName="linearFlow" presStyleCnt="0">
        <dgm:presLayoutVars>
          <dgm:resizeHandles val="exact"/>
        </dgm:presLayoutVars>
      </dgm:prSet>
      <dgm:spPr/>
    </dgm:pt>
    <dgm:pt modelId="{C93A46E5-52AA-4E4C-8260-EEC932D6F6CF}" type="pres">
      <dgm:prSet presAssocID="{47E1AF85-06D3-4794-A6A8-1476A1096545}" presName="node" presStyleLbl="node1" presStyleIdx="0" presStyleCnt="5">
        <dgm:presLayoutVars>
          <dgm:bulletEnabled val="1"/>
        </dgm:presLayoutVars>
      </dgm:prSet>
      <dgm:spPr/>
    </dgm:pt>
    <dgm:pt modelId="{03035650-655A-4E4F-8516-E80F3B127ED0}" type="pres">
      <dgm:prSet presAssocID="{B401E09C-5915-4E88-AEDF-F5339A5A85A5}" presName="sibTrans" presStyleLbl="sibTrans2D1" presStyleIdx="0" presStyleCnt="4"/>
      <dgm:spPr/>
    </dgm:pt>
    <dgm:pt modelId="{3BAEFFA7-A082-476A-AB94-291E9BD1C4FA}" type="pres">
      <dgm:prSet presAssocID="{B401E09C-5915-4E88-AEDF-F5339A5A85A5}" presName="connectorText" presStyleLbl="sibTrans2D1" presStyleIdx="0" presStyleCnt="4"/>
      <dgm:spPr/>
    </dgm:pt>
    <dgm:pt modelId="{8E9729A3-E024-421A-96DD-8C0E86ADF2B2}" type="pres">
      <dgm:prSet presAssocID="{7B3BF3DD-BEF9-42D1-B1E8-5837F57FD69E}" presName="node" presStyleLbl="node1" presStyleIdx="1" presStyleCnt="5">
        <dgm:presLayoutVars>
          <dgm:bulletEnabled val="1"/>
        </dgm:presLayoutVars>
      </dgm:prSet>
      <dgm:spPr/>
    </dgm:pt>
    <dgm:pt modelId="{B3EC0A54-D222-4363-8BD1-07B251DD0A84}" type="pres">
      <dgm:prSet presAssocID="{F43CB3D5-DE7E-480B-904D-3DA794933457}" presName="sibTrans" presStyleLbl="sibTrans2D1" presStyleIdx="1" presStyleCnt="4"/>
      <dgm:spPr/>
    </dgm:pt>
    <dgm:pt modelId="{3BA37518-40EA-4F50-8A7D-D31CF54C1801}" type="pres">
      <dgm:prSet presAssocID="{F43CB3D5-DE7E-480B-904D-3DA794933457}" presName="connectorText" presStyleLbl="sibTrans2D1" presStyleIdx="1" presStyleCnt="4"/>
      <dgm:spPr/>
    </dgm:pt>
    <dgm:pt modelId="{1865991E-0FC3-4D51-BC21-F88D46C032B1}" type="pres">
      <dgm:prSet presAssocID="{7B225EA9-273C-4F65-A7E2-E813CAAD9DB2}" presName="node" presStyleLbl="node1" presStyleIdx="2" presStyleCnt="5">
        <dgm:presLayoutVars>
          <dgm:bulletEnabled val="1"/>
        </dgm:presLayoutVars>
      </dgm:prSet>
      <dgm:spPr/>
    </dgm:pt>
    <dgm:pt modelId="{24F8C41C-DBB9-4D7B-B722-434E6FFD048E}" type="pres">
      <dgm:prSet presAssocID="{29112C2B-9C1C-4F74-992A-157FD49F4FF9}" presName="sibTrans" presStyleLbl="sibTrans2D1" presStyleIdx="2" presStyleCnt="4"/>
      <dgm:spPr/>
    </dgm:pt>
    <dgm:pt modelId="{C4CA5DB1-407B-47B5-A82F-D6C2E8141662}" type="pres">
      <dgm:prSet presAssocID="{29112C2B-9C1C-4F74-992A-157FD49F4FF9}" presName="connectorText" presStyleLbl="sibTrans2D1" presStyleIdx="2" presStyleCnt="4"/>
      <dgm:spPr/>
    </dgm:pt>
    <dgm:pt modelId="{8F33A68E-7F5B-4158-B746-B26D341DC4BC}" type="pres">
      <dgm:prSet presAssocID="{6AAC69EE-4886-48A0-8EA6-BE6730A52ACE}" presName="node" presStyleLbl="node1" presStyleIdx="3" presStyleCnt="5">
        <dgm:presLayoutVars>
          <dgm:bulletEnabled val="1"/>
        </dgm:presLayoutVars>
      </dgm:prSet>
      <dgm:spPr/>
    </dgm:pt>
    <dgm:pt modelId="{EEAD7F98-F20F-4544-A35D-4DAB3F02CB2B}" type="pres">
      <dgm:prSet presAssocID="{016B7A93-4104-4402-A763-9C53798410AC}" presName="sibTrans" presStyleLbl="sibTrans2D1" presStyleIdx="3" presStyleCnt="4"/>
      <dgm:spPr/>
    </dgm:pt>
    <dgm:pt modelId="{86000C5D-4E87-4C24-AF2E-D601C5515216}" type="pres">
      <dgm:prSet presAssocID="{016B7A93-4104-4402-A763-9C53798410AC}" presName="connectorText" presStyleLbl="sibTrans2D1" presStyleIdx="3" presStyleCnt="4"/>
      <dgm:spPr/>
    </dgm:pt>
    <dgm:pt modelId="{67F63142-90B8-46B7-B2D7-44FCD3AE2913}" type="pres">
      <dgm:prSet presAssocID="{FFB55799-04DF-4EC4-8247-6956ABA582F3}" presName="node" presStyleLbl="node1" presStyleIdx="4" presStyleCnt="5">
        <dgm:presLayoutVars>
          <dgm:bulletEnabled val="1"/>
        </dgm:presLayoutVars>
      </dgm:prSet>
      <dgm:spPr/>
    </dgm:pt>
  </dgm:ptLst>
  <dgm:cxnLst>
    <dgm:cxn modelId="{4255C114-4648-450D-8778-B8073FF809B7}" type="presOf" srcId="{B401E09C-5915-4E88-AEDF-F5339A5A85A5}" destId="{03035650-655A-4E4F-8516-E80F3B127ED0}" srcOrd="0" destOrd="0" presId="urn:microsoft.com/office/officeart/2005/8/layout/process2"/>
    <dgm:cxn modelId="{389CFF1D-AED2-4E34-AC72-B4E4AF64E311}" srcId="{FFA471BE-EDE4-435E-9103-90D2DDCDA023}" destId="{47E1AF85-06D3-4794-A6A8-1476A1096545}" srcOrd="0" destOrd="0" parTransId="{51A5C3A1-2917-4B6A-8A81-143D0C6AC559}" sibTransId="{B401E09C-5915-4E88-AEDF-F5339A5A85A5}"/>
    <dgm:cxn modelId="{6E60D220-10E4-44F3-BB22-2410FD787D16}" type="presOf" srcId="{29112C2B-9C1C-4F74-992A-157FD49F4FF9}" destId="{24F8C41C-DBB9-4D7B-B722-434E6FFD048E}" srcOrd="0" destOrd="0" presId="urn:microsoft.com/office/officeart/2005/8/layout/process2"/>
    <dgm:cxn modelId="{EFCADA2E-91F4-4C53-8C56-D4DC1E98CA52}" type="presOf" srcId="{6AAC69EE-4886-48A0-8EA6-BE6730A52ACE}" destId="{8F33A68E-7F5B-4158-B746-B26D341DC4BC}" srcOrd="0" destOrd="0" presId="urn:microsoft.com/office/officeart/2005/8/layout/process2"/>
    <dgm:cxn modelId="{FC54ED3D-389C-4B6B-A5F2-D2D47CB03ED7}" type="presOf" srcId="{29112C2B-9C1C-4F74-992A-157FD49F4FF9}" destId="{C4CA5DB1-407B-47B5-A82F-D6C2E8141662}" srcOrd="1" destOrd="0" presId="urn:microsoft.com/office/officeart/2005/8/layout/process2"/>
    <dgm:cxn modelId="{0EDBDE4C-37B0-41FC-892C-545C31C9E306}" type="presOf" srcId="{FFB55799-04DF-4EC4-8247-6956ABA582F3}" destId="{67F63142-90B8-46B7-B2D7-44FCD3AE2913}" srcOrd="0" destOrd="0" presId="urn:microsoft.com/office/officeart/2005/8/layout/process2"/>
    <dgm:cxn modelId="{AE950153-5D2D-40EF-865C-C3BB1F00D1D3}" type="presOf" srcId="{F43CB3D5-DE7E-480B-904D-3DA794933457}" destId="{3BA37518-40EA-4F50-8A7D-D31CF54C1801}" srcOrd="1" destOrd="0" presId="urn:microsoft.com/office/officeart/2005/8/layout/process2"/>
    <dgm:cxn modelId="{B7A9E85D-5856-40DC-B2DB-2B42AB29D520}" type="presOf" srcId="{47E1AF85-06D3-4794-A6A8-1476A1096545}" destId="{C93A46E5-52AA-4E4C-8260-EEC932D6F6CF}" srcOrd="0" destOrd="0" presId="urn:microsoft.com/office/officeart/2005/8/layout/process2"/>
    <dgm:cxn modelId="{419A225E-86B3-4684-83A9-73C0ADCA8FAD}" type="presOf" srcId="{FFA471BE-EDE4-435E-9103-90D2DDCDA023}" destId="{3E026E0F-BACF-4A22-9DEE-7F8523FE70EA}" srcOrd="0" destOrd="0" presId="urn:microsoft.com/office/officeart/2005/8/layout/process2"/>
    <dgm:cxn modelId="{0B163676-C07E-401A-B225-FDF89CDFE7E2}" srcId="{FFA471BE-EDE4-435E-9103-90D2DDCDA023}" destId="{FFB55799-04DF-4EC4-8247-6956ABA582F3}" srcOrd="4" destOrd="0" parTransId="{A5347D64-44B0-4AD3-A19B-758BFD4A929E}" sibTransId="{4D0463C5-D2B2-46F3-9976-56EA714B5E81}"/>
    <dgm:cxn modelId="{497914B8-5D66-4CCA-B0A9-35CDC59745B6}" type="presOf" srcId="{F43CB3D5-DE7E-480B-904D-3DA794933457}" destId="{B3EC0A54-D222-4363-8BD1-07B251DD0A84}" srcOrd="0" destOrd="0" presId="urn:microsoft.com/office/officeart/2005/8/layout/process2"/>
    <dgm:cxn modelId="{83B617CF-878A-45FC-BF46-09950EF645E1}" srcId="{FFA471BE-EDE4-435E-9103-90D2DDCDA023}" destId="{7B3BF3DD-BEF9-42D1-B1E8-5837F57FD69E}" srcOrd="1" destOrd="0" parTransId="{34DBE9EE-BFE9-4C37-95E4-6C3ED20F2F0A}" sibTransId="{F43CB3D5-DE7E-480B-904D-3DA794933457}"/>
    <dgm:cxn modelId="{7F0866DA-D69E-4F37-9936-8826E43D6CA3}" type="presOf" srcId="{016B7A93-4104-4402-A763-9C53798410AC}" destId="{EEAD7F98-F20F-4544-A35D-4DAB3F02CB2B}" srcOrd="0" destOrd="0" presId="urn:microsoft.com/office/officeart/2005/8/layout/process2"/>
    <dgm:cxn modelId="{9F82D0E0-3B0F-4484-A77D-BF5A1BE34F90}" type="presOf" srcId="{016B7A93-4104-4402-A763-9C53798410AC}" destId="{86000C5D-4E87-4C24-AF2E-D601C5515216}" srcOrd="1" destOrd="0" presId="urn:microsoft.com/office/officeart/2005/8/layout/process2"/>
    <dgm:cxn modelId="{4AFD40E2-C429-4613-BC7E-9E52D82F52B9}" type="presOf" srcId="{B401E09C-5915-4E88-AEDF-F5339A5A85A5}" destId="{3BAEFFA7-A082-476A-AB94-291E9BD1C4FA}" srcOrd="1" destOrd="0" presId="urn:microsoft.com/office/officeart/2005/8/layout/process2"/>
    <dgm:cxn modelId="{802848E9-2B45-4659-8F7F-BFB9F7A49DFB}" type="presOf" srcId="{7B3BF3DD-BEF9-42D1-B1E8-5837F57FD69E}" destId="{8E9729A3-E024-421A-96DD-8C0E86ADF2B2}" srcOrd="0" destOrd="0" presId="urn:microsoft.com/office/officeart/2005/8/layout/process2"/>
    <dgm:cxn modelId="{A2064BE9-AF45-4121-94E0-CE846C175BF9}" srcId="{FFA471BE-EDE4-435E-9103-90D2DDCDA023}" destId="{6AAC69EE-4886-48A0-8EA6-BE6730A52ACE}" srcOrd="3" destOrd="0" parTransId="{F2043351-9114-4368-931A-A35B2180F1CF}" sibTransId="{016B7A93-4104-4402-A763-9C53798410AC}"/>
    <dgm:cxn modelId="{117BF2EB-2649-4B56-A790-D0D8056B3585}" type="presOf" srcId="{7B225EA9-273C-4F65-A7E2-E813CAAD9DB2}" destId="{1865991E-0FC3-4D51-BC21-F88D46C032B1}" srcOrd="0" destOrd="0" presId="urn:microsoft.com/office/officeart/2005/8/layout/process2"/>
    <dgm:cxn modelId="{8B6CC7F1-6242-4588-BAFB-1E5EA78FE5B6}" srcId="{FFA471BE-EDE4-435E-9103-90D2DDCDA023}" destId="{7B225EA9-273C-4F65-A7E2-E813CAAD9DB2}" srcOrd="2" destOrd="0" parTransId="{D9DA7D6C-5E09-4A15-B980-2B7F6E986960}" sibTransId="{29112C2B-9C1C-4F74-992A-157FD49F4FF9}"/>
    <dgm:cxn modelId="{6469335A-CD18-4A8C-9FD3-188EB36A9B28}" type="presParOf" srcId="{3E026E0F-BACF-4A22-9DEE-7F8523FE70EA}" destId="{C93A46E5-52AA-4E4C-8260-EEC932D6F6CF}" srcOrd="0" destOrd="0" presId="urn:microsoft.com/office/officeart/2005/8/layout/process2"/>
    <dgm:cxn modelId="{9D28A64B-5DE6-4BFB-8994-D00ABEA95541}" type="presParOf" srcId="{3E026E0F-BACF-4A22-9DEE-7F8523FE70EA}" destId="{03035650-655A-4E4F-8516-E80F3B127ED0}" srcOrd="1" destOrd="0" presId="urn:microsoft.com/office/officeart/2005/8/layout/process2"/>
    <dgm:cxn modelId="{421D3E22-0782-452D-9BCB-BC354997BB7F}" type="presParOf" srcId="{03035650-655A-4E4F-8516-E80F3B127ED0}" destId="{3BAEFFA7-A082-476A-AB94-291E9BD1C4FA}" srcOrd="0" destOrd="0" presId="urn:microsoft.com/office/officeart/2005/8/layout/process2"/>
    <dgm:cxn modelId="{AD4C46CF-6741-454C-88C7-3CCE6C43C761}" type="presParOf" srcId="{3E026E0F-BACF-4A22-9DEE-7F8523FE70EA}" destId="{8E9729A3-E024-421A-96DD-8C0E86ADF2B2}" srcOrd="2" destOrd="0" presId="urn:microsoft.com/office/officeart/2005/8/layout/process2"/>
    <dgm:cxn modelId="{0AEB9755-E909-4686-A3DB-E2F4C3FD8010}" type="presParOf" srcId="{3E026E0F-BACF-4A22-9DEE-7F8523FE70EA}" destId="{B3EC0A54-D222-4363-8BD1-07B251DD0A84}" srcOrd="3" destOrd="0" presId="urn:microsoft.com/office/officeart/2005/8/layout/process2"/>
    <dgm:cxn modelId="{AE586CCC-7A2D-441A-B505-867AA6D14C42}" type="presParOf" srcId="{B3EC0A54-D222-4363-8BD1-07B251DD0A84}" destId="{3BA37518-40EA-4F50-8A7D-D31CF54C1801}" srcOrd="0" destOrd="0" presId="urn:microsoft.com/office/officeart/2005/8/layout/process2"/>
    <dgm:cxn modelId="{277D21AB-DE13-42D1-A789-E53DC2567B7D}" type="presParOf" srcId="{3E026E0F-BACF-4A22-9DEE-7F8523FE70EA}" destId="{1865991E-0FC3-4D51-BC21-F88D46C032B1}" srcOrd="4" destOrd="0" presId="urn:microsoft.com/office/officeart/2005/8/layout/process2"/>
    <dgm:cxn modelId="{4B34A7F9-12DD-4E4A-A84F-6B4D65AE25FA}" type="presParOf" srcId="{3E026E0F-BACF-4A22-9DEE-7F8523FE70EA}" destId="{24F8C41C-DBB9-4D7B-B722-434E6FFD048E}" srcOrd="5" destOrd="0" presId="urn:microsoft.com/office/officeart/2005/8/layout/process2"/>
    <dgm:cxn modelId="{DCB08C11-D6E5-4426-9DFC-A3BE9589750F}" type="presParOf" srcId="{24F8C41C-DBB9-4D7B-B722-434E6FFD048E}" destId="{C4CA5DB1-407B-47B5-A82F-D6C2E8141662}" srcOrd="0" destOrd="0" presId="urn:microsoft.com/office/officeart/2005/8/layout/process2"/>
    <dgm:cxn modelId="{888A52AA-7E06-4235-93B7-13DCE00D565E}" type="presParOf" srcId="{3E026E0F-BACF-4A22-9DEE-7F8523FE70EA}" destId="{8F33A68E-7F5B-4158-B746-B26D341DC4BC}" srcOrd="6" destOrd="0" presId="urn:microsoft.com/office/officeart/2005/8/layout/process2"/>
    <dgm:cxn modelId="{E2134FB3-85C9-496C-B8F7-B77A87A3CD5F}" type="presParOf" srcId="{3E026E0F-BACF-4A22-9DEE-7F8523FE70EA}" destId="{EEAD7F98-F20F-4544-A35D-4DAB3F02CB2B}" srcOrd="7" destOrd="0" presId="urn:microsoft.com/office/officeart/2005/8/layout/process2"/>
    <dgm:cxn modelId="{266CB8CE-805E-4BAC-90B4-39A8AB172600}" type="presParOf" srcId="{EEAD7F98-F20F-4544-A35D-4DAB3F02CB2B}" destId="{86000C5D-4E87-4C24-AF2E-D601C5515216}" srcOrd="0" destOrd="0" presId="urn:microsoft.com/office/officeart/2005/8/layout/process2"/>
    <dgm:cxn modelId="{56293222-137C-4DB6-8D05-FA4BCA6ECD24}" type="presParOf" srcId="{3E026E0F-BACF-4A22-9DEE-7F8523FE70EA}" destId="{67F63142-90B8-46B7-B2D7-44FCD3AE2913}"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9F96AE-605E-47FF-86E6-C1FEBA901BFB}" type="doc">
      <dgm:prSet loTypeId="urn:microsoft.com/office/officeart/2008/layout/VerticalCurvedList" loCatId="list" qsTypeId="urn:microsoft.com/office/officeart/2005/8/quickstyle/simple1" qsCatId="simple" csTypeId="urn:microsoft.com/office/officeart/2005/8/colors/accent1_2" csCatId="accent1" phldr="1"/>
      <dgm:spPr/>
    </dgm:pt>
    <dgm:pt modelId="{96DC2527-7EB7-4790-838F-00BDFDF080C2}">
      <dgm:prSet phldrT="[Text]" custT="1"/>
      <dgm:spPr>
        <a:solidFill>
          <a:srgbClr val="F6DF00"/>
        </a:solidFill>
        <a:ln>
          <a:noFill/>
        </a:ln>
      </dgm:spPr>
      <dgm:t>
        <a:bodyPr/>
        <a:lstStyle/>
        <a:p>
          <a:pPr algn="ctr"/>
          <a:r>
            <a:rPr lang="en-AU" sz="1400" b="0" dirty="0">
              <a:solidFill>
                <a:schemeClr val="tx1"/>
              </a:solidFill>
            </a:rPr>
            <a:t>Will likely come from CNs and/or FRs</a:t>
          </a:r>
        </a:p>
      </dgm:t>
    </dgm:pt>
    <dgm:pt modelId="{D39CAB3B-DEFD-4538-A812-664FF4DB1A01}" type="parTrans" cxnId="{790C6F77-2FF2-430A-B4EA-5F7E28B153DE}">
      <dgm:prSet/>
      <dgm:spPr/>
      <dgm:t>
        <a:bodyPr/>
        <a:lstStyle/>
        <a:p>
          <a:pPr algn="ctr"/>
          <a:endParaRPr lang="en-AU"/>
        </a:p>
      </dgm:t>
    </dgm:pt>
    <dgm:pt modelId="{57A6FF5C-D34E-45CF-9C20-A3A77B2F087E}" type="sibTrans" cxnId="{790C6F77-2FF2-430A-B4EA-5F7E28B153DE}">
      <dgm:prSet/>
      <dgm:spPr>
        <a:solidFill>
          <a:srgbClr val="4A452A"/>
        </a:solidFill>
        <a:ln>
          <a:solidFill>
            <a:srgbClr val="4A452A"/>
          </a:solidFill>
        </a:ln>
      </dgm:spPr>
      <dgm:t>
        <a:bodyPr/>
        <a:lstStyle/>
        <a:p>
          <a:pPr algn="ctr"/>
          <a:endParaRPr lang="en-AU"/>
        </a:p>
      </dgm:t>
    </dgm:pt>
    <dgm:pt modelId="{2A5B81F5-2AFF-4066-B1BF-DA16F8B73AC0}">
      <dgm:prSet phldrT="[Text]" custT="1"/>
      <dgm:spPr>
        <a:solidFill>
          <a:srgbClr val="F6DF00"/>
        </a:solidFill>
        <a:ln>
          <a:noFill/>
        </a:ln>
      </dgm:spPr>
      <dgm:t>
        <a:bodyPr/>
        <a:lstStyle/>
        <a:p>
          <a:pPr algn="ctr"/>
          <a:r>
            <a:rPr lang="en-AU" sz="1400" b="0" dirty="0">
              <a:solidFill>
                <a:schemeClr val="tx1"/>
              </a:solidFill>
            </a:rPr>
            <a:t>Determine from design constraints, FRs</a:t>
          </a:r>
        </a:p>
      </dgm:t>
    </dgm:pt>
    <dgm:pt modelId="{DA182E79-8F2D-46B1-8C2A-4393FC47FDD4}" type="parTrans" cxnId="{A0560997-07B7-4426-8536-3605076214D6}">
      <dgm:prSet/>
      <dgm:spPr/>
      <dgm:t>
        <a:bodyPr/>
        <a:lstStyle/>
        <a:p>
          <a:pPr algn="ctr"/>
          <a:endParaRPr lang="en-AU"/>
        </a:p>
      </dgm:t>
    </dgm:pt>
    <dgm:pt modelId="{02AC1823-58DD-495E-9933-54BD5DED0314}" type="sibTrans" cxnId="{A0560997-07B7-4426-8536-3605076214D6}">
      <dgm:prSet/>
      <dgm:spPr>
        <a:solidFill>
          <a:schemeClr val="tx2">
            <a:lumMod val="50000"/>
          </a:schemeClr>
        </a:solidFill>
      </dgm:spPr>
      <dgm:t>
        <a:bodyPr/>
        <a:lstStyle/>
        <a:p>
          <a:pPr algn="ctr"/>
          <a:endParaRPr lang="en-AU"/>
        </a:p>
      </dgm:t>
    </dgm:pt>
    <dgm:pt modelId="{CAC60C97-0DA8-45F9-B1B9-500FD4CA8121}">
      <dgm:prSet phldrT="[Text]" custT="1"/>
      <dgm:spPr>
        <a:solidFill>
          <a:srgbClr val="F6DF00"/>
        </a:solidFill>
        <a:ln>
          <a:noFill/>
        </a:ln>
      </dgm:spPr>
      <dgm:t>
        <a:bodyPr/>
        <a:lstStyle/>
        <a:p>
          <a:pPr algn="ctr"/>
          <a:r>
            <a:rPr lang="en-AU" sz="1400" b="0" dirty="0">
              <a:solidFill>
                <a:schemeClr val="tx1"/>
              </a:solidFill>
            </a:rPr>
            <a:t>Could be a length, radius, etc. </a:t>
          </a:r>
        </a:p>
      </dgm:t>
    </dgm:pt>
    <dgm:pt modelId="{6DEB8A0E-B541-4964-A5EB-702B348C0D7B}" type="parTrans" cxnId="{7873046D-9A11-443C-99A6-161C9554B07B}">
      <dgm:prSet/>
      <dgm:spPr/>
      <dgm:t>
        <a:bodyPr/>
        <a:lstStyle/>
        <a:p>
          <a:pPr algn="ctr"/>
          <a:endParaRPr lang="en-AU"/>
        </a:p>
      </dgm:t>
    </dgm:pt>
    <dgm:pt modelId="{7EBC7894-4CC1-4B3E-BF61-ED6DBE4B45D7}" type="sibTrans" cxnId="{7873046D-9A11-443C-99A6-161C9554B07B}">
      <dgm:prSet/>
      <dgm:spPr>
        <a:solidFill>
          <a:schemeClr val="tx2">
            <a:lumMod val="50000"/>
          </a:schemeClr>
        </a:solidFill>
      </dgm:spPr>
      <dgm:t>
        <a:bodyPr/>
        <a:lstStyle/>
        <a:p>
          <a:pPr algn="ctr"/>
          <a:endParaRPr lang="en-AU"/>
        </a:p>
      </dgm:t>
    </dgm:pt>
    <dgm:pt modelId="{A5DBC371-5914-491A-BB44-E0995C5DBDCE}">
      <dgm:prSet phldrT="[Text]" custT="1"/>
      <dgm:spPr>
        <a:solidFill>
          <a:srgbClr val="F6DF00"/>
        </a:solidFill>
        <a:ln>
          <a:noFill/>
        </a:ln>
      </dgm:spPr>
      <dgm:t>
        <a:bodyPr/>
        <a:lstStyle/>
        <a:p>
          <a:pPr algn="ctr"/>
          <a:r>
            <a:rPr lang="en-AU" sz="1400" b="0" dirty="0">
              <a:solidFill>
                <a:schemeClr val="tx1"/>
              </a:solidFill>
            </a:rPr>
            <a:t>Book: Materials Selection In Mechanical Design, Michael F. Ashby </a:t>
          </a:r>
        </a:p>
      </dgm:t>
    </dgm:pt>
    <dgm:pt modelId="{A53DFA1F-13E2-4DA6-BC08-1FC3752499FB}" type="parTrans" cxnId="{7A20A08D-797F-4582-A0C8-362C9FAAB050}">
      <dgm:prSet/>
      <dgm:spPr/>
      <dgm:t>
        <a:bodyPr/>
        <a:lstStyle/>
        <a:p>
          <a:pPr algn="ctr"/>
          <a:endParaRPr lang="en-AU"/>
        </a:p>
      </dgm:t>
    </dgm:pt>
    <dgm:pt modelId="{1CF8A587-6F95-402E-9C8C-E48D8B36AD0D}" type="sibTrans" cxnId="{7A20A08D-797F-4582-A0C8-362C9FAAB050}">
      <dgm:prSet/>
      <dgm:spPr>
        <a:solidFill>
          <a:schemeClr val="tx2">
            <a:lumMod val="50000"/>
          </a:schemeClr>
        </a:solidFill>
      </dgm:spPr>
      <dgm:t>
        <a:bodyPr/>
        <a:lstStyle/>
        <a:p>
          <a:pPr algn="ctr"/>
          <a:endParaRPr lang="en-AU"/>
        </a:p>
      </dgm:t>
    </dgm:pt>
    <dgm:pt modelId="{B57E4ECF-B762-450A-89EF-01A1F5E9AAF9}">
      <dgm:prSet phldrT="[Text]" custT="1"/>
      <dgm:spPr>
        <a:solidFill>
          <a:srgbClr val="F6DF00"/>
        </a:solidFill>
        <a:ln>
          <a:noFill/>
        </a:ln>
      </dgm:spPr>
      <dgm:t>
        <a:bodyPr/>
        <a:lstStyle/>
        <a:p>
          <a:pPr algn="ctr"/>
          <a:r>
            <a:rPr lang="en-AU" altLang="zh-CN" sz="1400" b="0" dirty="0">
              <a:solidFill>
                <a:schemeClr val="tx1"/>
              </a:solidFill>
            </a:rPr>
            <a:t>Create using equations describing the physical (e.g., mass) and mechanical (beam deflection) properties of interest. </a:t>
          </a:r>
          <a:endParaRPr lang="en-AU" sz="1400" b="0" dirty="0">
            <a:solidFill>
              <a:schemeClr val="tx1"/>
            </a:solidFill>
          </a:endParaRPr>
        </a:p>
      </dgm:t>
    </dgm:pt>
    <dgm:pt modelId="{01FFDED2-2380-49C2-8770-20A65A0572E0}" type="parTrans" cxnId="{790F7360-1200-48C0-ABC5-905EBAB7DEBE}">
      <dgm:prSet/>
      <dgm:spPr/>
      <dgm:t>
        <a:bodyPr/>
        <a:lstStyle/>
        <a:p>
          <a:pPr algn="ctr"/>
          <a:endParaRPr lang="en-AU"/>
        </a:p>
      </dgm:t>
    </dgm:pt>
    <dgm:pt modelId="{DF61A3DD-56AA-497F-80CD-FD368D38BF82}" type="sibTrans" cxnId="{790F7360-1200-48C0-ABC5-905EBAB7DEBE}">
      <dgm:prSet/>
      <dgm:spPr>
        <a:solidFill>
          <a:schemeClr val="tx2">
            <a:lumMod val="50000"/>
          </a:schemeClr>
        </a:solidFill>
      </dgm:spPr>
      <dgm:t>
        <a:bodyPr/>
        <a:lstStyle/>
        <a:p>
          <a:pPr algn="ctr"/>
          <a:endParaRPr lang="en-AU"/>
        </a:p>
      </dgm:t>
    </dgm:pt>
    <dgm:pt modelId="{C5C27700-A4EB-43A0-960B-84981374AF33}" type="pres">
      <dgm:prSet presAssocID="{459F96AE-605E-47FF-86E6-C1FEBA901BFB}" presName="Name0" presStyleCnt="0">
        <dgm:presLayoutVars>
          <dgm:chMax val="7"/>
          <dgm:chPref val="7"/>
          <dgm:dir/>
        </dgm:presLayoutVars>
      </dgm:prSet>
      <dgm:spPr/>
    </dgm:pt>
    <dgm:pt modelId="{9806279B-2DD3-4F37-8BE8-829A0374B3C0}" type="pres">
      <dgm:prSet presAssocID="{459F96AE-605E-47FF-86E6-C1FEBA901BFB}" presName="Name1" presStyleCnt="0"/>
      <dgm:spPr/>
    </dgm:pt>
    <dgm:pt modelId="{0D5EE2C3-675D-4F44-83F0-279C043F8751}" type="pres">
      <dgm:prSet presAssocID="{459F96AE-605E-47FF-86E6-C1FEBA901BFB}" presName="cycle" presStyleCnt="0"/>
      <dgm:spPr/>
    </dgm:pt>
    <dgm:pt modelId="{CE9A5D8F-434B-49F3-BB88-6F823E51D8DA}" type="pres">
      <dgm:prSet presAssocID="{459F96AE-605E-47FF-86E6-C1FEBA901BFB}" presName="srcNode" presStyleLbl="node1" presStyleIdx="0" presStyleCnt="5"/>
      <dgm:spPr/>
    </dgm:pt>
    <dgm:pt modelId="{0EE18AAC-0463-42F4-B4DA-51C152F19B38}" type="pres">
      <dgm:prSet presAssocID="{459F96AE-605E-47FF-86E6-C1FEBA901BFB}" presName="conn" presStyleLbl="parChTrans1D2" presStyleIdx="0" presStyleCnt="1"/>
      <dgm:spPr/>
    </dgm:pt>
    <dgm:pt modelId="{B65D3621-4514-456F-A449-2E5FA2268720}" type="pres">
      <dgm:prSet presAssocID="{459F96AE-605E-47FF-86E6-C1FEBA901BFB}" presName="extraNode" presStyleLbl="node1" presStyleIdx="0" presStyleCnt="5"/>
      <dgm:spPr/>
    </dgm:pt>
    <dgm:pt modelId="{46B329A7-0305-4AB1-AE37-89C7CD0F3518}" type="pres">
      <dgm:prSet presAssocID="{459F96AE-605E-47FF-86E6-C1FEBA901BFB}" presName="dstNode" presStyleLbl="node1" presStyleIdx="0" presStyleCnt="5"/>
      <dgm:spPr/>
    </dgm:pt>
    <dgm:pt modelId="{8B8FCCC2-AC9A-4C97-B1F6-D44B5C36E1B4}" type="pres">
      <dgm:prSet presAssocID="{96DC2527-7EB7-4790-838F-00BDFDF080C2}" presName="text_1" presStyleLbl="node1" presStyleIdx="0" presStyleCnt="5">
        <dgm:presLayoutVars>
          <dgm:bulletEnabled val="1"/>
        </dgm:presLayoutVars>
      </dgm:prSet>
      <dgm:spPr/>
    </dgm:pt>
    <dgm:pt modelId="{2B14BDAA-9616-47D6-86B6-B4F6FFD213C8}" type="pres">
      <dgm:prSet presAssocID="{96DC2527-7EB7-4790-838F-00BDFDF080C2}" presName="accent_1" presStyleCnt="0"/>
      <dgm:spPr/>
    </dgm:pt>
    <dgm:pt modelId="{C17F3863-6A48-4F4B-913A-34E462C98193}" type="pres">
      <dgm:prSet presAssocID="{96DC2527-7EB7-4790-838F-00BDFDF080C2}" presName="accentRepeatNode" presStyleLbl="solidFgAcc1" presStyleIdx="0" presStyleCnt="5"/>
      <dgm:spPr>
        <a:ln>
          <a:solidFill>
            <a:srgbClr val="4A452A"/>
          </a:solidFill>
        </a:ln>
      </dgm:spPr>
    </dgm:pt>
    <dgm:pt modelId="{95AFD093-7DBF-4CE6-AC6F-092D7604AFB4}" type="pres">
      <dgm:prSet presAssocID="{2A5B81F5-2AFF-4066-B1BF-DA16F8B73AC0}" presName="text_2" presStyleLbl="node1" presStyleIdx="1" presStyleCnt="5">
        <dgm:presLayoutVars>
          <dgm:bulletEnabled val="1"/>
        </dgm:presLayoutVars>
      </dgm:prSet>
      <dgm:spPr/>
    </dgm:pt>
    <dgm:pt modelId="{B3E755B1-29D2-4921-B2D5-E5E0168CE63C}" type="pres">
      <dgm:prSet presAssocID="{2A5B81F5-2AFF-4066-B1BF-DA16F8B73AC0}" presName="accent_2" presStyleCnt="0"/>
      <dgm:spPr/>
    </dgm:pt>
    <dgm:pt modelId="{944D6AAC-BD17-49C1-A0E0-D675EA2A427D}" type="pres">
      <dgm:prSet presAssocID="{2A5B81F5-2AFF-4066-B1BF-DA16F8B73AC0}" presName="accentRepeatNode" presStyleLbl="solidFgAcc1" presStyleIdx="1" presStyleCnt="5"/>
      <dgm:spPr>
        <a:ln>
          <a:solidFill>
            <a:srgbClr val="4A452A"/>
          </a:solidFill>
        </a:ln>
      </dgm:spPr>
    </dgm:pt>
    <dgm:pt modelId="{64A5A8C1-F63F-48BE-958C-A70BA543E4C6}" type="pres">
      <dgm:prSet presAssocID="{CAC60C97-0DA8-45F9-B1B9-500FD4CA8121}" presName="text_3" presStyleLbl="node1" presStyleIdx="2" presStyleCnt="5">
        <dgm:presLayoutVars>
          <dgm:bulletEnabled val="1"/>
        </dgm:presLayoutVars>
      </dgm:prSet>
      <dgm:spPr/>
    </dgm:pt>
    <dgm:pt modelId="{185BFCE6-7A65-48F2-9B1F-CDD056D43B25}" type="pres">
      <dgm:prSet presAssocID="{CAC60C97-0DA8-45F9-B1B9-500FD4CA8121}" presName="accent_3" presStyleCnt="0"/>
      <dgm:spPr/>
    </dgm:pt>
    <dgm:pt modelId="{9E57920C-2054-4C2E-ACE5-DCF393DF9865}" type="pres">
      <dgm:prSet presAssocID="{CAC60C97-0DA8-45F9-B1B9-500FD4CA8121}" presName="accentRepeatNode" presStyleLbl="solidFgAcc1" presStyleIdx="2" presStyleCnt="5"/>
      <dgm:spPr>
        <a:ln>
          <a:solidFill>
            <a:srgbClr val="4A452A"/>
          </a:solidFill>
        </a:ln>
      </dgm:spPr>
    </dgm:pt>
    <dgm:pt modelId="{76DAD44B-E26F-4335-8363-645C402B2289}" type="pres">
      <dgm:prSet presAssocID="{B57E4ECF-B762-450A-89EF-01A1F5E9AAF9}" presName="text_4" presStyleLbl="node1" presStyleIdx="3" presStyleCnt="5">
        <dgm:presLayoutVars>
          <dgm:bulletEnabled val="1"/>
        </dgm:presLayoutVars>
      </dgm:prSet>
      <dgm:spPr/>
    </dgm:pt>
    <dgm:pt modelId="{B0C4D482-7CE2-41FD-AECC-F8FF3449E060}" type="pres">
      <dgm:prSet presAssocID="{B57E4ECF-B762-450A-89EF-01A1F5E9AAF9}" presName="accent_4" presStyleCnt="0"/>
      <dgm:spPr/>
    </dgm:pt>
    <dgm:pt modelId="{A67D37A5-1C12-4A42-8F62-2800FE1E5376}" type="pres">
      <dgm:prSet presAssocID="{B57E4ECF-B762-450A-89EF-01A1F5E9AAF9}" presName="accentRepeatNode" presStyleLbl="solidFgAcc1" presStyleIdx="3" presStyleCnt="5"/>
      <dgm:spPr>
        <a:ln>
          <a:solidFill>
            <a:srgbClr val="4A452A"/>
          </a:solidFill>
        </a:ln>
      </dgm:spPr>
    </dgm:pt>
    <dgm:pt modelId="{FDD23E12-C5BA-4347-AB70-86CFD7848C0B}" type="pres">
      <dgm:prSet presAssocID="{A5DBC371-5914-491A-BB44-E0995C5DBDCE}" presName="text_5" presStyleLbl="node1" presStyleIdx="4" presStyleCnt="5">
        <dgm:presLayoutVars>
          <dgm:bulletEnabled val="1"/>
        </dgm:presLayoutVars>
      </dgm:prSet>
      <dgm:spPr/>
    </dgm:pt>
    <dgm:pt modelId="{19C87E17-EAA6-48C2-B1D5-2974F91A0B49}" type="pres">
      <dgm:prSet presAssocID="{A5DBC371-5914-491A-BB44-E0995C5DBDCE}" presName="accent_5" presStyleCnt="0"/>
      <dgm:spPr/>
    </dgm:pt>
    <dgm:pt modelId="{6F9A9179-244C-43BF-805A-5832E03E2064}" type="pres">
      <dgm:prSet presAssocID="{A5DBC371-5914-491A-BB44-E0995C5DBDCE}" presName="accentRepeatNode" presStyleLbl="solidFgAcc1" presStyleIdx="4" presStyleCnt="5"/>
      <dgm:spPr>
        <a:ln>
          <a:solidFill>
            <a:srgbClr val="4A452A"/>
          </a:solidFill>
        </a:ln>
      </dgm:spPr>
    </dgm:pt>
  </dgm:ptLst>
  <dgm:cxnLst>
    <dgm:cxn modelId="{2EF3E100-BD58-4334-8B09-B3A8D4F8042C}" type="presOf" srcId="{459F96AE-605E-47FF-86E6-C1FEBA901BFB}" destId="{C5C27700-A4EB-43A0-960B-84981374AF33}" srcOrd="0" destOrd="0" presId="urn:microsoft.com/office/officeart/2008/layout/VerticalCurvedList"/>
    <dgm:cxn modelId="{3C816926-9BF2-4944-81FB-EF641493B98C}" type="presOf" srcId="{A5DBC371-5914-491A-BB44-E0995C5DBDCE}" destId="{FDD23E12-C5BA-4347-AB70-86CFD7848C0B}" srcOrd="0" destOrd="0" presId="urn:microsoft.com/office/officeart/2008/layout/VerticalCurvedList"/>
    <dgm:cxn modelId="{3DC98D4A-3C09-4DC3-B65B-B592184526D0}" type="presOf" srcId="{2A5B81F5-2AFF-4066-B1BF-DA16F8B73AC0}" destId="{95AFD093-7DBF-4CE6-AC6F-092D7604AFB4}" srcOrd="0" destOrd="0" presId="urn:microsoft.com/office/officeart/2008/layout/VerticalCurvedList"/>
    <dgm:cxn modelId="{84AA8951-0735-4F08-8A60-7D8F32EB4958}" type="presOf" srcId="{96DC2527-7EB7-4790-838F-00BDFDF080C2}" destId="{8B8FCCC2-AC9A-4C97-B1F6-D44B5C36E1B4}" srcOrd="0" destOrd="0" presId="urn:microsoft.com/office/officeart/2008/layout/VerticalCurvedList"/>
    <dgm:cxn modelId="{790F7360-1200-48C0-ABC5-905EBAB7DEBE}" srcId="{459F96AE-605E-47FF-86E6-C1FEBA901BFB}" destId="{B57E4ECF-B762-450A-89EF-01A1F5E9AAF9}" srcOrd="3" destOrd="0" parTransId="{01FFDED2-2380-49C2-8770-20A65A0572E0}" sibTransId="{DF61A3DD-56AA-497F-80CD-FD368D38BF82}"/>
    <dgm:cxn modelId="{7873046D-9A11-443C-99A6-161C9554B07B}" srcId="{459F96AE-605E-47FF-86E6-C1FEBA901BFB}" destId="{CAC60C97-0DA8-45F9-B1B9-500FD4CA8121}" srcOrd="2" destOrd="0" parTransId="{6DEB8A0E-B541-4964-A5EB-702B348C0D7B}" sibTransId="{7EBC7894-4CC1-4B3E-BF61-ED6DBE4B45D7}"/>
    <dgm:cxn modelId="{CD322375-15A1-4DCC-8679-27AEAE8BF6D6}" type="presOf" srcId="{CAC60C97-0DA8-45F9-B1B9-500FD4CA8121}" destId="{64A5A8C1-F63F-48BE-958C-A70BA543E4C6}" srcOrd="0" destOrd="0" presId="urn:microsoft.com/office/officeart/2008/layout/VerticalCurvedList"/>
    <dgm:cxn modelId="{790C6F77-2FF2-430A-B4EA-5F7E28B153DE}" srcId="{459F96AE-605E-47FF-86E6-C1FEBA901BFB}" destId="{96DC2527-7EB7-4790-838F-00BDFDF080C2}" srcOrd="0" destOrd="0" parTransId="{D39CAB3B-DEFD-4538-A812-664FF4DB1A01}" sibTransId="{57A6FF5C-D34E-45CF-9C20-A3A77B2F087E}"/>
    <dgm:cxn modelId="{7A20A08D-797F-4582-A0C8-362C9FAAB050}" srcId="{459F96AE-605E-47FF-86E6-C1FEBA901BFB}" destId="{A5DBC371-5914-491A-BB44-E0995C5DBDCE}" srcOrd="4" destOrd="0" parTransId="{A53DFA1F-13E2-4DA6-BC08-1FC3752499FB}" sibTransId="{1CF8A587-6F95-402E-9C8C-E48D8B36AD0D}"/>
    <dgm:cxn modelId="{A0560997-07B7-4426-8536-3605076214D6}" srcId="{459F96AE-605E-47FF-86E6-C1FEBA901BFB}" destId="{2A5B81F5-2AFF-4066-B1BF-DA16F8B73AC0}" srcOrd="1" destOrd="0" parTransId="{DA182E79-8F2D-46B1-8C2A-4393FC47FDD4}" sibTransId="{02AC1823-58DD-495E-9933-54BD5DED0314}"/>
    <dgm:cxn modelId="{AF7383E7-18C2-4DA0-B6B7-BD935F9A25EB}" type="presOf" srcId="{B57E4ECF-B762-450A-89EF-01A1F5E9AAF9}" destId="{76DAD44B-E26F-4335-8363-645C402B2289}" srcOrd="0" destOrd="0" presId="urn:microsoft.com/office/officeart/2008/layout/VerticalCurvedList"/>
    <dgm:cxn modelId="{016D19F6-3B80-413E-BB9B-815E6C50F305}" type="presOf" srcId="{57A6FF5C-D34E-45CF-9C20-A3A77B2F087E}" destId="{0EE18AAC-0463-42F4-B4DA-51C152F19B38}" srcOrd="0" destOrd="0" presId="urn:microsoft.com/office/officeart/2008/layout/VerticalCurvedList"/>
    <dgm:cxn modelId="{3247204D-C4B1-466F-B8FA-C560348867D0}" type="presParOf" srcId="{C5C27700-A4EB-43A0-960B-84981374AF33}" destId="{9806279B-2DD3-4F37-8BE8-829A0374B3C0}" srcOrd="0" destOrd="0" presId="urn:microsoft.com/office/officeart/2008/layout/VerticalCurvedList"/>
    <dgm:cxn modelId="{D494B46E-3636-4284-A747-F104F14CC5FE}" type="presParOf" srcId="{9806279B-2DD3-4F37-8BE8-829A0374B3C0}" destId="{0D5EE2C3-675D-4F44-83F0-279C043F8751}" srcOrd="0" destOrd="0" presId="urn:microsoft.com/office/officeart/2008/layout/VerticalCurvedList"/>
    <dgm:cxn modelId="{CB610184-8382-48C7-AE28-E2972F221818}" type="presParOf" srcId="{0D5EE2C3-675D-4F44-83F0-279C043F8751}" destId="{CE9A5D8F-434B-49F3-BB88-6F823E51D8DA}" srcOrd="0" destOrd="0" presId="urn:microsoft.com/office/officeart/2008/layout/VerticalCurvedList"/>
    <dgm:cxn modelId="{DFB5FD0C-E75A-46C6-B374-83777C7B9E57}" type="presParOf" srcId="{0D5EE2C3-675D-4F44-83F0-279C043F8751}" destId="{0EE18AAC-0463-42F4-B4DA-51C152F19B38}" srcOrd="1" destOrd="0" presId="urn:microsoft.com/office/officeart/2008/layout/VerticalCurvedList"/>
    <dgm:cxn modelId="{4C9C987A-7A8F-4CAE-A654-875C0E505B30}" type="presParOf" srcId="{0D5EE2C3-675D-4F44-83F0-279C043F8751}" destId="{B65D3621-4514-456F-A449-2E5FA2268720}" srcOrd="2" destOrd="0" presId="urn:microsoft.com/office/officeart/2008/layout/VerticalCurvedList"/>
    <dgm:cxn modelId="{5296C256-90FD-47B7-A8F3-F51B51D6A270}" type="presParOf" srcId="{0D5EE2C3-675D-4F44-83F0-279C043F8751}" destId="{46B329A7-0305-4AB1-AE37-89C7CD0F3518}" srcOrd="3" destOrd="0" presId="urn:microsoft.com/office/officeart/2008/layout/VerticalCurvedList"/>
    <dgm:cxn modelId="{E46F7B3B-4E18-466E-A161-6A4597B7BD19}" type="presParOf" srcId="{9806279B-2DD3-4F37-8BE8-829A0374B3C0}" destId="{8B8FCCC2-AC9A-4C97-B1F6-D44B5C36E1B4}" srcOrd="1" destOrd="0" presId="urn:microsoft.com/office/officeart/2008/layout/VerticalCurvedList"/>
    <dgm:cxn modelId="{2B1BC263-6623-4E87-8AD3-DC221C66F3B9}" type="presParOf" srcId="{9806279B-2DD3-4F37-8BE8-829A0374B3C0}" destId="{2B14BDAA-9616-47D6-86B6-B4F6FFD213C8}" srcOrd="2" destOrd="0" presId="urn:microsoft.com/office/officeart/2008/layout/VerticalCurvedList"/>
    <dgm:cxn modelId="{A634D014-0841-4BAB-ABAB-FB8B5DDF514F}" type="presParOf" srcId="{2B14BDAA-9616-47D6-86B6-B4F6FFD213C8}" destId="{C17F3863-6A48-4F4B-913A-34E462C98193}" srcOrd="0" destOrd="0" presId="urn:microsoft.com/office/officeart/2008/layout/VerticalCurvedList"/>
    <dgm:cxn modelId="{F6EC4FCC-9CFB-450A-8059-FA8261F51237}" type="presParOf" srcId="{9806279B-2DD3-4F37-8BE8-829A0374B3C0}" destId="{95AFD093-7DBF-4CE6-AC6F-092D7604AFB4}" srcOrd="3" destOrd="0" presId="urn:microsoft.com/office/officeart/2008/layout/VerticalCurvedList"/>
    <dgm:cxn modelId="{AB3E5A23-0DDD-4FA0-BC58-7F7C8D3900D6}" type="presParOf" srcId="{9806279B-2DD3-4F37-8BE8-829A0374B3C0}" destId="{B3E755B1-29D2-4921-B2D5-E5E0168CE63C}" srcOrd="4" destOrd="0" presId="urn:microsoft.com/office/officeart/2008/layout/VerticalCurvedList"/>
    <dgm:cxn modelId="{992DC81F-A9A9-455D-B322-510BCEF85B34}" type="presParOf" srcId="{B3E755B1-29D2-4921-B2D5-E5E0168CE63C}" destId="{944D6AAC-BD17-49C1-A0E0-D675EA2A427D}" srcOrd="0" destOrd="0" presId="urn:microsoft.com/office/officeart/2008/layout/VerticalCurvedList"/>
    <dgm:cxn modelId="{211B5095-590F-42EC-ABC2-AC2C1E5E14A3}" type="presParOf" srcId="{9806279B-2DD3-4F37-8BE8-829A0374B3C0}" destId="{64A5A8C1-F63F-48BE-958C-A70BA543E4C6}" srcOrd="5" destOrd="0" presId="urn:microsoft.com/office/officeart/2008/layout/VerticalCurvedList"/>
    <dgm:cxn modelId="{B39A0D60-0525-40CF-8C99-6522F79D8C38}" type="presParOf" srcId="{9806279B-2DD3-4F37-8BE8-829A0374B3C0}" destId="{185BFCE6-7A65-48F2-9B1F-CDD056D43B25}" srcOrd="6" destOrd="0" presId="urn:microsoft.com/office/officeart/2008/layout/VerticalCurvedList"/>
    <dgm:cxn modelId="{BF915216-B3D2-434B-A5A1-588640E750C4}" type="presParOf" srcId="{185BFCE6-7A65-48F2-9B1F-CDD056D43B25}" destId="{9E57920C-2054-4C2E-ACE5-DCF393DF9865}" srcOrd="0" destOrd="0" presId="urn:microsoft.com/office/officeart/2008/layout/VerticalCurvedList"/>
    <dgm:cxn modelId="{5B94232A-FFDA-488F-8225-E14475A5A964}" type="presParOf" srcId="{9806279B-2DD3-4F37-8BE8-829A0374B3C0}" destId="{76DAD44B-E26F-4335-8363-645C402B2289}" srcOrd="7" destOrd="0" presId="urn:microsoft.com/office/officeart/2008/layout/VerticalCurvedList"/>
    <dgm:cxn modelId="{7B306D59-CFD9-487E-BE4A-DAF4DBB3BCB6}" type="presParOf" srcId="{9806279B-2DD3-4F37-8BE8-829A0374B3C0}" destId="{B0C4D482-7CE2-41FD-AECC-F8FF3449E060}" srcOrd="8" destOrd="0" presId="urn:microsoft.com/office/officeart/2008/layout/VerticalCurvedList"/>
    <dgm:cxn modelId="{8BE1DC49-94F0-4AE7-870A-AF330FC660DD}" type="presParOf" srcId="{B0C4D482-7CE2-41FD-AECC-F8FF3449E060}" destId="{A67D37A5-1C12-4A42-8F62-2800FE1E5376}" srcOrd="0" destOrd="0" presId="urn:microsoft.com/office/officeart/2008/layout/VerticalCurvedList"/>
    <dgm:cxn modelId="{5B71ED11-0E41-4E79-A717-B0EEA3B40AFC}" type="presParOf" srcId="{9806279B-2DD3-4F37-8BE8-829A0374B3C0}" destId="{FDD23E12-C5BA-4347-AB70-86CFD7848C0B}" srcOrd="9" destOrd="0" presId="urn:microsoft.com/office/officeart/2008/layout/VerticalCurvedList"/>
    <dgm:cxn modelId="{39095E31-AD91-4FF3-BDA8-B93250B9848E}" type="presParOf" srcId="{9806279B-2DD3-4F37-8BE8-829A0374B3C0}" destId="{19C87E17-EAA6-48C2-B1D5-2974F91A0B49}" srcOrd="10" destOrd="0" presId="urn:microsoft.com/office/officeart/2008/layout/VerticalCurvedList"/>
    <dgm:cxn modelId="{CCEE7DBC-2F81-4D33-9BEB-BCBD035FC8B3}" type="presParOf" srcId="{19C87E17-EAA6-48C2-B1D5-2974F91A0B49}" destId="{6F9A9179-244C-43BF-805A-5832E03E2064}"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B6E8F-B336-46C5-A313-57C12A8BA17B}">
      <dsp:nvSpPr>
        <dsp:cNvPr id="0" name=""/>
        <dsp:cNvSpPr/>
      </dsp:nvSpPr>
      <dsp:spPr>
        <a:xfrm>
          <a:off x="5300" y="1504776"/>
          <a:ext cx="1971812" cy="788724"/>
        </a:xfrm>
        <a:prstGeom prst="chevron">
          <a:avLst/>
        </a:prstGeom>
        <a:solidFill>
          <a:srgbClr val="D5D5D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AU" sz="1200" b="1" kern="1200" dirty="0">
              <a:solidFill>
                <a:schemeClr val="tx1"/>
              </a:solidFill>
            </a:rPr>
            <a:t>How this fits into your assignments</a:t>
          </a:r>
        </a:p>
        <a:p>
          <a:pPr marL="0" lvl="0" indent="0" algn="ctr" defTabSz="533400">
            <a:lnSpc>
              <a:spcPct val="90000"/>
            </a:lnSpc>
            <a:spcBef>
              <a:spcPct val="0"/>
            </a:spcBef>
            <a:spcAft>
              <a:spcPct val="35000"/>
            </a:spcAft>
            <a:buNone/>
          </a:pPr>
          <a:r>
            <a:rPr lang="en-AU" sz="1200" kern="1200" dirty="0">
              <a:solidFill>
                <a:schemeClr val="tx1"/>
              </a:solidFill>
            </a:rPr>
            <a:t>(5 min)</a:t>
          </a:r>
        </a:p>
      </dsp:txBody>
      <dsp:txXfrm>
        <a:off x="399662" y="1504776"/>
        <a:ext cx="1183088" cy="788724"/>
      </dsp:txXfrm>
    </dsp:sp>
    <dsp:sp modelId="{AF2295A5-0BAD-4E32-9EC1-81B7C3682978}">
      <dsp:nvSpPr>
        <dsp:cNvPr id="0" name=""/>
        <dsp:cNvSpPr/>
      </dsp:nvSpPr>
      <dsp:spPr>
        <a:xfrm>
          <a:off x="1779931" y="1504776"/>
          <a:ext cx="1971812" cy="788724"/>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AU" sz="1200" b="1" kern="1200" dirty="0">
              <a:solidFill>
                <a:schemeClr val="tx1"/>
              </a:solidFill>
            </a:rPr>
            <a:t>The process explained</a:t>
          </a:r>
        </a:p>
        <a:p>
          <a:pPr marL="0" lvl="0" indent="0" algn="ctr" defTabSz="533400">
            <a:lnSpc>
              <a:spcPct val="90000"/>
            </a:lnSpc>
            <a:spcBef>
              <a:spcPct val="0"/>
            </a:spcBef>
            <a:spcAft>
              <a:spcPct val="35000"/>
            </a:spcAft>
            <a:buNone/>
          </a:pPr>
          <a:r>
            <a:rPr lang="en-AU" sz="1200" kern="1200" dirty="0">
              <a:solidFill>
                <a:schemeClr val="tx1"/>
              </a:solidFill>
            </a:rPr>
            <a:t>( 5 min)</a:t>
          </a:r>
        </a:p>
      </dsp:txBody>
      <dsp:txXfrm>
        <a:off x="2174293" y="1504776"/>
        <a:ext cx="1183088" cy="788724"/>
      </dsp:txXfrm>
    </dsp:sp>
    <dsp:sp modelId="{67C9CAC2-F3EE-43A2-A3A4-C63ADD03FBEF}">
      <dsp:nvSpPr>
        <dsp:cNvPr id="0" name=""/>
        <dsp:cNvSpPr/>
      </dsp:nvSpPr>
      <dsp:spPr>
        <a:xfrm>
          <a:off x="3554562" y="1504776"/>
          <a:ext cx="1971812" cy="788724"/>
        </a:xfrm>
        <a:prstGeom prst="chevron">
          <a:avLst/>
        </a:prstGeom>
        <a:solidFill>
          <a:srgbClr val="D5D5D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AU" sz="1200" b="1" kern="1200" dirty="0">
              <a:solidFill>
                <a:schemeClr val="tx1"/>
              </a:solidFill>
            </a:rPr>
            <a:t>Example 1: Minimalist table</a:t>
          </a:r>
        </a:p>
        <a:p>
          <a:pPr marL="0" lvl="0" indent="0" algn="ctr" defTabSz="533400">
            <a:lnSpc>
              <a:spcPct val="90000"/>
            </a:lnSpc>
            <a:spcBef>
              <a:spcPct val="0"/>
            </a:spcBef>
            <a:spcAft>
              <a:spcPct val="35000"/>
            </a:spcAft>
            <a:buNone/>
          </a:pPr>
          <a:r>
            <a:rPr lang="en-AU" sz="1200" kern="1200" dirty="0">
              <a:solidFill>
                <a:schemeClr val="tx1"/>
              </a:solidFill>
            </a:rPr>
            <a:t>(25 min)</a:t>
          </a:r>
        </a:p>
      </dsp:txBody>
      <dsp:txXfrm>
        <a:off x="3948924" y="1504776"/>
        <a:ext cx="1183088" cy="788724"/>
      </dsp:txXfrm>
    </dsp:sp>
    <dsp:sp modelId="{FB90EC96-2A06-4496-97CA-51271A78413E}">
      <dsp:nvSpPr>
        <dsp:cNvPr id="0" name=""/>
        <dsp:cNvSpPr/>
      </dsp:nvSpPr>
      <dsp:spPr>
        <a:xfrm>
          <a:off x="5329193" y="1504776"/>
          <a:ext cx="1971812" cy="788724"/>
        </a:xfrm>
        <a:prstGeom prst="chevron">
          <a:avLst/>
        </a:prstGeom>
        <a:solidFill>
          <a:srgbClr val="D5D5D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AU" sz="1200" b="1" kern="1200" dirty="0">
              <a:solidFill>
                <a:schemeClr val="tx1"/>
              </a:solidFill>
            </a:rPr>
            <a:t>Example 2: Satellite telescope mirror</a:t>
          </a:r>
        </a:p>
        <a:p>
          <a:pPr marL="0" lvl="0" indent="0" algn="ctr" defTabSz="533400">
            <a:lnSpc>
              <a:spcPct val="90000"/>
            </a:lnSpc>
            <a:spcBef>
              <a:spcPct val="0"/>
            </a:spcBef>
            <a:spcAft>
              <a:spcPct val="35000"/>
            </a:spcAft>
            <a:buNone/>
          </a:pPr>
          <a:r>
            <a:rPr lang="en-AU" sz="1200" kern="1200" dirty="0">
              <a:solidFill>
                <a:schemeClr val="tx1"/>
              </a:solidFill>
            </a:rPr>
            <a:t>(25 min)</a:t>
          </a:r>
        </a:p>
      </dsp:txBody>
      <dsp:txXfrm>
        <a:off x="5723555" y="1504776"/>
        <a:ext cx="1183088" cy="788724"/>
      </dsp:txXfrm>
    </dsp:sp>
    <dsp:sp modelId="{01017DEF-6E83-490F-9644-7B29DFDC1C8C}">
      <dsp:nvSpPr>
        <dsp:cNvPr id="0" name=""/>
        <dsp:cNvSpPr/>
      </dsp:nvSpPr>
      <dsp:spPr>
        <a:xfrm>
          <a:off x="7103824" y="1504776"/>
          <a:ext cx="1971812" cy="788724"/>
        </a:xfrm>
        <a:prstGeom prst="chevron">
          <a:avLst/>
        </a:prstGeom>
        <a:solidFill>
          <a:srgbClr val="D5D5D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AU" sz="1200" b="1" kern="1200" dirty="0">
              <a:solidFill>
                <a:schemeClr val="tx1"/>
              </a:solidFill>
            </a:rPr>
            <a:t>Project time! </a:t>
          </a:r>
        </a:p>
        <a:p>
          <a:pPr marL="0" lvl="0" indent="0" algn="ctr" defTabSz="533400">
            <a:lnSpc>
              <a:spcPct val="90000"/>
            </a:lnSpc>
            <a:spcBef>
              <a:spcPct val="0"/>
            </a:spcBef>
            <a:spcAft>
              <a:spcPct val="35000"/>
            </a:spcAft>
            <a:buNone/>
          </a:pPr>
          <a:r>
            <a:rPr lang="en-AU" sz="1200" b="0" kern="1200" dirty="0">
              <a:solidFill>
                <a:schemeClr val="tx1"/>
              </a:solidFill>
            </a:rPr>
            <a:t>(55 min)</a:t>
          </a:r>
          <a:endParaRPr lang="en-AU" sz="1200" b="1" kern="1200" dirty="0">
            <a:solidFill>
              <a:schemeClr val="tx1"/>
            </a:solidFill>
          </a:endParaRPr>
        </a:p>
      </dsp:txBody>
      <dsp:txXfrm>
        <a:off x="7498186" y="1504776"/>
        <a:ext cx="1183088" cy="788724"/>
      </dsp:txXfrm>
    </dsp:sp>
    <dsp:sp modelId="{776D4162-AFCC-45DE-A3C2-BCF4C1CFCA5D}">
      <dsp:nvSpPr>
        <dsp:cNvPr id="0" name=""/>
        <dsp:cNvSpPr/>
      </dsp:nvSpPr>
      <dsp:spPr>
        <a:xfrm>
          <a:off x="8878456" y="1504776"/>
          <a:ext cx="1971812" cy="788724"/>
        </a:xfrm>
        <a:prstGeom prst="chevron">
          <a:avLst/>
        </a:prstGeom>
        <a:solidFill>
          <a:srgbClr val="D5D5D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AU" sz="1200" b="1" kern="1200" dirty="0">
              <a:solidFill>
                <a:schemeClr val="tx1"/>
              </a:solidFill>
            </a:rPr>
            <a:t>Summary </a:t>
          </a:r>
        </a:p>
        <a:p>
          <a:pPr marL="0" lvl="0" indent="0" algn="ctr" defTabSz="533400">
            <a:lnSpc>
              <a:spcPct val="90000"/>
            </a:lnSpc>
            <a:spcBef>
              <a:spcPct val="0"/>
            </a:spcBef>
            <a:spcAft>
              <a:spcPct val="35000"/>
            </a:spcAft>
            <a:buNone/>
          </a:pPr>
          <a:r>
            <a:rPr lang="en-AU" sz="1200" kern="1200" dirty="0">
              <a:solidFill>
                <a:schemeClr val="tx1"/>
              </a:solidFill>
            </a:rPr>
            <a:t>(5 min)</a:t>
          </a:r>
          <a:endParaRPr lang="en-AU" sz="1200" b="1" kern="1200" dirty="0">
            <a:solidFill>
              <a:schemeClr val="tx1"/>
            </a:solidFill>
          </a:endParaRPr>
        </a:p>
      </dsp:txBody>
      <dsp:txXfrm>
        <a:off x="9272818" y="1504776"/>
        <a:ext cx="1183088" cy="7887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A46E5-52AA-4E4C-8260-EEC932D6F6CF}">
      <dsp:nvSpPr>
        <dsp:cNvPr id="0" name=""/>
        <dsp:cNvSpPr/>
      </dsp:nvSpPr>
      <dsp:spPr>
        <a:xfrm>
          <a:off x="329173" y="571"/>
          <a:ext cx="2582013" cy="668482"/>
        </a:xfrm>
        <a:prstGeom prst="roundRect">
          <a:avLst>
            <a:gd name="adj" fmla="val 10000"/>
          </a:avLst>
        </a:prstGeom>
        <a:solidFill>
          <a:srgbClr val="F6DF0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solidFill>
                <a:schemeClr val="tx1"/>
              </a:solidFill>
            </a:rPr>
            <a:t>1. </a:t>
          </a:r>
          <a:r>
            <a:rPr lang="en-GB" sz="1500" kern="1200" dirty="0">
              <a:solidFill>
                <a:schemeClr val="tx1"/>
              </a:solidFill>
            </a:rPr>
            <a:t>Determine what design variables you want to optimise.</a:t>
          </a:r>
          <a:endParaRPr lang="en-AU" sz="1500" kern="1200" dirty="0">
            <a:solidFill>
              <a:schemeClr val="tx1"/>
            </a:solidFill>
          </a:endParaRPr>
        </a:p>
      </dsp:txBody>
      <dsp:txXfrm>
        <a:off x="348752" y="20150"/>
        <a:ext cx="2542855" cy="629324"/>
      </dsp:txXfrm>
    </dsp:sp>
    <dsp:sp modelId="{03035650-655A-4E4F-8516-E80F3B127ED0}">
      <dsp:nvSpPr>
        <dsp:cNvPr id="0" name=""/>
        <dsp:cNvSpPr/>
      </dsp:nvSpPr>
      <dsp:spPr>
        <a:xfrm rot="5400000">
          <a:off x="1494839" y="685765"/>
          <a:ext cx="250680" cy="300817"/>
        </a:xfrm>
        <a:prstGeom prst="rightArrow">
          <a:avLst>
            <a:gd name="adj1" fmla="val 60000"/>
            <a:gd name="adj2" fmla="val 50000"/>
          </a:avLst>
        </a:prstGeom>
        <a:solidFill>
          <a:srgbClr val="2F2F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AU" sz="1200" kern="1200"/>
        </a:p>
      </dsp:txBody>
      <dsp:txXfrm rot="-5400000">
        <a:off x="1529934" y="710833"/>
        <a:ext cx="180491" cy="175476"/>
      </dsp:txXfrm>
    </dsp:sp>
    <dsp:sp modelId="{8E9729A3-E024-421A-96DD-8C0E86ADF2B2}">
      <dsp:nvSpPr>
        <dsp:cNvPr id="0" name=""/>
        <dsp:cNvSpPr/>
      </dsp:nvSpPr>
      <dsp:spPr>
        <a:xfrm>
          <a:off x="329173" y="1003295"/>
          <a:ext cx="2582013" cy="668482"/>
        </a:xfrm>
        <a:prstGeom prst="roundRect">
          <a:avLst>
            <a:gd name="adj" fmla="val 10000"/>
          </a:avLst>
        </a:prstGeom>
        <a:solidFill>
          <a:srgbClr val="F6DF0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solidFill>
                <a:schemeClr val="tx1"/>
              </a:solidFill>
            </a:rPr>
            <a:t>2. </a:t>
          </a:r>
          <a:r>
            <a:rPr lang="en-GB" sz="1500" kern="1200" dirty="0">
              <a:solidFill>
                <a:schemeClr val="tx1"/>
              </a:solidFill>
            </a:rPr>
            <a:t>Determine what design variables are constrained.</a:t>
          </a:r>
          <a:endParaRPr lang="en-AU" sz="1500" kern="1200" dirty="0">
            <a:solidFill>
              <a:schemeClr val="tx1"/>
            </a:solidFill>
          </a:endParaRPr>
        </a:p>
      </dsp:txBody>
      <dsp:txXfrm>
        <a:off x="348752" y="1022874"/>
        <a:ext cx="2542855" cy="629324"/>
      </dsp:txXfrm>
    </dsp:sp>
    <dsp:sp modelId="{B3EC0A54-D222-4363-8BD1-07B251DD0A84}">
      <dsp:nvSpPr>
        <dsp:cNvPr id="0" name=""/>
        <dsp:cNvSpPr/>
      </dsp:nvSpPr>
      <dsp:spPr>
        <a:xfrm rot="5400000">
          <a:off x="1494839" y="1688489"/>
          <a:ext cx="250680" cy="300817"/>
        </a:xfrm>
        <a:prstGeom prst="rightArrow">
          <a:avLst>
            <a:gd name="adj1" fmla="val 60000"/>
            <a:gd name="adj2" fmla="val 50000"/>
          </a:avLst>
        </a:prstGeom>
        <a:solidFill>
          <a:srgbClr val="2F2F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AU" sz="1200" kern="1200"/>
        </a:p>
      </dsp:txBody>
      <dsp:txXfrm rot="-5400000">
        <a:off x="1529934" y="1713557"/>
        <a:ext cx="180491" cy="175476"/>
      </dsp:txXfrm>
    </dsp:sp>
    <dsp:sp modelId="{1865991E-0FC3-4D51-BC21-F88D46C032B1}">
      <dsp:nvSpPr>
        <dsp:cNvPr id="0" name=""/>
        <dsp:cNvSpPr/>
      </dsp:nvSpPr>
      <dsp:spPr>
        <a:xfrm>
          <a:off x="329173" y="2006018"/>
          <a:ext cx="2582013" cy="668482"/>
        </a:xfrm>
        <a:prstGeom prst="roundRect">
          <a:avLst>
            <a:gd name="adj" fmla="val 10000"/>
          </a:avLst>
        </a:prstGeom>
        <a:solidFill>
          <a:srgbClr val="F6DF0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solidFill>
                <a:schemeClr val="tx1"/>
              </a:solidFill>
            </a:rPr>
            <a:t>3. </a:t>
          </a:r>
          <a:r>
            <a:rPr lang="en-GB" sz="1500" kern="1200" dirty="0">
              <a:solidFill>
                <a:schemeClr val="tx1"/>
              </a:solidFill>
            </a:rPr>
            <a:t>Determine what free variables remain</a:t>
          </a:r>
          <a:endParaRPr lang="en-AU" sz="1500" kern="1200" dirty="0">
            <a:solidFill>
              <a:schemeClr val="tx1"/>
            </a:solidFill>
          </a:endParaRPr>
        </a:p>
      </dsp:txBody>
      <dsp:txXfrm>
        <a:off x="348752" y="2025597"/>
        <a:ext cx="2542855" cy="629324"/>
      </dsp:txXfrm>
    </dsp:sp>
    <dsp:sp modelId="{24F8C41C-DBB9-4D7B-B722-434E6FFD048E}">
      <dsp:nvSpPr>
        <dsp:cNvPr id="0" name=""/>
        <dsp:cNvSpPr/>
      </dsp:nvSpPr>
      <dsp:spPr>
        <a:xfrm rot="5400000">
          <a:off x="1494839" y="2691213"/>
          <a:ext cx="250680" cy="300817"/>
        </a:xfrm>
        <a:prstGeom prst="rightArrow">
          <a:avLst>
            <a:gd name="adj1" fmla="val 60000"/>
            <a:gd name="adj2" fmla="val 50000"/>
          </a:avLst>
        </a:prstGeom>
        <a:solidFill>
          <a:srgbClr val="2F2F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AU" sz="1200" kern="1200"/>
        </a:p>
      </dsp:txBody>
      <dsp:txXfrm rot="-5400000">
        <a:off x="1529934" y="2716281"/>
        <a:ext cx="180491" cy="175476"/>
      </dsp:txXfrm>
    </dsp:sp>
    <dsp:sp modelId="{8F33A68E-7F5B-4158-B746-B26D341DC4BC}">
      <dsp:nvSpPr>
        <dsp:cNvPr id="0" name=""/>
        <dsp:cNvSpPr/>
      </dsp:nvSpPr>
      <dsp:spPr>
        <a:xfrm>
          <a:off x="329173" y="3008742"/>
          <a:ext cx="2582013" cy="668482"/>
        </a:xfrm>
        <a:prstGeom prst="roundRect">
          <a:avLst>
            <a:gd name="adj" fmla="val 10000"/>
          </a:avLst>
        </a:prstGeom>
        <a:solidFill>
          <a:srgbClr val="F6DF0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solidFill>
                <a:schemeClr val="tx1"/>
              </a:solidFill>
            </a:rPr>
            <a:t>4. Create Material Index/s</a:t>
          </a:r>
        </a:p>
      </dsp:txBody>
      <dsp:txXfrm>
        <a:off x="348752" y="3028321"/>
        <a:ext cx="2542855" cy="629324"/>
      </dsp:txXfrm>
    </dsp:sp>
    <dsp:sp modelId="{EEAD7F98-F20F-4544-A35D-4DAB3F02CB2B}">
      <dsp:nvSpPr>
        <dsp:cNvPr id="0" name=""/>
        <dsp:cNvSpPr/>
      </dsp:nvSpPr>
      <dsp:spPr>
        <a:xfrm rot="5400000">
          <a:off x="1494839" y="3693937"/>
          <a:ext cx="250680" cy="300817"/>
        </a:xfrm>
        <a:prstGeom prst="rightArrow">
          <a:avLst>
            <a:gd name="adj1" fmla="val 60000"/>
            <a:gd name="adj2" fmla="val 50000"/>
          </a:avLst>
        </a:prstGeom>
        <a:solidFill>
          <a:srgbClr val="2F2F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AU" sz="1200" kern="1200"/>
        </a:p>
      </dsp:txBody>
      <dsp:txXfrm rot="-5400000">
        <a:off x="1529934" y="3719005"/>
        <a:ext cx="180491" cy="175476"/>
      </dsp:txXfrm>
    </dsp:sp>
    <dsp:sp modelId="{67F63142-90B8-46B7-B2D7-44FCD3AE2913}">
      <dsp:nvSpPr>
        <dsp:cNvPr id="0" name=""/>
        <dsp:cNvSpPr/>
      </dsp:nvSpPr>
      <dsp:spPr>
        <a:xfrm>
          <a:off x="329173" y="4011466"/>
          <a:ext cx="2582013" cy="668482"/>
        </a:xfrm>
        <a:prstGeom prst="roundRect">
          <a:avLst>
            <a:gd name="adj" fmla="val 10000"/>
          </a:avLst>
        </a:prstGeom>
        <a:solidFill>
          <a:srgbClr val="F6DF0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solidFill>
                <a:schemeClr val="tx1"/>
              </a:solidFill>
            </a:rPr>
            <a:t>5. Use an Ashby chart to select materials </a:t>
          </a:r>
        </a:p>
      </dsp:txBody>
      <dsp:txXfrm>
        <a:off x="348752" y="4031045"/>
        <a:ext cx="2542855" cy="6293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18AAC-0463-42F4-B4DA-51C152F19B38}">
      <dsp:nvSpPr>
        <dsp:cNvPr id="0" name=""/>
        <dsp:cNvSpPr/>
      </dsp:nvSpPr>
      <dsp:spPr>
        <a:xfrm>
          <a:off x="-5991561" y="-916823"/>
          <a:ext cx="7132619" cy="7132619"/>
        </a:xfrm>
        <a:prstGeom prst="blockArc">
          <a:avLst>
            <a:gd name="adj1" fmla="val 18900000"/>
            <a:gd name="adj2" fmla="val 2700000"/>
            <a:gd name="adj3" fmla="val 303"/>
          </a:avLst>
        </a:prstGeom>
        <a:solidFill>
          <a:srgbClr val="4A452A"/>
        </a:solidFill>
        <a:ln w="25400" cap="flat" cmpd="sng" algn="ctr">
          <a:solidFill>
            <a:srgbClr val="4A452A"/>
          </a:solidFill>
          <a:prstDash val="solid"/>
        </a:ln>
        <a:effectLst/>
      </dsp:spPr>
      <dsp:style>
        <a:lnRef idx="2">
          <a:scrgbClr r="0" g="0" b="0"/>
        </a:lnRef>
        <a:fillRef idx="0">
          <a:scrgbClr r="0" g="0" b="0"/>
        </a:fillRef>
        <a:effectRef idx="0">
          <a:scrgbClr r="0" g="0" b="0"/>
        </a:effectRef>
        <a:fontRef idx="minor"/>
      </dsp:style>
    </dsp:sp>
    <dsp:sp modelId="{8B8FCCC2-AC9A-4C97-B1F6-D44B5C36E1B4}">
      <dsp:nvSpPr>
        <dsp:cNvPr id="0" name=""/>
        <dsp:cNvSpPr/>
      </dsp:nvSpPr>
      <dsp:spPr>
        <a:xfrm>
          <a:off x="498657" y="331079"/>
          <a:ext cx="6087389" cy="662583"/>
        </a:xfrm>
        <a:prstGeom prst="rect">
          <a:avLst/>
        </a:prstGeom>
        <a:solidFill>
          <a:srgbClr val="F6DF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5926" tIns="35560" rIns="35560" bIns="35560" numCol="1" spcCol="1270" anchor="ctr" anchorCtr="0">
          <a:noAutofit/>
        </a:bodyPr>
        <a:lstStyle/>
        <a:p>
          <a:pPr marL="0" lvl="0" indent="0" algn="ctr" defTabSz="622300">
            <a:lnSpc>
              <a:spcPct val="90000"/>
            </a:lnSpc>
            <a:spcBef>
              <a:spcPct val="0"/>
            </a:spcBef>
            <a:spcAft>
              <a:spcPct val="35000"/>
            </a:spcAft>
            <a:buNone/>
          </a:pPr>
          <a:r>
            <a:rPr lang="en-AU" sz="1400" b="0" kern="1200" dirty="0">
              <a:solidFill>
                <a:schemeClr val="tx1"/>
              </a:solidFill>
            </a:rPr>
            <a:t>Will likely come from CNs and/or FRs</a:t>
          </a:r>
        </a:p>
      </dsp:txBody>
      <dsp:txXfrm>
        <a:off x="498657" y="331079"/>
        <a:ext cx="6087389" cy="662583"/>
      </dsp:txXfrm>
    </dsp:sp>
    <dsp:sp modelId="{C17F3863-6A48-4F4B-913A-34E462C98193}">
      <dsp:nvSpPr>
        <dsp:cNvPr id="0" name=""/>
        <dsp:cNvSpPr/>
      </dsp:nvSpPr>
      <dsp:spPr>
        <a:xfrm>
          <a:off x="84542" y="248256"/>
          <a:ext cx="828229" cy="828229"/>
        </a:xfrm>
        <a:prstGeom prst="ellipse">
          <a:avLst/>
        </a:prstGeom>
        <a:solidFill>
          <a:schemeClr val="lt1">
            <a:hueOff val="0"/>
            <a:satOff val="0"/>
            <a:lumOff val="0"/>
            <a:alphaOff val="0"/>
          </a:schemeClr>
        </a:solidFill>
        <a:ln w="25400" cap="flat" cmpd="sng" algn="ctr">
          <a:solidFill>
            <a:srgbClr val="4A452A"/>
          </a:solidFill>
          <a:prstDash val="solid"/>
        </a:ln>
        <a:effectLst/>
      </dsp:spPr>
      <dsp:style>
        <a:lnRef idx="2">
          <a:scrgbClr r="0" g="0" b="0"/>
        </a:lnRef>
        <a:fillRef idx="1">
          <a:scrgbClr r="0" g="0" b="0"/>
        </a:fillRef>
        <a:effectRef idx="0">
          <a:scrgbClr r="0" g="0" b="0"/>
        </a:effectRef>
        <a:fontRef idx="minor"/>
      </dsp:style>
    </dsp:sp>
    <dsp:sp modelId="{95AFD093-7DBF-4CE6-AC6F-092D7604AFB4}">
      <dsp:nvSpPr>
        <dsp:cNvPr id="0" name=""/>
        <dsp:cNvSpPr/>
      </dsp:nvSpPr>
      <dsp:spPr>
        <a:xfrm>
          <a:off x="973445" y="1324637"/>
          <a:ext cx="5612601" cy="662583"/>
        </a:xfrm>
        <a:prstGeom prst="rect">
          <a:avLst/>
        </a:prstGeom>
        <a:solidFill>
          <a:srgbClr val="F6DF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5926" tIns="35560" rIns="35560" bIns="35560" numCol="1" spcCol="1270" anchor="ctr" anchorCtr="0">
          <a:noAutofit/>
        </a:bodyPr>
        <a:lstStyle/>
        <a:p>
          <a:pPr marL="0" lvl="0" indent="0" algn="ctr" defTabSz="622300">
            <a:lnSpc>
              <a:spcPct val="90000"/>
            </a:lnSpc>
            <a:spcBef>
              <a:spcPct val="0"/>
            </a:spcBef>
            <a:spcAft>
              <a:spcPct val="35000"/>
            </a:spcAft>
            <a:buNone/>
          </a:pPr>
          <a:r>
            <a:rPr lang="en-AU" sz="1400" b="0" kern="1200" dirty="0">
              <a:solidFill>
                <a:schemeClr val="tx1"/>
              </a:solidFill>
            </a:rPr>
            <a:t>Determine from design constraints, FRs</a:t>
          </a:r>
        </a:p>
      </dsp:txBody>
      <dsp:txXfrm>
        <a:off x="973445" y="1324637"/>
        <a:ext cx="5612601" cy="662583"/>
      </dsp:txXfrm>
    </dsp:sp>
    <dsp:sp modelId="{944D6AAC-BD17-49C1-A0E0-D675EA2A427D}">
      <dsp:nvSpPr>
        <dsp:cNvPr id="0" name=""/>
        <dsp:cNvSpPr/>
      </dsp:nvSpPr>
      <dsp:spPr>
        <a:xfrm>
          <a:off x="559330" y="1241814"/>
          <a:ext cx="828229" cy="828229"/>
        </a:xfrm>
        <a:prstGeom prst="ellipse">
          <a:avLst/>
        </a:prstGeom>
        <a:solidFill>
          <a:schemeClr val="lt1">
            <a:hueOff val="0"/>
            <a:satOff val="0"/>
            <a:lumOff val="0"/>
            <a:alphaOff val="0"/>
          </a:schemeClr>
        </a:solidFill>
        <a:ln w="25400" cap="flat" cmpd="sng" algn="ctr">
          <a:solidFill>
            <a:srgbClr val="4A452A"/>
          </a:solidFill>
          <a:prstDash val="solid"/>
        </a:ln>
        <a:effectLst/>
      </dsp:spPr>
      <dsp:style>
        <a:lnRef idx="2">
          <a:scrgbClr r="0" g="0" b="0"/>
        </a:lnRef>
        <a:fillRef idx="1">
          <a:scrgbClr r="0" g="0" b="0"/>
        </a:fillRef>
        <a:effectRef idx="0">
          <a:scrgbClr r="0" g="0" b="0"/>
        </a:effectRef>
        <a:fontRef idx="minor"/>
      </dsp:style>
    </dsp:sp>
    <dsp:sp modelId="{64A5A8C1-F63F-48BE-958C-A70BA543E4C6}">
      <dsp:nvSpPr>
        <dsp:cNvPr id="0" name=""/>
        <dsp:cNvSpPr/>
      </dsp:nvSpPr>
      <dsp:spPr>
        <a:xfrm>
          <a:off x="1119166" y="2318194"/>
          <a:ext cx="5466879" cy="662583"/>
        </a:xfrm>
        <a:prstGeom prst="rect">
          <a:avLst/>
        </a:prstGeom>
        <a:solidFill>
          <a:srgbClr val="F6DF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5926" tIns="35560" rIns="35560" bIns="35560" numCol="1" spcCol="1270" anchor="ctr" anchorCtr="0">
          <a:noAutofit/>
        </a:bodyPr>
        <a:lstStyle/>
        <a:p>
          <a:pPr marL="0" lvl="0" indent="0" algn="ctr" defTabSz="622300">
            <a:lnSpc>
              <a:spcPct val="90000"/>
            </a:lnSpc>
            <a:spcBef>
              <a:spcPct val="0"/>
            </a:spcBef>
            <a:spcAft>
              <a:spcPct val="35000"/>
            </a:spcAft>
            <a:buNone/>
          </a:pPr>
          <a:r>
            <a:rPr lang="en-AU" sz="1400" b="0" kern="1200" dirty="0">
              <a:solidFill>
                <a:schemeClr val="tx1"/>
              </a:solidFill>
            </a:rPr>
            <a:t>Could be a length, radius, etc. </a:t>
          </a:r>
        </a:p>
      </dsp:txBody>
      <dsp:txXfrm>
        <a:off x="1119166" y="2318194"/>
        <a:ext cx="5466879" cy="662583"/>
      </dsp:txXfrm>
    </dsp:sp>
    <dsp:sp modelId="{9E57920C-2054-4C2E-ACE5-DCF393DF9865}">
      <dsp:nvSpPr>
        <dsp:cNvPr id="0" name=""/>
        <dsp:cNvSpPr/>
      </dsp:nvSpPr>
      <dsp:spPr>
        <a:xfrm>
          <a:off x="705052" y="2235371"/>
          <a:ext cx="828229" cy="828229"/>
        </a:xfrm>
        <a:prstGeom prst="ellipse">
          <a:avLst/>
        </a:prstGeom>
        <a:solidFill>
          <a:schemeClr val="lt1">
            <a:hueOff val="0"/>
            <a:satOff val="0"/>
            <a:lumOff val="0"/>
            <a:alphaOff val="0"/>
          </a:schemeClr>
        </a:solidFill>
        <a:ln w="25400" cap="flat" cmpd="sng" algn="ctr">
          <a:solidFill>
            <a:srgbClr val="4A452A"/>
          </a:solidFill>
          <a:prstDash val="solid"/>
        </a:ln>
        <a:effectLst/>
      </dsp:spPr>
      <dsp:style>
        <a:lnRef idx="2">
          <a:scrgbClr r="0" g="0" b="0"/>
        </a:lnRef>
        <a:fillRef idx="1">
          <a:scrgbClr r="0" g="0" b="0"/>
        </a:fillRef>
        <a:effectRef idx="0">
          <a:scrgbClr r="0" g="0" b="0"/>
        </a:effectRef>
        <a:fontRef idx="minor"/>
      </dsp:style>
    </dsp:sp>
    <dsp:sp modelId="{76DAD44B-E26F-4335-8363-645C402B2289}">
      <dsp:nvSpPr>
        <dsp:cNvPr id="0" name=""/>
        <dsp:cNvSpPr/>
      </dsp:nvSpPr>
      <dsp:spPr>
        <a:xfrm>
          <a:off x="973445" y="3311752"/>
          <a:ext cx="5612601" cy="662583"/>
        </a:xfrm>
        <a:prstGeom prst="rect">
          <a:avLst/>
        </a:prstGeom>
        <a:solidFill>
          <a:srgbClr val="F6DF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5926" tIns="35560" rIns="35560" bIns="35560" numCol="1" spcCol="1270" anchor="ctr" anchorCtr="0">
          <a:noAutofit/>
        </a:bodyPr>
        <a:lstStyle/>
        <a:p>
          <a:pPr marL="0" lvl="0" indent="0" algn="ctr" defTabSz="622300">
            <a:lnSpc>
              <a:spcPct val="90000"/>
            </a:lnSpc>
            <a:spcBef>
              <a:spcPct val="0"/>
            </a:spcBef>
            <a:spcAft>
              <a:spcPct val="35000"/>
            </a:spcAft>
            <a:buNone/>
          </a:pPr>
          <a:r>
            <a:rPr lang="en-AU" altLang="zh-CN" sz="1400" b="0" kern="1200" dirty="0">
              <a:solidFill>
                <a:schemeClr val="tx1"/>
              </a:solidFill>
            </a:rPr>
            <a:t>Create using equations describing the physical (e.g., mass) and mechanical (beam deflection) properties of interest. </a:t>
          </a:r>
          <a:endParaRPr lang="en-AU" sz="1400" b="0" kern="1200" dirty="0">
            <a:solidFill>
              <a:schemeClr val="tx1"/>
            </a:solidFill>
          </a:endParaRPr>
        </a:p>
      </dsp:txBody>
      <dsp:txXfrm>
        <a:off x="973445" y="3311752"/>
        <a:ext cx="5612601" cy="662583"/>
      </dsp:txXfrm>
    </dsp:sp>
    <dsp:sp modelId="{A67D37A5-1C12-4A42-8F62-2800FE1E5376}">
      <dsp:nvSpPr>
        <dsp:cNvPr id="0" name=""/>
        <dsp:cNvSpPr/>
      </dsp:nvSpPr>
      <dsp:spPr>
        <a:xfrm>
          <a:off x="559330" y="3228929"/>
          <a:ext cx="828229" cy="828229"/>
        </a:xfrm>
        <a:prstGeom prst="ellipse">
          <a:avLst/>
        </a:prstGeom>
        <a:solidFill>
          <a:schemeClr val="lt1">
            <a:hueOff val="0"/>
            <a:satOff val="0"/>
            <a:lumOff val="0"/>
            <a:alphaOff val="0"/>
          </a:schemeClr>
        </a:solidFill>
        <a:ln w="25400" cap="flat" cmpd="sng" algn="ctr">
          <a:solidFill>
            <a:srgbClr val="4A452A"/>
          </a:solidFill>
          <a:prstDash val="solid"/>
        </a:ln>
        <a:effectLst/>
      </dsp:spPr>
      <dsp:style>
        <a:lnRef idx="2">
          <a:scrgbClr r="0" g="0" b="0"/>
        </a:lnRef>
        <a:fillRef idx="1">
          <a:scrgbClr r="0" g="0" b="0"/>
        </a:fillRef>
        <a:effectRef idx="0">
          <a:scrgbClr r="0" g="0" b="0"/>
        </a:effectRef>
        <a:fontRef idx="minor"/>
      </dsp:style>
    </dsp:sp>
    <dsp:sp modelId="{FDD23E12-C5BA-4347-AB70-86CFD7848C0B}">
      <dsp:nvSpPr>
        <dsp:cNvPr id="0" name=""/>
        <dsp:cNvSpPr/>
      </dsp:nvSpPr>
      <dsp:spPr>
        <a:xfrm>
          <a:off x="498657" y="4305309"/>
          <a:ext cx="6087389" cy="662583"/>
        </a:xfrm>
        <a:prstGeom prst="rect">
          <a:avLst/>
        </a:prstGeom>
        <a:solidFill>
          <a:srgbClr val="F6DF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5926" tIns="35560" rIns="35560" bIns="35560" numCol="1" spcCol="1270" anchor="ctr" anchorCtr="0">
          <a:noAutofit/>
        </a:bodyPr>
        <a:lstStyle/>
        <a:p>
          <a:pPr marL="0" lvl="0" indent="0" algn="ctr" defTabSz="622300">
            <a:lnSpc>
              <a:spcPct val="90000"/>
            </a:lnSpc>
            <a:spcBef>
              <a:spcPct val="0"/>
            </a:spcBef>
            <a:spcAft>
              <a:spcPct val="35000"/>
            </a:spcAft>
            <a:buNone/>
          </a:pPr>
          <a:r>
            <a:rPr lang="en-AU" sz="1400" b="0" kern="1200" dirty="0">
              <a:solidFill>
                <a:schemeClr val="tx1"/>
              </a:solidFill>
            </a:rPr>
            <a:t>Book: Materials Selection In Mechanical Design, Michael F. Ashby </a:t>
          </a:r>
        </a:p>
      </dsp:txBody>
      <dsp:txXfrm>
        <a:off x="498657" y="4305309"/>
        <a:ext cx="6087389" cy="662583"/>
      </dsp:txXfrm>
    </dsp:sp>
    <dsp:sp modelId="{6F9A9179-244C-43BF-805A-5832E03E2064}">
      <dsp:nvSpPr>
        <dsp:cNvPr id="0" name=""/>
        <dsp:cNvSpPr/>
      </dsp:nvSpPr>
      <dsp:spPr>
        <a:xfrm>
          <a:off x="84542" y="4222486"/>
          <a:ext cx="828229" cy="828229"/>
        </a:xfrm>
        <a:prstGeom prst="ellipse">
          <a:avLst/>
        </a:prstGeom>
        <a:solidFill>
          <a:schemeClr val="lt1">
            <a:hueOff val="0"/>
            <a:satOff val="0"/>
            <a:lumOff val="0"/>
            <a:alphaOff val="0"/>
          </a:schemeClr>
        </a:solidFill>
        <a:ln w="25400" cap="flat" cmpd="sng" algn="ctr">
          <a:solidFill>
            <a:srgbClr val="4A452A"/>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5290" cy="49593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63032" y="0"/>
            <a:ext cx="2955290" cy="495935"/>
          </a:xfrm>
          <a:prstGeom prst="rect">
            <a:avLst/>
          </a:prstGeom>
        </p:spPr>
        <p:txBody>
          <a:bodyPr vert="horz" lIns="91440" tIns="45720" rIns="91440" bIns="45720" rtlCol="0"/>
          <a:lstStyle>
            <a:lvl1pPr algn="r">
              <a:defRPr sz="1200"/>
            </a:lvl1pPr>
          </a:lstStyle>
          <a:p>
            <a:fld id="{E058B851-DA40-4FF3-8C99-E64356027372}" type="datetimeFigureOut">
              <a:rPr lang="en-AU" smtClean="0"/>
              <a:t>10/10/2023</a:t>
            </a:fld>
            <a:endParaRPr lang="en-AU"/>
          </a:p>
        </p:txBody>
      </p:sp>
      <p:sp>
        <p:nvSpPr>
          <p:cNvPr id="4" name="Footer Placeholder 3"/>
          <p:cNvSpPr>
            <a:spLocks noGrp="1"/>
          </p:cNvSpPr>
          <p:nvPr>
            <p:ph type="ftr" sz="quarter" idx="2"/>
          </p:nvPr>
        </p:nvSpPr>
        <p:spPr>
          <a:xfrm>
            <a:off x="0" y="9421044"/>
            <a:ext cx="2955290" cy="49593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63032" y="9421044"/>
            <a:ext cx="2955290" cy="495935"/>
          </a:xfrm>
          <a:prstGeom prst="rect">
            <a:avLst/>
          </a:prstGeom>
        </p:spPr>
        <p:txBody>
          <a:bodyPr vert="horz" lIns="91440" tIns="45720" rIns="91440" bIns="45720" rtlCol="0" anchor="b"/>
          <a:lstStyle>
            <a:lvl1pPr algn="r">
              <a:defRPr sz="1200"/>
            </a:lvl1pPr>
          </a:lstStyle>
          <a:p>
            <a:fld id="{188275A4-699C-4534-8626-7AA82FB94A72}" type="slidenum">
              <a:rPr lang="en-AU" smtClean="0"/>
              <a:t>‹#›</a:t>
            </a:fld>
            <a:endParaRPr lang="en-AU"/>
          </a:p>
        </p:txBody>
      </p:sp>
    </p:spTree>
    <p:extLst>
      <p:ext uri="{BB962C8B-B14F-4D97-AF65-F5344CB8AC3E}">
        <p14:creationId xmlns:p14="http://schemas.microsoft.com/office/powerpoint/2010/main" val="805705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5290" cy="49593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cs typeface="Arial" pitchFamily="34" charset="0"/>
              </a:defRPr>
            </a:lvl1pPr>
          </a:lstStyle>
          <a:p>
            <a:pPr>
              <a:defRPr/>
            </a:pPr>
            <a:endParaRPr lang="en-US" altLang="en-US"/>
          </a:p>
        </p:txBody>
      </p:sp>
      <p:sp>
        <p:nvSpPr>
          <p:cNvPr id="3" name="Date Placeholder 2"/>
          <p:cNvSpPr>
            <a:spLocks noGrp="1"/>
          </p:cNvSpPr>
          <p:nvPr>
            <p:ph type="dt" idx="1"/>
          </p:nvPr>
        </p:nvSpPr>
        <p:spPr>
          <a:xfrm>
            <a:off x="3863032" y="0"/>
            <a:ext cx="2955290" cy="49593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cs typeface="Arial" pitchFamily="34" charset="0"/>
              </a:defRPr>
            </a:lvl1pPr>
          </a:lstStyle>
          <a:p>
            <a:pPr>
              <a:defRPr/>
            </a:pPr>
            <a:fld id="{CCBE385C-F569-458A-9F51-C644686A1438}" type="datetimeFigureOut">
              <a:rPr lang="en-US" altLang="en-US"/>
              <a:pPr>
                <a:defRPr/>
              </a:pPr>
              <a:t>10/10/23</a:t>
            </a:fld>
            <a:endParaRPr lang="en-US" altLang="en-US"/>
          </a:p>
        </p:txBody>
      </p:sp>
      <p:sp>
        <p:nvSpPr>
          <p:cNvPr id="4" name="Slide Image Placeholder 3"/>
          <p:cNvSpPr>
            <a:spLocks noGrp="1" noRot="1" noChangeAspect="1"/>
          </p:cNvSpPr>
          <p:nvPr>
            <p:ph type="sldImg" idx="2"/>
          </p:nvPr>
        </p:nvSpPr>
        <p:spPr>
          <a:xfrm>
            <a:off x="104775" y="744538"/>
            <a:ext cx="6610350" cy="3719512"/>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1990" y="4711383"/>
            <a:ext cx="5455920" cy="446341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1044"/>
            <a:ext cx="2955290" cy="49593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cs typeface="Arial" pitchFamily="34" charset="0"/>
              </a:defRPr>
            </a:lvl1pPr>
          </a:lstStyle>
          <a:p>
            <a:pPr>
              <a:defRPr/>
            </a:pPr>
            <a:endParaRPr lang="en-US" altLang="en-US"/>
          </a:p>
        </p:txBody>
      </p:sp>
      <p:sp>
        <p:nvSpPr>
          <p:cNvPr id="7" name="Slide Number Placeholder 6"/>
          <p:cNvSpPr>
            <a:spLocks noGrp="1"/>
          </p:cNvSpPr>
          <p:nvPr>
            <p:ph type="sldNum" sz="quarter" idx="5"/>
          </p:nvPr>
        </p:nvSpPr>
        <p:spPr>
          <a:xfrm>
            <a:off x="3863032" y="9421044"/>
            <a:ext cx="2955290" cy="49593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cs typeface="Arial" pitchFamily="34" charset="0"/>
              </a:defRPr>
            </a:lvl1pPr>
          </a:lstStyle>
          <a:p>
            <a:pPr>
              <a:defRPr/>
            </a:pPr>
            <a:fld id="{E674DDEE-3FB6-4B4F-A788-44C2AA5921D5}" type="slidenum">
              <a:rPr lang="en-US" altLang="en-US"/>
              <a:pPr>
                <a:defRPr/>
              </a:pPr>
              <a:t>‹#›</a:t>
            </a:fld>
            <a:endParaRPr lang="en-US" altLang="en-US"/>
          </a:p>
        </p:txBody>
      </p:sp>
    </p:spTree>
    <p:extLst>
      <p:ext uri="{BB962C8B-B14F-4D97-AF65-F5344CB8AC3E}">
        <p14:creationId xmlns:p14="http://schemas.microsoft.com/office/powerpoint/2010/main" val="605558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47238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CBD28301-8FE0-4AA7-A0EF-CC671461A5E0}" type="slidenum">
              <a:rPr lang="en-AU" smtClean="0"/>
              <a:t>10</a:t>
            </a:fld>
            <a:endParaRPr lang="en-AU"/>
          </a:p>
        </p:txBody>
      </p:sp>
    </p:spTree>
    <p:extLst>
      <p:ext uri="{BB962C8B-B14F-4D97-AF65-F5344CB8AC3E}">
        <p14:creationId xmlns:p14="http://schemas.microsoft.com/office/powerpoint/2010/main" val="3481096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CBD28301-8FE0-4AA7-A0EF-CC671461A5E0}" type="slidenum">
              <a:rPr lang="en-AU" smtClean="0"/>
              <a:t>11</a:t>
            </a:fld>
            <a:endParaRPr lang="en-AU"/>
          </a:p>
        </p:txBody>
      </p:sp>
    </p:spTree>
    <p:extLst>
      <p:ext uri="{BB962C8B-B14F-4D97-AF65-F5344CB8AC3E}">
        <p14:creationId xmlns:p14="http://schemas.microsoft.com/office/powerpoint/2010/main" val="2923246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CBD28301-8FE0-4AA7-A0EF-CC671461A5E0}" type="slidenum">
              <a:rPr lang="en-AU" smtClean="0"/>
              <a:t>12</a:t>
            </a:fld>
            <a:endParaRPr lang="en-AU"/>
          </a:p>
        </p:txBody>
      </p:sp>
    </p:spTree>
    <p:extLst>
      <p:ext uri="{BB962C8B-B14F-4D97-AF65-F5344CB8AC3E}">
        <p14:creationId xmlns:p14="http://schemas.microsoft.com/office/powerpoint/2010/main" val="679280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CFRP is Carbon Fiber Reinforced Plastic</a:t>
            </a:r>
          </a:p>
          <a:p>
            <a:endParaRPr lang="en-AU" dirty="0"/>
          </a:p>
          <a:p>
            <a:r>
              <a:rPr lang="en-AU" dirty="0"/>
              <a:t>From what I’ve read so far, I don’t have a full understanding of why the gradients of the tie-lines correspond to what is shown. Based on the text, the tie-line used on this slide has a gradient of 2. If you have a better understanding of how to obtain the gradient (because I don’t think all Ashby charts have these pre-defined tie lines), please explain it to your students. </a:t>
            </a:r>
          </a:p>
          <a:p>
            <a:endParaRPr lang="en-AU" dirty="0"/>
          </a:p>
          <a:p>
            <a:r>
              <a:rPr lang="en-AU" dirty="0"/>
              <a:t>However, if you are also unsure, it is not a big issue. For the most part, if students are using Ashby charts from the textbook, most of them have these pre-labelled. In that case, most of the time students can just match the tie-line to what is shown on the chart and move them as needed. </a:t>
            </a:r>
          </a:p>
          <a:p>
            <a:endParaRPr lang="en-AU" dirty="0"/>
          </a:p>
          <a:p>
            <a:r>
              <a:rPr lang="en-AU" dirty="0"/>
              <a:t>If students are unsure about how far to move the line, how much the line is moved is subjective. The goal is to capture a reasonably small subset of materials so that the obviously unsuitable ones are ruled out. Considerations of constraints identified in step 2 will also help this. </a:t>
            </a:r>
          </a:p>
        </p:txBody>
      </p:sp>
      <p:sp>
        <p:nvSpPr>
          <p:cNvPr id="4" name="Slide Number Placeholder 3"/>
          <p:cNvSpPr>
            <a:spLocks noGrp="1"/>
          </p:cNvSpPr>
          <p:nvPr>
            <p:ph type="sldNum" sz="quarter" idx="5"/>
          </p:nvPr>
        </p:nvSpPr>
        <p:spPr/>
        <p:txBody>
          <a:bodyPr/>
          <a:lstStyle/>
          <a:p>
            <a:fld id="{CBD28301-8FE0-4AA7-A0EF-CC671461A5E0}" type="slidenum">
              <a:rPr lang="en-AU" smtClean="0"/>
              <a:t>13</a:t>
            </a:fld>
            <a:endParaRPr lang="en-AU"/>
          </a:p>
        </p:txBody>
      </p:sp>
    </p:spTree>
    <p:extLst>
      <p:ext uri="{BB962C8B-B14F-4D97-AF65-F5344CB8AC3E}">
        <p14:creationId xmlns:p14="http://schemas.microsoft.com/office/powerpoint/2010/main" val="1577615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BD28301-8FE0-4AA7-A0EF-CC671461A5E0}" type="slidenum">
              <a:rPr lang="en-AU" smtClean="0"/>
              <a:t>14</a:t>
            </a:fld>
            <a:endParaRPr lang="en-AU"/>
          </a:p>
        </p:txBody>
      </p:sp>
    </p:spTree>
    <p:extLst>
      <p:ext uri="{BB962C8B-B14F-4D97-AF65-F5344CB8AC3E}">
        <p14:creationId xmlns:p14="http://schemas.microsoft.com/office/powerpoint/2010/main" val="3649462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788650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recommend that students have a try at solving this one themselves in their groups first before the solution is given. Leave the presentation on this slide to help students follow the initial setting-up process prior to attempting to create the material index. How much time you wish for them to have a go is up to you. Ask students if they need help and go through the solution once you see most people have arrived/almost arrived at solutions or if everyone is struggling. </a:t>
            </a:r>
          </a:p>
        </p:txBody>
      </p:sp>
      <p:sp>
        <p:nvSpPr>
          <p:cNvPr id="4" name="Slide Number Placeholder 3"/>
          <p:cNvSpPr>
            <a:spLocks noGrp="1"/>
          </p:cNvSpPr>
          <p:nvPr>
            <p:ph type="sldNum" sz="quarter" idx="5"/>
          </p:nvPr>
        </p:nvSpPr>
        <p:spPr/>
        <p:txBody>
          <a:bodyPr/>
          <a:lstStyle/>
          <a:p>
            <a:fld id="{CBD28301-8FE0-4AA7-A0EF-CC671461A5E0}" type="slidenum">
              <a:rPr lang="en-AU" smtClean="0"/>
              <a:t>16</a:t>
            </a:fld>
            <a:endParaRPr lang="en-AU"/>
          </a:p>
        </p:txBody>
      </p:sp>
    </p:spTree>
    <p:extLst>
      <p:ext uri="{BB962C8B-B14F-4D97-AF65-F5344CB8AC3E}">
        <p14:creationId xmlns:p14="http://schemas.microsoft.com/office/powerpoint/2010/main" val="2132700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CBD28301-8FE0-4AA7-A0EF-CC671461A5E0}" type="slidenum">
              <a:rPr lang="en-AU" smtClean="0"/>
              <a:t>17</a:t>
            </a:fld>
            <a:endParaRPr lang="en-AU"/>
          </a:p>
        </p:txBody>
      </p:sp>
    </p:spTree>
    <p:extLst>
      <p:ext uri="{BB962C8B-B14F-4D97-AF65-F5344CB8AC3E}">
        <p14:creationId xmlns:p14="http://schemas.microsoft.com/office/powerpoint/2010/main" val="3921132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CBD28301-8FE0-4AA7-A0EF-CC671461A5E0}" type="slidenum">
              <a:rPr lang="en-AU" smtClean="0"/>
              <a:t>18</a:t>
            </a:fld>
            <a:endParaRPr lang="en-AU"/>
          </a:p>
        </p:txBody>
      </p:sp>
    </p:spTree>
    <p:extLst>
      <p:ext uri="{BB962C8B-B14F-4D97-AF65-F5344CB8AC3E}">
        <p14:creationId xmlns:p14="http://schemas.microsoft.com/office/powerpoint/2010/main" val="3775026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CBD28301-8FE0-4AA7-A0EF-CC671461A5E0}" type="slidenum">
              <a:rPr lang="en-AU" smtClean="0"/>
              <a:t>19</a:t>
            </a:fld>
            <a:endParaRPr lang="en-AU"/>
          </a:p>
        </p:txBody>
      </p:sp>
    </p:spTree>
    <p:extLst>
      <p:ext uri="{BB962C8B-B14F-4D97-AF65-F5344CB8AC3E}">
        <p14:creationId xmlns:p14="http://schemas.microsoft.com/office/powerpoint/2010/main" val="95429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4250102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CBD28301-8FE0-4AA7-A0EF-CC671461A5E0}" type="slidenum">
              <a:rPr lang="en-AU" smtClean="0"/>
              <a:t>20</a:t>
            </a:fld>
            <a:endParaRPr lang="en-AU"/>
          </a:p>
        </p:txBody>
      </p:sp>
    </p:spTree>
    <p:extLst>
      <p:ext uri="{BB962C8B-B14F-4D97-AF65-F5344CB8AC3E}">
        <p14:creationId xmlns:p14="http://schemas.microsoft.com/office/powerpoint/2010/main" val="789503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key message is that this process is not exact. There won’t be a perfect material. Sometimes the limitations are acceptable. For example, radio telescopes which don’t need high optical clarity, often make their reflectors out of CFRP as it is much lighter. </a:t>
            </a:r>
          </a:p>
        </p:txBody>
      </p:sp>
      <p:sp>
        <p:nvSpPr>
          <p:cNvPr id="4" name="Slide Number Placeholder 3"/>
          <p:cNvSpPr>
            <a:spLocks noGrp="1"/>
          </p:cNvSpPr>
          <p:nvPr>
            <p:ph type="sldNum" sz="quarter" idx="5"/>
          </p:nvPr>
        </p:nvSpPr>
        <p:spPr/>
        <p:txBody>
          <a:bodyPr/>
          <a:lstStyle/>
          <a:p>
            <a:fld id="{CBD28301-8FE0-4AA7-A0EF-CC671461A5E0}" type="slidenum">
              <a:rPr lang="en-AU" smtClean="0"/>
              <a:t>21</a:t>
            </a:fld>
            <a:endParaRPr lang="en-AU"/>
          </a:p>
        </p:txBody>
      </p:sp>
    </p:spTree>
    <p:extLst>
      <p:ext uri="{BB962C8B-B14F-4D97-AF65-F5344CB8AC3E}">
        <p14:creationId xmlns:p14="http://schemas.microsoft.com/office/powerpoint/2010/main" val="3057167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Feel free to add on your own material selection advice here.</a:t>
            </a:r>
          </a:p>
        </p:txBody>
      </p:sp>
      <p:sp>
        <p:nvSpPr>
          <p:cNvPr id="4" name="Slide Number Placeholder 3"/>
          <p:cNvSpPr>
            <a:spLocks noGrp="1"/>
          </p:cNvSpPr>
          <p:nvPr>
            <p:ph type="sldNum" sz="quarter" idx="5"/>
          </p:nvPr>
        </p:nvSpPr>
        <p:spPr/>
        <p:txBody>
          <a:bodyPr/>
          <a:lstStyle/>
          <a:p>
            <a:fld id="{CBD28301-8FE0-4AA7-A0EF-CC671461A5E0}" type="slidenum">
              <a:rPr lang="en-AU" smtClean="0"/>
              <a:t>22</a:t>
            </a:fld>
            <a:endParaRPr lang="en-AU"/>
          </a:p>
        </p:txBody>
      </p:sp>
    </p:spTree>
    <p:extLst>
      <p:ext uri="{BB962C8B-B14F-4D97-AF65-F5344CB8AC3E}">
        <p14:creationId xmlns:p14="http://schemas.microsoft.com/office/powerpoint/2010/main" val="984527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 per normal, any remaining time can be used for groupwork time.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405882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213589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20B01065-9E35-4DE9-A46F-C36860F4258D}" type="slidenum">
              <a:rPr lang="en-US" altLang="en-US" smtClean="0"/>
              <a:pPr>
                <a:defRPr/>
              </a:pPr>
              <a:t>25</a:t>
            </a:fld>
            <a:endParaRPr lang="en-US" altLang="en-US"/>
          </a:p>
        </p:txBody>
      </p:sp>
    </p:spTree>
    <p:extLst>
      <p:ext uri="{BB962C8B-B14F-4D97-AF65-F5344CB8AC3E}">
        <p14:creationId xmlns:p14="http://schemas.microsoft.com/office/powerpoint/2010/main" val="1313413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56898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839761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509015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to students: The textbook recommended in step 5 is available in library, we do have a pdf of just chapter 6, which contains a wide array of examples which students can use to help with their material selection. </a:t>
            </a:r>
          </a:p>
          <a:p>
            <a:endParaRPr lang="en-AU" dirty="0"/>
          </a:p>
          <a:p>
            <a:r>
              <a:rPr lang="en-AU" dirty="0"/>
              <a:t>This is the slide which hopefully all students can remember and take away from the class. It matters not if they get confused by the maths, if they understand this workflow, then the maths will only be a matter of time.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378133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4292294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BD28301-8FE0-4AA7-A0EF-CC671461A5E0}" type="slidenum">
              <a:rPr lang="en-AU" smtClean="0"/>
              <a:t>8</a:t>
            </a:fld>
            <a:endParaRPr lang="en-AU"/>
          </a:p>
        </p:txBody>
      </p:sp>
    </p:spTree>
    <p:extLst>
      <p:ext uri="{BB962C8B-B14F-4D97-AF65-F5344CB8AC3E}">
        <p14:creationId xmlns:p14="http://schemas.microsoft.com/office/powerpoint/2010/main" val="2634751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CBD28301-8FE0-4AA7-A0EF-CC671461A5E0}" type="slidenum">
              <a:rPr lang="en-AU" smtClean="0"/>
              <a:t>9</a:t>
            </a:fld>
            <a:endParaRPr lang="en-AU"/>
          </a:p>
        </p:txBody>
      </p:sp>
    </p:spTree>
    <p:extLst>
      <p:ext uri="{BB962C8B-B14F-4D97-AF65-F5344CB8AC3E}">
        <p14:creationId xmlns:p14="http://schemas.microsoft.com/office/powerpoint/2010/main" val="316186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pic>
        <p:nvPicPr>
          <p:cNvPr id="11" name="desn2000-background.png" descr="desn2000-background.png"/>
          <p:cNvPicPr>
            <a:picLocks noChangeAspect="1"/>
          </p:cNvPicPr>
          <p:nvPr/>
        </p:nvPicPr>
        <p:blipFill>
          <a:blip r:embed="rId2"/>
          <a:stretch>
            <a:fillRect/>
          </a:stretch>
        </p:blipFill>
        <p:spPr>
          <a:xfrm>
            <a:off x="-30103" y="-699669"/>
            <a:ext cx="12252205" cy="8257337"/>
          </a:xfrm>
          <a:prstGeom prst="rect">
            <a:avLst/>
          </a:prstGeom>
          <a:ln w="12700">
            <a:miter lim="400000"/>
          </a:ln>
        </p:spPr>
      </p:pic>
      <p:sp>
        <p:nvSpPr>
          <p:cNvPr id="12" name="Author and Date"/>
          <p:cNvSpPr txBox="1">
            <a:spLocks noGrp="1"/>
          </p:cNvSpPr>
          <p:nvPr>
            <p:ph type="body" sz="quarter" idx="21" hasCustomPrompt="1"/>
          </p:nvPr>
        </p:nvSpPr>
        <p:spPr>
          <a:xfrm>
            <a:off x="600671" y="5929933"/>
            <a:ext cx="10985501" cy="318489"/>
          </a:xfrm>
          <a:prstGeom prst="rect">
            <a:avLst/>
          </a:prstGeom>
        </p:spPr>
        <p:txBody>
          <a:bodyPr lIns="45719" tIns="45719" rIns="45719" bIns="45719"/>
          <a:lstStyle>
            <a:lvl1pPr marL="0" indent="0" defTabSz="412740">
              <a:lnSpc>
                <a:spcPct val="100000"/>
              </a:lnSpc>
              <a:spcBef>
                <a:spcPts val="0"/>
              </a:spcBef>
              <a:buSzTx/>
              <a:buNone/>
              <a:defRPr sz="1800">
                <a:latin typeface="+mn-lt"/>
                <a:ea typeface="+mn-ea"/>
                <a:cs typeface="+mn-cs"/>
                <a:sym typeface="Clancy Bold"/>
              </a:defRPr>
            </a:lvl1pPr>
          </a:lstStyle>
          <a:p>
            <a:r>
              <a:t>Author and Date</a:t>
            </a:r>
          </a:p>
        </p:txBody>
      </p:sp>
      <p:sp>
        <p:nvSpPr>
          <p:cNvPr id="13" name="Presentation Title"/>
          <p:cNvSpPr txBox="1">
            <a:spLocks noGrp="1"/>
          </p:cNvSpPr>
          <p:nvPr>
            <p:ph type="title" hasCustomPrompt="1"/>
          </p:nvPr>
        </p:nvSpPr>
        <p:spPr>
          <a:xfrm>
            <a:off x="603249" y="1287497"/>
            <a:ext cx="10985503" cy="2324100"/>
          </a:xfrm>
          <a:prstGeom prst="rect">
            <a:avLst/>
          </a:prstGeom>
        </p:spPr>
        <p:txBody>
          <a:bodyPr anchor="b"/>
          <a:lstStyle>
            <a:lvl1pPr>
              <a:defRPr sz="5800" spc="-116"/>
            </a:lvl1pPr>
          </a:lstStyle>
          <a:p>
            <a:r>
              <a:t>Presentation Title</a:t>
            </a:r>
          </a:p>
        </p:txBody>
      </p:sp>
      <p:sp>
        <p:nvSpPr>
          <p:cNvPr id="14" name="Body Level One…"/>
          <p:cNvSpPr txBox="1">
            <a:spLocks noGrp="1"/>
          </p:cNvSpPr>
          <p:nvPr>
            <p:ph type="body" sz="quarter" idx="1" hasCustomPrompt="1"/>
          </p:nvPr>
        </p:nvSpPr>
        <p:spPr>
          <a:xfrm>
            <a:off x="600673" y="3611597"/>
            <a:ext cx="10985500" cy="952500"/>
          </a:xfrm>
          <a:prstGeom prst="rect">
            <a:avLst/>
          </a:prstGeom>
        </p:spPr>
        <p:txBody>
          <a:bodyPr/>
          <a:lstStyle>
            <a:lvl1pPr marL="0" indent="0" defTabSz="412740">
              <a:lnSpc>
                <a:spcPct val="100000"/>
              </a:lnSpc>
              <a:spcBef>
                <a:spcPts val="0"/>
              </a:spcBef>
              <a:buSzTx/>
              <a:buNone/>
              <a:defRPr sz="2751">
                <a:latin typeface="Clancy Light"/>
                <a:ea typeface="Clancy Light"/>
                <a:cs typeface="Clancy Light"/>
                <a:sym typeface="Clancy Light"/>
              </a:defRPr>
            </a:lvl1pPr>
            <a:lvl2pPr marL="0" indent="0" defTabSz="412740">
              <a:lnSpc>
                <a:spcPct val="100000"/>
              </a:lnSpc>
              <a:spcBef>
                <a:spcPts val="0"/>
              </a:spcBef>
              <a:buSzTx/>
              <a:buNone/>
              <a:defRPr sz="2751">
                <a:latin typeface="Clancy Light"/>
                <a:ea typeface="Clancy Light"/>
                <a:cs typeface="Clancy Light"/>
                <a:sym typeface="Clancy Light"/>
              </a:defRPr>
            </a:lvl2pPr>
            <a:lvl3pPr marL="0" indent="0" defTabSz="412740">
              <a:lnSpc>
                <a:spcPct val="100000"/>
              </a:lnSpc>
              <a:spcBef>
                <a:spcPts val="0"/>
              </a:spcBef>
              <a:buSzTx/>
              <a:buNone/>
              <a:defRPr sz="2751">
                <a:latin typeface="Clancy Light"/>
                <a:ea typeface="Clancy Light"/>
                <a:cs typeface="Clancy Light"/>
                <a:sym typeface="Clancy Light"/>
              </a:defRPr>
            </a:lvl3pPr>
            <a:lvl4pPr marL="0" indent="0" defTabSz="412740">
              <a:lnSpc>
                <a:spcPct val="100000"/>
              </a:lnSpc>
              <a:spcBef>
                <a:spcPts val="0"/>
              </a:spcBef>
              <a:buSzTx/>
              <a:buNone/>
              <a:defRPr sz="2751">
                <a:latin typeface="Clancy Light"/>
                <a:ea typeface="Clancy Light"/>
                <a:cs typeface="Clancy Light"/>
                <a:sym typeface="Clancy Light"/>
              </a:defRPr>
            </a:lvl4pPr>
            <a:lvl5pPr marL="0" indent="0" defTabSz="412740">
              <a:lnSpc>
                <a:spcPct val="100000"/>
              </a:lnSpc>
              <a:spcBef>
                <a:spcPts val="0"/>
              </a:spcBef>
              <a:buSzTx/>
              <a:buNone/>
              <a:defRPr sz="2751">
                <a:latin typeface="Clancy Light"/>
                <a:ea typeface="Clancy Light"/>
                <a:cs typeface="Clancy Light"/>
                <a:sym typeface="Clancy Light"/>
              </a:defRPr>
            </a:lvl5pPr>
          </a:lstStyle>
          <a:p>
            <a:r>
              <a:t>Presentation Subtitle</a:t>
            </a:r>
          </a:p>
          <a:p>
            <a:pPr lvl="1"/>
            <a:endParaRPr/>
          </a:p>
          <a:p>
            <a:pPr lvl="2"/>
            <a:endParaRPr/>
          </a:p>
          <a:p>
            <a:pPr lvl="3"/>
            <a:endParaRPr/>
          </a:p>
          <a:p>
            <a:pPr lvl="4"/>
            <a:endParaRP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315492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pic>
        <p:nvPicPr>
          <p:cNvPr id="100" name="desn2000-background.png" descr="desn2000-background.png"/>
          <p:cNvPicPr>
            <a:picLocks noChangeAspect="1"/>
          </p:cNvPicPr>
          <p:nvPr/>
        </p:nvPicPr>
        <p:blipFill>
          <a:blip r:embed="rId2"/>
          <a:stretch>
            <a:fillRect/>
          </a:stretch>
        </p:blipFill>
        <p:spPr>
          <a:xfrm>
            <a:off x="-30103" y="-699669"/>
            <a:ext cx="12252205" cy="8257337"/>
          </a:xfrm>
          <a:prstGeom prst="rect">
            <a:avLst/>
          </a:prstGeom>
          <a:ln w="12700">
            <a:miter lim="400000"/>
          </a:ln>
        </p:spPr>
      </p:pic>
      <p:sp>
        <p:nvSpPr>
          <p:cNvPr id="101" name="Body Level One…"/>
          <p:cNvSpPr txBox="1">
            <a:spLocks noGrp="1"/>
          </p:cNvSpPr>
          <p:nvPr>
            <p:ph type="body" sz="half" idx="1" hasCustomPrompt="1"/>
          </p:nvPr>
        </p:nvSpPr>
        <p:spPr>
          <a:xfrm>
            <a:off x="603251" y="2460422"/>
            <a:ext cx="10985500" cy="1937157"/>
          </a:xfrm>
          <a:prstGeom prst="rect">
            <a:avLst/>
          </a:prstGeom>
        </p:spPr>
        <p:txBody>
          <a:bodyPr anchor="ctr"/>
          <a:lstStyle>
            <a:lvl1pPr marL="0" indent="0" algn="ctr">
              <a:lnSpc>
                <a:spcPct val="80000"/>
              </a:lnSpc>
              <a:spcBef>
                <a:spcPts val="0"/>
              </a:spcBef>
              <a:buSzTx/>
              <a:buNone/>
              <a:defRPr sz="5800" spc="-116">
                <a:latin typeface="Clancy Regular"/>
                <a:ea typeface="Clancy Regular"/>
                <a:cs typeface="Clancy Regular"/>
                <a:sym typeface="Clancy Regular"/>
              </a:defRPr>
            </a:lvl1pPr>
            <a:lvl2pPr marL="0" indent="0" algn="ctr">
              <a:lnSpc>
                <a:spcPct val="80000"/>
              </a:lnSpc>
              <a:spcBef>
                <a:spcPts val="0"/>
              </a:spcBef>
              <a:buSzTx/>
              <a:buNone/>
              <a:defRPr sz="5800" spc="-116">
                <a:latin typeface="Clancy Regular"/>
                <a:ea typeface="Clancy Regular"/>
                <a:cs typeface="Clancy Regular"/>
                <a:sym typeface="Clancy Regular"/>
              </a:defRPr>
            </a:lvl2pPr>
            <a:lvl3pPr marL="0" indent="0" algn="ctr">
              <a:lnSpc>
                <a:spcPct val="80000"/>
              </a:lnSpc>
              <a:spcBef>
                <a:spcPts val="0"/>
              </a:spcBef>
              <a:buSzTx/>
              <a:buNone/>
              <a:defRPr sz="5800" spc="-116">
                <a:latin typeface="Clancy Regular"/>
                <a:ea typeface="Clancy Regular"/>
                <a:cs typeface="Clancy Regular"/>
                <a:sym typeface="Clancy Regular"/>
              </a:defRPr>
            </a:lvl3pPr>
            <a:lvl4pPr marL="0" indent="0" algn="ctr">
              <a:lnSpc>
                <a:spcPct val="80000"/>
              </a:lnSpc>
              <a:spcBef>
                <a:spcPts val="0"/>
              </a:spcBef>
              <a:buSzTx/>
              <a:buNone/>
              <a:defRPr sz="5800" spc="-116">
                <a:latin typeface="Clancy Regular"/>
                <a:ea typeface="Clancy Regular"/>
                <a:cs typeface="Clancy Regular"/>
                <a:sym typeface="Clancy Regular"/>
              </a:defRPr>
            </a:lvl4pPr>
            <a:lvl5pPr marL="0" indent="0" algn="ctr">
              <a:lnSpc>
                <a:spcPct val="80000"/>
              </a:lnSpc>
              <a:spcBef>
                <a:spcPts val="0"/>
              </a:spcBef>
              <a:buSzTx/>
              <a:buNone/>
              <a:defRPr sz="5800" spc="-116">
                <a:latin typeface="Clancy Regular"/>
                <a:ea typeface="Clancy Regular"/>
                <a:cs typeface="Clancy Regular"/>
                <a:sym typeface="Clancy Regular"/>
              </a:defRPr>
            </a:lvl5pPr>
          </a:lstStyle>
          <a:p>
            <a:r>
              <a:t>Statement</a:t>
            </a:r>
          </a:p>
          <a:p>
            <a:pPr lvl="1"/>
            <a:endParaRPr/>
          </a:p>
          <a:p>
            <a:pPr lvl="2"/>
            <a:endParaRPr/>
          </a:p>
          <a:p>
            <a:pPr lvl="3"/>
            <a:endParaRPr/>
          </a:p>
          <a:p>
            <a:pPr lvl="4"/>
            <a:endParaRPr/>
          </a:p>
        </p:txBody>
      </p:sp>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9064231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9" name="Body Level One…"/>
          <p:cNvSpPr txBox="1">
            <a:spLocks noGrp="1"/>
          </p:cNvSpPr>
          <p:nvPr>
            <p:ph type="body" idx="1" hasCustomPrompt="1"/>
          </p:nvPr>
        </p:nvSpPr>
        <p:spPr>
          <a:xfrm>
            <a:off x="603251" y="537964"/>
            <a:ext cx="10985500" cy="3620792"/>
          </a:xfrm>
          <a:prstGeom prst="rect">
            <a:avLst/>
          </a:prstGeom>
        </p:spPr>
        <p:txBody>
          <a:bodyPr anchor="b"/>
          <a:lstStyle>
            <a:lvl1pPr marL="0" indent="0" algn="ctr">
              <a:lnSpc>
                <a:spcPct val="80000"/>
              </a:lnSpc>
              <a:spcBef>
                <a:spcPts val="0"/>
              </a:spcBef>
              <a:buSzTx/>
              <a:buNone/>
              <a:defRPr sz="12500" b="1" spc="-125">
                <a:latin typeface="Helvetica Neue"/>
                <a:ea typeface="Helvetica Neue"/>
                <a:cs typeface="Helvetica Neue"/>
                <a:sym typeface="Helvetica Neue"/>
              </a:defRPr>
            </a:lvl1pPr>
            <a:lvl2pPr marL="0" indent="0" algn="ctr">
              <a:lnSpc>
                <a:spcPct val="80000"/>
              </a:lnSpc>
              <a:spcBef>
                <a:spcPts val="0"/>
              </a:spcBef>
              <a:buSzTx/>
              <a:buNone/>
              <a:defRPr sz="12500" b="1" spc="-125">
                <a:latin typeface="Helvetica Neue"/>
                <a:ea typeface="Helvetica Neue"/>
                <a:cs typeface="Helvetica Neue"/>
                <a:sym typeface="Helvetica Neue"/>
              </a:defRPr>
            </a:lvl2pPr>
            <a:lvl3pPr marL="0" indent="0" algn="ctr">
              <a:lnSpc>
                <a:spcPct val="80000"/>
              </a:lnSpc>
              <a:spcBef>
                <a:spcPts val="0"/>
              </a:spcBef>
              <a:buSzTx/>
              <a:buNone/>
              <a:defRPr sz="12500" b="1" spc="-125">
                <a:latin typeface="Helvetica Neue"/>
                <a:ea typeface="Helvetica Neue"/>
                <a:cs typeface="Helvetica Neue"/>
                <a:sym typeface="Helvetica Neue"/>
              </a:defRPr>
            </a:lvl3pPr>
            <a:lvl4pPr marL="0" indent="0" algn="ctr">
              <a:lnSpc>
                <a:spcPct val="80000"/>
              </a:lnSpc>
              <a:spcBef>
                <a:spcPts val="0"/>
              </a:spcBef>
              <a:buSzTx/>
              <a:buNone/>
              <a:defRPr sz="12500" b="1" spc="-125">
                <a:latin typeface="Helvetica Neue"/>
                <a:ea typeface="Helvetica Neue"/>
                <a:cs typeface="Helvetica Neue"/>
                <a:sym typeface="Helvetica Neue"/>
              </a:defRPr>
            </a:lvl4pPr>
            <a:lvl5pPr marL="0" indent="0" algn="ctr">
              <a:lnSpc>
                <a:spcPct val="80000"/>
              </a:lnSpc>
              <a:spcBef>
                <a:spcPts val="0"/>
              </a:spcBef>
              <a:buSzTx/>
              <a:buNone/>
              <a:defRPr sz="12500" b="1" spc="-125">
                <a:latin typeface="Helvetica Neue"/>
                <a:ea typeface="Helvetica Neue"/>
                <a:cs typeface="Helvetica Neue"/>
                <a:sym typeface="Helvetica Neue"/>
              </a:defRPr>
            </a:lvl5pPr>
          </a:lstStyle>
          <a:p>
            <a:r>
              <a:t>100%</a:t>
            </a:r>
          </a:p>
          <a:p>
            <a:pPr lvl="1"/>
            <a:endParaRPr/>
          </a:p>
          <a:p>
            <a:pPr lvl="2"/>
            <a:endParaRPr/>
          </a:p>
          <a:p>
            <a:pPr lvl="3"/>
            <a:endParaRPr/>
          </a:p>
          <a:p>
            <a:pPr lvl="4"/>
            <a:endParaRPr/>
          </a:p>
        </p:txBody>
      </p:sp>
      <p:sp>
        <p:nvSpPr>
          <p:cNvPr id="110" name="Fact information"/>
          <p:cNvSpPr txBox="1">
            <a:spLocks noGrp="1"/>
          </p:cNvSpPr>
          <p:nvPr>
            <p:ph type="body" sz="quarter" idx="21" hasCustomPrompt="1"/>
          </p:nvPr>
        </p:nvSpPr>
        <p:spPr>
          <a:xfrm>
            <a:off x="603251" y="4131090"/>
            <a:ext cx="10985500" cy="467391"/>
          </a:xfrm>
          <a:prstGeom prst="rect">
            <a:avLst/>
          </a:prstGeom>
        </p:spPr>
        <p:txBody>
          <a:bodyPr lIns="45719" tIns="45719" rIns="45719" bIns="45719"/>
          <a:lstStyle>
            <a:lvl1pPr marL="0" indent="0" algn="ctr" defTabSz="412740">
              <a:lnSpc>
                <a:spcPct val="100000"/>
              </a:lnSpc>
              <a:spcBef>
                <a:spcPts val="0"/>
              </a:spcBef>
              <a:buSzTx/>
              <a:buNone/>
              <a:defRPr sz="2751" b="1">
                <a:latin typeface="Helvetica Neue"/>
                <a:ea typeface="Helvetica Neue"/>
                <a:cs typeface="Helvetica Neue"/>
                <a:sym typeface="Helvetica Neue"/>
              </a:defRPr>
            </a:lvl1pPr>
          </a:lstStyle>
          <a:p>
            <a:r>
              <a:t>Fact information</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4892627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8" name="Attribution"/>
          <p:cNvSpPr txBox="1">
            <a:spLocks noGrp="1"/>
          </p:cNvSpPr>
          <p:nvPr>
            <p:ph type="body" sz="quarter" idx="21" hasCustomPrompt="1"/>
          </p:nvPr>
        </p:nvSpPr>
        <p:spPr>
          <a:xfrm>
            <a:off x="1215012" y="5337728"/>
            <a:ext cx="10100027" cy="318489"/>
          </a:xfrm>
          <a:prstGeom prst="rect">
            <a:avLst/>
          </a:prstGeom>
        </p:spPr>
        <p:txBody>
          <a:bodyPr lIns="45719" tIns="45719" rIns="45719" bIns="45719"/>
          <a:lstStyle>
            <a:lvl1pPr marL="0" indent="0" defTabSz="412740">
              <a:lnSpc>
                <a:spcPct val="100000"/>
              </a:lnSpc>
              <a:spcBef>
                <a:spcPts val="0"/>
              </a:spcBef>
              <a:buSzTx/>
              <a:buNone/>
              <a:defRPr sz="900">
                <a:latin typeface="Helvetica Neue Light"/>
                <a:ea typeface="Helvetica Neue Light"/>
                <a:cs typeface="Helvetica Neue Light"/>
                <a:sym typeface="Helvetica Neue Light"/>
              </a:defRPr>
            </a:lvl1pPr>
          </a:lstStyle>
          <a:p>
            <a:r>
              <a:t>Attribution</a:t>
            </a:r>
          </a:p>
        </p:txBody>
      </p:sp>
      <p:sp>
        <p:nvSpPr>
          <p:cNvPr id="119" name="Body Level One…"/>
          <p:cNvSpPr txBox="1">
            <a:spLocks noGrp="1"/>
          </p:cNvSpPr>
          <p:nvPr>
            <p:ph type="body" sz="half" idx="1" hasCustomPrompt="1"/>
          </p:nvPr>
        </p:nvSpPr>
        <p:spPr>
          <a:xfrm>
            <a:off x="876962" y="2469931"/>
            <a:ext cx="10438077" cy="1918140"/>
          </a:xfrm>
          <a:prstGeom prst="rect">
            <a:avLst/>
          </a:prstGeom>
        </p:spPr>
        <p:txBody>
          <a:bodyPr/>
          <a:lstStyle>
            <a:lvl1pPr marL="319453" indent="-234945">
              <a:spcBef>
                <a:spcPts val="0"/>
              </a:spcBef>
              <a:buSzTx/>
              <a:buNone/>
              <a:defRPr sz="4251" spc="-85">
                <a:latin typeface="Helvetica Neue Medium"/>
                <a:ea typeface="Helvetica Neue Medium"/>
                <a:cs typeface="Helvetica Neue Medium"/>
                <a:sym typeface="Helvetica Neue Medium"/>
              </a:defRPr>
            </a:lvl1pPr>
            <a:lvl2pPr marL="319453" indent="-234945">
              <a:spcBef>
                <a:spcPts val="0"/>
              </a:spcBef>
              <a:buSzTx/>
              <a:buNone/>
              <a:defRPr sz="4251" spc="-85">
                <a:latin typeface="Helvetica Neue Medium"/>
                <a:ea typeface="Helvetica Neue Medium"/>
                <a:cs typeface="Helvetica Neue Medium"/>
                <a:sym typeface="Helvetica Neue Medium"/>
              </a:defRPr>
            </a:lvl2pPr>
            <a:lvl3pPr marL="319453" indent="-234945">
              <a:spcBef>
                <a:spcPts val="0"/>
              </a:spcBef>
              <a:buSzTx/>
              <a:buNone/>
              <a:defRPr sz="4251" spc="-85">
                <a:latin typeface="Helvetica Neue Medium"/>
                <a:ea typeface="Helvetica Neue Medium"/>
                <a:cs typeface="Helvetica Neue Medium"/>
                <a:sym typeface="Helvetica Neue Medium"/>
              </a:defRPr>
            </a:lvl3pPr>
            <a:lvl4pPr marL="319453" indent="-234945">
              <a:spcBef>
                <a:spcPts val="0"/>
              </a:spcBef>
              <a:buSzTx/>
              <a:buNone/>
              <a:defRPr sz="4251" spc="-85">
                <a:latin typeface="Helvetica Neue Medium"/>
                <a:ea typeface="Helvetica Neue Medium"/>
                <a:cs typeface="Helvetica Neue Medium"/>
                <a:sym typeface="Helvetica Neue Medium"/>
              </a:defRPr>
            </a:lvl4pPr>
            <a:lvl5pPr marL="319453" indent="-234945">
              <a:spcBef>
                <a:spcPts val="0"/>
              </a:spcBef>
              <a:buSzTx/>
              <a:buNone/>
              <a:defRPr sz="4251"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334532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7" name="Image"/>
          <p:cNvSpPr>
            <a:spLocks noGrp="1"/>
          </p:cNvSpPr>
          <p:nvPr>
            <p:ph type="pic" sz="quarter" idx="21"/>
          </p:nvPr>
        </p:nvSpPr>
        <p:spPr>
          <a:xfrm>
            <a:off x="7880351" y="508001"/>
            <a:ext cx="3719549" cy="2974839"/>
          </a:xfrm>
          <a:prstGeom prst="rect">
            <a:avLst/>
          </a:prstGeom>
        </p:spPr>
        <p:txBody>
          <a:bodyPr lIns="91439" tIns="45719" rIns="91439" bIns="45719">
            <a:noAutofit/>
          </a:bodyPr>
          <a:lstStyle/>
          <a:p>
            <a:endParaRPr/>
          </a:p>
        </p:txBody>
      </p:sp>
      <p:sp>
        <p:nvSpPr>
          <p:cNvPr id="128" name="Image"/>
          <p:cNvSpPr>
            <a:spLocks noGrp="1"/>
          </p:cNvSpPr>
          <p:nvPr>
            <p:ph type="pic" sz="half" idx="22"/>
          </p:nvPr>
        </p:nvSpPr>
        <p:spPr>
          <a:xfrm>
            <a:off x="6750051" y="1989137"/>
            <a:ext cx="5219700" cy="6075091"/>
          </a:xfrm>
          <a:prstGeom prst="rect">
            <a:avLst/>
          </a:prstGeom>
        </p:spPr>
        <p:txBody>
          <a:bodyPr lIns="91439" tIns="45719" rIns="91439" bIns="45719">
            <a:noAutofit/>
          </a:bodyPr>
          <a:lstStyle/>
          <a:p>
            <a:endParaRPr/>
          </a:p>
        </p:txBody>
      </p:sp>
      <p:sp>
        <p:nvSpPr>
          <p:cNvPr id="129" name="Image"/>
          <p:cNvSpPr>
            <a:spLocks noGrp="1"/>
          </p:cNvSpPr>
          <p:nvPr>
            <p:ph type="pic" idx="23"/>
          </p:nvPr>
        </p:nvSpPr>
        <p:spPr>
          <a:xfrm>
            <a:off x="-69851" y="247650"/>
            <a:ext cx="8305800" cy="6229351"/>
          </a:xfrm>
          <a:prstGeom prst="rect">
            <a:avLst/>
          </a:prstGeom>
        </p:spPr>
        <p:txBody>
          <a:bodyPr lIns="91439" tIns="45719" rIns="91439" bIns="45719">
            <a:noAutofit/>
          </a:bodyPr>
          <a:lstStyle/>
          <a:p>
            <a:endParaRPr/>
          </a:p>
        </p:txBody>
      </p:sp>
      <p:sp>
        <p:nvSpPr>
          <p:cNvPr id="1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8951722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7" name="Image"/>
          <p:cNvSpPr>
            <a:spLocks noGrp="1"/>
          </p:cNvSpPr>
          <p:nvPr>
            <p:ph type="pic" idx="21"/>
          </p:nvPr>
        </p:nvSpPr>
        <p:spPr>
          <a:xfrm>
            <a:off x="-666750" y="-2762251"/>
            <a:ext cx="13525500" cy="10820400"/>
          </a:xfrm>
          <a:prstGeom prst="rect">
            <a:avLst/>
          </a:prstGeom>
        </p:spPr>
        <p:txBody>
          <a:bodyPr lIns="91439" tIns="45719" rIns="91439" bIns="45719">
            <a:noAutofit/>
          </a:bodyPr>
          <a:lstStyle/>
          <a:p>
            <a:endParaRPr/>
          </a:p>
        </p:txBody>
      </p:sp>
      <p:sp>
        <p:nvSpPr>
          <p:cNvPr id="13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192934164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5180724"/>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ck">
    <p:bg>
      <p:bgPr>
        <a:solidFill>
          <a:srgbClr val="000000"/>
        </a:solidFill>
        <a:effectLst/>
      </p:bgPr>
    </p:bg>
    <p:spTree>
      <p:nvGrpSpPr>
        <p:cNvPr id="1" name=""/>
        <p:cNvGrpSpPr/>
        <p:nvPr/>
      </p:nvGrpSpPr>
      <p:grpSpPr>
        <a:xfrm>
          <a:off x="0" y="0"/>
          <a:ext cx="0" cy="0"/>
          <a:chOff x="0" y="0"/>
          <a:chExt cx="0" cy="0"/>
        </a:xfrm>
      </p:grpSpPr>
      <p:sp>
        <p:nvSpPr>
          <p:cNvPr id="1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1329653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1_Title &amp; Bullets">
    <p:bg>
      <p:bgPr>
        <a:solidFill>
          <a:srgbClr val="000000"/>
        </a:solidFill>
        <a:effectLst/>
      </p:bgPr>
    </p:bg>
    <p:spTree>
      <p:nvGrpSpPr>
        <p:cNvPr id="1" name=""/>
        <p:cNvGrpSpPr/>
        <p:nvPr/>
      </p:nvGrpSpPr>
      <p:grpSpPr>
        <a:xfrm>
          <a:off x="0" y="0"/>
          <a:ext cx="0" cy="0"/>
          <a:chOff x="0" y="0"/>
          <a:chExt cx="0" cy="0"/>
        </a:xfrm>
      </p:grpSpPr>
      <p:sp>
        <p:nvSpPr>
          <p:cNvPr id="159" name="Slide Title"/>
          <p:cNvSpPr txBox="1">
            <a:spLocks noGrp="1"/>
          </p:cNvSpPr>
          <p:nvPr>
            <p:ph type="title" hasCustomPrompt="1"/>
          </p:nvPr>
        </p:nvSpPr>
        <p:spPr>
          <a:prstGeom prst="rect">
            <a:avLst/>
          </a:prstGeom>
        </p:spPr>
        <p:txBody>
          <a:bodyPr/>
          <a:lstStyle>
            <a:lvl1pPr>
              <a:defRPr>
                <a:solidFill>
                  <a:srgbClr val="FFFFFF"/>
                </a:solidFill>
              </a:defRPr>
            </a:lvl1pPr>
          </a:lstStyle>
          <a:p>
            <a:r>
              <a:t>Slide Title</a:t>
            </a:r>
          </a:p>
        </p:txBody>
      </p:sp>
      <p:sp>
        <p:nvSpPr>
          <p:cNvPr id="160" name="Slide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solidFill>
                  <a:srgbClr val="FFFFFF"/>
                </a:solidFill>
                <a:latin typeface="Clancy Light"/>
                <a:ea typeface="Clancy Light"/>
                <a:cs typeface="Clancy Light"/>
                <a:sym typeface="Clancy Light"/>
              </a:defRPr>
            </a:lvl1pPr>
          </a:lstStyle>
          <a:p>
            <a:r>
              <a:t>Slide Subtitle</a:t>
            </a:r>
          </a:p>
        </p:txBody>
      </p:sp>
      <p:sp>
        <p:nvSpPr>
          <p:cNvPr id="161" name="Body Level One…"/>
          <p:cNvSpPr txBox="1">
            <a:spLocks noGrp="1"/>
          </p:cNvSpPr>
          <p:nvPr>
            <p:ph type="body" idx="1" hasCustomPrompt="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Slide bullet text</a:t>
            </a:r>
          </a:p>
          <a:p>
            <a:pPr lvl="1"/>
            <a:endParaRPr/>
          </a:p>
          <a:p>
            <a:pPr lvl="2"/>
            <a:endParaRPr/>
          </a:p>
          <a:p>
            <a:pPr lvl="3"/>
            <a:endParaRPr/>
          </a:p>
          <a:p>
            <a:pPr lvl="4"/>
            <a:endParaRPr/>
          </a:p>
        </p:txBody>
      </p:sp>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126259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Sub Alternate">
    <p:bg>
      <p:bgPr>
        <a:solidFill>
          <a:schemeClr val="accent4"/>
        </a:solidFill>
        <a:effectLst/>
      </p:bgPr>
    </p:bg>
    <p:spTree>
      <p:nvGrpSpPr>
        <p:cNvPr id="1" name=""/>
        <p:cNvGrpSpPr/>
        <p:nvPr/>
      </p:nvGrpSpPr>
      <p:grpSpPr>
        <a:xfrm>
          <a:off x="0" y="0"/>
          <a:ext cx="0" cy="0"/>
          <a:chOff x="0" y="0"/>
          <a:chExt cx="0" cy="0"/>
        </a:xfrm>
      </p:grpSpPr>
      <p:sp>
        <p:nvSpPr>
          <p:cNvPr id="169" name="Triangle"/>
          <p:cNvSpPr/>
          <p:nvPr/>
        </p:nvSpPr>
        <p:spPr>
          <a:xfrm rot="5400000">
            <a:off x="144791" y="2392052"/>
            <a:ext cx="6856444" cy="20738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a:miter lim="400000"/>
          </a:ln>
        </p:spPr>
        <p:txBody>
          <a:bodyPr lIns="35719" tIns="35719" rIns="35719" bIns="35719" anchor="ctr"/>
          <a:lstStyle/>
          <a:p>
            <a:pPr algn="ctr" defTabSz="410755">
              <a:lnSpc>
                <a:spcPct val="100000"/>
              </a:lnSpc>
              <a:spcBef>
                <a:spcPts val="0"/>
              </a:spcBef>
              <a:defRPr sz="3000">
                <a:solidFill>
                  <a:srgbClr val="FFFFFF"/>
                </a:solidFill>
                <a:latin typeface="Helvetica Neue Medium"/>
                <a:ea typeface="Helvetica Neue Medium"/>
                <a:cs typeface="Helvetica Neue Medium"/>
                <a:sym typeface="Helvetica Neue Medium"/>
              </a:defRPr>
            </a:pPr>
            <a:endParaRPr sz="1500"/>
          </a:p>
        </p:txBody>
      </p:sp>
      <p:sp>
        <p:nvSpPr>
          <p:cNvPr id="170" name="Rectangle"/>
          <p:cNvSpPr/>
          <p:nvPr/>
        </p:nvSpPr>
        <p:spPr>
          <a:xfrm>
            <a:off x="-3167" y="-913"/>
            <a:ext cx="2541651" cy="6911396"/>
          </a:xfrm>
          <a:prstGeom prst="rect">
            <a:avLst/>
          </a:prstGeom>
          <a:solidFill>
            <a:srgbClr val="FFFFFF"/>
          </a:solidFill>
          <a:ln w="12700">
            <a:miter lim="400000"/>
          </a:ln>
        </p:spPr>
        <p:txBody>
          <a:bodyPr lIns="35719" tIns="35719" rIns="35719" bIns="35719" anchor="ctr"/>
          <a:lstStyle/>
          <a:p>
            <a:pPr algn="ctr" defTabSz="410755">
              <a:lnSpc>
                <a:spcPct val="100000"/>
              </a:lnSpc>
              <a:spcBef>
                <a:spcPts val="0"/>
              </a:spcBef>
              <a:defRPr sz="3000">
                <a:solidFill>
                  <a:srgbClr val="FFFFFF"/>
                </a:solidFill>
                <a:latin typeface="Helvetica Neue Medium"/>
                <a:ea typeface="Helvetica Neue Medium"/>
                <a:cs typeface="Helvetica Neue Medium"/>
                <a:sym typeface="Helvetica Neue Medium"/>
              </a:defRPr>
            </a:pPr>
            <a:endParaRPr sz="1500"/>
          </a:p>
        </p:txBody>
      </p:sp>
      <p:sp>
        <p:nvSpPr>
          <p:cNvPr id="171" name="Title Text"/>
          <p:cNvSpPr txBox="1">
            <a:spLocks noGrp="1"/>
          </p:cNvSpPr>
          <p:nvPr>
            <p:ph type="title"/>
          </p:nvPr>
        </p:nvSpPr>
        <p:spPr>
          <a:xfrm>
            <a:off x="324851" y="2898384"/>
            <a:ext cx="3647903" cy="901101"/>
          </a:xfrm>
          <a:prstGeom prst="rect">
            <a:avLst/>
          </a:prstGeom>
        </p:spPr>
        <p:txBody>
          <a:bodyPr lIns="71437" tIns="71437" rIns="71437" bIns="71437" anchor="ctr">
            <a:noAutofit/>
          </a:bodyPr>
          <a:lstStyle>
            <a:lvl1pPr>
              <a:defRPr sz="5800" spc="-116"/>
            </a:lvl1pPr>
          </a:lstStyle>
          <a:p>
            <a:r>
              <a:t>Title Text</a:t>
            </a:r>
          </a:p>
        </p:txBody>
      </p:sp>
      <p:sp>
        <p:nvSpPr>
          <p:cNvPr id="172" name="Title Text"/>
          <p:cNvSpPr txBox="1">
            <a:spLocks noGrp="1"/>
          </p:cNvSpPr>
          <p:nvPr>
            <p:ph type="body" sz="quarter" idx="21"/>
          </p:nvPr>
        </p:nvSpPr>
        <p:spPr>
          <a:xfrm>
            <a:off x="4892073" y="2930134"/>
            <a:ext cx="6914864" cy="901101"/>
          </a:xfrm>
          <a:prstGeom prst="rect">
            <a:avLst/>
          </a:prstGeom>
        </p:spPr>
        <p:txBody>
          <a:bodyPr lIns="71437" tIns="71437" rIns="71437" bIns="71437" anchor="ctr"/>
          <a:lstStyle>
            <a:lvl1pPr marL="0" indent="0" algn="ctr">
              <a:lnSpc>
                <a:spcPct val="80000"/>
              </a:lnSpc>
              <a:spcBef>
                <a:spcPts val="0"/>
              </a:spcBef>
              <a:buSzTx/>
              <a:buNone/>
              <a:defRPr sz="4251" spc="-85">
                <a:latin typeface="+mn-lt"/>
                <a:ea typeface="+mn-ea"/>
                <a:cs typeface="+mn-cs"/>
                <a:sym typeface="Clancy Bold"/>
              </a:defRPr>
            </a:lvl1pPr>
          </a:lstStyle>
          <a:p>
            <a:r>
              <a:t>Title Text</a:t>
            </a:r>
          </a:p>
        </p:txBody>
      </p:sp>
      <p:sp>
        <p:nvSpPr>
          <p:cNvPr id="173" name="Slide Number"/>
          <p:cNvSpPr txBox="1">
            <a:spLocks noGrp="1"/>
          </p:cNvSpPr>
          <p:nvPr>
            <p:ph type="sldNum" sz="quarter" idx="2"/>
          </p:nvPr>
        </p:nvSpPr>
        <p:spPr>
          <a:xfrm>
            <a:off x="5935724" y="6536531"/>
            <a:ext cx="315791" cy="313546"/>
          </a:xfrm>
          <a:prstGeom prst="rect">
            <a:avLst/>
          </a:prstGeom>
        </p:spPr>
        <p:txBody>
          <a:bodyPr lIns="71437" tIns="71437" rIns="71437" bIns="71437" anchor="t"/>
          <a:lstStyle>
            <a:lvl1pPr defTabSz="410755">
              <a:defRPr sz="1100">
                <a:latin typeface="Helvetica Neue Thin"/>
                <a:ea typeface="Helvetica Neue Thin"/>
                <a:cs typeface="Helvetica Neue Thin"/>
                <a:sym typeface="Helvetica Neue Thin"/>
              </a:defRPr>
            </a:lvl1pPr>
          </a:lstStyle>
          <a:p>
            <a:fld id="{86CB4B4D-7CA3-9044-876B-883B54F8677D}" type="slidenum">
              <a:t>‹#›</a:t>
            </a:fld>
            <a:endParaRPr/>
          </a:p>
        </p:txBody>
      </p:sp>
    </p:spTree>
    <p:extLst>
      <p:ext uri="{BB962C8B-B14F-4D97-AF65-F5344CB8AC3E}">
        <p14:creationId xmlns:p14="http://schemas.microsoft.com/office/powerpoint/2010/main" val="288991067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Inverse">
    <p:spTree>
      <p:nvGrpSpPr>
        <p:cNvPr id="1" name=""/>
        <p:cNvGrpSpPr/>
        <p:nvPr/>
      </p:nvGrpSpPr>
      <p:grpSpPr>
        <a:xfrm>
          <a:off x="0" y="0"/>
          <a:ext cx="0" cy="0"/>
          <a:chOff x="0" y="0"/>
          <a:chExt cx="0" cy="0"/>
        </a:xfrm>
      </p:grpSpPr>
      <p:sp>
        <p:nvSpPr>
          <p:cNvPr id="180" name="Title Text"/>
          <p:cNvSpPr txBox="1">
            <a:spLocks noGrp="1"/>
          </p:cNvSpPr>
          <p:nvPr>
            <p:ph type="title"/>
          </p:nvPr>
        </p:nvSpPr>
        <p:spPr>
          <a:xfrm>
            <a:off x="2416970" y="2949184"/>
            <a:ext cx="7358063" cy="901101"/>
          </a:xfrm>
          <a:prstGeom prst="rect">
            <a:avLst/>
          </a:prstGeom>
        </p:spPr>
        <p:txBody>
          <a:bodyPr lIns="71437" tIns="71437" rIns="71437" bIns="71437" anchor="ctr"/>
          <a:lstStyle>
            <a:lvl1pPr algn="ctr">
              <a:defRPr sz="5800" spc="-116"/>
            </a:lvl1pPr>
          </a:lstStyle>
          <a:p>
            <a:r>
              <a:t>Title Text</a:t>
            </a:r>
          </a:p>
        </p:txBody>
      </p:sp>
      <p:sp>
        <p:nvSpPr>
          <p:cNvPr id="181" name="Body Level One…"/>
          <p:cNvSpPr txBox="1">
            <a:spLocks noGrp="1"/>
          </p:cNvSpPr>
          <p:nvPr>
            <p:ph type="body" sz="quarter" idx="1"/>
          </p:nvPr>
        </p:nvSpPr>
        <p:spPr>
          <a:xfrm>
            <a:off x="2416970" y="3977939"/>
            <a:ext cx="7358063" cy="794743"/>
          </a:xfrm>
          <a:prstGeom prst="rect">
            <a:avLst/>
          </a:prstGeom>
        </p:spPr>
        <p:txBody>
          <a:bodyPr lIns="71437" tIns="71437" rIns="71437" bIns="71437"/>
          <a:lstStyle>
            <a:lvl1pPr marL="0" indent="0" algn="ctr" defTabSz="412740">
              <a:lnSpc>
                <a:spcPct val="100000"/>
              </a:lnSpc>
              <a:spcBef>
                <a:spcPts val="0"/>
              </a:spcBef>
              <a:buSzTx/>
              <a:buNone/>
              <a:defRPr sz="2751" b="1">
                <a:latin typeface="Helvetica Neue"/>
                <a:ea typeface="Helvetica Neue"/>
                <a:cs typeface="Helvetica Neue"/>
                <a:sym typeface="Helvetica Neue"/>
              </a:defRPr>
            </a:lvl1pPr>
            <a:lvl2pPr marL="0" indent="0" algn="ctr" defTabSz="412740">
              <a:lnSpc>
                <a:spcPct val="100000"/>
              </a:lnSpc>
              <a:spcBef>
                <a:spcPts val="0"/>
              </a:spcBef>
              <a:buSzTx/>
              <a:buNone/>
              <a:defRPr sz="2751" b="1">
                <a:latin typeface="Helvetica Neue"/>
                <a:ea typeface="Helvetica Neue"/>
                <a:cs typeface="Helvetica Neue"/>
                <a:sym typeface="Helvetica Neue"/>
              </a:defRPr>
            </a:lvl2pPr>
            <a:lvl3pPr marL="0" indent="0" algn="ctr" defTabSz="412740">
              <a:lnSpc>
                <a:spcPct val="100000"/>
              </a:lnSpc>
              <a:spcBef>
                <a:spcPts val="0"/>
              </a:spcBef>
              <a:buSzTx/>
              <a:buNone/>
              <a:defRPr sz="2751" b="1">
                <a:latin typeface="Helvetica Neue"/>
                <a:ea typeface="Helvetica Neue"/>
                <a:cs typeface="Helvetica Neue"/>
                <a:sym typeface="Helvetica Neue"/>
              </a:defRPr>
            </a:lvl3pPr>
            <a:lvl4pPr marL="0" indent="0" algn="ctr" defTabSz="412740">
              <a:lnSpc>
                <a:spcPct val="100000"/>
              </a:lnSpc>
              <a:spcBef>
                <a:spcPts val="0"/>
              </a:spcBef>
              <a:buSzTx/>
              <a:buNone/>
              <a:defRPr sz="2751" b="1">
                <a:latin typeface="Helvetica Neue"/>
                <a:ea typeface="Helvetica Neue"/>
                <a:cs typeface="Helvetica Neue"/>
                <a:sym typeface="Helvetica Neue"/>
              </a:defRPr>
            </a:lvl4pPr>
            <a:lvl5pPr marL="0" indent="0" algn="ctr" defTabSz="412740">
              <a:lnSpc>
                <a:spcPct val="100000"/>
              </a:lnSpc>
              <a:spcBef>
                <a:spcPts val="0"/>
              </a:spcBef>
              <a:buSzTx/>
              <a:buNone/>
              <a:defRPr sz="2751"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82" name="Triangle"/>
          <p:cNvSpPr/>
          <p:nvPr/>
        </p:nvSpPr>
        <p:spPr>
          <a:xfrm rot="5400000">
            <a:off x="-2394441" y="2392052"/>
            <a:ext cx="6856444" cy="20738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a:miter lim="400000"/>
          </a:ln>
        </p:spPr>
        <p:txBody>
          <a:bodyPr lIns="35719" tIns="35719" rIns="35719" bIns="35719" anchor="ctr"/>
          <a:lstStyle/>
          <a:p>
            <a:pPr algn="ctr" defTabSz="410755">
              <a:lnSpc>
                <a:spcPct val="100000"/>
              </a:lnSpc>
              <a:spcBef>
                <a:spcPts val="0"/>
              </a:spcBef>
              <a:defRPr sz="3000">
                <a:solidFill>
                  <a:srgbClr val="FFFFFF"/>
                </a:solidFill>
                <a:latin typeface="Helvetica Neue Medium"/>
                <a:ea typeface="Helvetica Neue Medium"/>
                <a:cs typeface="Helvetica Neue Medium"/>
                <a:sym typeface="Helvetica Neue Medium"/>
              </a:defRPr>
            </a:pPr>
            <a:endParaRPr sz="1500"/>
          </a:p>
        </p:txBody>
      </p:sp>
      <p:sp>
        <p:nvSpPr>
          <p:cNvPr id="183" name="Slide Number"/>
          <p:cNvSpPr txBox="1">
            <a:spLocks noGrp="1"/>
          </p:cNvSpPr>
          <p:nvPr>
            <p:ph type="sldNum" sz="quarter" idx="2"/>
          </p:nvPr>
        </p:nvSpPr>
        <p:spPr>
          <a:xfrm>
            <a:off x="5935724" y="6536531"/>
            <a:ext cx="315791" cy="313546"/>
          </a:xfrm>
          <a:prstGeom prst="rect">
            <a:avLst/>
          </a:prstGeom>
        </p:spPr>
        <p:txBody>
          <a:bodyPr lIns="71437" tIns="71437" rIns="71437" bIns="71437" anchor="t"/>
          <a:lstStyle>
            <a:lvl1pPr defTabSz="410755">
              <a:defRPr sz="1100">
                <a:latin typeface="Helvetica Neue Thin"/>
                <a:ea typeface="Helvetica Neue Thin"/>
                <a:cs typeface="Helvetica Neue Thin"/>
                <a:sym typeface="Helvetica Neue Thin"/>
              </a:defRPr>
            </a:lvl1pPr>
          </a:lstStyle>
          <a:p>
            <a:fld id="{86CB4B4D-7CA3-9044-876B-883B54F8677D}" type="slidenum">
              <a:t>‹#›</a:t>
            </a:fld>
            <a:endParaRPr/>
          </a:p>
        </p:txBody>
      </p:sp>
    </p:spTree>
    <p:extLst>
      <p:ext uri="{BB962C8B-B14F-4D97-AF65-F5344CB8AC3E}">
        <p14:creationId xmlns:p14="http://schemas.microsoft.com/office/powerpoint/2010/main" val="33970061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2" name="666699290_02_crop_3159x1892.jpg"/>
          <p:cNvSpPr>
            <a:spLocks noGrp="1"/>
          </p:cNvSpPr>
          <p:nvPr>
            <p:ph type="pic" idx="21"/>
          </p:nvPr>
        </p:nvSpPr>
        <p:spPr>
          <a:xfrm>
            <a:off x="-577849" y="-647700"/>
            <a:ext cx="13373100" cy="8009467"/>
          </a:xfrm>
          <a:prstGeom prst="rect">
            <a:avLst/>
          </a:prstGeom>
        </p:spPr>
        <p:txBody>
          <a:bodyPr lIns="91439" tIns="45719" rIns="91439" bIns="45719">
            <a:noAutofit/>
          </a:bodyPr>
          <a:lstStyle/>
          <a:p>
            <a:endParaRPr/>
          </a:p>
        </p:txBody>
      </p:sp>
      <p:sp>
        <p:nvSpPr>
          <p:cNvPr id="23" name="Presentation Title"/>
          <p:cNvSpPr txBox="1">
            <a:spLocks noGrp="1"/>
          </p:cNvSpPr>
          <p:nvPr>
            <p:ph type="title" hasCustomPrompt="1"/>
          </p:nvPr>
        </p:nvSpPr>
        <p:spPr>
          <a:xfrm>
            <a:off x="603251" y="3562351"/>
            <a:ext cx="10985500" cy="2324100"/>
          </a:xfrm>
          <a:prstGeom prst="rect">
            <a:avLst/>
          </a:prstGeom>
        </p:spPr>
        <p:txBody>
          <a:bodyPr anchor="b"/>
          <a:lstStyle>
            <a:lvl1pPr>
              <a:defRPr sz="5800" spc="-116"/>
            </a:lvl1pPr>
          </a:lstStyle>
          <a:p>
            <a:r>
              <a:t>Presentation Title</a:t>
            </a:r>
          </a:p>
        </p:txBody>
      </p:sp>
      <p:sp>
        <p:nvSpPr>
          <p:cNvPr id="24" name="Author and Date"/>
          <p:cNvSpPr txBox="1">
            <a:spLocks noGrp="1"/>
          </p:cNvSpPr>
          <p:nvPr>
            <p:ph type="body" sz="quarter" idx="22" hasCustomPrompt="1"/>
          </p:nvPr>
        </p:nvSpPr>
        <p:spPr>
          <a:xfrm>
            <a:off x="603846" y="553070"/>
            <a:ext cx="10984311" cy="318489"/>
          </a:xfrm>
          <a:prstGeom prst="rect">
            <a:avLst/>
          </a:prstGeom>
        </p:spPr>
        <p:txBody>
          <a:bodyPr lIns="45719" tIns="45719" rIns="45719" bIns="45719"/>
          <a:lstStyle>
            <a:lvl1pPr marL="0" indent="0" defTabSz="412740">
              <a:lnSpc>
                <a:spcPct val="100000"/>
              </a:lnSpc>
              <a:spcBef>
                <a:spcPts val="0"/>
              </a:spcBef>
              <a:buSzTx/>
              <a:buNone/>
              <a:defRPr sz="1800">
                <a:latin typeface="+mn-lt"/>
                <a:ea typeface="+mn-ea"/>
                <a:cs typeface="+mn-cs"/>
                <a:sym typeface="Clancy Bold"/>
              </a:defRPr>
            </a:lvl1pPr>
          </a:lstStyle>
          <a:p>
            <a:r>
              <a:t>Author and Date</a:t>
            </a:r>
          </a:p>
        </p:txBody>
      </p:sp>
      <p:sp>
        <p:nvSpPr>
          <p:cNvPr id="25" name="Body Level One…"/>
          <p:cNvSpPr txBox="1">
            <a:spLocks noGrp="1"/>
          </p:cNvSpPr>
          <p:nvPr>
            <p:ph type="body" sz="quarter" idx="1" hasCustomPrompt="1"/>
          </p:nvPr>
        </p:nvSpPr>
        <p:spPr>
          <a:xfrm>
            <a:off x="603251" y="5804955"/>
            <a:ext cx="10985500" cy="558476"/>
          </a:xfrm>
          <a:prstGeom prst="rect">
            <a:avLst/>
          </a:prstGeom>
        </p:spPr>
        <p:txBody>
          <a:bodyPr/>
          <a:lstStyle>
            <a:lvl1pPr marL="0" indent="0" defTabSz="412740">
              <a:lnSpc>
                <a:spcPct val="100000"/>
              </a:lnSpc>
              <a:spcBef>
                <a:spcPts val="0"/>
              </a:spcBef>
              <a:buSzTx/>
              <a:buNone/>
              <a:defRPr sz="2751">
                <a:latin typeface="Clancy Light"/>
                <a:ea typeface="Clancy Light"/>
                <a:cs typeface="Clancy Light"/>
                <a:sym typeface="Clancy Light"/>
              </a:defRPr>
            </a:lvl1pPr>
            <a:lvl2pPr marL="0" indent="0" defTabSz="412740">
              <a:lnSpc>
                <a:spcPct val="100000"/>
              </a:lnSpc>
              <a:spcBef>
                <a:spcPts val="0"/>
              </a:spcBef>
              <a:buSzTx/>
              <a:buNone/>
              <a:defRPr sz="2751">
                <a:latin typeface="Clancy Light"/>
                <a:ea typeface="Clancy Light"/>
                <a:cs typeface="Clancy Light"/>
                <a:sym typeface="Clancy Light"/>
              </a:defRPr>
            </a:lvl2pPr>
            <a:lvl3pPr marL="0" indent="0" defTabSz="412740">
              <a:lnSpc>
                <a:spcPct val="100000"/>
              </a:lnSpc>
              <a:spcBef>
                <a:spcPts val="0"/>
              </a:spcBef>
              <a:buSzTx/>
              <a:buNone/>
              <a:defRPr sz="2751">
                <a:latin typeface="Clancy Light"/>
                <a:ea typeface="Clancy Light"/>
                <a:cs typeface="Clancy Light"/>
                <a:sym typeface="Clancy Light"/>
              </a:defRPr>
            </a:lvl3pPr>
            <a:lvl4pPr marL="0" indent="0" defTabSz="412740">
              <a:lnSpc>
                <a:spcPct val="100000"/>
              </a:lnSpc>
              <a:spcBef>
                <a:spcPts val="0"/>
              </a:spcBef>
              <a:buSzTx/>
              <a:buNone/>
              <a:defRPr sz="2751">
                <a:latin typeface="Clancy Light"/>
                <a:ea typeface="Clancy Light"/>
                <a:cs typeface="Clancy Light"/>
                <a:sym typeface="Clancy Light"/>
              </a:defRPr>
            </a:lvl4pPr>
            <a:lvl5pPr marL="0" indent="0" defTabSz="412740">
              <a:lnSpc>
                <a:spcPct val="100000"/>
              </a:lnSpc>
              <a:spcBef>
                <a:spcPts val="0"/>
              </a:spcBef>
              <a:buSzTx/>
              <a:buNone/>
              <a:defRPr sz="2751">
                <a:latin typeface="Clancy Light"/>
                <a:ea typeface="Clancy Light"/>
                <a:cs typeface="Clancy Light"/>
                <a:sym typeface="Clancy Light"/>
              </a:defRPr>
            </a:lvl5pPr>
          </a:lstStyle>
          <a:p>
            <a:r>
              <a:t>Presentation Subtitle</a:t>
            </a:r>
          </a:p>
          <a:p>
            <a:pPr lvl="1"/>
            <a:endParaRPr/>
          </a:p>
          <a:p>
            <a:pPr lvl="2"/>
            <a:endParaRPr/>
          </a:p>
          <a:p>
            <a:pPr lvl="3"/>
            <a:endParaRPr/>
          </a:p>
          <a:p>
            <a:pPr lvl="4"/>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3850381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2_Title &amp; Bullets">
    <p:spTree>
      <p:nvGrpSpPr>
        <p:cNvPr id="1" name=""/>
        <p:cNvGrpSpPr/>
        <p:nvPr/>
      </p:nvGrpSpPr>
      <p:grpSpPr>
        <a:xfrm>
          <a:off x="0" y="0"/>
          <a:ext cx="0" cy="0"/>
          <a:chOff x="0" y="0"/>
          <a:chExt cx="0" cy="0"/>
        </a:xfrm>
      </p:grpSpPr>
      <p:sp>
        <p:nvSpPr>
          <p:cNvPr id="190" name="Slide Title"/>
          <p:cNvSpPr txBox="1">
            <a:spLocks noGrp="1"/>
          </p:cNvSpPr>
          <p:nvPr>
            <p:ph type="title" hasCustomPrompt="1"/>
          </p:nvPr>
        </p:nvSpPr>
        <p:spPr>
          <a:prstGeom prst="rect">
            <a:avLst/>
          </a:prstGeom>
        </p:spPr>
        <p:txBody>
          <a:bodyPr/>
          <a:lstStyle/>
          <a:p>
            <a:r>
              <a:t>Slide Title</a:t>
            </a:r>
          </a:p>
        </p:txBody>
      </p:sp>
      <p:sp>
        <p:nvSpPr>
          <p:cNvPr id="191" name="Slide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Slide Subtitle</a:t>
            </a:r>
          </a:p>
        </p:txBody>
      </p:sp>
      <p:sp>
        <p:nvSpPr>
          <p:cNvPr id="192" name="Body Level One…"/>
          <p:cNvSpPr txBox="1">
            <a:spLocks noGrp="1"/>
          </p:cNvSpPr>
          <p:nvPr>
            <p:ph type="body" idx="1" hasCustomPrompt="1"/>
          </p:nvPr>
        </p:nvSpPr>
        <p:spPr>
          <a:prstGeom prst="rect">
            <a:avLst/>
          </a:prstGeom>
        </p:spPr>
        <p:txBody>
          <a:bodyPr/>
          <a:lstStyle>
            <a:lvl1pPr>
              <a:lnSpc>
                <a:spcPct val="110000"/>
              </a:lnSpc>
            </a:lvl1pPr>
            <a:lvl2pPr>
              <a:lnSpc>
                <a:spcPct val="110000"/>
              </a:lnSpc>
            </a:lvl2pPr>
            <a:lvl3pPr>
              <a:lnSpc>
                <a:spcPct val="110000"/>
              </a:lnSpc>
            </a:lvl3pPr>
            <a:lvl4pPr>
              <a:lnSpc>
                <a:spcPct val="110000"/>
              </a:lnSpc>
            </a:lvl4pPr>
            <a:lvl5pPr>
              <a:lnSpc>
                <a:spcPct val="110000"/>
              </a:lnSpc>
            </a:lvl5pPr>
          </a:lstStyle>
          <a:p>
            <a:r>
              <a:t>Slide bullet text</a:t>
            </a:r>
          </a:p>
          <a:p>
            <a:pPr lvl="1"/>
            <a:endParaRPr/>
          </a:p>
          <a:p>
            <a:pPr lvl="2"/>
            <a:endParaRPr/>
          </a:p>
          <a:p>
            <a:pPr lvl="3"/>
            <a:endParaRPr/>
          </a:p>
          <a:p>
            <a:pPr lvl="4"/>
            <a:endParaRP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6658536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1 Cover Pag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CD3AA47-3D24-4F43-877D-EE1DFEBB1A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82601"/>
            <a:ext cx="2609851" cy="169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2"/>
          <p:cNvSpPr>
            <a:spLocks noGrp="1"/>
          </p:cNvSpPr>
          <p:nvPr>
            <p:ph type="body" sz="quarter" idx="10"/>
          </p:nvPr>
        </p:nvSpPr>
        <p:spPr>
          <a:xfrm>
            <a:off x="2954105" y="795579"/>
            <a:ext cx="9190568" cy="1148844"/>
          </a:xfrm>
        </p:spPr>
        <p:txBody>
          <a:bodyPr anchor="b"/>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2430089263"/>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 Cover Pag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CD3AA47-3D24-4F43-877D-EE1DFEBB1A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82601"/>
            <a:ext cx="2609851" cy="169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2"/>
          <p:cNvSpPr>
            <a:spLocks noGrp="1"/>
          </p:cNvSpPr>
          <p:nvPr>
            <p:ph type="body" sz="quarter" idx="10"/>
          </p:nvPr>
        </p:nvSpPr>
        <p:spPr>
          <a:xfrm>
            <a:off x="2954105" y="795579"/>
            <a:ext cx="9190568" cy="1148844"/>
          </a:xfrm>
        </p:spPr>
        <p:txBody>
          <a:bodyPr anchor="b"/>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1336145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1 Cover Pag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CD3AA47-3D24-4F43-877D-EE1DFEBB1A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82601"/>
            <a:ext cx="2609851" cy="169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2"/>
          <p:cNvSpPr>
            <a:spLocks noGrp="1"/>
          </p:cNvSpPr>
          <p:nvPr>
            <p:ph type="body" sz="quarter" idx="10"/>
          </p:nvPr>
        </p:nvSpPr>
        <p:spPr>
          <a:xfrm>
            <a:off x="2954105" y="795579"/>
            <a:ext cx="9190568" cy="1148844"/>
          </a:xfrm>
        </p:spPr>
        <p:txBody>
          <a:bodyPr anchor="b"/>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1664149418"/>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 Title and content">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91DAB449-8E77-414F-A79C-B1FF133B9FC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379634"/>
            <a:ext cx="121920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lstStyle/>
          <a:p>
            <a:r>
              <a:rPr lang="en-US"/>
              <a:t>Click to edit Master title style</a:t>
            </a:r>
          </a:p>
        </p:txBody>
      </p:sp>
      <p:sp>
        <p:nvSpPr>
          <p:cNvPr id="8" name="Text Placeholder 7"/>
          <p:cNvSpPr>
            <a:spLocks noGrp="1"/>
          </p:cNvSpPr>
          <p:nvPr>
            <p:ph type="body" idx="10"/>
          </p:nvPr>
        </p:nvSpPr>
        <p:spPr>
          <a:xfrm>
            <a:off x="624417" y="1509185"/>
            <a:ext cx="10945283" cy="412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87309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2A039-A579-467B-83D2-59FBB238350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4B4B59D-0812-4A11-8664-804113D2B8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1CEE2C-605D-4B28-BFD3-E5DAF78D7DA7}"/>
              </a:ext>
            </a:extLst>
          </p:cNvPr>
          <p:cNvSpPr>
            <a:spLocks noGrp="1"/>
          </p:cNvSpPr>
          <p:nvPr>
            <p:ph type="dt" sz="half" idx="10"/>
          </p:nvPr>
        </p:nvSpPr>
        <p:spPr/>
        <p:txBody>
          <a:bodyPr/>
          <a:lstStyle/>
          <a:p>
            <a:fld id="{43B4B0F6-AF33-4F30-8772-0EF52CFFDE47}" type="datetimeFigureOut">
              <a:rPr lang="en-AU" smtClean="0"/>
              <a:t>10/10/2023</a:t>
            </a:fld>
            <a:endParaRPr lang="en-AU"/>
          </a:p>
        </p:txBody>
      </p:sp>
      <p:sp>
        <p:nvSpPr>
          <p:cNvPr id="5" name="Footer Placeholder 4">
            <a:extLst>
              <a:ext uri="{FF2B5EF4-FFF2-40B4-BE49-F238E27FC236}">
                <a16:creationId xmlns:a16="http://schemas.microsoft.com/office/drawing/2014/main" id="{76C1E313-391C-4F7F-A1D7-B9ECA84755B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D55B518-0245-41D0-B0B4-C930D6B69514}"/>
              </a:ext>
            </a:extLst>
          </p:cNvPr>
          <p:cNvSpPr>
            <a:spLocks noGrp="1"/>
          </p:cNvSpPr>
          <p:nvPr>
            <p:ph type="sldNum" sz="quarter" idx="12"/>
          </p:nvPr>
        </p:nvSpPr>
        <p:spPr/>
        <p:txBody>
          <a:bodyPr/>
          <a:lstStyle/>
          <a:p>
            <a:fld id="{F8536819-CAE1-4AC3-9BBD-1FD30A630076}" type="slidenum">
              <a:rPr lang="en-AU" smtClean="0"/>
              <a:t>‹#›</a:t>
            </a:fld>
            <a:endParaRPr lang="en-AU"/>
          </a:p>
        </p:txBody>
      </p:sp>
    </p:spTree>
    <p:extLst>
      <p:ext uri="{BB962C8B-B14F-4D97-AF65-F5344CB8AC3E}">
        <p14:creationId xmlns:p14="http://schemas.microsoft.com/office/powerpoint/2010/main" val="125917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3" name="910457886_1434x1669.jpg"/>
          <p:cNvSpPr>
            <a:spLocks noGrp="1"/>
          </p:cNvSpPr>
          <p:nvPr>
            <p:ph type="pic" idx="21"/>
          </p:nvPr>
        </p:nvSpPr>
        <p:spPr>
          <a:xfrm>
            <a:off x="5486400" y="-101600"/>
            <a:ext cx="6072419" cy="7067551"/>
          </a:xfrm>
          <a:prstGeom prst="rect">
            <a:avLst/>
          </a:prstGeom>
        </p:spPr>
        <p:txBody>
          <a:bodyPr lIns="91439" tIns="45719" rIns="91439" bIns="45719">
            <a:noAutofit/>
          </a:bodyPr>
          <a:lstStyle/>
          <a:p>
            <a:endParaRPr/>
          </a:p>
        </p:txBody>
      </p:sp>
      <p:sp>
        <p:nvSpPr>
          <p:cNvPr id="34" name="Slide Title"/>
          <p:cNvSpPr txBox="1">
            <a:spLocks noGrp="1"/>
          </p:cNvSpPr>
          <p:nvPr>
            <p:ph type="title" hasCustomPrompt="1"/>
          </p:nvPr>
        </p:nvSpPr>
        <p:spPr>
          <a:xfrm>
            <a:off x="603251" y="635000"/>
            <a:ext cx="4889500" cy="2941136"/>
          </a:xfrm>
          <a:prstGeom prst="rect">
            <a:avLst/>
          </a:prstGeom>
        </p:spPr>
        <p:txBody>
          <a:bodyPr anchor="b"/>
          <a:lstStyle/>
          <a:p>
            <a:r>
              <a:t>Slide Title</a:t>
            </a:r>
          </a:p>
        </p:txBody>
      </p:sp>
      <p:sp>
        <p:nvSpPr>
          <p:cNvPr id="35" name="Body Level One…"/>
          <p:cNvSpPr txBox="1">
            <a:spLocks noGrp="1"/>
          </p:cNvSpPr>
          <p:nvPr>
            <p:ph type="body" sz="quarter" idx="1" hasCustomPrompt="1"/>
          </p:nvPr>
        </p:nvSpPr>
        <p:spPr>
          <a:xfrm>
            <a:off x="603251" y="3530288"/>
            <a:ext cx="4889500" cy="2692712"/>
          </a:xfrm>
          <a:prstGeom prst="rect">
            <a:avLst/>
          </a:prstGeom>
        </p:spPr>
        <p:txBody>
          <a:bodyPr/>
          <a:lstStyle>
            <a:lvl1pPr marL="0" indent="0" defTabSz="412740">
              <a:lnSpc>
                <a:spcPct val="100000"/>
              </a:lnSpc>
              <a:spcBef>
                <a:spcPts val="0"/>
              </a:spcBef>
              <a:buSzTx/>
              <a:buNone/>
              <a:defRPr sz="2751">
                <a:latin typeface="Clancy Light"/>
                <a:ea typeface="Clancy Light"/>
                <a:cs typeface="Clancy Light"/>
                <a:sym typeface="Clancy Light"/>
              </a:defRPr>
            </a:lvl1pPr>
            <a:lvl2pPr marL="0" indent="0" defTabSz="412740">
              <a:lnSpc>
                <a:spcPct val="100000"/>
              </a:lnSpc>
              <a:spcBef>
                <a:spcPts val="0"/>
              </a:spcBef>
              <a:buSzTx/>
              <a:buNone/>
              <a:defRPr sz="2751">
                <a:latin typeface="Clancy Light"/>
                <a:ea typeface="Clancy Light"/>
                <a:cs typeface="Clancy Light"/>
                <a:sym typeface="Clancy Light"/>
              </a:defRPr>
            </a:lvl2pPr>
            <a:lvl3pPr marL="0" indent="0" defTabSz="412740">
              <a:lnSpc>
                <a:spcPct val="100000"/>
              </a:lnSpc>
              <a:spcBef>
                <a:spcPts val="0"/>
              </a:spcBef>
              <a:buSzTx/>
              <a:buNone/>
              <a:defRPr sz="2751">
                <a:latin typeface="Clancy Light"/>
                <a:ea typeface="Clancy Light"/>
                <a:cs typeface="Clancy Light"/>
                <a:sym typeface="Clancy Light"/>
              </a:defRPr>
            </a:lvl3pPr>
            <a:lvl4pPr marL="0" indent="0" defTabSz="412740">
              <a:lnSpc>
                <a:spcPct val="100000"/>
              </a:lnSpc>
              <a:spcBef>
                <a:spcPts val="0"/>
              </a:spcBef>
              <a:buSzTx/>
              <a:buNone/>
              <a:defRPr sz="2751">
                <a:latin typeface="Clancy Light"/>
                <a:ea typeface="Clancy Light"/>
                <a:cs typeface="Clancy Light"/>
                <a:sym typeface="Clancy Light"/>
              </a:defRPr>
            </a:lvl4pPr>
            <a:lvl5pPr marL="0" indent="0" defTabSz="412740">
              <a:lnSpc>
                <a:spcPct val="100000"/>
              </a:lnSpc>
              <a:spcBef>
                <a:spcPts val="0"/>
              </a:spcBef>
              <a:buSzTx/>
              <a:buNone/>
              <a:defRPr sz="2751">
                <a:latin typeface="Clancy Light"/>
                <a:ea typeface="Clancy Light"/>
                <a:cs typeface="Clancy Light"/>
                <a:sym typeface="Clancy Light"/>
              </a:defRPr>
            </a:lvl5pPr>
          </a:lstStyle>
          <a:p>
            <a:r>
              <a:t>Slide Subtitle</a:t>
            </a:r>
          </a:p>
          <a:p>
            <a:pPr lvl="1"/>
            <a:endParaRPr/>
          </a:p>
          <a:p>
            <a:pPr lvl="2"/>
            <a:endParaRPr/>
          </a:p>
          <a:p>
            <a:pPr lvl="3"/>
            <a:endParaRPr/>
          </a:p>
          <a:p>
            <a:pPr lvl="4"/>
            <a:endParaRPr/>
          </a:p>
        </p:txBody>
      </p:sp>
      <p:sp>
        <p:nvSpPr>
          <p:cNvPr id="36" name="Slide Number"/>
          <p:cNvSpPr txBox="1">
            <a:spLocks noGrp="1"/>
          </p:cNvSpPr>
          <p:nvPr>
            <p:ph type="sldNum" sz="quarter" idx="2"/>
          </p:nvPr>
        </p:nvSpPr>
        <p:spPr>
          <a:xfrm>
            <a:off x="5971049" y="6488825"/>
            <a:ext cx="243656"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316369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3" name="Slide Title"/>
          <p:cNvSpPr txBox="1">
            <a:spLocks noGrp="1"/>
          </p:cNvSpPr>
          <p:nvPr>
            <p:ph type="title" hasCustomPrompt="1"/>
          </p:nvPr>
        </p:nvSpPr>
        <p:spPr>
          <a:prstGeom prst="rect">
            <a:avLst/>
          </a:prstGeom>
        </p:spPr>
        <p:txBody>
          <a:bodyPr/>
          <a:lstStyle/>
          <a:p>
            <a:r>
              <a:t>Slide Title</a:t>
            </a:r>
          </a:p>
        </p:txBody>
      </p:sp>
      <p:sp>
        <p:nvSpPr>
          <p:cNvPr id="44" name="Slide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Slide Subtitle</a:t>
            </a:r>
          </a:p>
        </p:txBody>
      </p:sp>
      <p:sp>
        <p:nvSpPr>
          <p:cNvPr id="4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0174071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3"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4221159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1" name="Slide Subtitle"/>
          <p:cNvSpPr txBox="1">
            <a:spLocks noGrp="1"/>
          </p:cNvSpPr>
          <p:nvPr>
            <p:ph type="body" sz="quarter" idx="21" hasCustomPrompt="1"/>
          </p:nvPr>
        </p:nvSpPr>
        <p:spPr>
          <a:xfrm>
            <a:off x="603251" y="1186482"/>
            <a:ext cx="4889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Slide Subtitle</a:t>
            </a:r>
          </a:p>
        </p:txBody>
      </p:sp>
      <p:sp>
        <p:nvSpPr>
          <p:cNvPr id="62" name="Body Level One…"/>
          <p:cNvSpPr txBox="1">
            <a:spLocks noGrp="1"/>
          </p:cNvSpPr>
          <p:nvPr>
            <p:ph type="body" sz="half" idx="1" hasCustomPrompt="1"/>
          </p:nvPr>
        </p:nvSpPr>
        <p:spPr>
          <a:xfrm>
            <a:off x="603251"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3"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4" name="Slide Title"/>
          <p:cNvSpPr txBox="1">
            <a:spLocks noGrp="1"/>
          </p:cNvSpPr>
          <p:nvPr>
            <p:ph type="title" hasCustomPrompt="1"/>
          </p:nvPr>
        </p:nvSpPr>
        <p:spPr>
          <a:xfrm>
            <a:off x="603251" y="539750"/>
            <a:ext cx="4889500" cy="717551"/>
          </a:xfrm>
          <a:prstGeom prst="rect">
            <a:avLst/>
          </a:prstGeom>
        </p:spPr>
        <p:txBody>
          <a:bodyPr/>
          <a:lstStyle/>
          <a:p>
            <a:r>
              <a:t>Slide Title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7544129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pic>
        <p:nvPicPr>
          <p:cNvPr id="72" name="desn2000-background.png" descr="desn2000-background.png"/>
          <p:cNvPicPr>
            <a:picLocks noChangeAspect="1"/>
          </p:cNvPicPr>
          <p:nvPr/>
        </p:nvPicPr>
        <p:blipFill>
          <a:blip r:embed="rId2"/>
          <a:stretch>
            <a:fillRect/>
          </a:stretch>
        </p:blipFill>
        <p:spPr>
          <a:xfrm>
            <a:off x="-30103" y="-699669"/>
            <a:ext cx="12252205" cy="8257337"/>
          </a:xfrm>
          <a:prstGeom prst="rect">
            <a:avLst/>
          </a:prstGeom>
          <a:ln w="12700">
            <a:miter lim="400000"/>
          </a:ln>
        </p:spPr>
      </p:pic>
      <p:sp>
        <p:nvSpPr>
          <p:cNvPr id="73" name="Section Title"/>
          <p:cNvSpPr txBox="1">
            <a:spLocks noGrp="1"/>
          </p:cNvSpPr>
          <p:nvPr>
            <p:ph type="title" hasCustomPrompt="1"/>
          </p:nvPr>
        </p:nvSpPr>
        <p:spPr>
          <a:xfrm>
            <a:off x="603249" y="2266951"/>
            <a:ext cx="10985503" cy="2324100"/>
          </a:xfrm>
          <a:prstGeom prst="rect">
            <a:avLst/>
          </a:prstGeom>
        </p:spPr>
        <p:txBody>
          <a:bodyPr anchor="ctr"/>
          <a:lstStyle>
            <a:lvl1pPr>
              <a:defRPr sz="5800" spc="-116">
                <a:latin typeface="Clancy Regular"/>
                <a:ea typeface="Clancy Regular"/>
                <a:cs typeface="Clancy Regular"/>
                <a:sym typeface="Clancy Regular"/>
              </a:defRPr>
            </a:lvl1pPr>
          </a:lstStyle>
          <a:p>
            <a:r>
              <a:t>Section Title</a:t>
            </a:r>
          </a:p>
        </p:txBody>
      </p:sp>
      <p:sp>
        <p:nvSpPr>
          <p:cNvPr id="74" name="Slide Number"/>
          <p:cNvSpPr txBox="1">
            <a:spLocks noGrp="1"/>
          </p:cNvSpPr>
          <p:nvPr>
            <p:ph type="sldNum" sz="quarter" idx="2"/>
          </p:nvPr>
        </p:nvSpPr>
        <p:spPr>
          <a:xfrm>
            <a:off x="5971049" y="6488825"/>
            <a:ext cx="243656"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5822311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603251" y="539750"/>
            <a:ext cx="10985500" cy="717475"/>
          </a:xfrm>
          <a:prstGeom prst="rect">
            <a:avLst/>
          </a:prstGeom>
        </p:spPr>
        <p:txBody>
          <a:bodyPr/>
          <a:lstStyle/>
          <a:p>
            <a:r>
              <a:t>Slide Title</a:t>
            </a:r>
          </a:p>
        </p:txBody>
      </p:sp>
      <p:sp>
        <p:nvSpPr>
          <p:cNvPr id="82" name="Slide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Slide Subtitle</a:t>
            </a: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7773265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90" name="Agenda Title"/>
          <p:cNvSpPr txBox="1">
            <a:spLocks noGrp="1"/>
          </p:cNvSpPr>
          <p:nvPr>
            <p:ph type="title" hasCustomPrompt="1"/>
          </p:nvPr>
        </p:nvSpPr>
        <p:spPr>
          <a:xfrm>
            <a:off x="603251" y="539750"/>
            <a:ext cx="10985500" cy="717551"/>
          </a:xfrm>
          <a:prstGeom prst="rect">
            <a:avLst/>
          </a:prstGeom>
        </p:spPr>
        <p:txBody>
          <a:bodyPr/>
          <a:lstStyle/>
          <a:p>
            <a:r>
              <a:t>Agenda Title</a:t>
            </a:r>
          </a:p>
        </p:txBody>
      </p:sp>
      <p:sp>
        <p:nvSpPr>
          <p:cNvPr id="91" name="Agenda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Agenda Subtitle</a:t>
            </a:r>
          </a:p>
        </p:txBody>
      </p:sp>
      <p:sp>
        <p:nvSpPr>
          <p:cNvPr id="92" name="Body Level One…"/>
          <p:cNvSpPr txBox="1">
            <a:spLocks noGrp="1"/>
          </p:cNvSpPr>
          <p:nvPr>
            <p:ph type="body" idx="1" hasCustomPrompt="1"/>
          </p:nvPr>
        </p:nvSpPr>
        <p:spPr>
          <a:prstGeom prst="rect">
            <a:avLst/>
          </a:prstGeom>
        </p:spPr>
        <p:txBody>
          <a:bodyPr/>
          <a:lstStyle>
            <a:lvl1pPr marL="0" indent="0" defTabSz="412740">
              <a:lnSpc>
                <a:spcPct val="100000"/>
              </a:lnSpc>
              <a:spcBef>
                <a:spcPts val="900"/>
              </a:spcBef>
              <a:buSzTx/>
              <a:buNone/>
              <a:defRPr sz="2751" spc="-28">
                <a:latin typeface="Helvetica Neue"/>
                <a:ea typeface="Helvetica Neue"/>
                <a:cs typeface="Helvetica Neue"/>
                <a:sym typeface="Helvetica Neue"/>
              </a:defRPr>
            </a:lvl1pPr>
            <a:lvl2pPr marL="0" indent="0" defTabSz="412740">
              <a:lnSpc>
                <a:spcPct val="100000"/>
              </a:lnSpc>
              <a:spcBef>
                <a:spcPts val="900"/>
              </a:spcBef>
              <a:buSzTx/>
              <a:buNone/>
              <a:defRPr sz="2751" spc="-28">
                <a:latin typeface="Helvetica Neue"/>
                <a:ea typeface="Helvetica Neue"/>
                <a:cs typeface="Helvetica Neue"/>
                <a:sym typeface="Helvetica Neue"/>
              </a:defRPr>
            </a:lvl2pPr>
            <a:lvl3pPr marL="0" indent="0" defTabSz="412740">
              <a:lnSpc>
                <a:spcPct val="100000"/>
              </a:lnSpc>
              <a:spcBef>
                <a:spcPts val="900"/>
              </a:spcBef>
              <a:buSzTx/>
              <a:buNone/>
              <a:defRPr sz="2751" spc="-28">
                <a:latin typeface="Helvetica Neue"/>
                <a:ea typeface="Helvetica Neue"/>
                <a:cs typeface="Helvetica Neue"/>
                <a:sym typeface="Helvetica Neue"/>
              </a:defRPr>
            </a:lvl3pPr>
            <a:lvl4pPr marL="0" indent="0" defTabSz="412740">
              <a:lnSpc>
                <a:spcPct val="100000"/>
              </a:lnSpc>
              <a:spcBef>
                <a:spcPts val="900"/>
              </a:spcBef>
              <a:buSzTx/>
              <a:buNone/>
              <a:defRPr sz="2751" spc="-28">
                <a:latin typeface="Helvetica Neue"/>
                <a:ea typeface="Helvetica Neue"/>
                <a:cs typeface="Helvetica Neue"/>
                <a:sym typeface="Helvetica Neue"/>
              </a:defRPr>
            </a:lvl4pPr>
            <a:lvl5pPr marL="0" indent="0" defTabSz="412740">
              <a:lnSpc>
                <a:spcPct val="100000"/>
              </a:lnSpc>
              <a:spcBef>
                <a:spcPts val="900"/>
              </a:spcBef>
              <a:buSzTx/>
              <a:buNone/>
              <a:defRPr sz="2751" spc="-28">
                <a:latin typeface="Helvetica Neue"/>
                <a:ea typeface="Helvetica Neue"/>
                <a:cs typeface="Helvetica Neue"/>
                <a:sym typeface="Helvetica Neue"/>
              </a:defRPr>
            </a:lvl5pPr>
          </a:lstStyle>
          <a:p>
            <a:r>
              <a:t>Agenda Topics</a:t>
            </a:r>
          </a:p>
          <a:p>
            <a:pPr lvl="1"/>
            <a:endParaRPr/>
          </a:p>
          <a:p>
            <a:pPr lvl="2"/>
            <a:endParaRPr/>
          </a:p>
          <a:p>
            <a:pPr lvl="3"/>
            <a:endParaRPr/>
          </a:p>
          <a:p>
            <a:pPr lvl="4"/>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6255240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1" y="539751"/>
            <a:ext cx="10985500" cy="71658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603251" y="2124253"/>
            <a:ext cx="10985500" cy="412800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1049" y="6486709"/>
            <a:ext cx="243656" cy="241092"/>
          </a:xfrm>
          <a:prstGeom prst="rect">
            <a:avLst/>
          </a:prstGeom>
          <a:ln w="12700">
            <a:miter lim="400000"/>
          </a:ln>
        </p:spPr>
        <p:txBody>
          <a:bodyPr wrap="none" lIns="50800" tIns="50800" rIns="50800" bIns="50800" anchor="b">
            <a:spAutoFit/>
          </a:bodyPr>
          <a:lstStyle>
            <a:lvl1pPr algn="ctr" defTabSz="292093">
              <a:lnSpc>
                <a:spcPct val="100000"/>
              </a:lnSpc>
              <a:spcBef>
                <a:spcPts val="0"/>
              </a:spcBef>
              <a:defRPr sz="900">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975657525"/>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81" r:id="rId3"/>
    <p:sldLayoutId id="2147484482" r:id="rId4"/>
    <p:sldLayoutId id="2147484483" r:id="rId5"/>
    <p:sldLayoutId id="2147484484" r:id="rId6"/>
    <p:sldLayoutId id="2147484485" r:id="rId7"/>
    <p:sldLayoutId id="2147484486" r:id="rId8"/>
    <p:sldLayoutId id="2147484487" r:id="rId9"/>
    <p:sldLayoutId id="2147484488" r:id="rId10"/>
    <p:sldLayoutId id="2147484489" r:id="rId11"/>
    <p:sldLayoutId id="2147484490" r:id="rId12"/>
    <p:sldLayoutId id="2147484491" r:id="rId13"/>
    <p:sldLayoutId id="2147484492" r:id="rId14"/>
    <p:sldLayoutId id="2147484493" r:id="rId15"/>
    <p:sldLayoutId id="2147484494" r:id="rId16"/>
    <p:sldLayoutId id="2147484495" r:id="rId17"/>
    <p:sldLayoutId id="2147484496" r:id="rId18"/>
    <p:sldLayoutId id="2147484497" r:id="rId19"/>
    <p:sldLayoutId id="2147484498" r:id="rId20"/>
    <p:sldLayoutId id="2147484499" r:id="rId21"/>
    <p:sldLayoutId id="2147484500" r:id="rId22"/>
    <p:sldLayoutId id="2147484501" r:id="rId23"/>
    <p:sldLayoutId id="2147484502" r:id="rId24"/>
    <p:sldLayoutId id="2147484503" r:id="rId25"/>
  </p:sldLayoutIdLst>
  <p:transition spd="med"/>
  <p:txStyles>
    <p:title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p:titleStyle>
    <p:bodyStyle>
      <a:lvl1pPr marL="304792"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1pPr>
      <a:lvl2pPr marL="609585"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2pPr>
      <a:lvl3pPr marL="914377"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3pPr>
      <a:lvl4pPr marL="1219170"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4pPr>
      <a:lvl5pPr marL="1523962"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5pPr>
      <a:lvl6pPr marL="1828754"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6pPr>
      <a:lvl7pPr marL="2133547"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7pPr>
      <a:lvl8pPr marL="2438339"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8pPr>
      <a:lvl9pPr marL="2743131"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9pPr>
    </p:bodyStyle>
    <p:otherStyle>
      <a:lvl1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5.xml"/><Relationship Id="rId5"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5.xml"/><Relationship Id="rId5" Type="http://schemas.openxmlformats.org/officeDocument/2006/relationships/image" Target="../media/image1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5.xml"/><Relationship Id="rId5" Type="http://schemas.openxmlformats.org/officeDocument/2006/relationships/image" Target="../media/image19.jpe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5.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5.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5.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5.xml"/><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
          </p:nvPr>
        </p:nvSpPr>
        <p:spPr>
          <a:xfrm>
            <a:off x="3249309" y="2634258"/>
            <a:ext cx="7358063" cy="794743"/>
          </a:xfrm>
        </p:spPr>
        <p:txBody>
          <a:bodyPr/>
          <a:lstStyle/>
          <a:p>
            <a:r>
              <a:rPr lang="en-AU" sz="3733" dirty="0">
                <a:solidFill>
                  <a:schemeClr val="tx1">
                    <a:lumMod val="50000"/>
                  </a:schemeClr>
                </a:solidFill>
              </a:rPr>
              <a:t>DESN2000 MECH Workshop </a:t>
            </a:r>
          </a:p>
        </p:txBody>
      </p:sp>
      <p:sp>
        <p:nvSpPr>
          <p:cNvPr id="3" name="TextBox 2">
            <a:extLst>
              <a:ext uri="{FF2B5EF4-FFF2-40B4-BE49-F238E27FC236}">
                <a16:creationId xmlns:a16="http://schemas.microsoft.com/office/drawing/2014/main" id="{99E4B2D3-E9A5-D81E-73F9-1172DD56DBC2}"/>
              </a:ext>
            </a:extLst>
          </p:cNvPr>
          <p:cNvSpPr txBox="1"/>
          <p:nvPr/>
        </p:nvSpPr>
        <p:spPr>
          <a:xfrm>
            <a:off x="3249308" y="3528646"/>
            <a:ext cx="6096000" cy="502766"/>
          </a:xfrm>
          <a:prstGeom prst="rect">
            <a:avLst/>
          </a:prstGeom>
          <a:noFill/>
        </p:spPr>
        <p:txBody>
          <a:bodyPr wrap="square">
            <a:spAutoFit/>
          </a:bodyPr>
          <a:lstStyle/>
          <a:p>
            <a:pPr algn="r" defTabSz="1219170" eaLnBrk="0" hangingPunct="0"/>
            <a:r>
              <a:rPr lang="en-AU" sz="2667" dirty="0">
                <a:solidFill>
                  <a:srgbClr val="000000">
                    <a:lumMod val="50000"/>
                  </a:srgbClr>
                </a:solidFill>
                <a:latin typeface="Arial" panose="020B0604020202020204" pitchFamily="34" charset="0"/>
                <a:ea typeface="ＭＳ Ｐゴシック" panose="020B0600070205080204" pitchFamily="34" charset="-128"/>
              </a:rPr>
              <a:t>Week 5 – Material Selection</a:t>
            </a:r>
          </a:p>
        </p:txBody>
      </p:sp>
      <p:cxnSp>
        <p:nvCxnSpPr>
          <p:cNvPr id="21" name="Straight Connector 20">
            <a:extLst>
              <a:ext uri="{FF2B5EF4-FFF2-40B4-BE49-F238E27FC236}">
                <a16:creationId xmlns:a16="http://schemas.microsoft.com/office/drawing/2014/main" id="{13A2649F-8CBD-823D-6967-A4C2E1A81EF3}"/>
              </a:ext>
            </a:extLst>
          </p:cNvPr>
          <p:cNvCxnSpPr/>
          <p:nvPr/>
        </p:nvCxnSpPr>
        <p:spPr>
          <a:xfrm>
            <a:off x="2649414" y="3429000"/>
            <a:ext cx="8874369"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924333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9FAA39-72DE-976A-3621-7CDF1C3DA1C2}"/>
              </a:ext>
            </a:extLst>
          </p:cNvPr>
          <p:cNvSpPr/>
          <p:nvPr/>
        </p:nvSpPr>
        <p:spPr>
          <a:xfrm>
            <a:off x="9158870" y="4409822"/>
            <a:ext cx="2429881" cy="1972333"/>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CEF48447-A427-E369-D869-4CAA7D9761CA}"/>
              </a:ext>
            </a:extLst>
          </p:cNvPr>
          <p:cNvSpPr/>
          <p:nvPr/>
        </p:nvSpPr>
        <p:spPr>
          <a:xfrm>
            <a:off x="597205" y="1196752"/>
            <a:ext cx="7587027" cy="51845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extLst>
              <a:ext uri="{FF2B5EF4-FFF2-40B4-BE49-F238E27FC236}">
                <a16:creationId xmlns:a16="http://schemas.microsoft.com/office/drawing/2014/main" id="{421BC392-5ACD-DC08-213A-05D573D90933}"/>
              </a:ext>
            </a:extLst>
          </p:cNvPr>
          <p:cNvPicPr>
            <a:picLocks noChangeAspect="1"/>
          </p:cNvPicPr>
          <p:nvPr/>
        </p:nvPicPr>
        <p:blipFill>
          <a:blip r:embed="rId3"/>
          <a:stretch>
            <a:fillRect/>
          </a:stretch>
        </p:blipFill>
        <p:spPr>
          <a:xfrm>
            <a:off x="9056903" y="1369870"/>
            <a:ext cx="2429881" cy="2207466"/>
          </a:xfrm>
          <a:prstGeom prst="rect">
            <a:avLst/>
          </a:prstGeom>
        </p:spPr>
      </p:pic>
      <p:sp>
        <p:nvSpPr>
          <p:cNvPr id="2" name="Title 1">
            <a:extLst>
              <a:ext uri="{FF2B5EF4-FFF2-40B4-BE49-F238E27FC236}">
                <a16:creationId xmlns:a16="http://schemas.microsoft.com/office/drawing/2014/main" id="{50066717-5573-4574-BEA8-383F134D075B}"/>
              </a:ext>
            </a:extLst>
          </p:cNvPr>
          <p:cNvSpPr>
            <a:spLocks noGrp="1"/>
          </p:cNvSpPr>
          <p:nvPr>
            <p:ph type="title"/>
          </p:nvPr>
        </p:nvSpPr>
        <p:spPr/>
        <p:txBody>
          <a:bodyPr>
            <a:normAutofit/>
          </a:bodyPr>
          <a:lstStyle/>
          <a:p>
            <a:pPr marR="0" algn="l" defTabSz="2438338" rtl="0" fontAlgn="auto" latinLnBrk="0" hangingPunct="0">
              <a:lnSpc>
                <a:spcPct val="90000"/>
              </a:lnSpc>
              <a:spcBef>
                <a:spcPts val="300"/>
              </a:spcBef>
              <a:spcAft>
                <a:spcPts val="600"/>
              </a:spcAft>
              <a:buClrTx/>
              <a:buSzTx/>
              <a:tabLst/>
            </a:pPr>
            <a:r>
              <a:rPr lang="en-GB" sz="3200" dirty="0">
                <a:solidFill>
                  <a:srgbClr val="000000"/>
                </a:solidFill>
                <a:latin typeface="Arial" panose="020B0604020202020204" pitchFamily="34" charset="0"/>
                <a:ea typeface="Roboto"/>
                <a:cs typeface="Arial" panose="020B0604020202020204" pitchFamily="34" charset="0"/>
                <a:sym typeface="Roboto"/>
              </a:rPr>
              <a:t>Example 1: Minimalist Table</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3C66830-D0B3-6470-F10B-8288432C235D}"/>
                  </a:ext>
                </a:extLst>
              </p:cNvPr>
              <p:cNvSpPr txBox="1"/>
              <p:nvPr/>
            </p:nvSpPr>
            <p:spPr>
              <a:xfrm>
                <a:off x="705217" y="1319870"/>
                <a:ext cx="7333884" cy="49383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defTabSz="2438338" fontAlgn="auto" hangingPunct="0">
                  <a:spcBef>
                    <a:spcPts val="300"/>
                  </a:spcBef>
                  <a:spcAft>
                    <a:spcPts val="1200"/>
                  </a:spcAft>
                  <a:buFont typeface="Wingdings" panose="05000000000000000000" pitchFamily="2" charset="2"/>
                  <a:buChar char="ü"/>
                </a:pPr>
                <a:r>
                  <a:rPr lang="en-GB" sz="1400" b="1" dirty="0">
                    <a:solidFill>
                      <a:srgbClr val="000000"/>
                    </a:solidFill>
                    <a:latin typeface="Arial" panose="020B0604020202020204" pitchFamily="34" charset="0"/>
                    <a:ea typeface="Roboto"/>
                    <a:cs typeface="Arial" panose="020B0604020202020204" pitchFamily="34" charset="0"/>
                    <a:sym typeface="Roboto"/>
                  </a:rPr>
                  <a:t>Step 4a continued… </a:t>
                </a:r>
              </a:p>
              <a:p>
                <a:pPr algn="just" defTabSz="2438338" fontAlgn="auto" hangingPunct="0">
                  <a:spcBef>
                    <a:spcPts val="300"/>
                  </a:spcBef>
                  <a:spcAft>
                    <a:spcPts val="1200"/>
                  </a:spcAft>
                </a:pPr>
                <a:r>
                  <a:rPr lang="en-GB" sz="1400" dirty="0">
                    <a:solidFill>
                      <a:srgbClr val="000000"/>
                    </a:solidFill>
                    <a:latin typeface="Arial" panose="020B0604020202020204" pitchFamily="34" charset="0"/>
                    <a:ea typeface="Roboto"/>
                    <a:cs typeface="Arial" panose="020B0604020202020204" pitchFamily="34" charset="0"/>
                    <a:sym typeface="Roboto"/>
                  </a:rPr>
                  <a:t>We can rearrange </a:t>
                </a:r>
                <a14:m>
                  <m:oMath xmlns:m="http://schemas.openxmlformats.org/officeDocument/2006/math">
                    <m:d>
                      <m:d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dPr>
                      <m:e>
                        <m:r>
                          <a:rPr lang="en-AU" sz="1400" b="1" i="1" smtClean="0">
                            <a:solidFill>
                              <a:srgbClr val="000000"/>
                            </a:solidFill>
                            <a:latin typeface="Cambria Math" panose="02040503050406030204" pitchFamily="18" charset="0"/>
                            <a:ea typeface="Roboto"/>
                            <a:cs typeface="Arial" panose="020B0604020202020204" pitchFamily="34" charset="0"/>
                            <a:sym typeface="Roboto"/>
                          </a:rPr>
                          <m:t>𝟐</m:t>
                        </m:r>
                      </m:e>
                    </m:d>
                  </m:oMath>
                </a14:m>
                <a:r>
                  <a:rPr lang="en-GB" sz="1400" dirty="0">
                    <a:solidFill>
                      <a:srgbClr val="000000"/>
                    </a:solidFill>
                    <a:latin typeface="Arial" panose="020B0604020202020204" pitchFamily="34" charset="0"/>
                    <a:ea typeface="Roboto"/>
                    <a:cs typeface="Arial" panose="020B0604020202020204" pitchFamily="34" charset="0"/>
                    <a:sym typeface="Roboto"/>
                  </a:rPr>
                  <a:t> to make </a:t>
                </a:r>
                <a14:m>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𝒓</m:t>
                    </m:r>
                  </m:oMath>
                </a14:m>
                <a:r>
                  <a:rPr lang="en-GB" sz="1400" dirty="0">
                    <a:solidFill>
                      <a:srgbClr val="000000"/>
                    </a:solidFill>
                    <a:latin typeface="Arial" panose="020B0604020202020204" pitchFamily="34" charset="0"/>
                    <a:ea typeface="Roboto"/>
                    <a:cs typeface="Arial" panose="020B0604020202020204" pitchFamily="34" charset="0"/>
                    <a:sym typeface="Roboto"/>
                  </a:rPr>
                  <a:t> the subject in </a:t>
                </a:r>
                <a14:m>
                  <m:oMath xmlns:m="http://schemas.openxmlformats.org/officeDocument/2006/math">
                    <m:sSub>
                      <m:sSubPr>
                        <m:ctrlPr>
                          <a:rPr lang="en-AU" sz="1400" b="1" i="1" smtClean="0">
                            <a:latin typeface="Cambria Math" panose="02040503050406030204" pitchFamily="18" charset="0"/>
                          </a:rPr>
                        </m:ctrlPr>
                      </m:sSubPr>
                      <m:e>
                        <m:r>
                          <a:rPr lang="en-AU" sz="1400" b="1" i="1">
                            <a:latin typeface="Cambria Math" panose="02040503050406030204" pitchFamily="18" charset="0"/>
                          </a:rPr>
                          <m:t>𝑭</m:t>
                        </m:r>
                      </m:e>
                      <m:sub>
                        <m:r>
                          <a:rPr lang="en-AU" sz="1400" b="1" i="1">
                            <a:latin typeface="Cambria Math" panose="02040503050406030204" pitchFamily="18" charset="0"/>
                          </a:rPr>
                          <m:t>𝒄𝒓𝒊𝒕</m:t>
                        </m:r>
                      </m:sub>
                    </m:sSub>
                    <m:r>
                      <a:rPr lang="en-AU" sz="1400" b="1" i="1">
                        <a:latin typeface="Cambria Math" panose="02040503050406030204" pitchFamily="18" charset="0"/>
                      </a:rPr>
                      <m:t>≥</m:t>
                    </m:r>
                    <m:f>
                      <m:fPr>
                        <m:ctrlPr>
                          <a:rPr lang="en-AU" sz="1400" b="1" i="1">
                            <a:latin typeface="Cambria Math" panose="02040503050406030204" pitchFamily="18" charset="0"/>
                          </a:rPr>
                        </m:ctrlPr>
                      </m:fPr>
                      <m:num>
                        <m:sSup>
                          <m:sSupPr>
                            <m:ctrlPr>
                              <a:rPr lang="en-AU" sz="1400" b="1" i="1">
                                <a:latin typeface="Cambria Math" panose="02040503050406030204" pitchFamily="18" charset="0"/>
                              </a:rPr>
                            </m:ctrlPr>
                          </m:sSupPr>
                          <m:e>
                            <m:r>
                              <a:rPr lang="en-AU" sz="1400" b="1" i="1">
                                <a:latin typeface="Cambria Math" panose="02040503050406030204" pitchFamily="18" charset="0"/>
                              </a:rPr>
                              <m:t>𝝅</m:t>
                            </m:r>
                          </m:e>
                          <m:sup>
                            <m:r>
                              <a:rPr lang="en-AU" sz="1400" b="1" i="1">
                                <a:latin typeface="Cambria Math" panose="02040503050406030204" pitchFamily="18" charset="0"/>
                              </a:rPr>
                              <m:t>𝟑</m:t>
                            </m:r>
                          </m:sup>
                        </m:sSup>
                        <m:r>
                          <a:rPr lang="en-AU" sz="1400" b="1" i="1">
                            <a:latin typeface="Cambria Math" panose="02040503050406030204" pitchFamily="18" charset="0"/>
                          </a:rPr>
                          <m:t>𝑬</m:t>
                        </m:r>
                        <m:sSup>
                          <m:sSupPr>
                            <m:ctrlPr>
                              <a:rPr lang="en-AU" sz="1400" b="1" i="1">
                                <a:latin typeface="Cambria Math" panose="02040503050406030204" pitchFamily="18" charset="0"/>
                              </a:rPr>
                            </m:ctrlPr>
                          </m:sSupPr>
                          <m:e>
                            <m:r>
                              <a:rPr lang="en-AU" sz="1400" b="1" i="1">
                                <a:latin typeface="Cambria Math" panose="02040503050406030204" pitchFamily="18" charset="0"/>
                              </a:rPr>
                              <m:t>𝒓</m:t>
                            </m:r>
                          </m:e>
                          <m:sup>
                            <m:r>
                              <a:rPr lang="en-AU" sz="1400" b="1" i="1">
                                <a:latin typeface="Cambria Math" panose="02040503050406030204" pitchFamily="18" charset="0"/>
                              </a:rPr>
                              <m:t>𝟒</m:t>
                            </m:r>
                          </m:sup>
                        </m:sSup>
                      </m:num>
                      <m:den>
                        <m:r>
                          <a:rPr lang="en-AU" sz="1400" b="1" i="1">
                            <a:latin typeface="Cambria Math" panose="02040503050406030204" pitchFamily="18" charset="0"/>
                          </a:rPr>
                          <m:t>𝟒</m:t>
                        </m:r>
                        <m:sSup>
                          <m:sSupPr>
                            <m:ctrlPr>
                              <a:rPr lang="en-AU" sz="1400" b="1" i="1">
                                <a:latin typeface="Cambria Math" panose="02040503050406030204" pitchFamily="18" charset="0"/>
                              </a:rPr>
                            </m:ctrlPr>
                          </m:sSupPr>
                          <m:e>
                            <m:r>
                              <a:rPr lang="en-AU" sz="1400" b="1" i="1">
                                <a:latin typeface="Cambria Math" panose="02040503050406030204" pitchFamily="18" charset="0"/>
                              </a:rPr>
                              <m:t>𝑳</m:t>
                            </m:r>
                          </m:e>
                          <m:sup>
                            <m:r>
                              <a:rPr lang="en-AU" sz="1400" b="1" i="1">
                                <a:latin typeface="Cambria Math" panose="02040503050406030204" pitchFamily="18" charset="0"/>
                              </a:rPr>
                              <m:t>𝟐</m:t>
                            </m:r>
                          </m:sup>
                        </m:sSup>
                      </m:den>
                    </m:f>
                  </m:oMath>
                </a14:m>
                <a:r>
                  <a:rPr lang="en-GB" sz="1400" dirty="0">
                    <a:solidFill>
                      <a:srgbClr val="000000"/>
                    </a:solidFill>
                    <a:latin typeface="Arial" panose="020B0604020202020204" pitchFamily="34" charset="0"/>
                    <a:ea typeface="Roboto"/>
                    <a:cs typeface="Arial" panose="020B0604020202020204" pitchFamily="34" charset="0"/>
                    <a:sym typeface="Roboto"/>
                  </a:rPr>
                  <a:t>.</a:t>
                </a:r>
              </a:p>
              <a:p>
                <a:pPr algn="just" defTabSz="2438338" fontAlgn="auto" hangingPunct="0">
                  <a:spcBef>
                    <a:spcPts val="300"/>
                  </a:spcBef>
                  <a:spcAft>
                    <a:spcPts val="1200"/>
                  </a:spcAft>
                </a:pPr>
                <a14:m>
                  <m:oMathPara xmlns:m="http://schemas.openxmlformats.org/officeDocument/2006/math">
                    <m:oMathParaPr>
                      <m:jc m:val="centerGroup"/>
                    </m:oMathParaPr>
                    <m:oMath xmlns:m="http://schemas.openxmlformats.org/officeDocument/2006/math">
                      <m:sSup>
                        <m:sSupPr>
                          <m:ctrlPr>
                            <a:rPr lang="en-AU" sz="1400" b="1" i="1">
                              <a:latin typeface="Cambria Math" panose="02040503050406030204" pitchFamily="18" charset="0"/>
                              <a:ea typeface="Cambria Math" panose="02040503050406030204" pitchFamily="18" charset="0"/>
                            </a:rPr>
                          </m:ctrlPr>
                        </m:sSupPr>
                        <m:e>
                          <m:r>
                            <a:rPr lang="en-AU" sz="1400" b="1" i="1">
                              <a:latin typeface="Cambria Math" panose="02040503050406030204" pitchFamily="18" charset="0"/>
                              <a:ea typeface="Cambria Math" panose="02040503050406030204" pitchFamily="18" charset="0"/>
                            </a:rPr>
                            <m:t>𝒓</m:t>
                          </m:r>
                        </m:e>
                        <m:sup>
                          <m:r>
                            <a:rPr lang="en-AU" sz="1400" b="1" i="1">
                              <a:latin typeface="Cambria Math" panose="02040503050406030204" pitchFamily="18" charset="0"/>
                              <a:ea typeface="Cambria Math" panose="02040503050406030204" pitchFamily="18" charset="0"/>
                            </a:rPr>
                            <m:t>𝟒</m:t>
                          </m:r>
                        </m:sup>
                      </m:sSup>
                      <m:r>
                        <a:rPr lang="en-AU" sz="1400" b="1" i="1" smtClean="0">
                          <a:latin typeface="Cambria Math" panose="02040503050406030204" pitchFamily="18" charset="0"/>
                          <a:ea typeface="Cambria Math" panose="02040503050406030204" pitchFamily="18" charset="0"/>
                        </a:rPr>
                        <m:t>≥</m:t>
                      </m:r>
                      <m:sSub>
                        <m:sSubPr>
                          <m:ctrlPr>
                            <a:rPr lang="en-AU" sz="1400" b="1" i="1" smtClean="0">
                              <a:latin typeface="Cambria Math" panose="02040503050406030204" pitchFamily="18" charset="0"/>
                              <a:ea typeface="Cambria Math" panose="02040503050406030204" pitchFamily="18" charset="0"/>
                            </a:rPr>
                          </m:ctrlPr>
                        </m:sSubPr>
                        <m:e>
                          <m:r>
                            <a:rPr lang="en-AU" sz="1400" b="1" i="1">
                              <a:latin typeface="Cambria Math" panose="02040503050406030204" pitchFamily="18" charset="0"/>
                              <a:ea typeface="Cambria Math" panose="02040503050406030204" pitchFamily="18" charset="0"/>
                            </a:rPr>
                            <m:t>𝑭</m:t>
                          </m:r>
                        </m:e>
                        <m:sub>
                          <m:r>
                            <a:rPr lang="en-AU" sz="1400" b="1" i="1">
                              <a:latin typeface="Cambria Math" panose="02040503050406030204" pitchFamily="18" charset="0"/>
                              <a:ea typeface="Cambria Math" panose="02040503050406030204" pitchFamily="18" charset="0"/>
                            </a:rPr>
                            <m:t>𝒄𝒓𝒊𝒕</m:t>
                          </m:r>
                        </m:sub>
                      </m:sSub>
                      <m:f>
                        <m:fPr>
                          <m:ctrlPr>
                            <a:rPr lang="en-AU" sz="1400" b="1" i="1">
                              <a:latin typeface="Cambria Math" panose="02040503050406030204" pitchFamily="18" charset="0"/>
                              <a:ea typeface="Cambria Math" panose="02040503050406030204" pitchFamily="18" charset="0"/>
                            </a:rPr>
                          </m:ctrlPr>
                        </m:fPr>
                        <m:num>
                          <m:r>
                            <a:rPr lang="en-AU" sz="1400" b="1" i="1">
                              <a:latin typeface="Cambria Math" panose="02040503050406030204" pitchFamily="18" charset="0"/>
                              <a:ea typeface="Cambria Math" panose="02040503050406030204" pitchFamily="18" charset="0"/>
                            </a:rPr>
                            <m:t>𝟒</m:t>
                          </m:r>
                          <m:sSup>
                            <m:sSupPr>
                              <m:ctrlPr>
                                <a:rPr lang="en-AU" sz="1400" b="1" i="1">
                                  <a:latin typeface="Cambria Math" panose="02040503050406030204" pitchFamily="18" charset="0"/>
                                  <a:ea typeface="Cambria Math" panose="02040503050406030204" pitchFamily="18" charset="0"/>
                                </a:rPr>
                              </m:ctrlPr>
                            </m:sSupPr>
                            <m:e>
                              <m:r>
                                <a:rPr lang="en-AU" sz="1400" b="1" i="1">
                                  <a:latin typeface="Cambria Math" panose="02040503050406030204" pitchFamily="18" charset="0"/>
                                  <a:ea typeface="Cambria Math" panose="02040503050406030204" pitchFamily="18" charset="0"/>
                                </a:rPr>
                                <m:t>𝑳</m:t>
                              </m:r>
                            </m:e>
                            <m:sup>
                              <m:r>
                                <a:rPr lang="en-AU" sz="1400" b="1" i="1">
                                  <a:latin typeface="Cambria Math" panose="02040503050406030204" pitchFamily="18" charset="0"/>
                                  <a:ea typeface="Cambria Math" panose="02040503050406030204" pitchFamily="18" charset="0"/>
                                </a:rPr>
                                <m:t>𝟐</m:t>
                              </m:r>
                            </m:sup>
                          </m:sSup>
                        </m:num>
                        <m:den>
                          <m:sSup>
                            <m:sSupPr>
                              <m:ctrlPr>
                                <a:rPr lang="en-AU" sz="1400" b="1" i="1">
                                  <a:latin typeface="Cambria Math" panose="02040503050406030204" pitchFamily="18" charset="0"/>
                                  <a:ea typeface="Cambria Math" panose="02040503050406030204" pitchFamily="18" charset="0"/>
                                </a:rPr>
                              </m:ctrlPr>
                            </m:sSupPr>
                            <m:e>
                              <m:r>
                                <a:rPr lang="en-AU" sz="1400" b="1" i="1">
                                  <a:latin typeface="Cambria Math" panose="02040503050406030204" pitchFamily="18" charset="0"/>
                                  <a:ea typeface="Cambria Math" panose="02040503050406030204" pitchFamily="18" charset="0"/>
                                </a:rPr>
                                <m:t>𝝅</m:t>
                              </m:r>
                            </m:e>
                            <m:sup>
                              <m:r>
                                <a:rPr lang="en-AU" sz="1400" b="1" i="1">
                                  <a:latin typeface="Cambria Math" panose="02040503050406030204" pitchFamily="18" charset="0"/>
                                  <a:ea typeface="Cambria Math" panose="02040503050406030204" pitchFamily="18" charset="0"/>
                                </a:rPr>
                                <m:t>𝟑</m:t>
                              </m:r>
                            </m:sup>
                          </m:sSup>
                          <m:r>
                            <a:rPr lang="en-AU" sz="1400" b="1" i="1">
                              <a:latin typeface="Cambria Math" panose="02040503050406030204" pitchFamily="18" charset="0"/>
                              <a:ea typeface="Cambria Math" panose="02040503050406030204" pitchFamily="18" charset="0"/>
                            </a:rPr>
                            <m:t>𝑬</m:t>
                          </m:r>
                        </m:den>
                      </m:f>
                    </m:oMath>
                  </m:oMathPara>
                </a14:m>
                <a:endParaRPr lang="en-AU" sz="1400" b="1" i="1" dirty="0">
                  <a:latin typeface="Cambria Math" panose="02040503050406030204" pitchFamily="18" charset="0"/>
                  <a:ea typeface="Cambria Math" panose="02040503050406030204" pitchFamily="18" charset="0"/>
                </a:endParaRPr>
              </a:p>
              <a:p>
                <a:pPr algn="just" defTabSz="2438338" fontAlgn="auto" hangingPunct="0">
                  <a:spcBef>
                    <a:spcPts val="300"/>
                  </a:spcBef>
                  <a:spcAft>
                    <a:spcPts val="1200"/>
                  </a:spcAft>
                </a:pPr>
                <a14:m>
                  <m:oMathPara xmlns:m="http://schemas.openxmlformats.org/officeDocument/2006/math">
                    <m:oMathParaPr>
                      <m:jc m:val="centerGroup"/>
                    </m:oMathParaPr>
                    <m:oMath xmlns:m="http://schemas.openxmlformats.org/officeDocument/2006/math">
                      <m:sSup>
                        <m:sSupPr>
                          <m:ctrlPr>
                            <a:rPr lang="en-AU" sz="1400" b="1" i="1">
                              <a:latin typeface="Cambria Math" panose="02040503050406030204" pitchFamily="18" charset="0"/>
                              <a:ea typeface="Cambria Math" panose="02040503050406030204" pitchFamily="18" charset="0"/>
                            </a:rPr>
                          </m:ctrlPr>
                        </m:sSupPr>
                        <m:e>
                          <m:r>
                            <a:rPr lang="en-AU" sz="1400" b="1" i="1">
                              <a:latin typeface="Cambria Math" panose="02040503050406030204" pitchFamily="18" charset="0"/>
                              <a:ea typeface="Cambria Math" panose="02040503050406030204" pitchFamily="18" charset="0"/>
                            </a:rPr>
                            <m:t>𝒓</m:t>
                          </m:r>
                        </m:e>
                        <m:sup>
                          <m:r>
                            <a:rPr lang="en-AU" sz="1400" b="1" i="1">
                              <a:latin typeface="Cambria Math" panose="02040503050406030204" pitchFamily="18" charset="0"/>
                              <a:ea typeface="Cambria Math" panose="02040503050406030204" pitchFamily="18" charset="0"/>
                            </a:rPr>
                            <m:t>𝟐</m:t>
                          </m:r>
                        </m:sup>
                      </m:sSup>
                      <m:r>
                        <a:rPr lang="en-AU" sz="1400" b="1" i="1" smtClean="0">
                          <a:latin typeface="Cambria Math" panose="02040503050406030204" pitchFamily="18" charset="0"/>
                          <a:ea typeface="Cambria Math" panose="02040503050406030204" pitchFamily="18" charset="0"/>
                        </a:rPr>
                        <m:t>≥</m:t>
                      </m:r>
                      <m:sSup>
                        <m:sSupPr>
                          <m:ctrlPr>
                            <a:rPr lang="en-AU" sz="1400" b="1" i="1">
                              <a:latin typeface="Cambria Math" panose="02040503050406030204" pitchFamily="18" charset="0"/>
                              <a:ea typeface="Cambria Math" panose="02040503050406030204" pitchFamily="18" charset="0"/>
                            </a:rPr>
                          </m:ctrlPr>
                        </m:sSupPr>
                        <m:e>
                          <m:d>
                            <m:dPr>
                              <m:ctrlPr>
                                <a:rPr lang="en-AU" sz="1400" b="1" i="1">
                                  <a:latin typeface="Cambria Math" panose="02040503050406030204" pitchFamily="18" charset="0"/>
                                  <a:ea typeface="Cambria Math" panose="02040503050406030204" pitchFamily="18" charset="0"/>
                                </a:rPr>
                              </m:ctrlPr>
                            </m:dPr>
                            <m:e>
                              <m:sSub>
                                <m:sSubPr>
                                  <m:ctrlPr>
                                    <a:rPr lang="en-AU" sz="1400" b="1" i="1" smtClean="0">
                                      <a:latin typeface="Cambria Math" panose="02040503050406030204" pitchFamily="18" charset="0"/>
                                      <a:ea typeface="Cambria Math" panose="02040503050406030204" pitchFamily="18" charset="0"/>
                                    </a:rPr>
                                  </m:ctrlPr>
                                </m:sSubPr>
                                <m:e>
                                  <m:r>
                                    <a:rPr lang="en-AU" sz="1400" b="1" i="1">
                                      <a:latin typeface="Cambria Math" panose="02040503050406030204" pitchFamily="18" charset="0"/>
                                      <a:ea typeface="Cambria Math" panose="02040503050406030204" pitchFamily="18" charset="0"/>
                                    </a:rPr>
                                    <m:t>𝑭</m:t>
                                  </m:r>
                                </m:e>
                                <m:sub>
                                  <m:r>
                                    <a:rPr lang="en-AU" sz="1400" b="1" i="1">
                                      <a:latin typeface="Cambria Math" panose="02040503050406030204" pitchFamily="18" charset="0"/>
                                      <a:ea typeface="Cambria Math" panose="02040503050406030204" pitchFamily="18" charset="0"/>
                                    </a:rPr>
                                    <m:t>𝒄𝒓𝒊𝒕</m:t>
                                  </m:r>
                                </m:sub>
                              </m:sSub>
                              <m:f>
                                <m:fPr>
                                  <m:ctrlPr>
                                    <a:rPr lang="en-AU" sz="1400" b="1" i="1">
                                      <a:latin typeface="Cambria Math" panose="02040503050406030204" pitchFamily="18" charset="0"/>
                                      <a:ea typeface="Cambria Math" panose="02040503050406030204" pitchFamily="18" charset="0"/>
                                    </a:rPr>
                                  </m:ctrlPr>
                                </m:fPr>
                                <m:num>
                                  <m:r>
                                    <a:rPr lang="en-AU" sz="1400" b="1" i="1">
                                      <a:latin typeface="Cambria Math" panose="02040503050406030204" pitchFamily="18" charset="0"/>
                                      <a:ea typeface="Cambria Math" panose="02040503050406030204" pitchFamily="18" charset="0"/>
                                    </a:rPr>
                                    <m:t>𝟒</m:t>
                                  </m:r>
                                  <m:sSup>
                                    <m:sSupPr>
                                      <m:ctrlPr>
                                        <a:rPr lang="en-AU" sz="1400" b="1" i="1">
                                          <a:latin typeface="Cambria Math" panose="02040503050406030204" pitchFamily="18" charset="0"/>
                                          <a:ea typeface="Cambria Math" panose="02040503050406030204" pitchFamily="18" charset="0"/>
                                        </a:rPr>
                                      </m:ctrlPr>
                                    </m:sSupPr>
                                    <m:e>
                                      <m:r>
                                        <a:rPr lang="en-AU" sz="1400" b="1" i="1">
                                          <a:latin typeface="Cambria Math" panose="02040503050406030204" pitchFamily="18" charset="0"/>
                                          <a:ea typeface="Cambria Math" panose="02040503050406030204" pitchFamily="18" charset="0"/>
                                        </a:rPr>
                                        <m:t>𝑳</m:t>
                                      </m:r>
                                    </m:e>
                                    <m:sup>
                                      <m:r>
                                        <a:rPr lang="en-AU" sz="1400" b="1" i="1">
                                          <a:latin typeface="Cambria Math" panose="02040503050406030204" pitchFamily="18" charset="0"/>
                                          <a:ea typeface="Cambria Math" panose="02040503050406030204" pitchFamily="18" charset="0"/>
                                        </a:rPr>
                                        <m:t>𝟐</m:t>
                                      </m:r>
                                    </m:sup>
                                  </m:sSup>
                                </m:num>
                                <m:den>
                                  <m:sSup>
                                    <m:sSupPr>
                                      <m:ctrlPr>
                                        <a:rPr lang="en-AU" sz="1400" b="1" i="1">
                                          <a:latin typeface="Cambria Math" panose="02040503050406030204" pitchFamily="18" charset="0"/>
                                          <a:ea typeface="Cambria Math" panose="02040503050406030204" pitchFamily="18" charset="0"/>
                                        </a:rPr>
                                      </m:ctrlPr>
                                    </m:sSupPr>
                                    <m:e>
                                      <m:r>
                                        <a:rPr lang="en-AU" sz="1400" b="1" i="1">
                                          <a:latin typeface="Cambria Math" panose="02040503050406030204" pitchFamily="18" charset="0"/>
                                          <a:ea typeface="Cambria Math" panose="02040503050406030204" pitchFamily="18" charset="0"/>
                                        </a:rPr>
                                        <m:t>𝝅</m:t>
                                      </m:r>
                                    </m:e>
                                    <m:sup>
                                      <m:r>
                                        <a:rPr lang="en-AU" sz="1400" b="1" i="1">
                                          <a:latin typeface="Cambria Math" panose="02040503050406030204" pitchFamily="18" charset="0"/>
                                          <a:ea typeface="Cambria Math" panose="02040503050406030204" pitchFamily="18" charset="0"/>
                                        </a:rPr>
                                        <m:t>𝟑</m:t>
                                      </m:r>
                                    </m:sup>
                                  </m:sSup>
                                  <m:r>
                                    <a:rPr lang="en-AU" sz="1400" b="1" i="1">
                                      <a:latin typeface="Cambria Math" panose="02040503050406030204" pitchFamily="18" charset="0"/>
                                      <a:ea typeface="Cambria Math" panose="02040503050406030204" pitchFamily="18" charset="0"/>
                                    </a:rPr>
                                    <m:t>𝑬</m:t>
                                  </m:r>
                                </m:den>
                              </m:f>
                            </m:e>
                          </m:d>
                        </m:e>
                        <m:sup>
                          <m:f>
                            <m:fPr>
                              <m:ctrlPr>
                                <a:rPr lang="en-AU" sz="1400" b="1" i="1">
                                  <a:latin typeface="Cambria Math" panose="02040503050406030204" pitchFamily="18" charset="0"/>
                                  <a:ea typeface="Cambria Math" panose="02040503050406030204" pitchFamily="18" charset="0"/>
                                </a:rPr>
                              </m:ctrlPr>
                            </m:fPr>
                            <m:num>
                              <m:r>
                                <a:rPr lang="en-AU" sz="1400" b="1" i="1">
                                  <a:latin typeface="Cambria Math" panose="02040503050406030204" pitchFamily="18" charset="0"/>
                                  <a:ea typeface="Cambria Math" panose="02040503050406030204" pitchFamily="18" charset="0"/>
                                </a:rPr>
                                <m:t>𝟏</m:t>
                              </m:r>
                            </m:num>
                            <m:den>
                              <m:r>
                                <a:rPr lang="en-AU" sz="1400" b="1" i="1">
                                  <a:latin typeface="Cambria Math" panose="02040503050406030204" pitchFamily="18" charset="0"/>
                                  <a:ea typeface="Cambria Math" panose="02040503050406030204" pitchFamily="18" charset="0"/>
                                </a:rPr>
                                <m:t>𝟐</m:t>
                              </m:r>
                            </m:den>
                          </m:f>
                        </m:sup>
                      </m:sSup>
                      <m:d>
                        <m:dPr>
                          <m:ctrlPr>
                            <a:rPr lang="en-AU" sz="1400" b="1" i="1" smtClean="0">
                              <a:latin typeface="Cambria Math" panose="02040503050406030204" pitchFamily="18" charset="0"/>
                              <a:ea typeface="Cambria Math" panose="02040503050406030204" pitchFamily="18" charset="0"/>
                            </a:rPr>
                          </m:ctrlPr>
                        </m:dPr>
                        <m:e>
                          <m:r>
                            <a:rPr lang="en-AU" sz="1400" b="1" i="1" smtClean="0">
                              <a:latin typeface="Cambria Math" panose="02040503050406030204" pitchFamily="18" charset="0"/>
                              <a:ea typeface="Cambria Math" panose="02040503050406030204" pitchFamily="18" charset="0"/>
                            </a:rPr>
                            <m:t>𝟑</m:t>
                          </m:r>
                        </m:e>
                      </m:d>
                    </m:oMath>
                  </m:oMathPara>
                </a14:m>
                <a:endParaRPr lang="en-GB" sz="1400" b="1" dirty="0">
                  <a:solidFill>
                    <a:srgbClr val="000000"/>
                  </a:solidFill>
                  <a:latin typeface="Arial" panose="020B0604020202020204" pitchFamily="34" charset="0"/>
                  <a:ea typeface="Roboto"/>
                  <a:cs typeface="Arial" panose="020B0604020202020204" pitchFamily="34" charset="0"/>
                  <a:sym typeface="Roboto"/>
                </a:endParaRPr>
              </a:p>
              <a:p>
                <a:pPr algn="just" defTabSz="2438338" fontAlgn="auto" hangingPunct="0">
                  <a:spcBef>
                    <a:spcPts val="300"/>
                  </a:spcBef>
                  <a:spcAft>
                    <a:spcPts val="1200"/>
                  </a:spcAft>
                </a:pPr>
                <a:r>
                  <a:rPr lang="en-GB" sz="1400" dirty="0">
                    <a:solidFill>
                      <a:srgbClr val="000000"/>
                    </a:solidFill>
                    <a:latin typeface="Arial" panose="020B0604020202020204" pitchFamily="34" charset="0"/>
                    <a:ea typeface="Roboto"/>
                    <a:cs typeface="Arial" panose="020B0604020202020204" pitchFamily="34" charset="0"/>
                    <a:sym typeface="Roboto"/>
                  </a:rPr>
                  <a:t>Substituting </a:t>
                </a:r>
                <a14:m>
                  <m:oMath xmlns:m="http://schemas.openxmlformats.org/officeDocument/2006/math">
                    <m:d>
                      <m:d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dPr>
                      <m:e>
                        <m:r>
                          <a:rPr lang="en-AU" sz="1400" b="1" i="1" smtClean="0">
                            <a:solidFill>
                              <a:srgbClr val="000000"/>
                            </a:solidFill>
                            <a:latin typeface="Cambria Math" panose="02040503050406030204" pitchFamily="18" charset="0"/>
                            <a:ea typeface="Roboto"/>
                            <a:cs typeface="Arial" panose="020B0604020202020204" pitchFamily="34" charset="0"/>
                            <a:sym typeface="Roboto"/>
                          </a:rPr>
                          <m:t>𝟑</m:t>
                        </m:r>
                      </m:e>
                    </m:d>
                  </m:oMath>
                </a14:m>
                <a:r>
                  <a:rPr lang="en-GB" sz="1400" dirty="0">
                    <a:solidFill>
                      <a:srgbClr val="000000"/>
                    </a:solidFill>
                    <a:latin typeface="Arial" panose="020B0604020202020204" pitchFamily="34" charset="0"/>
                    <a:ea typeface="Roboto"/>
                    <a:cs typeface="Arial" panose="020B0604020202020204" pitchFamily="34" charset="0"/>
                    <a:sym typeface="Roboto"/>
                  </a:rPr>
                  <a:t> into </a:t>
                </a:r>
                <a14:m>
                  <m:oMath xmlns:m="http://schemas.openxmlformats.org/officeDocument/2006/math">
                    <m:d>
                      <m:d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dPr>
                      <m:e>
                        <m:r>
                          <a:rPr lang="en-AU" sz="1400" b="1" i="1" smtClean="0">
                            <a:solidFill>
                              <a:srgbClr val="000000"/>
                            </a:solidFill>
                            <a:latin typeface="Cambria Math" panose="02040503050406030204" pitchFamily="18" charset="0"/>
                            <a:ea typeface="Roboto"/>
                            <a:cs typeface="Arial" panose="020B0604020202020204" pitchFamily="34" charset="0"/>
                            <a:sym typeface="Roboto"/>
                          </a:rPr>
                          <m:t>𝟏</m:t>
                        </m:r>
                      </m:e>
                    </m:d>
                  </m:oMath>
                </a14:m>
                <a:r>
                  <a:rPr lang="en-GB" sz="1400" b="1" dirty="0">
                    <a:solidFill>
                      <a:srgbClr val="000000"/>
                    </a:solidFill>
                    <a:latin typeface="Arial" panose="020B0604020202020204" pitchFamily="34" charset="0"/>
                    <a:ea typeface="Roboto"/>
                    <a:cs typeface="Arial" panose="020B0604020202020204" pitchFamily="34" charset="0"/>
                    <a:sym typeface="Roboto"/>
                  </a:rPr>
                  <a:t> (</a:t>
                </a:r>
                <a14:m>
                  <m:oMath xmlns:m="http://schemas.openxmlformats.org/officeDocument/2006/math">
                    <m:r>
                      <a:rPr lang="en-GB" sz="1400" b="1" i="1">
                        <a:solidFill>
                          <a:srgbClr val="000000"/>
                        </a:solidFill>
                        <a:latin typeface="Cambria Math" panose="02040503050406030204" pitchFamily="18" charset="0"/>
                        <a:ea typeface="Roboto"/>
                        <a:cs typeface="Arial" panose="020B0604020202020204" pitchFamily="34" charset="0"/>
                        <a:sym typeface="Roboto"/>
                      </a:rPr>
                      <m:t>𝒎</m:t>
                    </m:r>
                    <m:r>
                      <a:rPr lang="en-GB" sz="1400" b="1" i="1">
                        <a:solidFill>
                          <a:srgbClr val="000000"/>
                        </a:solidFill>
                        <a:latin typeface="Cambria Math" panose="02040503050406030204" pitchFamily="18" charset="0"/>
                        <a:ea typeface="Roboto"/>
                        <a:cs typeface="Arial" panose="020B0604020202020204" pitchFamily="34" charset="0"/>
                        <a:sym typeface="Roboto"/>
                      </a:rPr>
                      <m:t> = </m:t>
                    </m:r>
                    <m:r>
                      <a:rPr lang="el-GR" sz="1400" b="1" i="1">
                        <a:solidFill>
                          <a:srgbClr val="000000"/>
                        </a:solidFill>
                        <a:latin typeface="Cambria Math" panose="02040503050406030204" pitchFamily="18" charset="0"/>
                        <a:ea typeface="Roboto"/>
                        <a:cs typeface="Arial" panose="020B0604020202020204" pitchFamily="34" charset="0"/>
                        <a:sym typeface="Roboto"/>
                      </a:rPr>
                      <m:t>𝝅</m:t>
                    </m:r>
                    <m:sSup>
                      <m:sSupPr>
                        <m:ctrlPr>
                          <a:rPr lang="en-AU" sz="1400" b="1" i="1">
                            <a:solidFill>
                              <a:srgbClr val="000000"/>
                            </a:solidFill>
                            <a:latin typeface="Cambria Math" panose="02040503050406030204" pitchFamily="18" charset="0"/>
                            <a:ea typeface="Roboto"/>
                            <a:cs typeface="Arial" panose="020B0604020202020204" pitchFamily="34" charset="0"/>
                            <a:sym typeface="Roboto"/>
                          </a:rPr>
                        </m:ctrlPr>
                      </m:sSupPr>
                      <m:e>
                        <m:r>
                          <a:rPr lang="en-GB" sz="1400" b="1" i="1">
                            <a:solidFill>
                              <a:srgbClr val="000000"/>
                            </a:solidFill>
                            <a:latin typeface="Cambria Math" panose="02040503050406030204" pitchFamily="18" charset="0"/>
                            <a:ea typeface="Roboto"/>
                            <a:cs typeface="Arial" panose="020B0604020202020204" pitchFamily="34" charset="0"/>
                            <a:sym typeface="Roboto"/>
                          </a:rPr>
                          <m:t>𝒓</m:t>
                        </m:r>
                      </m:e>
                      <m:sup>
                        <m:r>
                          <a:rPr lang="en-GB" sz="1400" b="1" i="1">
                            <a:solidFill>
                              <a:srgbClr val="000000"/>
                            </a:solidFill>
                            <a:latin typeface="Cambria Math" panose="02040503050406030204" pitchFamily="18" charset="0"/>
                            <a:ea typeface="Roboto"/>
                            <a:cs typeface="Arial" panose="020B0604020202020204" pitchFamily="34" charset="0"/>
                            <a:sym typeface="Roboto"/>
                          </a:rPr>
                          <m:t>𝟐</m:t>
                        </m:r>
                      </m:sup>
                    </m:sSup>
                    <m:r>
                      <a:rPr lang="en-GB" sz="1400" b="1" i="1">
                        <a:solidFill>
                          <a:srgbClr val="000000"/>
                        </a:solidFill>
                        <a:latin typeface="Cambria Math" panose="02040503050406030204" pitchFamily="18" charset="0"/>
                        <a:ea typeface="Roboto"/>
                        <a:cs typeface="Arial" panose="020B0604020202020204" pitchFamily="34" charset="0"/>
                        <a:sym typeface="Roboto"/>
                      </a:rPr>
                      <m:t>𝑳</m:t>
                    </m:r>
                    <m:r>
                      <a:rPr lang="el-GR" sz="1400" b="1" i="1">
                        <a:solidFill>
                          <a:srgbClr val="000000"/>
                        </a:solidFill>
                        <a:latin typeface="Cambria Math" panose="02040503050406030204" pitchFamily="18" charset="0"/>
                        <a:ea typeface="Roboto"/>
                        <a:cs typeface="Arial" panose="020B0604020202020204" pitchFamily="34" charset="0"/>
                        <a:sym typeface="Roboto"/>
                      </a:rPr>
                      <m:t>𝝆</m:t>
                    </m:r>
                    <m:r>
                      <a:rPr lang="el-GR" sz="1400" b="1" i="1">
                        <a:solidFill>
                          <a:srgbClr val="000000"/>
                        </a:solidFill>
                        <a:latin typeface="Cambria Math" panose="02040503050406030204" pitchFamily="18" charset="0"/>
                        <a:ea typeface="Roboto"/>
                        <a:cs typeface="Arial" panose="020B0604020202020204" pitchFamily="34" charset="0"/>
                        <a:sym typeface="Roboto"/>
                      </a:rPr>
                      <m:t> </m:t>
                    </m:r>
                  </m:oMath>
                </a14:m>
                <a:r>
                  <a:rPr lang="en-GB" sz="1400" b="1" dirty="0">
                    <a:solidFill>
                      <a:srgbClr val="000000"/>
                    </a:solidFill>
                    <a:latin typeface="Arial" panose="020B0604020202020204" pitchFamily="34" charset="0"/>
                    <a:ea typeface="Roboto"/>
                    <a:cs typeface="Arial" panose="020B0604020202020204" pitchFamily="34" charset="0"/>
                    <a:sym typeface="Roboto"/>
                  </a:rPr>
                  <a:t>)</a:t>
                </a:r>
                <a:r>
                  <a:rPr lang="en-GB" sz="1400" dirty="0">
                    <a:solidFill>
                      <a:srgbClr val="000000"/>
                    </a:solidFill>
                    <a:latin typeface="Arial" panose="020B0604020202020204" pitchFamily="34" charset="0"/>
                    <a:ea typeface="Roboto"/>
                    <a:cs typeface="Arial" panose="020B0604020202020204" pitchFamily="34" charset="0"/>
                    <a:sym typeface="Roboto"/>
                  </a:rPr>
                  <a:t>,</a:t>
                </a:r>
                <a:endParaRPr lang="en-GB" sz="1400" b="1" dirty="0">
                  <a:solidFill>
                    <a:srgbClr val="000000"/>
                  </a:solidFill>
                  <a:latin typeface="Arial" panose="020B0604020202020204" pitchFamily="34" charset="0"/>
                  <a:ea typeface="Roboto"/>
                  <a:cs typeface="Arial" panose="020B0604020202020204" pitchFamily="34" charset="0"/>
                  <a:sym typeface="Roboto"/>
                </a:endParaRPr>
              </a:p>
              <a:p>
                <a:pPr algn="just" defTabSz="2438338" fontAlgn="auto" hangingPunct="0">
                  <a:spcBef>
                    <a:spcPts val="300"/>
                  </a:spcBef>
                  <a:spcAft>
                    <a:spcPts val="1200"/>
                  </a:spcAft>
                </a:pPr>
                <a14:m>
                  <m:oMathPara xmlns:m="http://schemas.openxmlformats.org/officeDocument/2006/math">
                    <m:oMathParaPr>
                      <m:jc m:val="centerGroup"/>
                    </m:oMathParaPr>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𝒎</m:t>
                      </m:r>
                      <m:r>
                        <a:rPr lang="en-AU" sz="1400" b="1" i="1" smtClean="0">
                          <a:solidFill>
                            <a:srgbClr val="000000"/>
                          </a:solidFill>
                          <a:latin typeface="Cambria Math" panose="02040503050406030204" pitchFamily="18" charset="0"/>
                          <a:ea typeface="Roboto"/>
                          <a:cs typeface="Arial" panose="020B0604020202020204" pitchFamily="34" charset="0"/>
                          <a:sym typeface="Roboto"/>
                        </a:rPr>
                        <m:t>≥</m:t>
                      </m:r>
                      <m:r>
                        <a:rPr lang="en-AU" sz="1400" b="1" i="1" smtClean="0">
                          <a:solidFill>
                            <a:srgbClr val="000000"/>
                          </a:solidFill>
                          <a:latin typeface="Cambria Math" panose="02040503050406030204" pitchFamily="18" charset="0"/>
                          <a:ea typeface="Roboto"/>
                          <a:cs typeface="Arial" panose="020B0604020202020204" pitchFamily="34" charset="0"/>
                          <a:sym typeface="Roboto"/>
                        </a:rPr>
                        <m:t>𝝅</m:t>
                      </m:r>
                      <m:r>
                        <a:rPr lang="en-AU" sz="1400" b="1" i="1" smtClean="0">
                          <a:solidFill>
                            <a:srgbClr val="000000"/>
                          </a:solidFill>
                          <a:latin typeface="Cambria Math" panose="02040503050406030204" pitchFamily="18" charset="0"/>
                          <a:ea typeface="Roboto"/>
                          <a:cs typeface="Arial" panose="020B0604020202020204" pitchFamily="34" charset="0"/>
                          <a:sym typeface="Roboto"/>
                        </a:rPr>
                        <m:t>×</m:t>
                      </m:r>
                      <m:sSup>
                        <m:sSupPr>
                          <m:ctrlPr>
                            <a:rPr lang="en-AU" sz="1400" b="1" i="1">
                              <a:latin typeface="Cambria Math" panose="02040503050406030204" pitchFamily="18" charset="0"/>
                              <a:ea typeface="Cambria Math" panose="02040503050406030204" pitchFamily="18" charset="0"/>
                            </a:rPr>
                          </m:ctrlPr>
                        </m:sSupPr>
                        <m:e>
                          <m:d>
                            <m:dPr>
                              <m:ctrlPr>
                                <a:rPr lang="en-AU" sz="1400" b="1" i="1">
                                  <a:latin typeface="Cambria Math" panose="02040503050406030204" pitchFamily="18" charset="0"/>
                                  <a:ea typeface="Cambria Math" panose="02040503050406030204" pitchFamily="18" charset="0"/>
                                </a:rPr>
                              </m:ctrlPr>
                            </m:dPr>
                            <m:e>
                              <m:sSub>
                                <m:sSubPr>
                                  <m:ctrlPr>
                                    <a:rPr lang="en-AU" sz="1400" b="1" i="1">
                                      <a:latin typeface="Cambria Math" panose="02040503050406030204" pitchFamily="18" charset="0"/>
                                      <a:ea typeface="Cambria Math" panose="02040503050406030204" pitchFamily="18" charset="0"/>
                                    </a:rPr>
                                  </m:ctrlPr>
                                </m:sSubPr>
                                <m:e>
                                  <m:r>
                                    <a:rPr lang="en-AU" sz="1400" b="1" i="1">
                                      <a:latin typeface="Cambria Math" panose="02040503050406030204" pitchFamily="18" charset="0"/>
                                      <a:ea typeface="Cambria Math" panose="02040503050406030204" pitchFamily="18" charset="0"/>
                                    </a:rPr>
                                    <m:t>𝑭</m:t>
                                  </m:r>
                                </m:e>
                                <m:sub>
                                  <m:r>
                                    <a:rPr lang="en-AU" sz="1400" b="1" i="1">
                                      <a:latin typeface="Cambria Math" panose="02040503050406030204" pitchFamily="18" charset="0"/>
                                      <a:ea typeface="Cambria Math" panose="02040503050406030204" pitchFamily="18" charset="0"/>
                                    </a:rPr>
                                    <m:t>𝒄𝒓𝒊𝒕</m:t>
                                  </m:r>
                                </m:sub>
                              </m:sSub>
                              <m:f>
                                <m:fPr>
                                  <m:ctrlPr>
                                    <a:rPr lang="en-AU" sz="1400" b="1" i="1">
                                      <a:latin typeface="Cambria Math" panose="02040503050406030204" pitchFamily="18" charset="0"/>
                                      <a:ea typeface="Cambria Math" panose="02040503050406030204" pitchFamily="18" charset="0"/>
                                    </a:rPr>
                                  </m:ctrlPr>
                                </m:fPr>
                                <m:num>
                                  <m:r>
                                    <a:rPr lang="en-AU" sz="1400" b="1" i="1">
                                      <a:latin typeface="Cambria Math" panose="02040503050406030204" pitchFamily="18" charset="0"/>
                                      <a:ea typeface="Cambria Math" panose="02040503050406030204" pitchFamily="18" charset="0"/>
                                    </a:rPr>
                                    <m:t>𝟒</m:t>
                                  </m:r>
                                  <m:sSup>
                                    <m:sSupPr>
                                      <m:ctrlPr>
                                        <a:rPr lang="en-AU" sz="1400" b="1" i="1">
                                          <a:latin typeface="Cambria Math" panose="02040503050406030204" pitchFamily="18" charset="0"/>
                                          <a:ea typeface="Cambria Math" panose="02040503050406030204" pitchFamily="18" charset="0"/>
                                        </a:rPr>
                                      </m:ctrlPr>
                                    </m:sSupPr>
                                    <m:e>
                                      <m:r>
                                        <a:rPr lang="en-AU" sz="1400" b="1" i="1">
                                          <a:latin typeface="Cambria Math" panose="02040503050406030204" pitchFamily="18" charset="0"/>
                                          <a:ea typeface="Cambria Math" panose="02040503050406030204" pitchFamily="18" charset="0"/>
                                        </a:rPr>
                                        <m:t>𝑳</m:t>
                                      </m:r>
                                    </m:e>
                                    <m:sup>
                                      <m:r>
                                        <a:rPr lang="en-AU" sz="1400" b="1" i="1">
                                          <a:latin typeface="Cambria Math" panose="02040503050406030204" pitchFamily="18" charset="0"/>
                                          <a:ea typeface="Cambria Math" panose="02040503050406030204" pitchFamily="18" charset="0"/>
                                        </a:rPr>
                                        <m:t>𝟐</m:t>
                                      </m:r>
                                    </m:sup>
                                  </m:sSup>
                                </m:num>
                                <m:den>
                                  <m:sSup>
                                    <m:sSupPr>
                                      <m:ctrlPr>
                                        <a:rPr lang="en-AU" sz="1400" b="1" i="1">
                                          <a:latin typeface="Cambria Math" panose="02040503050406030204" pitchFamily="18" charset="0"/>
                                          <a:ea typeface="Cambria Math" panose="02040503050406030204" pitchFamily="18" charset="0"/>
                                        </a:rPr>
                                      </m:ctrlPr>
                                    </m:sSupPr>
                                    <m:e>
                                      <m:r>
                                        <a:rPr lang="en-AU" sz="1400" b="1" i="1">
                                          <a:latin typeface="Cambria Math" panose="02040503050406030204" pitchFamily="18" charset="0"/>
                                          <a:ea typeface="Cambria Math" panose="02040503050406030204" pitchFamily="18" charset="0"/>
                                        </a:rPr>
                                        <m:t>𝝅</m:t>
                                      </m:r>
                                    </m:e>
                                    <m:sup>
                                      <m:r>
                                        <a:rPr lang="en-AU" sz="1400" b="1" i="1">
                                          <a:latin typeface="Cambria Math" panose="02040503050406030204" pitchFamily="18" charset="0"/>
                                          <a:ea typeface="Cambria Math" panose="02040503050406030204" pitchFamily="18" charset="0"/>
                                        </a:rPr>
                                        <m:t>𝟑</m:t>
                                      </m:r>
                                    </m:sup>
                                  </m:sSup>
                                  <m:r>
                                    <a:rPr lang="en-AU" sz="1400" b="1" i="1">
                                      <a:latin typeface="Cambria Math" panose="02040503050406030204" pitchFamily="18" charset="0"/>
                                      <a:ea typeface="Cambria Math" panose="02040503050406030204" pitchFamily="18" charset="0"/>
                                    </a:rPr>
                                    <m:t>𝑬</m:t>
                                  </m:r>
                                </m:den>
                              </m:f>
                            </m:e>
                          </m:d>
                        </m:e>
                        <m:sup>
                          <m:f>
                            <m:fPr>
                              <m:ctrlPr>
                                <a:rPr lang="en-AU" sz="1400" b="1" i="1">
                                  <a:latin typeface="Cambria Math" panose="02040503050406030204" pitchFamily="18" charset="0"/>
                                  <a:ea typeface="Cambria Math" panose="02040503050406030204" pitchFamily="18" charset="0"/>
                                </a:rPr>
                              </m:ctrlPr>
                            </m:fPr>
                            <m:num>
                              <m:r>
                                <a:rPr lang="en-AU" sz="1400" b="1" i="1">
                                  <a:latin typeface="Cambria Math" panose="02040503050406030204" pitchFamily="18" charset="0"/>
                                  <a:ea typeface="Cambria Math" panose="02040503050406030204" pitchFamily="18" charset="0"/>
                                </a:rPr>
                                <m:t>𝟏</m:t>
                              </m:r>
                            </m:num>
                            <m:den>
                              <m:r>
                                <a:rPr lang="en-AU" sz="1400" b="1" i="1">
                                  <a:latin typeface="Cambria Math" panose="02040503050406030204" pitchFamily="18" charset="0"/>
                                  <a:ea typeface="Cambria Math" panose="02040503050406030204" pitchFamily="18" charset="0"/>
                                </a:rPr>
                                <m:t>𝟐</m:t>
                              </m:r>
                            </m:den>
                          </m:f>
                        </m:sup>
                      </m:sSup>
                      <m:r>
                        <a:rPr lang="en-AU" sz="1400" b="1" i="1" smtClean="0">
                          <a:latin typeface="Cambria Math" panose="02040503050406030204" pitchFamily="18" charset="0"/>
                          <a:ea typeface="Cambria Math" panose="02040503050406030204" pitchFamily="18" charset="0"/>
                        </a:rPr>
                        <m:t>×</m:t>
                      </m:r>
                      <m:r>
                        <a:rPr lang="en-AU" sz="1400" b="1" i="1" smtClean="0">
                          <a:latin typeface="Cambria Math" panose="02040503050406030204" pitchFamily="18" charset="0"/>
                          <a:ea typeface="Cambria Math" panose="02040503050406030204" pitchFamily="18" charset="0"/>
                        </a:rPr>
                        <m:t>𝑳</m:t>
                      </m:r>
                      <m:r>
                        <a:rPr lang="en-AU" sz="1400" b="1" i="1" smtClean="0">
                          <a:latin typeface="Cambria Math" panose="02040503050406030204" pitchFamily="18" charset="0"/>
                          <a:ea typeface="Cambria Math" panose="02040503050406030204" pitchFamily="18" charset="0"/>
                        </a:rPr>
                        <m:t>𝝆</m:t>
                      </m:r>
                    </m:oMath>
                  </m:oMathPara>
                </a14:m>
                <a:endParaRPr lang="en-AU" sz="1400" b="1" dirty="0">
                  <a:latin typeface="Arial" panose="020B0604020202020204" pitchFamily="34" charset="0"/>
                  <a:ea typeface="Cambria Math" panose="02040503050406030204" pitchFamily="18" charset="0"/>
                </a:endParaRPr>
              </a:p>
              <a:p>
                <a:pPr algn="just" defTabSz="2438338" fontAlgn="auto" hangingPunct="0">
                  <a:spcBef>
                    <a:spcPts val="300"/>
                  </a:spcBef>
                  <a:spcAft>
                    <a:spcPts val="1200"/>
                  </a:spcAft>
                </a:pPr>
                <a:r>
                  <a:rPr lang="en-AU" sz="1400" b="0" dirty="0">
                    <a:latin typeface="Arial" panose="020B0604020202020204" pitchFamily="34" charset="0"/>
                    <a:ea typeface="Cambria Math" panose="02040503050406030204" pitchFamily="18" charset="0"/>
                  </a:rPr>
                  <a:t>Note that</a:t>
                </a:r>
                <a:r>
                  <a:rPr lang="en-AU" sz="1400" dirty="0">
                    <a:latin typeface="Arial" panose="020B0604020202020204" pitchFamily="34" charset="0"/>
                    <a:ea typeface="Cambria Math" panose="02040503050406030204" pitchFamily="18" charset="0"/>
                  </a:rPr>
                  <a:t> </a:t>
                </a:r>
                <a14:m>
                  <m:oMath xmlns:m="http://schemas.openxmlformats.org/officeDocument/2006/math">
                    <m:sSub>
                      <m:sSubPr>
                        <m:ctrlPr>
                          <a:rPr lang="en-AU" sz="1400" b="1" i="1" smtClean="0">
                            <a:latin typeface="Cambria Math" panose="02040503050406030204" pitchFamily="18" charset="0"/>
                            <a:ea typeface="Cambria Math" panose="02040503050406030204" pitchFamily="18" charset="0"/>
                          </a:rPr>
                        </m:ctrlPr>
                      </m:sSubPr>
                      <m:e>
                        <m:r>
                          <a:rPr lang="en-AU" sz="1400" b="1" i="1" smtClean="0">
                            <a:latin typeface="Cambria Math" panose="02040503050406030204" pitchFamily="18" charset="0"/>
                            <a:ea typeface="Cambria Math" panose="02040503050406030204" pitchFamily="18" charset="0"/>
                          </a:rPr>
                          <m:t>𝑭</m:t>
                        </m:r>
                      </m:e>
                      <m:sub>
                        <m:r>
                          <a:rPr lang="en-AU" sz="1400" b="1" i="1" smtClean="0">
                            <a:latin typeface="Cambria Math" panose="02040503050406030204" pitchFamily="18" charset="0"/>
                            <a:ea typeface="Cambria Math" panose="02040503050406030204" pitchFamily="18" charset="0"/>
                          </a:rPr>
                          <m:t>𝒄𝒓𝒊𝒕</m:t>
                        </m:r>
                      </m:sub>
                    </m:sSub>
                    <m:r>
                      <a:rPr lang="en-AU" sz="1400" b="1" i="1" smtClean="0">
                        <a:latin typeface="Cambria Math" panose="02040503050406030204" pitchFamily="18" charset="0"/>
                        <a:ea typeface="Cambria Math" panose="02040503050406030204" pitchFamily="18" charset="0"/>
                      </a:rPr>
                      <m:t>, </m:t>
                    </m:r>
                    <m:r>
                      <a:rPr lang="en-AU" sz="1400" b="1" i="1" smtClean="0">
                        <a:latin typeface="Cambria Math" panose="02040503050406030204" pitchFamily="18" charset="0"/>
                        <a:ea typeface="Cambria Math" panose="02040503050406030204" pitchFamily="18" charset="0"/>
                      </a:rPr>
                      <m:t>𝑳</m:t>
                    </m:r>
                  </m:oMath>
                </a14:m>
                <a:r>
                  <a:rPr lang="en-AU" sz="1400" b="1" dirty="0">
                    <a:latin typeface="Arial" panose="020B0604020202020204" pitchFamily="34" charset="0"/>
                    <a:ea typeface="Cambria Math" panose="02040503050406030204" pitchFamily="18" charset="0"/>
                  </a:rPr>
                  <a:t> </a:t>
                </a:r>
                <a:r>
                  <a:rPr lang="en-AU" sz="1400" b="0" dirty="0">
                    <a:latin typeface="Arial" panose="020B0604020202020204" pitchFamily="34" charset="0"/>
                    <a:ea typeface="Cambria Math" panose="02040503050406030204" pitchFamily="18" charset="0"/>
                  </a:rPr>
                  <a:t>and </a:t>
                </a:r>
                <a14:m>
                  <m:oMath xmlns:m="http://schemas.openxmlformats.org/officeDocument/2006/math">
                    <m:r>
                      <a:rPr lang="en-AU" sz="1400" b="1" i="1" smtClean="0">
                        <a:latin typeface="Cambria Math" panose="02040503050406030204" pitchFamily="18" charset="0"/>
                        <a:ea typeface="Cambria Math" panose="02040503050406030204" pitchFamily="18" charset="0"/>
                      </a:rPr>
                      <m:t>𝝅</m:t>
                    </m:r>
                  </m:oMath>
                </a14:m>
                <a:r>
                  <a:rPr lang="en-AU" sz="1400" b="0" dirty="0">
                    <a:latin typeface="Arial" panose="020B0604020202020204" pitchFamily="34" charset="0"/>
                    <a:ea typeface="Cambria Math" panose="02040503050406030204" pitchFamily="18" charset="0"/>
                  </a:rPr>
                  <a:t> are all constants. Only </a:t>
                </a:r>
                <a14:m>
                  <m:oMath xmlns:m="http://schemas.openxmlformats.org/officeDocument/2006/math">
                    <m:r>
                      <a:rPr lang="en-AU" sz="1400" b="1" i="1" smtClean="0">
                        <a:latin typeface="Cambria Math" panose="02040503050406030204" pitchFamily="18" charset="0"/>
                        <a:ea typeface="Cambria Math" panose="02040503050406030204" pitchFamily="18" charset="0"/>
                      </a:rPr>
                      <m:t>𝑬</m:t>
                    </m:r>
                  </m:oMath>
                </a14:m>
                <a:r>
                  <a:rPr lang="en-AU" sz="1400" b="0" dirty="0">
                    <a:latin typeface="Arial" panose="020B0604020202020204" pitchFamily="34" charset="0"/>
                    <a:ea typeface="Cambria Math" panose="02040503050406030204" pitchFamily="18" charset="0"/>
                  </a:rPr>
                  <a:t> and </a:t>
                </a:r>
                <a14:m>
                  <m:oMath xmlns:m="http://schemas.openxmlformats.org/officeDocument/2006/math">
                    <m:r>
                      <a:rPr lang="en-AU" sz="1400" b="1" i="1" smtClean="0">
                        <a:latin typeface="Cambria Math" panose="02040503050406030204" pitchFamily="18" charset="0"/>
                        <a:ea typeface="Cambria Math" panose="02040503050406030204" pitchFamily="18" charset="0"/>
                      </a:rPr>
                      <m:t>𝝆</m:t>
                    </m:r>
                  </m:oMath>
                </a14:m>
                <a:r>
                  <a:rPr lang="en-AU" sz="1400" b="0" dirty="0">
                    <a:latin typeface="Arial" panose="020B0604020202020204" pitchFamily="34" charset="0"/>
                    <a:ea typeface="Cambria Math" panose="02040503050406030204" pitchFamily="18" charset="0"/>
                  </a:rPr>
                  <a:t> are material properties that we can choose. Let’s isolate them, to create an expression that relates mass to these properties.</a:t>
                </a:r>
              </a:p>
              <a:p>
                <a:pPr algn="just" defTabSz="2438338" fontAlgn="auto" hangingPunct="0">
                  <a:spcBef>
                    <a:spcPts val="300"/>
                  </a:spcBef>
                  <a:spcAft>
                    <a:spcPts val="1200"/>
                  </a:spcAft>
                </a:pPr>
                <a14:m>
                  <m:oMathPara xmlns:m="http://schemas.openxmlformats.org/officeDocument/2006/math">
                    <m:oMathParaPr>
                      <m:jc m:val="centerGroup"/>
                    </m:oMathParaPr>
                    <m:oMath xmlns:m="http://schemas.openxmlformats.org/officeDocument/2006/math">
                      <m:sSup>
                        <m:sSupPr>
                          <m:ctrlPr>
                            <a:rPr lang="en-AU" sz="1400" b="1" i="1" smtClean="0">
                              <a:solidFill>
                                <a:schemeClr val="tx1"/>
                              </a:solidFill>
                              <a:latin typeface="Cambria Math" panose="02040503050406030204" pitchFamily="18" charset="0"/>
                              <a:ea typeface="Cambria Math" panose="02040503050406030204" pitchFamily="18" charset="0"/>
                            </a:rPr>
                          </m:ctrlPr>
                        </m:sSupPr>
                        <m:e>
                          <m:r>
                            <a:rPr lang="en-AU" sz="1400" b="1" i="1" smtClean="0">
                              <a:solidFill>
                                <a:schemeClr val="tx1"/>
                              </a:solidFill>
                              <a:latin typeface="Cambria Math" panose="02040503050406030204" pitchFamily="18" charset="0"/>
                              <a:ea typeface="Cambria Math" panose="02040503050406030204" pitchFamily="18" charset="0"/>
                            </a:rPr>
                            <m:t>𝒎</m:t>
                          </m:r>
                          <m:r>
                            <a:rPr lang="en-AU" sz="1400" b="1" i="1" smtClean="0">
                              <a:solidFill>
                                <a:schemeClr val="tx1"/>
                              </a:solidFill>
                              <a:latin typeface="Cambria Math" panose="02040503050406030204" pitchFamily="18" charset="0"/>
                              <a:ea typeface="Cambria Math" panose="02040503050406030204" pitchFamily="18" charset="0"/>
                            </a:rPr>
                            <m:t>≥ </m:t>
                          </m:r>
                          <m:d>
                            <m:dPr>
                              <m:ctrlPr>
                                <a:rPr lang="en-AU" sz="1400" b="1" i="1" smtClean="0">
                                  <a:solidFill>
                                    <a:schemeClr val="tx1"/>
                                  </a:solidFill>
                                  <a:latin typeface="Cambria Math" panose="02040503050406030204" pitchFamily="18" charset="0"/>
                                  <a:ea typeface="Cambria Math" panose="02040503050406030204" pitchFamily="18" charset="0"/>
                                </a:rPr>
                              </m:ctrlPr>
                            </m:dPr>
                            <m:e>
                              <m:f>
                                <m:fPr>
                                  <m:ctrlPr>
                                    <a:rPr lang="en-AU" sz="1400" b="1" i="1" smtClean="0">
                                      <a:solidFill>
                                        <a:schemeClr val="tx1"/>
                                      </a:solidFill>
                                      <a:latin typeface="Cambria Math" panose="02040503050406030204" pitchFamily="18" charset="0"/>
                                      <a:ea typeface="Cambria Math" panose="02040503050406030204" pitchFamily="18" charset="0"/>
                                    </a:rPr>
                                  </m:ctrlPr>
                                </m:fPr>
                                <m:num>
                                  <m:r>
                                    <a:rPr lang="en-AU" sz="1400" b="1" i="1" smtClean="0">
                                      <a:solidFill>
                                        <a:schemeClr val="tx1"/>
                                      </a:solidFill>
                                      <a:latin typeface="Cambria Math" panose="02040503050406030204" pitchFamily="18" charset="0"/>
                                      <a:ea typeface="Cambria Math" panose="02040503050406030204" pitchFamily="18" charset="0"/>
                                    </a:rPr>
                                    <m:t>𝟒</m:t>
                                  </m:r>
                                  <m:r>
                                    <a:rPr lang="en-AU" sz="1400" b="1" i="1" smtClean="0">
                                      <a:solidFill>
                                        <a:schemeClr val="tx1"/>
                                      </a:solidFill>
                                      <a:latin typeface="Cambria Math" panose="02040503050406030204" pitchFamily="18" charset="0"/>
                                      <a:ea typeface="Cambria Math" panose="02040503050406030204" pitchFamily="18" charset="0"/>
                                    </a:rPr>
                                    <m:t>𝑭𝒄𝒓𝒊𝒕</m:t>
                                  </m:r>
                                </m:num>
                                <m:den>
                                  <m:r>
                                    <a:rPr lang="en-AU" sz="1400" b="1" i="1" smtClean="0">
                                      <a:solidFill>
                                        <a:schemeClr val="tx1"/>
                                      </a:solidFill>
                                      <a:latin typeface="Cambria Math" panose="02040503050406030204" pitchFamily="18" charset="0"/>
                                      <a:ea typeface="Cambria Math" panose="02040503050406030204" pitchFamily="18" charset="0"/>
                                    </a:rPr>
                                    <m:t>𝝅</m:t>
                                  </m:r>
                                </m:den>
                              </m:f>
                            </m:e>
                          </m:d>
                        </m:e>
                        <m:sup>
                          <m:f>
                            <m:fPr>
                              <m:ctrlPr>
                                <a:rPr lang="en-AU" sz="1400" b="1" i="1" smtClean="0">
                                  <a:solidFill>
                                    <a:schemeClr val="tx1"/>
                                  </a:solidFill>
                                  <a:latin typeface="Cambria Math" panose="02040503050406030204" pitchFamily="18" charset="0"/>
                                  <a:ea typeface="Cambria Math" panose="02040503050406030204" pitchFamily="18" charset="0"/>
                                </a:rPr>
                              </m:ctrlPr>
                            </m:fPr>
                            <m:num>
                              <m:r>
                                <a:rPr lang="en-AU" sz="1400" b="1" i="1" smtClean="0">
                                  <a:solidFill>
                                    <a:schemeClr val="tx1"/>
                                  </a:solidFill>
                                  <a:latin typeface="Cambria Math" panose="02040503050406030204" pitchFamily="18" charset="0"/>
                                  <a:ea typeface="Cambria Math" panose="02040503050406030204" pitchFamily="18" charset="0"/>
                                </a:rPr>
                                <m:t>𝟏</m:t>
                              </m:r>
                            </m:num>
                            <m:den>
                              <m:r>
                                <a:rPr lang="en-AU" sz="1400" b="1" i="1" smtClean="0">
                                  <a:solidFill>
                                    <a:schemeClr val="tx1"/>
                                  </a:solidFill>
                                  <a:latin typeface="Cambria Math" panose="02040503050406030204" pitchFamily="18" charset="0"/>
                                  <a:ea typeface="Cambria Math" panose="02040503050406030204" pitchFamily="18" charset="0"/>
                                </a:rPr>
                                <m:t>𝟐</m:t>
                              </m:r>
                            </m:den>
                          </m:f>
                        </m:sup>
                      </m:sSup>
                      <m:sSup>
                        <m:sSupPr>
                          <m:ctrlPr>
                            <a:rPr lang="en-AU" sz="1400" b="1" i="1" smtClean="0">
                              <a:solidFill>
                                <a:schemeClr val="tx1"/>
                              </a:solidFill>
                              <a:latin typeface="Cambria Math" panose="02040503050406030204" pitchFamily="18" charset="0"/>
                              <a:ea typeface="Cambria Math" panose="02040503050406030204" pitchFamily="18" charset="0"/>
                            </a:rPr>
                          </m:ctrlPr>
                        </m:sSupPr>
                        <m:e>
                          <m:r>
                            <a:rPr lang="en-AU" sz="1400" b="1" i="1" smtClean="0">
                              <a:solidFill>
                                <a:schemeClr val="tx1"/>
                              </a:solidFill>
                              <a:latin typeface="Cambria Math" panose="02040503050406030204" pitchFamily="18" charset="0"/>
                              <a:ea typeface="Cambria Math" panose="02040503050406030204" pitchFamily="18" charset="0"/>
                            </a:rPr>
                            <m:t>𝑳</m:t>
                          </m:r>
                        </m:e>
                        <m:sup>
                          <m:r>
                            <a:rPr lang="en-AU" sz="1400" b="1" i="1" smtClean="0">
                              <a:solidFill>
                                <a:schemeClr val="tx1"/>
                              </a:solidFill>
                              <a:latin typeface="Cambria Math" panose="02040503050406030204" pitchFamily="18" charset="0"/>
                              <a:ea typeface="Cambria Math" panose="02040503050406030204" pitchFamily="18" charset="0"/>
                            </a:rPr>
                            <m:t>𝟐</m:t>
                          </m:r>
                        </m:sup>
                      </m:sSup>
                      <m:d>
                        <m:dPr>
                          <m:ctrlPr>
                            <a:rPr lang="en-AU" sz="1400" b="1" i="1" smtClean="0">
                              <a:solidFill>
                                <a:schemeClr val="tx1"/>
                              </a:solidFill>
                              <a:latin typeface="Cambria Math" panose="02040503050406030204" pitchFamily="18" charset="0"/>
                              <a:ea typeface="Cambria Math" panose="02040503050406030204" pitchFamily="18" charset="0"/>
                            </a:rPr>
                          </m:ctrlPr>
                        </m:dPr>
                        <m:e>
                          <m:f>
                            <m:fPr>
                              <m:ctrlPr>
                                <a:rPr lang="en-AU" sz="1400" b="1" i="1" smtClean="0">
                                  <a:solidFill>
                                    <a:schemeClr val="tx1"/>
                                  </a:solidFill>
                                  <a:latin typeface="Cambria Math" panose="02040503050406030204" pitchFamily="18" charset="0"/>
                                  <a:ea typeface="Cambria Math" panose="02040503050406030204" pitchFamily="18" charset="0"/>
                                </a:rPr>
                              </m:ctrlPr>
                            </m:fPr>
                            <m:num>
                              <m:r>
                                <a:rPr lang="en-AU" sz="1400" b="1" i="1" smtClean="0">
                                  <a:solidFill>
                                    <a:schemeClr val="tx1"/>
                                  </a:solidFill>
                                  <a:latin typeface="Cambria Math" panose="02040503050406030204" pitchFamily="18" charset="0"/>
                                  <a:ea typeface="Cambria Math" panose="02040503050406030204" pitchFamily="18" charset="0"/>
                                </a:rPr>
                                <m:t>𝝆</m:t>
                              </m:r>
                            </m:num>
                            <m:den>
                              <m:sSup>
                                <m:sSupPr>
                                  <m:ctrlPr>
                                    <a:rPr lang="en-AU" sz="1400" b="1" i="1" smtClean="0">
                                      <a:solidFill>
                                        <a:schemeClr val="tx1"/>
                                      </a:solidFill>
                                      <a:latin typeface="Cambria Math" panose="02040503050406030204" pitchFamily="18" charset="0"/>
                                      <a:ea typeface="Cambria Math" panose="02040503050406030204" pitchFamily="18" charset="0"/>
                                    </a:rPr>
                                  </m:ctrlPr>
                                </m:sSupPr>
                                <m:e>
                                  <m:r>
                                    <a:rPr lang="en-AU" sz="1400" b="1" i="1" smtClean="0">
                                      <a:solidFill>
                                        <a:schemeClr val="tx1"/>
                                      </a:solidFill>
                                      <a:latin typeface="Cambria Math" panose="02040503050406030204" pitchFamily="18" charset="0"/>
                                      <a:ea typeface="Cambria Math" panose="02040503050406030204" pitchFamily="18" charset="0"/>
                                    </a:rPr>
                                    <m:t>𝑬</m:t>
                                  </m:r>
                                </m:e>
                                <m:sup>
                                  <m:f>
                                    <m:fPr>
                                      <m:ctrlPr>
                                        <a:rPr lang="en-AU" sz="1400" b="1" i="1" smtClean="0">
                                          <a:solidFill>
                                            <a:schemeClr val="tx1"/>
                                          </a:solidFill>
                                          <a:latin typeface="Cambria Math" panose="02040503050406030204" pitchFamily="18" charset="0"/>
                                          <a:ea typeface="Cambria Math" panose="02040503050406030204" pitchFamily="18" charset="0"/>
                                        </a:rPr>
                                      </m:ctrlPr>
                                    </m:fPr>
                                    <m:num>
                                      <m:r>
                                        <a:rPr lang="en-AU" sz="1400" b="1" i="1" smtClean="0">
                                          <a:solidFill>
                                            <a:schemeClr val="tx1"/>
                                          </a:solidFill>
                                          <a:latin typeface="Cambria Math" panose="02040503050406030204" pitchFamily="18" charset="0"/>
                                          <a:ea typeface="Cambria Math" panose="02040503050406030204" pitchFamily="18" charset="0"/>
                                        </a:rPr>
                                        <m:t>𝟏</m:t>
                                      </m:r>
                                    </m:num>
                                    <m:den>
                                      <m:r>
                                        <a:rPr lang="en-AU" sz="1400" b="1" i="1" smtClean="0">
                                          <a:solidFill>
                                            <a:schemeClr val="tx1"/>
                                          </a:solidFill>
                                          <a:latin typeface="Cambria Math" panose="02040503050406030204" pitchFamily="18" charset="0"/>
                                          <a:ea typeface="Cambria Math" panose="02040503050406030204" pitchFamily="18" charset="0"/>
                                        </a:rPr>
                                        <m:t>𝟐</m:t>
                                      </m:r>
                                    </m:den>
                                  </m:f>
                                </m:sup>
                              </m:sSup>
                            </m:den>
                          </m:f>
                        </m:e>
                      </m:d>
                      <m:r>
                        <a:rPr lang="en-AU" sz="1400" b="1" i="1" smtClean="0">
                          <a:solidFill>
                            <a:schemeClr val="tx1"/>
                          </a:solidFill>
                          <a:latin typeface="Cambria Math" panose="02040503050406030204" pitchFamily="18" charset="0"/>
                          <a:ea typeface="Cambria Math" panose="02040503050406030204" pitchFamily="18" charset="0"/>
                        </a:rPr>
                        <m:t> </m:t>
                      </m:r>
                      <m:d>
                        <m:dPr>
                          <m:ctrlPr>
                            <a:rPr lang="en-AU" sz="1400" b="1" i="1" smtClean="0">
                              <a:solidFill>
                                <a:schemeClr val="tx1"/>
                              </a:solidFill>
                              <a:latin typeface="Cambria Math" panose="02040503050406030204" pitchFamily="18" charset="0"/>
                              <a:ea typeface="Cambria Math" panose="02040503050406030204" pitchFamily="18" charset="0"/>
                            </a:rPr>
                          </m:ctrlPr>
                        </m:dPr>
                        <m:e>
                          <m:r>
                            <a:rPr lang="en-AU" sz="1400" b="1" i="1" smtClean="0">
                              <a:solidFill>
                                <a:schemeClr val="tx1"/>
                              </a:solidFill>
                              <a:latin typeface="Cambria Math" panose="02040503050406030204" pitchFamily="18" charset="0"/>
                              <a:ea typeface="Cambria Math" panose="02040503050406030204" pitchFamily="18" charset="0"/>
                            </a:rPr>
                            <m:t>𝟒</m:t>
                          </m:r>
                        </m:e>
                      </m:d>
                    </m:oMath>
                  </m:oMathPara>
                </a14:m>
                <a:endParaRPr lang="en-AU" sz="1400" b="1" dirty="0">
                  <a:latin typeface="Arial" panose="020B0604020202020204" pitchFamily="34" charset="0"/>
                  <a:ea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E3C66830-D0B3-6470-F10B-8288432C235D}"/>
                  </a:ext>
                </a:extLst>
              </p:cNvPr>
              <p:cNvSpPr txBox="1">
                <a:spLocks noRot="1" noChangeAspect="1" noMove="1" noResize="1" noEditPoints="1" noAdjustHandles="1" noChangeArrowheads="1" noChangeShapeType="1" noTextEdit="1"/>
              </p:cNvSpPr>
              <p:nvPr/>
            </p:nvSpPr>
            <p:spPr>
              <a:xfrm>
                <a:off x="705217" y="1319870"/>
                <a:ext cx="7333884" cy="4938340"/>
              </a:xfrm>
              <a:prstGeom prst="rect">
                <a:avLst/>
              </a:prstGeom>
              <a:blipFill>
                <a:blip r:embed="rId4"/>
                <a:stretch>
                  <a:fillRect l="-249" t="-247" r="-249"/>
                </a:stretch>
              </a:blipFill>
              <a:ln w="12700" cap="flat">
                <a:noFill/>
                <a:miter lim="400000"/>
              </a:ln>
              <a:effectLst/>
            </p:spPr>
            <p:txBody>
              <a:bodyPr/>
              <a:lstStyle/>
              <a:p>
                <a:r>
                  <a:rPr lang="en-AU">
                    <a:noFill/>
                  </a:rPr>
                  <a:t> </a:t>
                </a:r>
              </a:p>
            </p:txBody>
          </p:sp>
        </mc:Fallback>
      </mc:AlternateContent>
      <p:sp>
        <p:nvSpPr>
          <p:cNvPr id="9" name="Arrow: Down 8">
            <a:extLst>
              <a:ext uri="{FF2B5EF4-FFF2-40B4-BE49-F238E27FC236}">
                <a16:creationId xmlns:a16="http://schemas.microsoft.com/office/drawing/2014/main" id="{7F82F414-F539-ED8E-7279-E53FFB47471E}"/>
              </a:ext>
            </a:extLst>
          </p:cNvPr>
          <p:cNvSpPr/>
          <p:nvPr/>
        </p:nvSpPr>
        <p:spPr>
          <a:xfrm rot="16200000">
            <a:off x="8491530" y="5638218"/>
            <a:ext cx="360040" cy="436391"/>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3" name="Rectangle 2">
            <a:extLst>
              <a:ext uri="{FF2B5EF4-FFF2-40B4-BE49-F238E27FC236}">
                <a16:creationId xmlns:a16="http://schemas.microsoft.com/office/drawing/2014/main" id="{BFA97CC3-A8DF-EBE5-1C52-3407960BFE83}"/>
              </a:ext>
            </a:extLst>
          </p:cNvPr>
          <p:cNvSpPr/>
          <p:nvPr/>
        </p:nvSpPr>
        <p:spPr>
          <a:xfrm>
            <a:off x="4765948" y="5532473"/>
            <a:ext cx="432048" cy="565614"/>
          </a:xfrm>
          <a:prstGeom prst="rect">
            <a:avLst/>
          </a:prstGeom>
          <a:noFill/>
          <a:ln w="12700" cap="flat">
            <a:solidFill>
              <a:schemeClr val="accent5">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9A6EC4F-2B7F-3A15-87BD-0095CA1A1D57}"/>
                  </a:ext>
                </a:extLst>
              </p:cNvPr>
              <p:cNvSpPr txBox="1"/>
              <p:nvPr/>
            </p:nvSpPr>
            <p:spPr>
              <a:xfrm>
                <a:off x="9833749" y="4584032"/>
                <a:ext cx="1080120" cy="7088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f>
                        <m:fPr>
                          <m:ctrlPr>
                            <a:rPr lang="en-AU" sz="1800" b="1" i="1" smtClean="0">
                              <a:solidFill>
                                <a:schemeClr val="tx1"/>
                              </a:solidFill>
                              <a:latin typeface="Cambria Math" panose="02040503050406030204" pitchFamily="18" charset="0"/>
                              <a:ea typeface="Cambria Math" panose="02040503050406030204" pitchFamily="18" charset="0"/>
                            </a:rPr>
                          </m:ctrlPr>
                        </m:fPr>
                        <m:num>
                          <m:r>
                            <a:rPr lang="en-AU" sz="1800" b="1" i="1" smtClean="0">
                              <a:solidFill>
                                <a:schemeClr val="tx1"/>
                              </a:solidFill>
                              <a:latin typeface="Cambria Math" panose="02040503050406030204" pitchFamily="18" charset="0"/>
                              <a:ea typeface="Cambria Math" panose="02040503050406030204" pitchFamily="18" charset="0"/>
                            </a:rPr>
                            <m:t>𝝆</m:t>
                          </m:r>
                        </m:num>
                        <m:den>
                          <m:sSup>
                            <m:sSupPr>
                              <m:ctrlPr>
                                <a:rPr lang="en-AU" sz="1800" b="1" i="1" smtClean="0">
                                  <a:solidFill>
                                    <a:schemeClr val="tx1"/>
                                  </a:solidFill>
                                  <a:latin typeface="Cambria Math" panose="02040503050406030204" pitchFamily="18" charset="0"/>
                                  <a:ea typeface="Cambria Math" panose="02040503050406030204" pitchFamily="18" charset="0"/>
                                </a:rPr>
                              </m:ctrlPr>
                            </m:sSupPr>
                            <m:e>
                              <m:r>
                                <a:rPr lang="en-AU" sz="1800" b="1" i="1" smtClean="0">
                                  <a:solidFill>
                                    <a:schemeClr val="tx1"/>
                                  </a:solidFill>
                                  <a:latin typeface="Cambria Math" panose="02040503050406030204" pitchFamily="18" charset="0"/>
                                  <a:ea typeface="Cambria Math" panose="02040503050406030204" pitchFamily="18" charset="0"/>
                                </a:rPr>
                                <m:t>𝑬</m:t>
                              </m:r>
                            </m:e>
                            <m:sup>
                              <m:f>
                                <m:fPr>
                                  <m:ctrlPr>
                                    <a:rPr lang="en-AU" sz="1800" b="1" i="1" smtClean="0">
                                      <a:solidFill>
                                        <a:schemeClr val="tx1"/>
                                      </a:solidFill>
                                      <a:latin typeface="Cambria Math" panose="02040503050406030204" pitchFamily="18" charset="0"/>
                                      <a:ea typeface="Cambria Math" panose="02040503050406030204" pitchFamily="18" charset="0"/>
                                    </a:rPr>
                                  </m:ctrlPr>
                                </m:fPr>
                                <m:num>
                                  <m:r>
                                    <a:rPr lang="en-AU" sz="1800" b="1" i="1" smtClean="0">
                                      <a:solidFill>
                                        <a:schemeClr val="tx1"/>
                                      </a:solidFill>
                                      <a:latin typeface="Cambria Math" panose="02040503050406030204" pitchFamily="18" charset="0"/>
                                      <a:ea typeface="Cambria Math" panose="02040503050406030204" pitchFamily="18" charset="0"/>
                                    </a:rPr>
                                    <m:t>𝟏</m:t>
                                  </m:r>
                                </m:num>
                                <m:den>
                                  <m:r>
                                    <a:rPr lang="en-AU" sz="1800" b="1" i="1" smtClean="0">
                                      <a:solidFill>
                                        <a:schemeClr val="tx1"/>
                                      </a:solidFill>
                                      <a:latin typeface="Cambria Math" panose="02040503050406030204" pitchFamily="18" charset="0"/>
                                      <a:ea typeface="Cambria Math" panose="02040503050406030204" pitchFamily="18" charset="0"/>
                                    </a:rPr>
                                    <m:t>𝟐</m:t>
                                  </m:r>
                                </m:den>
                              </m:f>
                            </m:sup>
                          </m:sSup>
                        </m:den>
                      </m:f>
                    </m:oMath>
                  </m:oMathPara>
                </a14:m>
                <a:endParaRPr lang="en-AU" b="1" dirty="0"/>
              </a:p>
            </p:txBody>
          </p:sp>
        </mc:Choice>
        <mc:Fallback xmlns="">
          <p:sp>
            <p:nvSpPr>
              <p:cNvPr id="5" name="TextBox 4">
                <a:extLst>
                  <a:ext uri="{FF2B5EF4-FFF2-40B4-BE49-F238E27FC236}">
                    <a16:creationId xmlns:a16="http://schemas.microsoft.com/office/drawing/2014/main" id="{39A6EC4F-2B7F-3A15-87BD-0095CA1A1D57}"/>
                  </a:ext>
                </a:extLst>
              </p:cNvPr>
              <p:cNvSpPr txBox="1">
                <a:spLocks noRot="1" noChangeAspect="1" noMove="1" noResize="1" noEditPoints="1" noAdjustHandles="1" noChangeArrowheads="1" noChangeShapeType="1" noTextEdit="1"/>
              </p:cNvSpPr>
              <p:nvPr/>
            </p:nvSpPr>
            <p:spPr>
              <a:xfrm>
                <a:off x="9833749" y="4584032"/>
                <a:ext cx="1080120" cy="708848"/>
              </a:xfrm>
              <a:prstGeom prst="rect">
                <a:avLst/>
              </a:prstGeom>
              <a:blipFill>
                <a:blip r:embed="rId5"/>
                <a:stretch>
                  <a:fillRect/>
                </a:stretch>
              </a:blipFill>
              <a:ln w="12700" cap="flat">
                <a:noFill/>
                <a:miter lim="400000"/>
              </a:ln>
              <a:effectLst/>
            </p:spPr>
            <p:txBody>
              <a:bodyPr/>
              <a:lstStyle/>
              <a:p>
                <a:r>
                  <a:rPr lang="en-AU">
                    <a:noFill/>
                  </a:rPr>
                  <a:t> </a:t>
                </a:r>
              </a:p>
            </p:txBody>
          </p:sp>
        </mc:Fallback>
      </mc:AlternateContent>
      <p:sp>
        <p:nvSpPr>
          <p:cNvPr id="11" name="TextBox 10">
            <a:extLst>
              <a:ext uri="{FF2B5EF4-FFF2-40B4-BE49-F238E27FC236}">
                <a16:creationId xmlns:a16="http://schemas.microsoft.com/office/drawing/2014/main" id="{AEF78697-7698-E1BF-6DAE-2AEB99EEC2DF}"/>
              </a:ext>
            </a:extLst>
          </p:cNvPr>
          <p:cNvSpPr txBox="1"/>
          <p:nvPr/>
        </p:nvSpPr>
        <p:spPr>
          <a:xfrm>
            <a:off x="9158869" y="5394749"/>
            <a:ext cx="2429881"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AU" dirty="0"/>
              <a:t>This is what we need to create our material index.</a:t>
            </a:r>
          </a:p>
        </p:txBody>
      </p:sp>
    </p:spTree>
    <p:extLst>
      <p:ext uri="{BB962C8B-B14F-4D97-AF65-F5344CB8AC3E}">
        <p14:creationId xmlns:p14="http://schemas.microsoft.com/office/powerpoint/2010/main" val="429439061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9FAA39-72DE-976A-3621-7CDF1C3DA1C2}"/>
              </a:ext>
            </a:extLst>
          </p:cNvPr>
          <p:cNvSpPr/>
          <p:nvPr/>
        </p:nvSpPr>
        <p:spPr>
          <a:xfrm>
            <a:off x="578594" y="5538130"/>
            <a:ext cx="7581429" cy="103622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CEF48447-A427-E369-D869-4CAA7D9761CA}"/>
              </a:ext>
            </a:extLst>
          </p:cNvPr>
          <p:cNvSpPr/>
          <p:nvPr/>
        </p:nvSpPr>
        <p:spPr>
          <a:xfrm>
            <a:off x="572996" y="1245079"/>
            <a:ext cx="7587027" cy="362877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extLst>
              <a:ext uri="{FF2B5EF4-FFF2-40B4-BE49-F238E27FC236}">
                <a16:creationId xmlns:a16="http://schemas.microsoft.com/office/drawing/2014/main" id="{421BC392-5ACD-DC08-213A-05D573D90933}"/>
              </a:ext>
            </a:extLst>
          </p:cNvPr>
          <p:cNvPicPr>
            <a:picLocks noChangeAspect="1"/>
          </p:cNvPicPr>
          <p:nvPr/>
        </p:nvPicPr>
        <p:blipFill>
          <a:blip r:embed="rId3"/>
          <a:stretch>
            <a:fillRect/>
          </a:stretch>
        </p:blipFill>
        <p:spPr>
          <a:xfrm>
            <a:off x="8904312" y="2325267"/>
            <a:ext cx="2429881" cy="2207466"/>
          </a:xfrm>
          <a:prstGeom prst="rect">
            <a:avLst/>
          </a:prstGeom>
        </p:spPr>
      </p:pic>
      <p:sp>
        <p:nvSpPr>
          <p:cNvPr id="2" name="Title 1">
            <a:extLst>
              <a:ext uri="{FF2B5EF4-FFF2-40B4-BE49-F238E27FC236}">
                <a16:creationId xmlns:a16="http://schemas.microsoft.com/office/drawing/2014/main" id="{50066717-5573-4574-BEA8-383F134D075B}"/>
              </a:ext>
            </a:extLst>
          </p:cNvPr>
          <p:cNvSpPr>
            <a:spLocks noGrp="1"/>
          </p:cNvSpPr>
          <p:nvPr>
            <p:ph type="title"/>
          </p:nvPr>
        </p:nvSpPr>
        <p:spPr/>
        <p:txBody>
          <a:bodyPr>
            <a:normAutofit/>
          </a:bodyPr>
          <a:lstStyle/>
          <a:p>
            <a:pPr marR="0" algn="l" defTabSz="2438338" rtl="0" fontAlgn="auto" latinLnBrk="0" hangingPunct="0">
              <a:lnSpc>
                <a:spcPct val="90000"/>
              </a:lnSpc>
              <a:spcBef>
                <a:spcPts val="300"/>
              </a:spcBef>
              <a:spcAft>
                <a:spcPts val="600"/>
              </a:spcAft>
              <a:buClrTx/>
              <a:buSzTx/>
              <a:tabLst/>
            </a:pPr>
            <a:r>
              <a:rPr lang="en-GB" sz="3200" dirty="0">
                <a:solidFill>
                  <a:srgbClr val="000000"/>
                </a:solidFill>
                <a:latin typeface="Arial" panose="020B0604020202020204" pitchFamily="34" charset="0"/>
                <a:ea typeface="Roboto"/>
                <a:cs typeface="Arial" panose="020B0604020202020204" pitchFamily="34" charset="0"/>
                <a:sym typeface="Roboto"/>
              </a:rPr>
              <a:t>Example 1: Minimalist Table</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3C66830-D0B3-6470-F10B-8288432C235D}"/>
                  </a:ext>
                </a:extLst>
              </p:cNvPr>
              <p:cNvSpPr txBox="1"/>
              <p:nvPr/>
            </p:nvSpPr>
            <p:spPr>
              <a:xfrm>
                <a:off x="705216" y="1319870"/>
                <a:ext cx="7371003" cy="3553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defTabSz="2438338" fontAlgn="auto" hangingPunct="0">
                  <a:spcBef>
                    <a:spcPts val="300"/>
                  </a:spcBef>
                  <a:spcAft>
                    <a:spcPts val="1200"/>
                  </a:spcAft>
                  <a:buFont typeface="Wingdings" panose="05000000000000000000" pitchFamily="2" charset="2"/>
                  <a:buChar char="ü"/>
                </a:pPr>
                <a:r>
                  <a:rPr lang="en-GB" sz="1400" b="1" dirty="0">
                    <a:solidFill>
                      <a:srgbClr val="000000"/>
                    </a:solidFill>
                    <a:latin typeface="Arial" panose="020B0604020202020204" pitchFamily="34" charset="0"/>
                    <a:ea typeface="Roboto"/>
                    <a:cs typeface="Arial" panose="020B0604020202020204" pitchFamily="34" charset="0"/>
                    <a:sym typeface="Roboto"/>
                  </a:rPr>
                  <a:t>Step 4a continued… </a:t>
                </a:r>
              </a:p>
              <a:p>
                <a:pPr defTabSz="2438338" fontAlgn="auto" hangingPunct="0">
                  <a:spcBef>
                    <a:spcPts val="300"/>
                  </a:spcBef>
                  <a:spcAft>
                    <a:spcPts val="1200"/>
                  </a:spcAft>
                </a:pPr>
                <a:r>
                  <a:rPr lang="en-AU" sz="1400" dirty="0">
                    <a:solidFill>
                      <a:srgbClr val="000000"/>
                    </a:solidFill>
                    <a:latin typeface="Arial" panose="020B0604020202020204" pitchFamily="34" charset="0"/>
                    <a:ea typeface="Roboto"/>
                    <a:cs typeface="Arial" panose="020B0604020202020204" pitchFamily="34" charset="0"/>
                    <a:sym typeface="Roboto"/>
                  </a:rPr>
                  <a:t>A common Ashby chart compares </a:t>
                </a:r>
                <a14:m>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𝑬</m:t>
                    </m:r>
                  </m:oMath>
                </a14:m>
                <a:r>
                  <a:rPr lang="en-AU" sz="1400" dirty="0">
                    <a:latin typeface="Arial" panose="020B0604020202020204" pitchFamily="34" charset="0"/>
                    <a:ea typeface="Cambria Math" panose="02040503050406030204" pitchFamily="18" charset="0"/>
                  </a:rPr>
                  <a:t> and </a:t>
                </a:r>
                <a14:m>
                  <m:oMath xmlns:m="http://schemas.openxmlformats.org/officeDocument/2006/math">
                    <m:r>
                      <a:rPr lang="en-AU" sz="1400" b="1" i="1" smtClean="0">
                        <a:latin typeface="Cambria Math" panose="02040503050406030204" pitchFamily="18" charset="0"/>
                        <a:ea typeface="Cambria Math" panose="02040503050406030204" pitchFamily="18" charset="0"/>
                      </a:rPr>
                      <m:t>𝝆</m:t>
                    </m:r>
                  </m:oMath>
                </a14:m>
                <a:r>
                  <a:rPr lang="en-AU" sz="1400" dirty="0">
                    <a:latin typeface="Arial" panose="020B0604020202020204" pitchFamily="34" charset="0"/>
                    <a:ea typeface="Cambria Math" panose="02040503050406030204" pitchFamily="18" charset="0"/>
                  </a:rPr>
                  <a:t> in the form of </a:t>
                </a:r>
                <a14:m>
                  <m:oMath xmlns:m="http://schemas.openxmlformats.org/officeDocument/2006/math">
                    <m:f>
                      <m:fPr>
                        <m:ctrlPr>
                          <a:rPr lang="en-AU" sz="1400" b="1" i="1" smtClean="0">
                            <a:solidFill>
                              <a:schemeClr val="tx1"/>
                            </a:solidFill>
                            <a:latin typeface="Cambria Math" panose="02040503050406030204" pitchFamily="18" charset="0"/>
                            <a:ea typeface="Cambria Math" panose="02040503050406030204" pitchFamily="18" charset="0"/>
                          </a:rPr>
                        </m:ctrlPr>
                      </m:fPr>
                      <m:num>
                        <m:sSup>
                          <m:sSupPr>
                            <m:ctrlPr>
                              <a:rPr lang="en-AU" sz="1400" b="1" i="1">
                                <a:solidFill>
                                  <a:schemeClr val="tx1"/>
                                </a:solidFill>
                                <a:latin typeface="Cambria Math" panose="02040503050406030204" pitchFamily="18" charset="0"/>
                                <a:ea typeface="Cambria Math" panose="02040503050406030204" pitchFamily="18" charset="0"/>
                              </a:rPr>
                            </m:ctrlPr>
                          </m:sSupPr>
                          <m:e>
                            <m:r>
                              <a:rPr lang="en-AU" sz="1400" b="1" i="1">
                                <a:solidFill>
                                  <a:schemeClr val="tx1"/>
                                </a:solidFill>
                                <a:latin typeface="Cambria Math" panose="02040503050406030204" pitchFamily="18" charset="0"/>
                                <a:ea typeface="Cambria Math" panose="02040503050406030204" pitchFamily="18" charset="0"/>
                              </a:rPr>
                              <m:t>𝑬</m:t>
                            </m:r>
                          </m:e>
                          <m:sup>
                            <m:f>
                              <m:fPr>
                                <m:ctrlPr>
                                  <a:rPr lang="en-AU" sz="1400" b="1" i="1">
                                    <a:solidFill>
                                      <a:schemeClr val="tx1"/>
                                    </a:solidFill>
                                    <a:latin typeface="Cambria Math" panose="02040503050406030204" pitchFamily="18" charset="0"/>
                                    <a:ea typeface="Cambria Math" panose="02040503050406030204" pitchFamily="18" charset="0"/>
                                  </a:rPr>
                                </m:ctrlPr>
                              </m:fPr>
                              <m:num>
                                <m:r>
                                  <a:rPr lang="en-AU" sz="1400" b="1" i="1">
                                    <a:solidFill>
                                      <a:schemeClr val="tx1"/>
                                    </a:solidFill>
                                    <a:latin typeface="Cambria Math" panose="02040503050406030204" pitchFamily="18" charset="0"/>
                                    <a:ea typeface="Cambria Math" panose="02040503050406030204" pitchFamily="18" charset="0"/>
                                  </a:rPr>
                                  <m:t>𝟏</m:t>
                                </m:r>
                              </m:num>
                              <m:den>
                                <m:r>
                                  <a:rPr lang="en-AU" sz="1400" b="1" i="1">
                                    <a:solidFill>
                                      <a:schemeClr val="tx1"/>
                                    </a:solidFill>
                                    <a:latin typeface="Cambria Math" panose="02040503050406030204" pitchFamily="18" charset="0"/>
                                    <a:ea typeface="Cambria Math" panose="02040503050406030204" pitchFamily="18" charset="0"/>
                                  </a:rPr>
                                  <m:t>𝟐</m:t>
                                </m:r>
                              </m:den>
                            </m:f>
                          </m:sup>
                        </m:sSup>
                      </m:num>
                      <m:den>
                        <m:r>
                          <a:rPr lang="en-AU" sz="1400" b="1" i="1">
                            <a:solidFill>
                              <a:schemeClr val="tx1"/>
                            </a:solidFill>
                            <a:latin typeface="Cambria Math" panose="02040503050406030204" pitchFamily="18" charset="0"/>
                            <a:ea typeface="Cambria Math" panose="02040503050406030204" pitchFamily="18" charset="0"/>
                          </a:rPr>
                          <m:t>𝝆</m:t>
                        </m:r>
                      </m:den>
                    </m:f>
                    <m:r>
                      <a:rPr lang="en-AU" sz="1400" b="1" i="1" smtClean="0">
                        <a:solidFill>
                          <a:schemeClr val="tx1"/>
                        </a:solidFill>
                        <a:latin typeface="Cambria Math" panose="02040503050406030204" pitchFamily="18" charset="0"/>
                        <a:ea typeface="Cambria Math" panose="02040503050406030204" pitchFamily="18" charset="0"/>
                      </a:rPr>
                      <m:t>.</m:t>
                    </m:r>
                  </m:oMath>
                </a14:m>
                <a:r>
                  <a:rPr lang="en-AU" sz="1400" b="1" dirty="0">
                    <a:solidFill>
                      <a:schemeClr val="tx1"/>
                    </a:solidFill>
                    <a:latin typeface="Arial" panose="020B0604020202020204" pitchFamily="34" charset="0"/>
                    <a:ea typeface="Cambria Math" panose="02040503050406030204" pitchFamily="18" charset="0"/>
                  </a:rPr>
                  <a:t> </a:t>
                </a:r>
                <a:r>
                  <a:rPr lang="en-AU" sz="1400" dirty="0">
                    <a:solidFill>
                      <a:schemeClr val="tx1"/>
                    </a:solidFill>
                    <a:latin typeface="Arial" panose="020B0604020202020204" pitchFamily="34" charset="0"/>
                    <a:ea typeface="Cambria Math" panose="02040503050406030204" pitchFamily="18" charset="0"/>
                  </a:rPr>
                  <a:t>We have the inverse, </a:t>
                </a:r>
                <a14:m>
                  <m:oMath xmlns:m="http://schemas.openxmlformats.org/officeDocument/2006/math">
                    <m:f>
                      <m:fPr>
                        <m:ctrlPr>
                          <a:rPr lang="en-AU" sz="1400" b="1" i="1">
                            <a:latin typeface="Cambria Math" panose="02040503050406030204" pitchFamily="18" charset="0"/>
                            <a:ea typeface="Cambria Math" panose="02040503050406030204" pitchFamily="18" charset="0"/>
                          </a:rPr>
                        </m:ctrlPr>
                      </m:fPr>
                      <m:num>
                        <m:r>
                          <a:rPr lang="en-AU" sz="1400" b="1" i="1">
                            <a:latin typeface="Cambria Math" panose="02040503050406030204" pitchFamily="18" charset="0"/>
                            <a:ea typeface="Cambria Math" panose="02040503050406030204" pitchFamily="18" charset="0"/>
                          </a:rPr>
                          <m:t>𝝆</m:t>
                        </m:r>
                      </m:num>
                      <m:den>
                        <m:sSup>
                          <m:sSupPr>
                            <m:ctrlPr>
                              <a:rPr lang="en-AU" sz="1400" b="1" i="1">
                                <a:latin typeface="Cambria Math" panose="02040503050406030204" pitchFamily="18" charset="0"/>
                                <a:ea typeface="Cambria Math" panose="02040503050406030204" pitchFamily="18" charset="0"/>
                              </a:rPr>
                            </m:ctrlPr>
                          </m:sSupPr>
                          <m:e>
                            <m:r>
                              <a:rPr lang="en-AU" sz="1400" b="1" i="1">
                                <a:latin typeface="Cambria Math" panose="02040503050406030204" pitchFamily="18" charset="0"/>
                                <a:ea typeface="Cambria Math" panose="02040503050406030204" pitchFamily="18" charset="0"/>
                              </a:rPr>
                              <m:t>𝑬</m:t>
                            </m:r>
                          </m:e>
                          <m:sup>
                            <m:f>
                              <m:fPr>
                                <m:ctrlPr>
                                  <a:rPr lang="en-AU" sz="1400" b="1" i="1">
                                    <a:latin typeface="Cambria Math" panose="02040503050406030204" pitchFamily="18" charset="0"/>
                                    <a:ea typeface="Cambria Math" panose="02040503050406030204" pitchFamily="18" charset="0"/>
                                  </a:rPr>
                                </m:ctrlPr>
                              </m:fPr>
                              <m:num>
                                <m:r>
                                  <a:rPr lang="en-AU" sz="1400" b="1" i="1">
                                    <a:latin typeface="Cambria Math" panose="02040503050406030204" pitchFamily="18" charset="0"/>
                                    <a:ea typeface="Cambria Math" panose="02040503050406030204" pitchFamily="18" charset="0"/>
                                  </a:rPr>
                                  <m:t>𝟏</m:t>
                                </m:r>
                              </m:num>
                              <m:den>
                                <m:r>
                                  <a:rPr lang="en-AU" sz="1400" b="1" i="1">
                                    <a:latin typeface="Cambria Math" panose="02040503050406030204" pitchFamily="18" charset="0"/>
                                    <a:ea typeface="Cambria Math" panose="02040503050406030204" pitchFamily="18" charset="0"/>
                                  </a:rPr>
                                  <m:t>𝟐</m:t>
                                </m:r>
                              </m:den>
                            </m:f>
                          </m:sup>
                        </m:sSup>
                      </m:den>
                    </m:f>
                  </m:oMath>
                </a14:m>
                <a:r>
                  <a:rPr lang="en-AU" sz="1400" dirty="0">
                    <a:solidFill>
                      <a:schemeClr val="tx1"/>
                    </a:solidFill>
                    <a:latin typeface="Arial" panose="020B0604020202020204" pitchFamily="34" charset="0"/>
                    <a:ea typeface="Cambria Math" panose="02040503050406030204" pitchFamily="18" charset="0"/>
                  </a:rPr>
                  <a:t>.</a:t>
                </a:r>
              </a:p>
              <a:p>
                <a:pPr defTabSz="2438338" fontAlgn="auto" hangingPunct="0">
                  <a:spcBef>
                    <a:spcPts val="300"/>
                  </a:spcBef>
                  <a:spcAft>
                    <a:spcPts val="1200"/>
                  </a:spcAft>
                </a:pPr>
                <a:r>
                  <a:rPr lang="en-AU" sz="1400" dirty="0">
                    <a:latin typeface="Arial" panose="020B0604020202020204" pitchFamily="34" charset="0"/>
                    <a:ea typeface="Cambria Math" panose="02040503050406030204" pitchFamily="18" charset="0"/>
                  </a:rPr>
                  <a:t>Thus, we can rewrite equation </a:t>
                </a:r>
                <a14:m>
                  <m:oMath xmlns:m="http://schemas.openxmlformats.org/officeDocument/2006/math">
                    <m:d>
                      <m:dPr>
                        <m:ctrlPr>
                          <a:rPr lang="en-AU" sz="1400" b="1" i="1" smtClean="0">
                            <a:latin typeface="Cambria Math" panose="02040503050406030204" pitchFamily="18" charset="0"/>
                            <a:ea typeface="Cambria Math" panose="02040503050406030204" pitchFamily="18" charset="0"/>
                          </a:rPr>
                        </m:ctrlPr>
                      </m:dPr>
                      <m:e>
                        <m:r>
                          <a:rPr lang="en-AU" sz="1400" b="1" i="1" smtClean="0">
                            <a:latin typeface="Cambria Math" panose="02040503050406030204" pitchFamily="18" charset="0"/>
                            <a:ea typeface="Cambria Math" panose="02040503050406030204" pitchFamily="18" charset="0"/>
                          </a:rPr>
                          <m:t>𝟒</m:t>
                        </m:r>
                      </m:e>
                    </m:d>
                  </m:oMath>
                </a14:m>
                <a:r>
                  <a:rPr lang="en-AU" sz="1400" b="1" dirty="0">
                    <a:solidFill>
                      <a:schemeClr val="tx1"/>
                    </a:solidFill>
                    <a:latin typeface="Arial" panose="020B0604020202020204" pitchFamily="34" charset="0"/>
                    <a:ea typeface="Cambria Math" panose="02040503050406030204" pitchFamily="18" charset="0"/>
                  </a:rPr>
                  <a:t> </a:t>
                </a:r>
                <a14:m>
                  <m:oMath xmlns:m="http://schemas.openxmlformats.org/officeDocument/2006/math">
                    <m:sSup>
                      <m:sSupPr>
                        <m:ctrlPr>
                          <a:rPr lang="en-AU" sz="1400" b="1" i="1">
                            <a:latin typeface="Cambria Math" panose="02040503050406030204" pitchFamily="18" charset="0"/>
                            <a:ea typeface="Cambria Math" panose="02040503050406030204" pitchFamily="18" charset="0"/>
                          </a:rPr>
                        </m:ctrlPr>
                      </m:sSupPr>
                      <m:e>
                        <m:r>
                          <a:rPr lang="en-AU" sz="1400" b="1" i="1">
                            <a:latin typeface="Cambria Math" panose="02040503050406030204" pitchFamily="18" charset="0"/>
                            <a:ea typeface="Cambria Math" panose="02040503050406030204" pitchFamily="18" charset="0"/>
                          </a:rPr>
                          <m:t>𝒎</m:t>
                        </m:r>
                        <m:r>
                          <a:rPr lang="en-AU" sz="1400" b="1" i="1">
                            <a:latin typeface="Cambria Math" panose="02040503050406030204" pitchFamily="18" charset="0"/>
                            <a:ea typeface="Cambria Math" panose="02040503050406030204" pitchFamily="18" charset="0"/>
                          </a:rPr>
                          <m:t>≥ </m:t>
                        </m:r>
                        <m:d>
                          <m:dPr>
                            <m:ctrlPr>
                              <a:rPr lang="en-AU" sz="1400" b="1" i="1">
                                <a:latin typeface="Cambria Math" panose="02040503050406030204" pitchFamily="18" charset="0"/>
                                <a:ea typeface="Cambria Math" panose="02040503050406030204" pitchFamily="18" charset="0"/>
                              </a:rPr>
                            </m:ctrlPr>
                          </m:dPr>
                          <m:e>
                            <m:f>
                              <m:fPr>
                                <m:ctrlPr>
                                  <a:rPr lang="en-AU" sz="1400" b="1" i="1">
                                    <a:latin typeface="Cambria Math" panose="02040503050406030204" pitchFamily="18" charset="0"/>
                                    <a:ea typeface="Cambria Math" panose="02040503050406030204" pitchFamily="18" charset="0"/>
                                  </a:rPr>
                                </m:ctrlPr>
                              </m:fPr>
                              <m:num>
                                <m:r>
                                  <a:rPr lang="en-AU" sz="1400" b="1" i="1">
                                    <a:latin typeface="Cambria Math" panose="02040503050406030204" pitchFamily="18" charset="0"/>
                                    <a:ea typeface="Cambria Math" panose="02040503050406030204" pitchFamily="18" charset="0"/>
                                  </a:rPr>
                                  <m:t>𝟒</m:t>
                                </m:r>
                                <m:r>
                                  <a:rPr lang="en-AU" sz="1400" b="1" i="1">
                                    <a:latin typeface="Cambria Math" panose="02040503050406030204" pitchFamily="18" charset="0"/>
                                    <a:ea typeface="Cambria Math" panose="02040503050406030204" pitchFamily="18" charset="0"/>
                                  </a:rPr>
                                  <m:t>𝑭𝒄𝒓𝒊𝒕</m:t>
                                </m:r>
                              </m:num>
                              <m:den>
                                <m:r>
                                  <a:rPr lang="en-AU" sz="1400" b="1" i="1">
                                    <a:latin typeface="Cambria Math" panose="02040503050406030204" pitchFamily="18" charset="0"/>
                                    <a:ea typeface="Cambria Math" panose="02040503050406030204" pitchFamily="18" charset="0"/>
                                  </a:rPr>
                                  <m:t>𝝅</m:t>
                                </m:r>
                              </m:den>
                            </m:f>
                          </m:e>
                        </m:d>
                      </m:e>
                      <m:sup>
                        <m:f>
                          <m:fPr>
                            <m:ctrlPr>
                              <a:rPr lang="en-AU" sz="1400" b="1" i="1">
                                <a:latin typeface="Cambria Math" panose="02040503050406030204" pitchFamily="18" charset="0"/>
                                <a:ea typeface="Cambria Math" panose="02040503050406030204" pitchFamily="18" charset="0"/>
                              </a:rPr>
                            </m:ctrlPr>
                          </m:fPr>
                          <m:num>
                            <m:r>
                              <a:rPr lang="en-AU" sz="1400" b="1" i="1">
                                <a:latin typeface="Cambria Math" panose="02040503050406030204" pitchFamily="18" charset="0"/>
                                <a:ea typeface="Cambria Math" panose="02040503050406030204" pitchFamily="18" charset="0"/>
                              </a:rPr>
                              <m:t>𝟏</m:t>
                            </m:r>
                          </m:num>
                          <m:den>
                            <m:r>
                              <a:rPr lang="en-AU" sz="1400" b="1" i="1">
                                <a:latin typeface="Cambria Math" panose="02040503050406030204" pitchFamily="18" charset="0"/>
                                <a:ea typeface="Cambria Math" panose="02040503050406030204" pitchFamily="18" charset="0"/>
                              </a:rPr>
                              <m:t>𝟐</m:t>
                            </m:r>
                          </m:den>
                        </m:f>
                      </m:sup>
                    </m:sSup>
                    <m:sSup>
                      <m:sSupPr>
                        <m:ctrlPr>
                          <a:rPr lang="en-AU" sz="1400" b="1" i="1">
                            <a:latin typeface="Cambria Math" panose="02040503050406030204" pitchFamily="18" charset="0"/>
                            <a:ea typeface="Cambria Math" panose="02040503050406030204" pitchFamily="18" charset="0"/>
                          </a:rPr>
                        </m:ctrlPr>
                      </m:sSupPr>
                      <m:e>
                        <m:r>
                          <a:rPr lang="en-AU" sz="1400" b="1" i="1">
                            <a:latin typeface="Cambria Math" panose="02040503050406030204" pitchFamily="18" charset="0"/>
                            <a:ea typeface="Cambria Math" panose="02040503050406030204" pitchFamily="18" charset="0"/>
                          </a:rPr>
                          <m:t>𝑳</m:t>
                        </m:r>
                      </m:e>
                      <m:sup>
                        <m:r>
                          <a:rPr lang="en-AU" sz="1400" b="1" i="1">
                            <a:latin typeface="Cambria Math" panose="02040503050406030204" pitchFamily="18" charset="0"/>
                            <a:ea typeface="Cambria Math" panose="02040503050406030204" pitchFamily="18" charset="0"/>
                          </a:rPr>
                          <m:t>𝟐</m:t>
                        </m:r>
                      </m:sup>
                    </m:sSup>
                    <m:d>
                      <m:dPr>
                        <m:ctrlPr>
                          <a:rPr lang="en-AU" sz="1400" b="1" i="1">
                            <a:latin typeface="Cambria Math" panose="02040503050406030204" pitchFamily="18" charset="0"/>
                            <a:ea typeface="Cambria Math" panose="02040503050406030204" pitchFamily="18" charset="0"/>
                          </a:rPr>
                        </m:ctrlPr>
                      </m:dPr>
                      <m:e>
                        <m:f>
                          <m:fPr>
                            <m:ctrlPr>
                              <a:rPr lang="en-AU" sz="1400" b="1" i="1">
                                <a:latin typeface="Cambria Math" panose="02040503050406030204" pitchFamily="18" charset="0"/>
                                <a:ea typeface="Cambria Math" panose="02040503050406030204" pitchFamily="18" charset="0"/>
                              </a:rPr>
                            </m:ctrlPr>
                          </m:fPr>
                          <m:num>
                            <m:r>
                              <a:rPr lang="en-AU" sz="1400" b="1" i="1">
                                <a:latin typeface="Cambria Math" panose="02040503050406030204" pitchFamily="18" charset="0"/>
                                <a:ea typeface="Cambria Math" panose="02040503050406030204" pitchFamily="18" charset="0"/>
                              </a:rPr>
                              <m:t>𝝆</m:t>
                            </m:r>
                          </m:num>
                          <m:den>
                            <m:sSup>
                              <m:sSupPr>
                                <m:ctrlPr>
                                  <a:rPr lang="en-AU" sz="1400" b="1" i="1">
                                    <a:latin typeface="Cambria Math" panose="02040503050406030204" pitchFamily="18" charset="0"/>
                                    <a:ea typeface="Cambria Math" panose="02040503050406030204" pitchFamily="18" charset="0"/>
                                  </a:rPr>
                                </m:ctrlPr>
                              </m:sSupPr>
                              <m:e>
                                <m:r>
                                  <a:rPr lang="en-AU" sz="1400" b="1" i="1">
                                    <a:latin typeface="Cambria Math" panose="02040503050406030204" pitchFamily="18" charset="0"/>
                                    <a:ea typeface="Cambria Math" panose="02040503050406030204" pitchFamily="18" charset="0"/>
                                  </a:rPr>
                                  <m:t>𝑬</m:t>
                                </m:r>
                              </m:e>
                              <m:sup>
                                <m:f>
                                  <m:fPr>
                                    <m:ctrlPr>
                                      <a:rPr lang="en-AU" sz="1400" b="1" i="1">
                                        <a:latin typeface="Cambria Math" panose="02040503050406030204" pitchFamily="18" charset="0"/>
                                        <a:ea typeface="Cambria Math" panose="02040503050406030204" pitchFamily="18" charset="0"/>
                                      </a:rPr>
                                    </m:ctrlPr>
                                  </m:fPr>
                                  <m:num>
                                    <m:r>
                                      <a:rPr lang="en-AU" sz="1400" b="1" i="1">
                                        <a:latin typeface="Cambria Math" panose="02040503050406030204" pitchFamily="18" charset="0"/>
                                        <a:ea typeface="Cambria Math" panose="02040503050406030204" pitchFamily="18" charset="0"/>
                                      </a:rPr>
                                      <m:t>𝟏</m:t>
                                    </m:r>
                                  </m:num>
                                  <m:den>
                                    <m:r>
                                      <a:rPr lang="en-AU" sz="1400" b="1" i="1">
                                        <a:latin typeface="Cambria Math" panose="02040503050406030204" pitchFamily="18" charset="0"/>
                                        <a:ea typeface="Cambria Math" panose="02040503050406030204" pitchFamily="18" charset="0"/>
                                      </a:rPr>
                                      <m:t>𝟐</m:t>
                                    </m:r>
                                  </m:den>
                                </m:f>
                              </m:sup>
                            </m:sSup>
                          </m:den>
                        </m:f>
                      </m:e>
                    </m:d>
                  </m:oMath>
                </a14:m>
                <a:r>
                  <a:rPr lang="en-AU" sz="1400" dirty="0">
                    <a:solidFill>
                      <a:schemeClr val="tx1"/>
                    </a:solidFill>
                    <a:latin typeface="Arial" panose="020B0604020202020204" pitchFamily="34" charset="0"/>
                    <a:ea typeface="Cambria Math" panose="02040503050406030204" pitchFamily="18" charset="0"/>
                  </a:rPr>
                  <a:t> as,</a:t>
                </a:r>
              </a:p>
              <a:p>
                <a:pPr defTabSz="2438338" fontAlgn="auto" hangingPunct="0">
                  <a:spcBef>
                    <a:spcPts val="300"/>
                  </a:spcBef>
                  <a:spcAft>
                    <a:spcPts val="1200"/>
                  </a:spcAft>
                </a:pPr>
                <a14:m>
                  <m:oMathPara xmlns:m="http://schemas.openxmlformats.org/officeDocument/2006/math">
                    <m:oMathParaPr>
                      <m:jc m:val="centerGroup"/>
                    </m:oMathParaPr>
                    <m:oMath xmlns:m="http://schemas.openxmlformats.org/officeDocument/2006/math">
                      <m:sSup>
                        <m:sSupPr>
                          <m:ctrlPr>
                            <a:rPr lang="en-AU" sz="1400" b="1" i="1" smtClean="0">
                              <a:solidFill>
                                <a:schemeClr val="tx1"/>
                              </a:solidFill>
                              <a:latin typeface="Cambria Math" panose="02040503050406030204" pitchFamily="18" charset="0"/>
                              <a:ea typeface="Cambria Math" panose="02040503050406030204" pitchFamily="18" charset="0"/>
                            </a:rPr>
                          </m:ctrlPr>
                        </m:sSupPr>
                        <m:e>
                          <m:r>
                            <a:rPr lang="en-AU" sz="1400" b="1" i="1" smtClean="0">
                              <a:solidFill>
                                <a:schemeClr val="tx1"/>
                              </a:solidFill>
                              <a:latin typeface="Cambria Math" panose="02040503050406030204" pitchFamily="18" charset="0"/>
                              <a:ea typeface="Cambria Math" panose="02040503050406030204" pitchFamily="18" charset="0"/>
                            </a:rPr>
                            <m:t>𝒎</m:t>
                          </m:r>
                          <m:r>
                            <a:rPr lang="en-AU" sz="1400" b="1" i="1" smtClean="0">
                              <a:solidFill>
                                <a:schemeClr val="tx1"/>
                              </a:solidFill>
                              <a:latin typeface="Cambria Math" panose="02040503050406030204" pitchFamily="18" charset="0"/>
                              <a:ea typeface="Cambria Math" panose="02040503050406030204" pitchFamily="18" charset="0"/>
                            </a:rPr>
                            <m:t>≥ </m:t>
                          </m:r>
                          <m:d>
                            <m:dPr>
                              <m:ctrlPr>
                                <a:rPr lang="en-AU" sz="1400" b="1" i="1" smtClean="0">
                                  <a:solidFill>
                                    <a:schemeClr val="tx1"/>
                                  </a:solidFill>
                                  <a:latin typeface="Cambria Math" panose="02040503050406030204" pitchFamily="18" charset="0"/>
                                  <a:ea typeface="Cambria Math" panose="02040503050406030204" pitchFamily="18" charset="0"/>
                                </a:rPr>
                              </m:ctrlPr>
                            </m:dPr>
                            <m:e>
                              <m:f>
                                <m:fPr>
                                  <m:ctrlPr>
                                    <a:rPr lang="en-AU" sz="1400" b="1" i="1" smtClean="0">
                                      <a:solidFill>
                                        <a:schemeClr val="tx1"/>
                                      </a:solidFill>
                                      <a:latin typeface="Cambria Math" panose="02040503050406030204" pitchFamily="18" charset="0"/>
                                      <a:ea typeface="Cambria Math" panose="02040503050406030204" pitchFamily="18" charset="0"/>
                                    </a:rPr>
                                  </m:ctrlPr>
                                </m:fPr>
                                <m:num>
                                  <m:r>
                                    <a:rPr lang="en-AU" sz="1400" b="1" i="1" smtClean="0">
                                      <a:solidFill>
                                        <a:schemeClr val="tx1"/>
                                      </a:solidFill>
                                      <a:latin typeface="Cambria Math" panose="02040503050406030204" pitchFamily="18" charset="0"/>
                                      <a:ea typeface="Cambria Math" panose="02040503050406030204" pitchFamily="18" charset="0"/>
                                    </a:rPr>
                                    <m:t>𝟒</m:t>
                                  </m:r>
                                  <m:r>
                                    <a:rPr lang="en-AU" sz="1400" b="1" i="1" smtClean="0">
                                      <a:solidFill>
                                        <a:schemeClr val="tx1"/>
                                      </a:solidFill>
                                      <a:latin typeface="Cambria Math" panose="02040503050406030204" pitchFamily="18" charset="0"/>
                                      <a:ea typeface="Cambria Math" panose="02040503050406030204" pitchFamily="18" charset="0"/>
                                    </a:rPr>
                                    <m:t>𝑭𝒄𝒓𝒊𝒕</m:t>
                                  </m:r>
                                </m:num>
                                <m:den>
                                  <m:r>
                                    <a:rPr lang="en-AU" sz="1400" b="1" i="1" smtClean="0">
                                      <a:solidFill>
                                        <a:schemeClr val="tx1"/>
                                      </a:solidFill>
                                      <a:latin typeface="Cambria Math" panose="02040503050406030204" pitchFamily="18" charset="0"/>
                                      <a:ea typeface="Cambria Math" panose="02040503050406030204" pitchFamily="18" charset="0"/>
                                    </a:rPr>
                                    <m:t>𝝅</m:t>
                                  </m:r>
                                </m:den>
                              </m:f>
                            </m:e>
                          </m:d>
                        </m:e>
                        <m:sup>
                          <m:f>
                            <m:fPr>
                              <m:ctrlPr>
                                <a:rPr lang="en-AU" sz="1400" b="1" i="1" smtClean="0">
                                  <a:solidFill>
                                    <a:schemeClr val="tx1"/>
                                  </a:solidFill>
                                  <a:latin typeface="Cambria Math" panose="02040503050406030204" pitchFamily="18" charset="0"/>
                                  <a:ea typeface="Cambria Math" panose="02040503050406030204" pitchFamily="18" charset="0"/>
                                </a:rPr>
                              </m:ctrlPr>
                            </m:fPr>
                            <m:num>
                              <m:r>
                                <a:rPr lang="en-AU" sz="1400" b="1" i="1" smtClean="0">
                                  <a:solidFill>
                                    <a:schemeClr val="tx1"/>
                                  </a:solidFill>
                                  <a:latin typeface="Cambria Math" panose="02040503050406030204" pitchFamily="18" charset="0"/>
                                  <a:ea typeface="Cambria Math" panose="02040503050406030204" pitchFamily="18" charset="0"/>
                                </a:rPr>
                                <m:t>𝟏</m:t>
                              </m:r>
                            </m:num>
                            <m:den>
                              <m:r>
                                <a:rPr lang="en-AU" sz="1400" b="1" i="1" smtClean="0">
                                  <a:solidFill>
                                    <a:schemeClr val="tx1"/>
                                  </a:solidFill>
                                  <a:latin typeface="Cambria Math" panose="02040503050406030204" pitchFamily="18" charset="0"/>
                                  <a:ea typeface="Cambria Math" panose="02040503050406030204" pitchFamily="18" charset="0"/>
                                </a:rPr>
                                <m:t>𝟐</m:t>
                              </m:r>
                            </m:den>
                          </m:f>
                        </m:sup>
                      </m:sSup>
                      <m:sSup>
                        <m:sSupPr>
                          <m:ctrlPr>
                            <a:rPr lang="en-AU" sz="1400" b="1" i="1" smtClean="0">
                              <a:solidFill>
                                <a:schemeClr val="tx1"/>
                              </a:solidFill>
                              <a:latin typeface="Cambria Math" panose="02040503050406030204" pitchFamily="18" charset="0"/>
                              <a:ea typeface="Cambria Math" panose="02040503050406030204" pitchFamily="18" charset="0"/>
                            </a:rPr>
                          </m:ctrlPr>
                        </m:sSupPr>
                        <m:e>
                          <m:r>
                            <a:rPr lang="en-AU" sz="1400" b="1" i="1" smtClean="0">
                              <a:solidFill>
                                <a:schemeClr val="tx1"/>
                              </a:solidFill>
                              <a:latin typeface="Cambria Math" panose="02040503050406030204" pitchFamily="18" charset="0"/>
                              <a:ea typeface="Cambria Math" panose="02040503050406030204" pitchFamily="18" charset="0"/>
                            </a:rPr>
                            <m:t>𝑳</m:t>
                          </m:r>
                        </m:e>
                        <m:sup>
                          <m:r>
                            <a:rPr lang="en-AU" sz="1400" b="1" i="1" smtClean="0">
                              <a:solidFill>
                                <a:schemeClr val="tx1"/>
                              </a:solidFill>
                              <a:latin typeface="Cambria Math" panose="02040503050406030204" pitchFamily="18" charset="0"/>
                              <a:ea typeface="Cambria Math" panose="02040503050406030204" pitchFamily="18" charset="0"/>
                            </a:rPr>
                            <m:t>𝟐</m:t>
                          </m:r>
                        </m:sup>
                      </m:sSup>
                      <m:f>
                        <m:fPr>
                          <m:ctrlPr>
                            <a:rPr lang="en-AU" sz="1400" b="1" i="1" smtClean="0">
                              <a:solidFill>
                                <a:schemeClr val="tx1"/>
                              </a:solidFill>
                              <a:latin typeface="Cambria Math" panose="02040503050406030204" pitchFamily="18" charset="0"/>
                              <a:ea typeface="Cambria Math" panose="02040503050406030204" pitchFamily="18" charset="0"/>
                            </a:rPr>
                          </m:ctrlPr>
                        </m:fPr>
                        <m:num>
                          <m:r>
                            <a:rPr lang="en-AU" sz="1400" b="1" i="1" smtClean="0">
                              <a:solidFill>
                                <a:schemeClr val="tx1"/>
                              </a:solidFill>
                              <a:latin typeface="Cambria Math" panose="02040503050406030204" pitchFamily="18" charset="0"/>
                              <a:ea typeface="Cambria Math" panose="02040503050406030204" pitchFamily="18" charset="0"/>
                            </a:rPr>
                            <m:t>𝟏</m:t>
                          </m:r>
                        </m:num>
                        <m:den>
                          <m:f>
                            <m:fPr>
                              <m:ctrlPr>
                                <a:rPr lang="en-AU" sz="1400" b="1" i="1">
                                  <a:latin typeface="Cambria Math" panose="02040503050406030204" pitchFamily="18" charset="0"/>
                                  <a:ea typeface="Cambria Math" panose="02040503050406030204" pitchFamily="18" charset="0"/>
                                </a:rPr>
                              </m:ctrlPr>
                            </m:fPr>
                            <m:num>
                              <m:sSup>
                                <m:sSupPr>
                                  <m:ctrlPr>
                                    <a:rPr lang="en-AU" sz="1400" b="1" i="1">
                                      <a:latin typeface="Cambria Math" panose="02040503050406030204" pitchFamily="18" charset="0"/>
                                      <a:ea typeface="Cambria Math" panose="02040503050406030204" pitchFamily="18" charset="0"/>
                                    </a:rPr>
                                  </m:ctrlPr>
                                </m:sSupPr>
                                <m:e>
                                  <m:r>
                                    <a:rPr lang="en-AU" sz="1400" b="1" i="1">
                                      <a:latin typeface="Cambria Math" panose="02040503050406030204" pitchFamily="18" charset="0"/>
                                      <a:ea typeface="Cambria Math" panose="02040503050406030204" pitchFamily="18" charset="0"/>
                                    </a:rPr>
                                    <m:t>𝑬</m:t>
                                  </m:r>
                                </m:e>
                                <m:sup>
                                  <m:f>
                                    <m:fPr>
                                      <m:ctrlPr>
                                        <a:rPr lang="en-AU" sz="1400" b="1" i="1">
                                          <a:latin typeface="Cambria Math" panose="02040503050406030204" pitchFamily="18" charset="0"/>
                                          <a:ea typeface="Cambria Math" panose="02040503050406030204" pitchFamily="18" charset="0"/>
                                        </a:rPr>
                                      </m:ctrlPr>
                                    </m:fPr>
                                    <m:num>
                                      <m:r>
                                        <a:rPr lang="en-AU" sz="1400" b="1" i="1">
                                          <a:latin typeface="Cambria Math" panose="02040503050406030204" pitchFamily="18" charset="0"/>
                                          <a:ea typeface="Cambria Math" panose="02040503050406030204" pitchFamily="18" charset="0"/>
                                        </a:rPr>
                                        <m:t>𝟏</m:t>
                                      </m:r>
                                    </m:num>
                                    <m:den>
                                      <m:r>
                                        <a:rPr lang="en-AU" sz="1400" b="1" i="1">
                                          <a:latin typeface="Cambria Math" panose="02040503050406030204" pitchFamily="18" charset="0"/>
                                          <a:ea typeface="Cambria Math" panose="02040503050406030204" pitchFamily="18" charset="0"/>
                                        </a:rPr>
                                        <m:t>𝟐</m:t>
                                      </m:r>
                                    </m:den>
                                  </m:f>
                                </m:sup>
                              </m:sSup>
                            </m:num>
                            <m:den>
                              <m:r>
                                <a:rPr lang="en-AU" sz="1400" b="1" i="1">
                                  <a:latin typeface="Cambria Math" panose="02040503050406030204" pitchFamily="18" charset="0"/>
                                  <a:ea typeface="Cambria Math" panose="02040503050406030204" pitchFamily="18" charset="0"/>
                                </a:rPr>
                                <m:t>𝝆</m:t>
                              </m:r>
                            </m:den>
                          </m:f>
                        </m:den>
                      </m:f>
                    </m:oMath>
                  </m:oMathPara>
                </a14:m>
                <a:endParaRPr lang="en-AU" sz="1400" b="1" dirty="0">
                  <a:solidFill>
                    <a:schemeClr val="tx1"/>
                  </a:solidFill>
                  <a:latin typeface="Arial" panose="020B0604020202020204" pitchFamily="34" charset="0"/>
                  <a:ea typeface="Cambria Math" panose="02040503050406030204" pitchFamily="18" charset="0"/>
                </a:endParaRPr>
              </a:p>
              <a:p>
                <a:pPr defTabSz="2438338" fontAlgn="auto" hangingPunct="0">
                  <a:spcBef>
                    <a:spcPts val="300"/>
                  </a:spcBef>
                  <a:spcAft>
                    <a:spcPts val="1200"/>
                  </a:spcAft>
                </a:pPr>
                <a:r>
                  <a:rPr lang="en-AU" sz="1400" dirty="0">
                    <a:latin typeface="Arial" panose="020B0604020202020204" pitchFamily="34" charset="0"/>
                    <a:ea typeface="Cambria Math" panose="02040503050406030204" pitchFamily="18" charset="0"/>
                  </a:rPr>
                  <a:t>This is our material index </a:t>
                </a:r>
                <a14:m>
                  <m:oMath xmlns:m="http://schemas.openxmlformats.org/officeDocument/2006/math">
                    <m:r>
                      <a:rPr lang="en-AU" sz="1400" b="1" i="1" smtClean="0">
                        <a:latin typeface="Cambria Math" panose="02040503050406030204" pitchFamily="18" charset="0"/>
                        <a:ea typeface="Cambria Math" panose="02040503050406030204" pitchFamily="18" charset="0"/>
                      </a:rPr>
                      <m:t>𝑴</m:t>
                    </m:r>
                    <m:r>
                      <a:rPr lang="en-AU" sz="1400" b="1" i="1" smtClean="0">
                        <a:latin typeface="Cambria Math" panose="02040503050406030204" pitchFamily="18" charset="0"/>
                        <a:ea typeface="Cambria Math" panose="02040503050406030204" pitchFamily="18" charset="0"/>
                      </a:rPr>
                      <m:t>𝟏</m:t>
                    </m:r>
                    <m:r>
                      <a:rPr lang="en-AU" sz="1400" b="1" i="1" smtClean="0">
                        <a:latin typeface="Cambria Math" panose="02040503050406030204" pitchFamily="18" charset="0"/>
                        <a:ea typeface="Cambria Math" panose="02040503050406030204" pitchFamily="18" charset="0"/>
                      </a:rPr>
                      <m:t>=</m:t>
                    </m:r>
                    <m:f>
                      <m:fPr>
                        <m:ctrlPr>
                          <a:rPr lang="en-AU" sz="1400" b="1" i="1">
                            <a:latin typeface="Cambria Math" panose="02040503050406030204" pitchFamily="18" charset="0"/>
                            <a:ea typeface="Cambria Math" panose="02040503050406030204" pitchFamily="18" charset="0"/>
                          </a:rPr>
                        </m:ctrlPr>
                      </m:fPr>
                      <m:num>
                        <m:sSup>
                          <m:sSupPr>
                            <m:ctrlPr>
                              <a:rPr lang="en-AU" sz="1400" b="1" i="1">
                                <a:latin typeface="Cambria Math" panose="02040503050406030204" pitchFamily="18" charset="0"/>
                                <a:ea typeface="Cambria Math" panose="02040503050406030204" pitchFamily="18" charset="0"/>
                              </a:rPr>
                            </m:ctrlPr>
                          </m:sSupPr>
                          <m:e>
                            <m:r>
                              <a:rPr lang="en-AU" sz="1400" b="1" i="1">
                                <a:latin typeface="Cambria Math" panose="02040503050406030204" pitchFamily="18" charset="0"/>
                                <a:ea typeface="Cambria Math" panose="02040503050406030204" pitchFamily="18" charset="0"/>
                              </a:rPr>
                              <m:t>𝑬</m:t>
                            </m:r>
                          </m:e>
                          <m:sup>
                            <m:f>
                              <m:fPr>
                                <m:ctrlPr>
                                  <a:rPr lang="en-AU" sz="1400" b="1" i="1">
                                    <a:latin typeface="Cambria Math" panose="02040503050406030204" pitchFamily="18" charset="0"/>
                                    <a:ea typeface="Cambria Math" panose="02040503050406030204" pitchFamily="18" charset="0"/>
                                  </a:rPr>
                                </m:ctrlPr>
                              </m:fPr>
                              <m:num>
                                <m:r>
                                  <a:rPr lang="en-AU" sz="1400" b="1" i="1">
                                    <a:latin typeface="Cambria Math" panose="02040503050406030204" pitchFamily="18" charset="0"/>
                                    <a:ea typeface="Cambria Math" panose="02040503050406030204" pitchFamily="18" charset="0"/>
                                  </a:rPr>
                                  <m:t>𝟏</m:t>
                                </m:r>
                              </m:num>
                              <m:den>
                                <m:r>
                                  <a:rPr lang="en-AU" sz="1400" b="1" i="1">
                                    <a:latin typeface="Cambria Math" panose="02040503050406030204" pitchFamily="18" charset="0"/>
                                    <a:ea typeface="Cambria Math" panose="02040503050406030204" pitchFamily="18" charset="0"/>
                                  </a:rPr>
                                  <m:t>𝟐</m:t>
                                </m:r>
                              </m:den>
                            </m:f>
                          </m:sup>
                        </m:sSup>
                      </m:num>
                      <m:den>
                        <m:r>
                          <a:rPr lang="en-AU" sz="1400" b="1" i="1">
                            <a:latin typeface="Cambria Math" panose="02040503050406030204" pitchFamily="18" charset="0"/>
                            <a:ea typeface="Cambria Math" panose="02040503050406030204" pitchFamily="18" charset="0"/>
                          </a:rPr>
                          <m:t>𝝆</m:t>
                        </m:r>
                      </m:den>
                    </m:f>
                  </m:oMath>
                </a14:m>
                <a:r>
                  <a:rPr lang="en-AU" sz="1400" dirty="0">
                    <a:solidFill>
                      <a:schemeClr val="tx1"/>
                    </a:solidFill>
                    <a:latin typeface="Arial" panose="020B0604020202020204" pitchFamily="34" charset="0"/>
                    <a:ea typeface="Cambria Math" panose="02040503050406030204" pitchFamily="18" charset="0"/>
                  </a:rPr>
                  <a:t>. By maximising it we will find materials that can minimise the weight. </a:t>
                </a:r>
              </a:p>
            </p:txBody>
          </p:sp>
        </mc:Choice>
        <mc:Fallback xmlns="">
          <p:sp>
            <p:nvSpPr>
              <p:cNvPr id="19" name="TextBox 18">
                <a:extLst>
                  <a:ext uri="{FF2B5EF4-FFF2-40B4-BE49-F238E27FC236}">
                    <a16:creationId xmlns:a16="http://schemas.microsoft.com/office/drawing/2014/main" id="{E3C66830-D0B3-6470-F10B-8288432C235D}"/>
                  </a:ext>
                </a:extLst>
              </p:cNvPr>
              <p:cNvSpPr txBox="1">
                <a:spLocks noRot="1" noChangeAspect="1" noMove="1" noResize="1" noEditPoints="1" noAdjustHandles="1" noChangeArrowheads="1" noChangeShapeType="1" noTextEdit="1"/>
              </p:cNvSpPr>
              <p:nvPr/>
            </p:nvSpPr>
            <p:spPr>
              <a:xfrm>
                <a:off x="705216" y="1319870"/>
                <a:ext cx="7371003" cy="3553986"/>
              </a:xfrm>
              <a:prstGeom prst="rect">
                <a:avLst/>
              </a:prstGeom>
              <a:blipFill>
                <a:blip r:embed="rId4"/>
                <a:stretch>
                  <a:fillRect l="-248" t="-343" r="-496" b="-1372"/>
                </a:stretch>
              </a:blipFill>
              <a:ln w="12700" cap="flat">
                <a:noFill/>
                <a:miter lim="400000"/>
              </a:ln>
              <a:effectLst/>
            </p:spPr>
            <p:txBody>
              <a:bodyPr/>
              <a:lstStyle/>
              <a:p>
                <a:r>
                  <a:rPr lang="en-AU">
                    <a:noFill/>
                  </a:rPr>
                  <a:t> </a:t>
                </a:r>
              </a:p>
            </p:txBody>
          </p:sp>
        </mc:Fallback>
      </mc:AlternateContent>
      <p:sp>
        <p:nvSpPr>
          <p:cNvPr id="9" name="Arrow: Down 8">
            <a:extLst>
              <a:ext uri="{FF2B5EF4-FFF2-40B4-BE49-F238E27FC236}">
                <a16:creationId xmlns:a16="http://schemas.microsoft.com/office/drawing/2014/main" id="{7F82F414-F539-ED8E-7279-E53FFB47471E}"/>
              </a:ext>
            </a:extLst>
          </p:cNvPr>
          <p:cNvSpPr/>
          <p:nvPr/>
        </p:nvSpPr>
        <p:spPr>
          <a:xfrm>
            <a:off x="4186488" y="4987797"/>
            <a:ext cx="360040" cy="436391"/>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11" name="TextBox 10">
            <a:extLst>
              <a:ext uri="{FF2B5EF4-FFF2-40B4-BE49-F238E27FC236}">
                <a16:creationId xmlns:a16="http://schemas.microsoft.com/office/drawing/2014/main" id="{AEF78697-7698-E1BF-6DAE-2AEB99EEC2DF}"/>
              </a:ext>
            </a:extLst>
          </p:cNvPr>
          <p:cNvSpPr txBox="1"/>
          <p:nvPr/>
        </p:nvSpPr>
        <p:spPr>
          <a:xfrm>
            <a:off x="636717" y="5858569"/>
            <a:ext cx="745958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AU" dirty="0"/>
              <a:t>Ok, now let’s optimise for slenderness</a:t>
            </a:r>
          </a:p>
        </p:txBody>
      </p:sp>
    </p:spTree>
    <p:extLst>
      <p:ext uri="{BB962C8B-B14F-4D97-AF65-F5344CB8AC3E}">
        <p14:creationId xmlns:p14="http://schemas.microsoft.com/office/powerpoint/2010/main" val="317759792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F48447-A427-E369-D869-4CAA7D9761CA}"/>
              </a:ext>
            </a:extLst>
          </p:cNvPr>
          <p:cNvSpPr/>
          <p:nvPr/>
        </p:nvSpPr>
        <p:spPr>
          <a:xfrm>
            <a:off x="597205" y="1196752"/>
            <a:ext cx="7066665" cy="32254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extLst>
              <a:ext uri="{FF2B5EF4-FFF2-40B4-BE49-F238E27FC236}">
                <a16:creationId xmlns:a16="http://schemas.microsoft.com/office/drawing/2014/main" id="{421BC392-5ACD-DC08-213A-05D573D90933}"/>
              </a:ext>
            </a:extLst>
          </p:cNvPr>
          <p:cNvPicPr>
            <a:picLocks noChangeAspect="1"/>
          </p:cNvPicPr>
          <p:nvPr/>
        </p:nvPicPr>
        <p:blipFill>
          <a:blip r:embed="rId3"/>
          <a:stretch>
            <a:fillRect/>
          </a:stretch>
        </p:blipFill>
        <p:spPr>
          <a:xfrm>
            <a:off x="8204375" y="1624156"/>
            <a:ext cx="3384376" cy="3074593"/>
          </a:xfrm>
          <a:prstGeom prst="rect">
            <a:avLst/>
          </a:prstGeom>
        </p:spPr>
      </p:pic>
      <p:sp>
        <p:nvSpPr>
          <p:cNvPr id="2" name="Title 1">
            <a:extLst>
              <a:ext uri="{FF2B5EF4-FFF2-40B4-BE49-F238E27FC236}">
                <a16:creationId xmlns:a16="http://schemas.microsoft.com/office/drawing/2014/main" id="{50066717-5573-4574-BEA8-383F134D075B}"/>
              </a:ext>
            </a:extLst>
          </p:cNvPr>
          <p:cNvSpPr>
            <a:spLocks noGrp="1"/>
          </p:cNvSpPr>
          <p:nvPr>
            <p:ph type="title"/>
          </p:nvPr>
        </p:nvSpPr>
        <p:spPr/>
        <p:txBody>
          <a:bodyPr>
            <a:normAutofit/>
          </a:bodyPr>
          <a:lstStyle/>
          <a:p>
            <a:pPr marR="0" algn="l" defTabSz="2438338" rtl="0" fontAlgn="auto" latinLnBrk="0" hangingPunct="0">
              <a:lnSpc>
                <a:spcPct val="90000"/>
              </a:lnSpc>
              <a:spcBef>
                <a:spcPts val="300"/>
              </a:spcBef>
              <a:spcAft>
                <a:spcPts val="600"/>
              </a:spcAft>
              <a:buClrTx/>
              <a:buSzTx/>
              <a:tabLst/>
            </a:pPr>
            <a:r>
              <a:rPr lang="en-GB" sz="3200" dirty="0">
                <a:solidFill>
                  <a:srgbClr val="000000"/>
                </a:solidFill>
                <a:latin typeface="Arial" panose="020B0604020202020204" pitchFamily="34" charset="0"/>
                <a:ea typeface="Roboto"/>
                <a:cs typeface="Arial" panose="020B0604020202020204" pitchFamily="34" charset="0"/>
                <a:sym typeface="Roboto"/>
              </a:rPr>
              <a:t>Example 1: Minimalist Table</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3C66830-D0B3-6470-F10B-8288432C235D}"/>
                  </a:ext>
                </a:extLst>
              </p:cNvPr>
              <p:cNvSpPr txBox="1"/>
              <p:nvPr/>
            </p:nvSpPr>
            <p:spPr>
              <a:xfrm>
                <a:off x="597205" y="1256332"/>
                <a:ext cx="7082971" cy="31658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defTabSz="2438338" fontAlgn="auto" hangingPunct="0">
                  <a:spcBef>
                    <a:spcPts val="300"/>
                  </a:spcBef>
                  <a:spcAft>
                    <a:spcPts val="1200"/>
                  </a:spcAft>
                  <a:buFont typeface="Wingdings" panose="05000000000000000000" pitchFamily="2" charset="2"/>
                  <a:buChar char="ü"/>
                </a:pPr>
                <a:r>
                  <a:rPr lang="en-GB" sz="1400" b="1" dirty="0">
                    <a:solidFill>
                      <a:srgbClr val="000000"/>
                    </a:solidFill>
                    <a:latin typeface="Arial" panose="020B0604020202020204" pitchFamily="34" charset="0"/>
                    <a:ea typeface="Roboto"/>
                    <a:cs typeface="Arial" panose="020B0604020202020204" pitchFamily="34" charset="0"/>
                    <a:sym typeface="Roboto"/>
                  </a:rPr>
                  <a:t>Step 5b: Create material index for maximising slenderness</a:t>
                </a:r>
              </a:p>
              <a:p>
                <a:pPr algn="just" defTabSz="2438338" fontAlgn="auto" hangingPunct="0">
                  <a:spcBef>
                    <a:spcPts val="300"/>
                  </a:spcBef>
                  <a:spcAft>
                    <a:spcPts val="1200"/>
                  </a:spcAft>
                </a:pPr>
                <a:r>
                  <a:rPr lang="en-AU" sz="1400" dirty="0">
                    <a:solidFill>
                      <a:srgbClr val="000000"/>
                    </a:solidFill>
                    <a:latin typeface="Arial" panose="020B0604020202020204" pitchFamily="34" charset="0"/>
                    <a:ea typeface="Roboto"/>
                    <a:cs typeface="Arial" panose="020B0604020202020204" pitchFamily="34" charset="0"/>
                    <a:sym typeface="Roboto"/>
                  </a:rPr>
                  <a:t>Let’s go back to equation 2,</a:t>
                </a:r>
                <a:endParaRPr lang="en-GB" sz="1400" dirty="0">
                  <a:solidFill>
                    <a:srgbClr val="000000"/>
                  </a:solidFill>
                  <a:latin typeface="Arial" panose="020B0604020202020204" pitchFamily="34" charset="0"/>
                  <a:ea typeface="Roboto"/>
                  <a:cs typeface="Arial" panose="020B0604020202020204" pitchFamily="34" charset="0"/>
                  <a:sym typeface="Roboto"/>
                </a:endParaRPr>
              </a:p>
              <a:p>
                <a:pPr algn="just" defTabSz="2438338" fontAlgn="auto" hangingPunct="0">
                  <a:spcBef>
                    <a:spcPts val="300"/>
                  </a:spcBef>
                  <a:spcAft>
                    <a:spcPts val="1200"/>
                  </a:spcAft>
                </a:pPr>
                <a14:m>
                  <m:oMathPara xmlns:m="http://schemas.openxmlformats.org/officeDocument/2006/math">
                    <m:oMathParaPr>
                      <m:jc m:val="centerGroup"/>
                    </m:oMathParaPr>
                    <m:oMath xmlns:m="http://schemas.openxmlformats.org/officeDocument/2006/math">
                      <m:sSub>
                        <m:sSubPr>
                          <m:ctrlPr>
                            <a:rPr lang="en-AU" sz="1400" b="1" i="1" smtClean="0">
                              <a:solidFill>
                                <a:schemeClr val="tx1"/>
                              </a:solidFill>
                              <a:latin typeface="Cambria Math" panose="02040503050406030204" pitchFamily="18" charset="0"/>
                            </a:rPr>
                          </m:ctrlPr>
                        </m:sSubPr>
                        <m:e>
                          <m:r>
                            <a:rPr lang="en-AU" sz="1400" b="1" i="1">
                              <a:solidFill>
                                <a:schemeClr val="tx1"/>
                              </a:solidFill>
                              <a:latin typeface="Cambria Math" panose="02040503050406030204" pitchFamily="18" charset="0"/>
                            </a:rPr>
                            <m:t>𝑭</m:t>
                          </m:r>
                        </m:e>
                        <m:sub>
                          <m:r>
                            <a:rPr lang="en-AU" sz="1400" b="1" i="1">
                              <a:solidFill>
                                <a:schemeClr val="tx1"/>
                              </a:solidFill>
                              <a:latin typeface="Cambria Math" panose="02040503050406030204" pitchFamily="18" charset="0"/>
                            </a:rPr>
                            <m:t>𝒄𝒓𝒊𝒕</m:t>
                          </m:r>
                        </m:sub>
                      </m:sSub>
                      <m:r>
                        <a:rPr lang="en-AU" sz="1400" b="1" i="1" smtClean="0">
                          <a:solidFill>
                            <a:schemeClr val="tx1"/>
                          </a:solidFill>
                          <a:latin typeface="Cambria Math" panose="02040503050406030204" pitchFamily="18" charset="0"/>
                        </a:rPr>
                        <m:t>≥</m:t>
                      </m:r>
                      <m:f>
                        <m:fPr>
                          <m:ctrlPr>
                            <a:rPr lang="en-AU" sz="1400" b="1" i="1">
                              <a:solidFill>
                                <a:schemeClr val="tx1"/>
                              </a:solidFill>
                              <a:latin typeface="Cambria Math" panose="02040503050406030204" pitchFamily="18" charset="0"/>
                            </a:rPr>
                          </m:ctrlPr>
                        </m:fPr>
                        <m:num>
                          <m:sSup>
                            <m:sSupPr>
                              <m:ctrlPr>
                                <a:rPr lang="en-AU" sz="1400" b="1" i="1">
                                  <a:solidFill>
                                    <a:schemeClr val="tx1"/>
                                  </a:solidFill>
                                  <a:latin typeface="Cambria Math" panose="02040503050406030204" pitchFamily="18" charset="0"/>
                                </a:rPr>
                              </m:ctrlPr>
                            </m:sSupPr>
                            <m:e>
                              <m:r>
                                <a:rPr lang="en-AU" sz="1400" b="1" i="1">
                                  <a:solidFill>
                                    <a:schemeClr val="tx1"/>
                                  </a:solidFill>
                                  <a:latin typeface="Cambria Math" panose="02040503050406030204" pitchFamily="18" charset="0"/>
                                </a:rPr>
                                <m:t>𝝅</m:t>
                              </m:r>
                            </m:e>
                            <m:sup>
                              <m:r>
                                <a:rPr lang="en-AU" sz="1400" b="1" i="1">
                                  <a:solidFill>
                                    <a:schemeClr val="tx1"/>
                                  </a:solidFill>
                                  <a:latin typeface="Cambria Math" panose="02040503050406030204" pitchFamily="18" charset="0"/>
                                </a:rPr>
                                <m:t>𝟑</m:t>
                              </m:r>
                            </m:sup>
                          </m:sSup>
                          <m:r>
                            <a:rPr lang="en-AU" sz="1400" b="1" i="1">
                              <a:solidFill>
                                <a:schemeClr val="tx1"/>
                              </a:solidFill>
                              <a:latin typeface="Cambria Math" panose="02040503050406030204" pitchFamily="18" charset="0"/>
                            </a:rPr>
                            <m:t>𝑬</m:t>
                          </m:r>
                          <m:sSup>
                            <m:sSupPr>
                              <m:ctrlPr>
                                <a:rPr lang="en-AU" sz="1400" b="1" i="1">
                                  <a:solidFill>
                                    <a:schemeClr val="tx1"/>
                                  </a:solidFill>
                                  <a:latin typeface="Cambria Math" panose="02040503050406030204" pitchFamily="18" charset="0"/>
                                </a:rPr>
                              </m:ctrlPr>
                            </m:sSupPr>
                            <m:e>
                              <m:r>
                                <a:rPr lang="en-AU" sz="1400" b="1" i="1">
                                  <a:solidFill>
                                    <a:schemeClr val="tx1"/>
                                  </a:solidFill>
                                  <a:latin typeface="Cambria Math" panose="02040503050406030204" pitchFamily="18" charset="0"/>
                                </a:rPr>
                                <m:t>𝒓</m:t>
                              </m:r>
                            </m:e>
                            <m:sup>
                              <m:r>
                                <a:rPr lang="en-AU" sz="1400" b="1" i="1">
                                  <a:solidFill>
                                    <a:schemeClr val="tx1"/>
                                  </a:solidFill>
                                  <a:latin typeface="Cambria Math" panose="02040503050406030204" pitchFamily="18" charset="0"/>
                                </a:rPr>
                                <m:t>𝟒</m:t>
                              </m:r>
                            </m:sup>
                          </m:sSup>
                        </m:num>
                        <m:den>
                          <m:r>
                            <a:rPr lang="en-AU" sz="1400" b="1" i="1">
                              <a:solidFill>
                                <a:schemeClr val="tx1"/>
                              </a:solidFill>
                              <a:latin typeface="Cambria Math" panose="02040503050406030204" pitchFamily="18" charset="0"/>
                            </a:rPr>
                            <m:t>𝟒</m:t>
                          </m:r>
                          <m:sSup>
                            <m:sSupPr>
                              <m:ctrlPr>
                                <a:rPr lang="en-AU" sz="1400" b="1" i="1">
                                  <a:solidFill>
                                    <a:schemeClr val="tx1"/>
                                  </a:solidFill>
                                  <a:latin typeface="Cambria Math" panose="02040503050406030204" pitchFamily="18" charset="0"/>
                                </a:rPr>
                              </m:ctrlPr>
                            </m:sSupPr>
                            <m:e>
                              <m:r>
                                <a:rPr lang="en-AU" sz="1400" b="1" i="1">
                                  <a:solidFill>
                                    <a:schemeClr val="tx1"/>
                                  </a:solidFill>
                                  <a:latin typeface="Cambria Math" panose="02040503050406030204" pitchFamily="18" charset="0"/>
                                </a:rPr>
                                <m:t>𝑳</m:t>
                              </m:r>
                            </m:e>
                            <m:sup>
                              <m:r>
                                <a:rPr lang="en-AU" sz="1400" b="1" i="1">
                                  <a:solidFill>
                                    <a:schemeClr val="tx1"/>
                                  </a:solidFill>
                                  <a:latin typeface="Cambria Math" panose="02040503050406030204" pitchFamily="18" charset="0"/>
                                </a:rPr>
                                <m:t>𝟐</m:t>
                              </m:r>
                            </m:sup>
                          </m:sSup>
                        </m:den>
                      </m:f>
                      <m:r>
                        <a:rPr lang="en-AU" sz="1400" b="1" i="1" smtClean="0">
                          <a:solidFill>
                            <a:schemeClr val="tx1"/>
                          </a:solidFill>
                          <a:latin typeface="Cambria Math" panose="02040503050406030204" pitchFamily="18" charset="0"/>
                        </a:rPr>
                        <m:t> </m:t>
                      </m:r>
                      <m:d>
                        <m:dPr>
                          <m:ctrlPr>
                            <a:rPr lang="en-AU" sz="1400" b="1" i="1" smtClean="0">
                              <a:solidFill>
                                <a:schemeClr val="tx1"/>
                              </a:solidFill>
                              <a:latin typeface="Cambria Math" panose="02040503050406030204" pitchFamily="18" charset="0"/>
                            </a:rPr>
                          </m:ctrlPr>
                        </m:dPr>
                        <m:e>
                          <m:r>
                            <a:rPr lang="en-AU" sz="1400" b="1" i="1" smtClean="0">
                              <a:solidFill>
                                <a:schemeClr val="tx1"/>
                              </a:solidFill>
                              <a:latin typeface="Cambria Math" panose="02040503050406030204" pitchFamily="18" charset="0"/>
                            </a:rPr>
                            <m:t>𝟐</m:t>
                          </m:r>
                        </m:e>
                      </m:d>
                    </m:oMath>
                  </m:oMathPara>
                </a14:m>
                <a:endParaRPr lang="en-GB" sz="1400" b="1" dirty="0">
                  <a:solidFill>
                    <a:srgbClr val="000000"/>
                  </a:solidFill>
                  <a:latin typeface="Arial" panose="020B0604020202020204" pitchFamily="34" charset="0"/>
                  <a:ea typeface="Roboto"/>
                  <a:cs typeface="Arial" panose="020B0604020202020204" pitchFamily="34" charset="0"/>
                  <a:sym typeface="Roboto"/>
                </a:endParaRPr>
              </a:p>
              <a:p>
                <a:pPr algn="just" defTabSz="2438338" fontAlgn="auto" hangingPunct="0">
                  <a:spcBef>
                    <a:spcPts val="300"/>
                  </a:spcBef>
                  <a:spcAft>
                    <a:spcPts val="1200"/>
                  </a:spcAft>
                </a:pPr>
                <a:r>
                  <a:rPr lang="en-GB" sz="1400" dirty="0">
                    <a:solidFill>
                      <a:srgbClr val="000000"/>
                    </a:solidFill>
                    <a:latin typeface="Arial" panose="020B0604020202020204" pitchFamily="34" charset="0"/>
                    <a:ea typeface="Roboto"/>
                    <a:cs typeface="Arial" panose="020B0604020202020204" pitchFamily="34" charset="0"/>
                    <a:sym typeface="Roboto"/>
                  </a:rPr>
                  <a:t>If we make </a:t>
                </a:r>
                <a14:m>
                  <m:oMath xmlns:m="http://schemas.openxmlformats.org/officeDocument/2006/math">
                    <m:sSub>
                      <m:sSub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sSubPr>
                      <m:e>
                        <m:r>
                          <a:rPr lang="en-AU" sz="1400" b="1" i="1" smtClean="0">
                            <a:solidFill>
                              <a:srgbClr val="000000"/>
                            </a:solidFill>
                            <a:latin typeface="Cambria Math" panose="02040503050406030204" pitchFamily="18" charset="0"/>
                            <a:ea typeface="Roboto"/>
                            <a:cs typeface="Arial" panose="020B0604020202020204" pitchFamily="34" charset="0"/>
                            <a:sym typeface="Roboto"/>
                          </a:rPr>
                          <m:t>𝑭</m:t>
                        </m:r>
                      </m:e>
                      <m:sub>
                        <m:r>
                          <a:rPr lang="en-AU" sz="1400" b="1" i="1" smtClean="0">
                            <a:solidFill>
                              <a:srgbClr val="000000"/>
                            </a:solidFill>
                            <a:latin typeface="Cambria Math" panose="02040503050406030204" pitchFamily="18" charset="0"/>
                            <a:ea typeface="Roboto"/>
                            <a:cs typeface="Arial" panose="020B0604020202020204" pitchFamily="34" charset="0"/>
                            <a:sym typeface="Roboto"/>
                          </a:rPr>
                          <m:t>𝒄𝒓𝒊𝒕</m:t>
                        </m:r>
                      </m:sub>
                    </m:sSub>
                    <m:r>
                      <a:rPr lang="en-AU" sz="1400" b="1" i="1" smtClean="0">
                        <a:solidFill>
                          <a:srgbClr val="000000"/>
                        </a:solidFill>
                        <a:latin typeface="Cambria Math" panose="02040503050406030204" pitchFamily="18" charset="0"/>
                        <a:ea typeface="Roboto"/>
                        <a:cs typeface="Arial" panose="020B0604020202020204" pitchFamily="34" charset="0"/>
                        <a:sym typeface="Roboto"/>
                      </a:rPr>
                      <m:t>=</m:t>
                    </m:r>
                    <m:r>
                      <a:rPr lang="en-AU" sz="1400" b="1" i="1" smtClean="0">
                        <a:solidFill>
                          <a:srgbClr val="000000"/>
                        </a:solidFill>
                        <a:latin typeface="Cambria Math" panose="02040503050406030204" pitchFamily="18" charset="0"/>
                        <a:ea typeface="Roboto"/>
                        <a:cs typeface="Arial" panose="020B0604020202020204" pitchFamily="34" charset="0"/>
                        <a:sym typeface="Roboto"/>
                      </a:rPr>
                      <m:t>𝑭</m:t>
                    </m:r>
                  </m:oMath>
                </a14:m>
                <a:r>
                  <a:rPr lang="en-GB" sz="1400" b="1" dirty="0">
                    <a:solidFill>
                      <a:srgbClr val="000000"/>
                    </a:solidFill>
                    <a:latin typeface="Arial" panose="020B0604020202020204" pitchFamily="34" charset="0"/>
                    <a:ea typeface="Roboto"/>
                    <a:cs typeface="Arial" panose="020B0604020202020204" pitchFamily="34" charset="0"/>
                    <a:sym typeface="Roboto"/>
                  </a:rPr>
                  <a:t> </a:t>
                </a:r>
                <a:r>
                  <a:rPr lang="en-GB" sz="1400" dirty="0">
                    <a:solidFill>
                      <a:srgbClr val="000000"/>
                    </a:solidFill>
                    <a:latin typeface="Arial" panose="020B0604020202020204" pitchFamily="34" charset="0"/>
                    <a:ea typeface="Roboto"/>
                    <a:cs typeface="Arial" panose="020B0604020202020204" pitchFamily="34" charset="0"/>
                    <a:sym typeface="Roboto"/>
                  </a:rPr>
                  <a:t>(the applied load) we can reverse the inequality (the applied load must always be less than or equal to the critical load). Then, we can rearrange to make </a:t>
                </a:r>
                <a14:m>
                  <m:oMath xmlns:m="http://schemas.openxmlformats.org/officeDocument/2006/math">
                    <m:r>
                      <a:rPr lang="en-AU" sz="1400" b="0" i="1" smtClean="0">
                        <a:solidFill>
                          <a:srgbClr val="000000"/>
                        </a:solidFill>
                        <a:latin typeface="Cambria Math" panose="02040503050406030204" pitchFamily="18" charset="0"/>
                        <a:ea typeface="Roboto"/>
                        <a:cs typeface="Arial" panose="020B0604020202020204" pitchFamily="34" charset="0"/>
                        <a:sym typeface="Roboto"/>
                      </a:rPr>
                      <m:t>𝑟</m:t>
                    </m:r>
                  </m:oMath>
                </a14:m>
                <a:r>
                  <a:rPr lang="en-GB" sz="1400" dirty="0">
                    <a:solidFill>
                      <a:srgbClr val="000000"/>
                    </a:solidFill>
                    <a:latin typeface="Arial" panose="020B0604020202020204" pitchFamily="34" charset="0"/>
                    <a:ea typeface="Roboto"/>
                    <a:cs typeface="Arial" panose="020B0604020202020204" pitchFamily="34" charset="0"/>
                    <a:sym typeface="Roboto"/>
                  </a:rPr>
                  <a:t> the subject. Thus,</a:t>
                </a:r>
              </a:p>
              <a:p>
                <a:pPr algn="just" defTabSz="2438338" fontAlgn="auto" hangingPunct="0">
                  <a:spcBef>
                    <a:spcPts val="300"/>
                  </a:spcBef>
                  <a:spcAft>
                    <a:spcPts val="1200"/>
                  </a:spcAft>
                </a:pPr>
                <a14:m>
                  <m:oMathPara xmlns:m="http://schemas.openxmlformats.org/officeDocument/2006/math">
                    <m:oMathParaPr>
                      <m:jc m:val="centerGroup"/>
                    </m:oMathParaPr>
                    <m:oMath xmlns:m="http://schemas.openxmlformats.org/officeDocument/2006/math">
                      <m:sSup>
                        <m:sSup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sSupPr>
                        <m:e>
                          <m:sSup>
                            <m:sSup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sSupPr>
                            <m:e>
                              <m:d>
                                <m:dPr>
                                  <m:begChr m:val="["/>
                                  <m:endChr m:val="]"/>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dPr>
                                <m:e>
                                  <m:f>
                                    <m:f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smtClean="0">
                                          <a:solidFill>
                                            <a:srgbClr val="000000"/>
                                          </a:solidFill>
                                          <a:latin typeface="Cambria Math" panose="02040503050406030204" pitchFamily="18" charset="0"/>
                                          <a:ea typeface="Roboto"/>
                                          <a:cs typeface="Arial" panose="020B0604020202020204" pitchFamily="34" charset="0"/>
                                          <a:sym typeface="Roboto"/>
                                        </a:rPr>
                                        <m:t>𝟏</m:t>
                                      </m:r>
                                    </m:num>
                                    <m:den>
                                      <m:r>
                                        <a:rPr lang="en-AU" sz="1400" b="1" i="1" smtClean="0">
                                          <a:solidFill>
                                            <a:srgbClr val="000000"/>
                                          </a:solidFill>
                                          <a:latin typeface="Cambria Math" panose="02040503050406030204" pitchFamily="18" charset="0"/>
                                          <a:ea typeface="Roboto"/>
                                          <a:cs typeface="Arial" panose="020B0604020202020204" pitchFamily="34" charset="0"/>
                                          <a:sym typeface="Roboto"/>
                                        </a:rPr>
                                        <m:t>𝑬</m:t>
                                      </m:r>
                                    </m:den>
                                  </m:f>
                                </m:e>
                              </m:d>
                            </m:e>
                            <m:sup>
                              <m:f>
                                <m:f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smtClean="0">
                                      <a:solidFill>
                                        <a:srgbClr val="000000"/>
                                      </a:solidFill>
                                      <a:latin typeface="Cambria Math" panose="02040503050406030204" pitchFamily="18" charset="0"/>
                                      <a:ea typeface="Roboto"/>
                                      <a:cs typeface="Arial" panose="020B0604020202020204" pitchFamily="34" charset="0"/>
                                      <a:sym typeface="Roboto"/>
                                    </a:rPr>
                                    <m:t>𝟏</m:t>
                                  </m:r>
                                </m:num>
                                <m:den>
                                  <m:r>
                                    <a:rPr lang="en-AU" sz="1400" b="1" i="1" smtClean="0">
                                      <a:solidFill>
                                        <a:srgbClr val="000000"/>
                                      </a:solidFill>
                                      <a:latin typeface="Cambria Math" panose="02040503050406030204" pitchFamily="18" charset="0"/>
                                      <a:ea typeface="Roboto"/>
                                      <a:cs typeface="Arial" panose="020B0604020202020204" pitchFamily="34" charset="0"/>
                                      <a:sym typeface="Roboto"/>
                                    </a:rPr>
                                    <m:t>𝟒</m:t>
                                  </m:r>
                                </m:den>
                              </m:f>
                            </m:sup>
                          </m:sSup>
                          <m:d>
                            <m:d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dPr>
                            <m:e>
                              <m:f>
                                <m:f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smtClean="0">
                                      <a:solidFill>
                                        <a:srgbClr val="000000"/>
                                      </a:solidFill>
                                      <a:latin typeface="Cambria Math" panose="02040503050406030204" pitchFamily="18" charset="0"/>
                                      <a:ea typeface="Roboto"/>
                                      <a:cs typeface="Arial" panose="020B0604020202020204" pitchFamily="34" charset="0"/>
                                      <a:sym typeface="Roboto"/>
                                    </a:rPr>
                                    <m:t>𝟒</m:t>
                                  </m:r>
                                  <m:r>
                                    <a:rPr lang="en-AU" sz="1400" b="1" i="1" smtClean="0">
                                      <a:solidFill>
                                        <a:srgbClr val="000000"/>
                                      </a:solidFill>
                                      <a:latin typeface="Cambria Math" panose="02040503050406030204" pitchFamily="18" charset="0"/>
                                      <a:ea typeface="Roboto"/>
                                      <a:cs typeface="Arial" panose="020B0604020202020204" pitchFamily="34" charset="0"/>
                                      <a:sym typeface="Roboto"/>
                                    </a:rPr>
                                    <m:t>𝑭</m:t>
                                  </m:r>
                                </m:num>
                                <m:den>
                                  <m:sSup>
                                    <m:sSup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sSupPr>
                                    <m:e>
                                      <m:r>
                                        <a:rPr lang="en-AU" sz="1400" b="1" i="1" smtClean="0">
                                          <a:solidFill>
                                            <a:srgbClr val="000000"/>
                                          </a:solidFill>
                                          <a:latin typeface="Cambria Math" panose="02040503050406030204" pitchFamily="18" charset="0"/>
                                          <a:ea typeface="Roboto"/>
                                          <a:cs typeface="Arial" panose="020B0604020202020204" pitchFamily="34" charset="0"/>
                                          <a:sym typeface="Roboto"/>
                                        </a:rPr>
                                        <m:t>𝝅</m:t>
                                      </m:r>
                                    </m:e>
                                    <m:sup>
                                      <m:r>
                                        <a:rPr lang="en-AU" sz="1400" b="1" i="1" smtClean="0">
                                          <a:solidFill>
                                            <a:srgbClr val="000000"/>
                                          </a:solidFill>
                                          <a:latin typeface="Cambria Math" panose="02040503050406030204" pitchFamily="18" charset="0"/>
                                          <a:ea typeface="Roboto"/>
                                          <a:cs typeface="Arial" panose="020B0604020202020204" pitchFamily="34" charset="0"/>
                                          <a:sym typeface="Roboto"/>
                                        </a:rPr>
                                        <m:t>𝟑</m:t>
                                      </m:r>
                                    </m:sup>
                                  </m:sSup>
                                </m:den>
                              </m:f>
                            </m:e>
                          </m:d>
                        </m:e>
                        <m:sup>
                          <m:f>
                            <m:f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smtClean="0">
                                  <a:solidFill>
                                    <a:srgbClr val="000000"/>
                                  </a:solidFill>
                                  <a:latin typeface="Cambria Math" panose="02040503050406030204" pitchFamily="18" charset="0"/>
                                  <a:ea typeface="Roboto"/>
                                  <a:cs typeface="Arial" panose="020B0604020202020204" pitchFamily="34" charset="0"/>
                                  <a:sym typeface="Roboto"/>
                                </a:rPr>
                                <m:t>𝟏</m:t>
                              </m:r>
                            </m:num>
                            <m:den>
                              <m:r>
                                <a:rPr lang="en-AU" sz="1400" b="1" i="1" smtClean="0">
                                  <a:solidFill>
                                    <a:srgbClr val="000000"/>
                                  </a:solidFill>
                                  <a:latin typeface="Cambria Math" panose="02040503050406030204" pitchFamily="18" charset="0"/>
                                  <a:ea typeface="Roboto"/>
                                  <a:cs typeface="Arial" panose="020B0604020202020204" pitchFamily="34" charset="0"/>
                                  <a:sym typeface="Roboto"/>
                                </a:rPr>
                                <m:t>𝟒</m:t>
                              </m:r>
                            </m:den>
                          </m:f>
                        </m:sup>
                      </m:sSup>
                      <m:sSup>
                        <m:sSup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sSupPr>
                        <m:e>
                          <m:r>
                            <a:rPr lang="en-AU" sz="1400" b="1" i="1" smtClean="0">
                              <a:solidFill>
                                <a:srgbClr val="000000"/>
                              </a:solidFill>
                              <a:latin typeface="Cambria Math" panose="02040503050406030204" pitchFamily="18" charset="0"/>
                              <a:ea typeface="Roboto"/>
                              <a:cs typeface="Arial" panose="020B0604020202020204" pitchFamily="34" charset="0"/>
                              <a:sym typeface="Roboto"/>
                            </a:rPr>
                            <m:t>𝑳</m:t>
                          </m:r>
                        </m:e>
                        <m:sup>
                          <m:r>
                            <a:rPr lang="en-AU" sz="1400" b="1" i="1" smtClean="0">
                              <a:solidFill>
                                <a:srgbClr val="000000"/>
                              </a:solidFill>
                              <a:latin typeface="Cambria Math" panose="02040503050406030204" pitchFamily="18" charset="0"/>
                              <a:ea typeface="Roboto"/>
                              <a:cs typeface="Arial" panose="020B0604020202020204" pitchFamily="34" charset="0"/>
                              <a:sym typeface="Roboto"/>
                            </a:rPr>
                            <m:t>𝟐</m:t>
                          </m:r>
                        </m:sup>
                      </m:sSup>
                      <m:r>
                        <a:rPr lang="en-AU" sz="1400" b="1" i="1" smtClean="0">
                          <a:solidFill>
                            <a:srgbClr val="000000"/>
                          </a:solidFill>
                          <a:latin typeface="Cambria Math" panose="02040503050406030204" pitchFamily="18" charset="0"/>
                          <a:ea typeface="Roboto"/>
                          <a:cs typeface="Arial" panose="020B0604020202020204" pitchFamily="34" charset="0"/>
                          <a:sym typeface="Roboto"/>
                        </a:rPr>
                        <m:t>≤</m:t>
                      </m:r>
                      <m:r>
                        <a:rPr lang="en-AU" sz="1400" b="1" i="1" smtClean="0">
                          <a:solidFill>
                            <a:srgbClr val="000000"/>
                          </a:solidFill>
                          <a:latin typeface="Cambria Math" panose="02040503050406030204" pitchFamily="18" charset="0"/>
                          <a:ea typeface="Roboto"/>
                          <a:cs typeface="Arial" panose="020B0604020202020204" pitchFamily="34" charset="0"/>
                          <a:sym typeface="Roboto"/>
                        </a:rPr>
                        <m:t>𝒓</m:t>
                      </m:r>
                    </m:oMath>
                  </m:oMathPara>
                </a14:m>
                <a:endParaRPr lang="en-GB" sz="1400" b="1" dirty="0">
                  <a:solidFill>
                    <a:srgbClr val="000000"/>
                  </a:solidFill>
                  <a:latin typeface="Arial" panose="020B0604020202020204" pitchFamily="34" charset="0"/>
                  <a:ea typeface="Roboto"/>
                  <a:cs typeface="Arial" panose="020B0604020202020204" pitchFamily="34" charset="0"/>
                  <a:sym typeface="Roboto"/>
                </a:endParaRPr>
              </a:p>
            </p:txBody>
          </p:sp>
        </mc:Choice>
        <mc:Fallback xmlns="">
          <p:sp>
            <p:nvSpPr>
              <p:cNvPr id="19" name="TextBox 18">
                <a:extLst>
                  <a:ext uri="{FF2B5EF4-FFF2-40B4-BE49-F238E27FC236}">
                    <a16:creationId xmlns:a16="http://schemas.microsoft.com/office/drawing/2014/main" id="{E3C66830-D0B3-6470-F10B-8288432C235D}"/>
                  </a:ext>
                </a:extLst>
              </p:cNvPr>
              <p:cNvSpPr txBox="1">
                <a:spLocks noRot="1" noChangeAspect="1" noMove="1" noResize="1" noEditPoints="1" noAdjustHandles="1" noChangeArrowheads="1" noChangeShapeType="1" noTextEdit="1"/>
              </p:cNvSpPr>
              <p:nvPr/>
            </p:nvSpPr>
            <p:spPr>
              <a:xfrm>
                <a:off x="597205" y="1256332"/>
                <a:ext cx="7082971" cy="3165867"/>
              </a:xfrm>
              <a:prstGeom prst="rect">
                <a:avLst/>
              </a:prstGeom>
              <a:blipFill>
                <a:blip r:embed="rId4"/>
                <a:stretch>
                  <a:fillRect l="-258" t="-385" r="-258"/>
                </a:stretch>
              </a:blipFill>
              <a:ln w="12700" cap="flat">
                <a:noFill/>
                <a:miter lim="400000"/>
              </a:ln>
              <a:effectLst/>
            </p:spPr>
            <p:txBody>
              <a:bodyPr/>
              <a:lstStyle/>
              <a:p>
                <a:r>
                  <a:rPr lang="en-AU">
                    <a:noFill/>
                  </a:rPr>
                  <a:t> </a:t>
                </a:r>
              </a:p>
            </p:txBody>
          </p:sp>
        </mc:Fallback>
      </mc:AlternateContent>
      <p:sp>
        <p:nvSpPr>
          <p:cNvPr id="8" name="Rectangle 7">
            <a:extLst>
              <a:ext uri="{FF2B5EF4-FFF2-40B4-BE49-F238E27FC236}">
                <a16:creationId xmlns:a16="http://schemas.microsoft.com/office/drawing/2014/main" id="{7057082A-110C-4E69-4832-C8737508BD34}"/>
              </a:ext>
            </a:extLst>
          </p:cNvPr>
          <p:cNvSpPr/>
          <p:nvPr/>
        </p:nvSpPr>
        <p:spPr>
          <a:xfrm>
            <a:off x="580899" y="5062646"/>
            <a:ext cx="7082971" cy="1174666"/>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Arrow: Down 8">
            <a:extLst>
              <a:ext uri="{FF2B5EF4-FFF2-40B4-BE49-F238E27FC236}">
                <a16:creationId xmlns:a16="http://schemas.microsoft.com/office/drawing/2014/main" id="{7F82F414-F539-ED8E-7279-E53FFB47471E}"/>
              </a:ext>
            </a:extLst>
          </p:cNvPr>
          <p:cNvSpPr/>
          <p:nvPr/>
        </p:nvSpPr>
        <p:spPr>
          <a:xfrm>
            <a:off x="3922666" y="4495037"/>
            <a:ext cx="360040" cy="436391"/>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7C55DEC-4B78-3D6D-4573-9EB0EB8E055F}"/>
                  </a:ext>
                </a:extLst>
              </p:cNvPr>
              <p:cNvSpPr txBox="1"/>
              <p:nvPr/>
            </p:nvSpPr>
            <p:spPr>
              <a:xfrm>
                <a:off x="616902" y="5388369"/>
                <a:ext cx="7010963"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2438338" fontAlgn="auto" hangingPunct="0">
                  <a:spcBef>
                    <a:spcPts val="300"/>
                  </a:spcBef>
                  <a:spcAft>
                    <a:spcPts val="1200"/>
                  </a:spcAft>
                </a:pPr>
                <a:r>
                  <a:rPr lang="en-AU" sz="1400" dirty="0">
                    <a:solidFill>
                      <a:srgbClr val="000000"/>
                    </a:solidFill>
                    <a:latin typeface="Arial" panose="020B0604020202020204" pitchFamily="34" charset="0"/>
                    <a:ea typeface="Roboto"/>
                    <a:cs typeface="Arial" panose="020B0604020202020204" pitchFamily="34" charset="0"/>
                    <a:sym typeface="Roboto"/>
                  </a:rPr>
                  <a:t>This is our second Material Index, </a:t>
                </a:r>
                <a14:m>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𝑴</m:t>
                    </m:r>
                    <m:r>
                      <a:rPr lang="en-AU" sz="1400" b="1" i="1" smtClean="0">
                        <a:solidFill>
                          <a:srgbClr val="000000"/>
                        </a:solidFill>
                        <a:latin typeface="Cambria Math" panose="02040503050406030204" pitchFamily="18" charset="0"/>
                        <a:ea typeface="Roboto"/>
                        <a:cs typeface="Arial" panose="020B0604020202020204" pitchFamily="34" charset="0"/>
                        <a:sym typeface="Roboto"/>
                      </a:rPr>
                      <m:t>𝟐</m:t>
                    </m:r>
                    <m:r>
                      <a:rPr lang="en-AU" sz="1400" b="1" i="1" smtClean="0">
                        <a:solidFill>
                          <a:srgbClr val="000000"/>
                        </a:solidFill>
                        <a:latin typeface="Cambria Math" panose="02040503050406030204" pitchFamily="18" charset="0"/>
                        <a:ea typeface="Roboto"/>
                        <a:cs typeface="Arial" panose="020B0604020202020204" pitchFamily="34" charset="0"/>
                        <a:sym typeface="Roboto"/>
                      </a:rPr>
                      <m:t>=</m:t>
                    </m:r>
                    <m:r>
                      <a:rPr lang="en-AU" sz="1400" b="1" i="1" smtClean="0">
                        <a:solidFill>
                          <a:srgbClr val="000000"/>
                        </a:solidFill>
                        <a:latin typeface="Cambria Math" panose="02040503050406030204" pitchFamily="18" charset="0"/>
                        <a:ea typeface="Roboto"/>
                        <a:cs typeface="Arial" panose="020B0604020202020204" pitchFamily="34" charset="0"/>
                        <a:sym typeface="Roboto"/>
                      </a:rPr>
                      <m:t>𝑬</m:t>
                    </m:r>
                    <m:r>
                      <a:rPr lang="en-AU" sz="1400" b="0" i="1" smtClean="0">
                        <a:solidFill>
                          <a:srgbClr val="000000"/>
                        </a:solidFill>
                        <a:latin typeface="Cambria Math" panose="02040503050406030204" pitchFamily="18" charset="0"/>
                        <a:ea typeface="Roboto"/>
                        <a:cs typeface="Arial" panose="020B0604020202020204" pitchFamily="34" charset="0"/>
                        <a:sym typeface="Roboto"/>
                      </a:rPr>
                      <m:t>.</m:t>
                    </m:r>
                  </m:oMath>
                </a14:m>
                <a:r>
                  <a:rPr lang="en-GB" sz="1400" dirty="0">
                    <a:solidFill>
                      <a:srgbClr val="000000"/>
                    </a:solidFill>
                    <a:latin typeface="Arial" panose="020B0604020202020204" pitchFamily="34" charset="0"/>
                    <a:ea typeface="Roboto"/>
                    <a:cs typeface="Arial" panose="020B0604020202020204" pitchFamily="34" charset="0"/>
                    <a:sym typeface="Roboto"/>
                  </a:rPr>
                  <a:t> We see that if </a:t>
                </a:r>
                <a14:m>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𝑬</m:t>
                    </m:r>
                  </m:oMath>
                </a14:m>
                <a:r>
                  <a:rPr lang="en-GB" sz="1400" dirty="0">
                    <a:solidFill>
                      <a:srgbClr val="000000"/>
                    </a:solidFill>
                    <a:latin typeface="Arial" panose="020B0604020202020204" pitchFamily="34" charset="0"/>
                    <a:ea typeface="Roboto"/>
                    <a:cs typeface="Arial" panose="020B0604020202020204" pitchFamily="34" charset="0"/>
                    <a:sym typeface="Roboto"/>
                  </a:rPr>
                  <a:t> increases, </a:t>
                </a:r>
                <a14:m>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𝒓</m:t>
                    </m:r>
                  </m:oMath>
                </a14:m>
                <a:r>
                  <a:rPr lang="en-GB" sz="1400" dirty="0">
                    <a:solidFill>
                      <a:srgbClr val="000000"/>
                    </a:solidFill>
                    <a:latin typeface="Arial" panose="020B0604020202020204" pitchFamily="34" charset="0"/>
                    <a:ea typeface="Roboto"/>
                    <a:cs typeface="Arial" panose="020B0604020202020204" pitchFamily="34" charset="0"/>
                    <a:sym typeface="Roboto"/>
                  </a:rPr>
                  <a:t> will decrease. Let’s put this and </a:t>
                </a:r>
                <a14:m>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𝑴</m:t>
                    </m:r>
                    <m:r>
                      <a:rPr lang="en-AU" sz="1400" b="1" i="1" smtClean="0">
                        <a:solidFill>
                          <a:srgbClr val="000000"/>
                        </a:solidFill>
                        <a:latin typeface="Cambria Math" panose="02040503050406030204" pitchFamily="18" charset="0"/>
                        <a:ea typeface="Roboto"/>
                        <a:cs typeface="Arial" panose="020B0604020202020204" pitchFamily="34" charset="0"/>
                        <a:sym typeface="Roboto"/>
                      </a:rPr>
                      <m:t>𝟏</m:t>
                    </m:r>
                  </m:oMath>
                </a14:m>
                <a:r>
                  <a:rPr lang="en-GB" sz="1400" dirty="0">
                    <a:solidFill>
                      <a:srgbClr val="000000"/>
                    </a:solidFill>
                    <a:latin typeface="Arial" panose="020B0604020202020204" pitchFamily="34" charset="0"/>
                    <a:ea typeface="Roboto"/>
                    <a:cs typeface="Arial" panose="020B0604020202020204" pitchFamily="34" charset="0"/>
                    <a:sym typeface="Roboto"/>
                  </a:rPr>
                  <a:t> to use on our Ashby chart.</a:t>
                </a:r>
              </a:p>
            </p:txBody>
          </p:sp>
        </mc:Choice>
        <mc:Fallback xmlns="">
          <p:sp>
            <p:nvSpPr>
              <p:cNvPr id="10" name="TextBox 9">
                <a:extLst>
                  <a:ext uri="{FF2B5EF4-FFF2-40B4-BE49-F238E27FC236}">
                    <a16:creationId xmlns:a16="http://schemas.microsoft.com/office/drawing/2014/main" id="{67C55DEC-4B78-3D6D-4573-9EB0EB8E055F}"/>
                  </a:ext>
                </a:extLst>
              </p:cNvPr>
              <p:cNvSpPr txBox="1">
                <a:spLocks noRot="1" noChangeAspect="1" noMove="1" noResize="1" noEditPoints="1" noAdjustHandles="1" noChangeArrowheads="1" noChangeShapeType="1" noTextEdit="1"/>
              </p:cNvSpPr>
              <p:nvPr/>
            </p:nvSpPr>
            <p:spPr>
              <a:xfrm>
                <a:off x="616902" y="5388369"/>
                <a:ext cx="7010963" cy="523220"/>
              </a:xfrm>
              <a:prstGeom prst="rect">
                <a:avLst/>
              </a:prstGeom>
              <a:blipFill>
                <a:blip r:embed="rId5"/>
                <a:stretch>
                  <a:fillRect l="-261" t="-2326" r="-174" b="-10465"/>
                </a:stretch>
              </a:blipFill>
              <a:ln w="12700" cap="flat">
                <a:noFill/>
                <a:miter lim="400000"/>
              </a:ln>
              <a:effectLst/>
            </p:spPr>
            <p:txBody>
              <a:bodyPr/>
              <a:lstStyle/>
              <a:p>
                <a:r>
                  <a:rPr lang="en-AU">
                    <a:noFill/>
                  </a:rPr>
                  <a:t> </a:t>
                </a:r>
              </a:p>
            </p:txBody>
          </p:sp>
        </mc:Fallback>
      </mc:AlternateContent>
      <p:sp>
        <p:nvSpPr>
          <p:cNvPr id="3" name="Rectangle 2">
            <a:extLst>
              <a:ext uri="{FF2B5EF4-FFF2-40B4-BE49-F238E27FC236}">
                <a16:creationId xmlns:a16="http://schemas.microsoft.com/office/drawing/2014/main" id="{55712748-2D87-5077-3F31-35E5EB4FF161}"/>
              </a:ext>
            </a:extLst>
          </p:cNvPr>
          <p:cNvSpPr/>
          <p:nvPr/>
        </p:nvSpPr>
        <p:spPr>
          <a:xfrm>
            <a:off x="3393604" y="3585716"/>
            <a:ext cx="432048" cy="720080"/>
          </a:xfrm>
          <a:prstGeom prst="rect">
            <a:avLst/>
          </a:prstGeom>
          <a:noFill/>
          <a:ln w="12700" cap="flat">
            <a:solidFill>
              <a:schemeClr val="accent5">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Tree>
    <p:extLst>
      <p:ext uri="{BB962C8B-B14F-4D97-AF65-F5344CB8AC3E}">
        <p14:creationId xmlns:p14="http://schemas.microsoft.com/office/powerpoint/2010/main" val="270667449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F20DEAB-1BD2-FFB1-DF81-99E21F4F532B}"/>
              </a:ext>
            </a:extLst>
          </p:cNvPr>
          <p:cNvSpPr/>
          <p:nvPr/>
        </p:nvSpPr>
        <p:spPr>
          <a:xfrm>
            <a:off x="7176119" y="1486823"/>
            <a:ext cx="4536504" cy="345434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50066717-5573-4574-BEA8-383F134D075B}"/>
              </a:ext>
            </a:extLst>
          </p:cNvPr>
          <p:cNvSpPr>
            <a:spLocks noGrp="1"/>
          </p:cNvSpPr>
          <p:nvPr>
            <p:ph type="title"/>
          </p:nvPr>
        </p:nvSpPr>
        <p:spPr/>
        <p:txBody>
          <a:bodyPr>
            <a:normAutofit/>
          </a:bodyPr>
          <a:lstStyle/>
          <a:p>
            <a:pPr marR="0" algn="l" defTabSz="2438338" rtl="0" fontAlgn="auto" latinLnBrk="0" hangingPunct="0">
              <a:lnSpc>
                <a:spcPct val="90000"/>
              </a:lnSpc>
              <a:spcBef>
                <a:spcPts val="300"/>
              </a:spcBef>
              <a:spcAft>
                <a:spcPts val="600"/>
              </a:spcAft>
              <a:buClrTx/>
              <a:buSzTx/>
              <a:tabLst/>
            </a:pPr>
            <a:r>
              <a:rPr lang="en-GB" sz="3200" dirty="0">
                <a:solidFill>
                  <a:srgbClr val="000000"/>
                </a:solidFill>
                <a:latin typeface="Arial" panose="020B0604020202020204" pitchFamily="34" charset="0"/>
                <a:ea typeface="Roboto"/>
                <a:cs typeface="Arial" panose="020B0604020202020204" pitchFamily="34" charset="0"/>
                <a:sym typeface="Roboto"/>
              </a:rPr>
              <a:t>Example 1: Minimalist Table</a:t>
            </a:r>
          </a:p>
        </p:txBody>
      </p:sp>
      <p:pic>
        <p:nvPicPr>
          <p:cNvPr id="8" name="Picture 7">
            <a:extLst>
              <a:ext uri="{FF2B5EF4-FFF2-40B4-BE49-F238E27FC236}">
                <a16:creationId xmlns:a16="http://schemas.microsoft.com/office/drawing/2014/main" id="{B8D75556-A67F-3100-13FC-06D3C6DD1726}"/>
              </a:ext>
            </a:extLst>
          </p:cNvPr>
          <p:cNvPicPr>
            <a:picLocks noChangeAspect="1"/>
          </p:cNvPicPr>
          <p:nvPr/>
        </p:nvPicPr>
        <p:blipFill>
          <a:blip r:embed="rId3"/>
          <a:stretch>
            <a:fillRect/>
          </a:stretch>
        </p:blipFill>
        <p:spPr>
          <a:xfrm>
            <a:off x="263352" y="1057350"/>
            <a:ext cx="6582521" cy="5193505"/>
          </a:xfrm>
          <a:prstGeom prst="rect">
            <a:avLst/>
          </a:prstGeom>
        </p:spPr>
      </p:pic>
      <p:cxnSp>
        <p:nvCxnSpPr>
          <p:cNvPr id="13" name="Straight Connector 12">
            <a:extLst>
              <a:ext uri="{FF2B5EF4-FFF2-40B4-BE49-F238E27FC236}">
                <a16:creationId xmlns:a16="http://schemas.microsoft.com/office/drawing/2014/main" id="{63DB8974-5293-383B-A703-A4D480036549}"/>
              </a:ext>
            </a:extLst>
          </p:cNvPr>
          <p:cNvCxnSpPr>
            <a:cxnSpLocks/>
          </p:cNvCxnSpPr>
          <p:nvPr/>
        </p:nvCxnSpPr>
        <p:spPr>
          <a:xfrm flipH="1">
            <a:off x="3160815" y="3301212"/>
            <a:ext cx="3891432" cy="3012722"/>
          </a:xfrm>
          <a:prstGeom prst="line">
            <a:avLst/>
          </a:prstGeom>
          <a:noFill/>
          <a:ln w="38100" cap="flat">
            <a:solidFill>
              <a:schemeClr val="accent5">
                <a:lumMod val="50000"/>
              </a:schemeClr>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7FD9C1F-9440-C645-E4E7-E9DC2DD96830}"/>
                  </a:ext>
                </a:extLst>
              </p:cNvPr>
              <p:cNvSpPr txBox="1"/>
              <p:nvPr/>
            </p:nvSpPr>
            <p:spPr>
              <a:xfrm>
                <a:off x="7341242" y="1603118"/>
                <a:ext cx="4206257" cy="3282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gn="just" defTabSz="2438338" fontAlgn="auto" hangingPunct="0">
                  <a:spcBef>
                    <a:spcPts val="300"/>
                  </a:spcBef>
                  <a:spcAft>
                    <a:spcPts val="1200"/>
                  </a:spcAft>
                  <a:buFont typeface="Wingdings" panose="05000000000000000000" pitchFamily="2" charset="2"/>
                  <a:buChar char="ü"/>
                </a:pPr>
                <a:r>
                  <a:rPr lang="en-AU" sz="1200" b="1" dirty="0">
                    <a:latin typeface="Arial" panose="020B0604020202020204" pitchFamily="34" charset="0"/>
                    <a:ea typeface="Cambria Math" panose="02040503050406030204" pitchFamily="18" charset="0"/>
                  </a:rPr>
                  <a:t>Step 5: Use Ashby chart to select materials</a:t>
                </a:r>
              </a:p>
              <a:p>
                <a:pPr algn="just" defTabSz="2438338" fontAlgn="auto" hangingPunct="0">
                  <a:spcBef>
                    <a:spcPts val="300"/>
                  </a:spcBef>
                  <a:spcAft>
                    <a:spcPts val="1200"/>
                  </a:spcAft>
                </a:pPr>
                <a:r>
                  <a:rPr lang="en-AU" sz="1200" dirty="0">
                    <a:latin typeface="Arial" panose="020B0604020202020204" pitchFamily="34" charset="0"/>
                    <a:ea typeface="Cambria Math" panose="02040503050406030204" pitchFamily="18" charset="0"/>
                  </a:rPr>
                  <a:t>Our material index comprises of </a:t>
                </a:r>
                <a14:m>
                  <m:oMath xmlns:m="http://schemas.openxmlformats.org/officeDocument/2006/math">
                    <m:r>
                      <a:rPr lang="en-AU" sz="1200" b="1" i="1" smtClean="0">
                        <a:latin typeface="Cambria Math" panose="02040503050406030204" pitchFamily="18" charset="0"/>
                        <a:ea typeface="Cambria Math" panose="02040503050406030204" pitchFamily="18" charset="0"/>
                      </a:rPr>
                      <m:t>𝑬</m:t>
                    </m:r>
                  </m:oMath>
                </a14:m>
                <a:r>
                  <a:rPr lang="en-AU" sz="1200" b="1" dirty="0">
                    <a:latin typeface="Arial" panose="020B0604020202020204" pitchFamily="34" charset="0"/>
                    <a:ea typeface="Cambria Math" panose="02040503050406030204" pitchFamily="18" charset="0"/>
                  </a:rPr>
                  <a:t> </a:t>
                </a:r>
                <a:r>
                  <a:rPr lang="en-AU" sz="1200" dirty="0">
                    <a:latin typeface="Arial" panose="020B0604020202020204" pitchFamily="34" charset="0"/>
                    <a:ea typeface="Cambria Math" panose="02040503050406030204" pitchFamily="18" charset="0"/>
                  </a:rPr>
                  <a:t>and </a:t>
                </a:r>
                <a14:m>
                  <m:oMath xmlns:m="http://schemas.openxmlformats.org/officeDocument/2006/math">
                    <m:r>
                      <a:rPr lang="en-AU" sz="1200" b="1" i="1" smtClean="0">
                        <a:latin typeface="Cambria Math" panose="02040503050406030204" pitchFamily="18" charset="0"/>
                        <a:ea typeface="Cambria Math" panose="02040503050406030204" pitchFamily="18" charset="0"/>
                      </a:rPr>
                      <m:t>𝝆</m:t>
                    </m:r>
                  </m:oMath>
                </a14:m>
                <a:r>
                  <a:rPr lang="en-AU" sz="1200" b="1" dirty="0">
                    <a:latin typeface="Arial" panose="020B0604020202020204" pitchFamily="34" charset="0"/>
                    <a:ea typeface="Cambria Math" panose="02040503050406030204" pitchFamily="18" charset="0"/>
                  </a:rPr>
                  <a:t>. </a:t>
                </a:r>
                <a:r>
                  <a:rPr lang="en-AU" sz="1200" dirty="0">
                    <a:latin typeface="Arial" panose="020B0604020202020204" pitchFamily="34" charset="0"/>
                    <a:ea typeface="Cambria Math" panose="02040503050406030204" pitchFamily="18" charset="0"/>
                  </a:rPr>
                  <a:t>Thus, we need an Ashby chart which compares these values.</a:t>
                </a:r>
                <a:endParaRPr lang="en-AU" sz="1200" b="1" dirty="0">
                  <a:latin typeface="Arial" panose="020B0604020202020204" pitchFamily="34" charset="0"/>
                  <a:ea typeface="Cambria Math" panose="02040503050406030204" pitchFamily="18" charset="0"/>
                </a:endParaRPr>
              </a:p>
              <a:p>
                <a:pPr algn="just" defTabSz="2438338" fontAlgn="auto" hangingPunct="0">
                  <a:spcBef>
                    <a:spcPts val="300"/>
                  </a:spcBef>
                  <a:spcAft>
                    <a:spcPts val="1200"/>
                  </a:spcAft>
                </a:pPr>
                <a:r>
                  <a:rPr lang="en-AU" sz="1200" dirty="0">
                    <a:latin typeface="Arial" panose="020B0604020202020204" pitchFamily="34" charset="0"/>
                    <a:ea typeface="Cambria Math" panose="02040503050406030204" pitchFamily="18" charset="0"/>
                  </a:rPr>
                  <a:t>Let’s start with</a:t>
                </a:r>
                <a14:m>
                  <m:oMath xmlns:m="http://schemas.openxmlformats.org/officeDocument/2006/math">
                    <m:r>
                      <a:rPr lang="en-AU" sz="1200" b="0" i="0" smtClean="0">
                        <a:latin typeface="Cambria Math" panose="02040503050406030204" pitchFamily="18" charset="0"/>
                        <a:ea typeface="Cambria Math" panose="02040503050406030204" pitchFamily="18" charset="0"/>
                      </a:rPr>
                      <m:t> </m:t>
                    </m:r>
                    <m:r>
                      <a:rPr lang="en-AU" sz="1200" b="1" i="1">
                        <a:latin typeface="Cambria Math" panose="02040503050406030204" pitchFamily="18" charset="0"/>
                        <a:ea typeface="Cambria Math" panose="02040503050406030204" pitchFamily="18" charset="0"/>
                      </a:rPr>
                      <m:t>𝑴</m:t>
                    </m:r>
                    <m:r>
                      <a:rPr lang="en-AU" sz="1200" b="1" i="1">
                        <a:latin typeface="Cambria Math" panose="02040503050406030204" pitchFamily="18" charset="0"/>
                        <a:ea typeface="Cambria Math" panose="02040503050406030204" pitchFamily="18" charset="0"/>
                      </a:rPr>
                      <m:t>𝟏</m:t>
                    </m:r>
                    <m:r>
                      <a:rPr lang="en-AU" sz="1200" b="1" i="1" smtClean="0">
                        <a:latin typeface="Cambria Math" panose="02040503050406030204" pitchFamily="18" charset="0"/>
                        <a:ea typeface="Cambria Math" panose="02040503050406030204" pitchFamily="18" charset="0"/>
                      </a:rPr>
                      <m:t>=</m:t>
                    </m:r>
                    <m:f>
                      <m:fPr>
                        <m:ctrlPr>
                          <a:rPr lang="en-AU" sz="1200" b="1" i="1">
                            <a:latin typeface="Cambria Math" panose="02040503050406030204" pitchFamily="18" charset="0"/>
                            <a:ea typeface="Cambria Math" panose="02040503050406030204" pitchFamily="18" charset="0"/>
                          </a:rPr>
                        </m:ctrlPr>
                      </m:fPr>
                      <m:num>
                        <m:sSup>
                          <m:sSupPr>
                            <m:ctrlPr>
                              <a:rPr lang="en-AU" sz="1200" b="1" i="1">
                                <a:latin typeface="Cambria Math" panose="02040503050406030204" pitchFamily="18" charset="0"/>
                                <a:ea typeface="Cambria Math" panose="02040503050406030204" pitchFamily="18" charset="0"/>
                              </a:rPr>
                            </m:ctrlPr>
                          </m:sSupPr>
                          <m:e>
                            <m:r>
                              <a:rPr lang="en-AU" sz="1200" b="1" i="1">
                                <a:latin typeface="Cambria Math" panose="02040503050406030204" pitchFamily="18" charset="0"/>
                                <a:ea typeface="Cambria Math" panose="02040503050406030204" pitchFamily="18" charset="0"/>
                              </a:rPr>
                              <m:t>𝑬</m:t>
                            </m:r>
                          </m:e>
                          <m:sup>
                            <m:f>
                              <m:fPr>
                                <m:ctrlPr>
                                  <a:rPr lang="en-AU" sz="1200" b="1" i="1">
                                    <a:latin typeface="Cambria Math" panose="02040503050406030204" pitchFamily="18" charset="0"/>
                                    <a:ea typeface="Cambria Math" panose="02040503050406030204" pitchFamily="18" charset="0"/>
                                  </a:rPr>
                                </m:ctrlPr>
                              </m:fPr>
                              <m:num>
                                <m:r>
                                  <a:rPr lang="en-AU" sz="1200" b="1" i="1">
                                    <a:latin typeface="Cambria Math" panose="02040503050406030204" pitchFamily="18" charset="0"/>
                                    <a:ea typeface="Cambria Math" panose="02040503050406030204" pitchFamily="18" charset="0"/>
                                  </a:rPr>
                                  <m:t>𝟏</m:t>
                                </m:r>
                              </m:num>
                              <m:den>
                                <m:r>
                                  <a:rPr lang="en-AU" sz="1200" b="1" i="1">
                                    <a:latin typeface="Cambria Math" panose="02040503050406030204" pitchFamily="18" charset="0"/>
                                    <a:ea typeface="Cambria Math" panose="02040503050406030204" pitchFamily="18" charset="0"/>
                                  </a:rPr>
                                  <m:t>𝟐</m:t>
                                </m:r>
                              </m:den>
                            </m:f>
                          </m:sup>
                        </m:sSup>
                      </m:num>
                      <m:den>
                        <m:r>
                          <a:rPr lang="en-AU" sz="1200" b="1" i="1">
                            <a:latin typeface="Cambria Math" panose="02040503050406030204" pitchFamily="18" charset="0"/>
                            <a:ea typeface="Cambria Math" panose="02040503050406030204" pitchFamily="18" charset="0"/>
                          </a:rPr>
                          <m:t>𝝆</m:t>
                        </m:r>
                      </m:den>
                    </m:f>
                  </m:oMath>
                </a14:m>
                <a:r>
                  <a:rPr lang="en-AU" sz="1200" dirty="0">
                    <a:latin typeface="Arial" panose="020B0604020202020204" pitchFamily="34" charset="0"/>
                    <a:ea typeface="Cambria Math" panose="02040503050406030204" pitchFamily="18" charset="0"/>
                  </a:rPr>
                  <a:t>. Find the tie-line (dotted line) which matches our material index.</a:t>
                </a:r>
                <a:endParaRPr lang="en-AU" sz="1200" dirty="0">
                  <a:solidFill>
                    <a:schemeClr val="tx1"/>
                  </a:solidFill>
                  <a:latin typeface="Arial" panose="020B0604020202020204" pitchFamily="34" charset="0"/>
                  <a:ea typeface="Cambria Math" panose="02040503050406030204" pitchFamily="18" charset="0"/>
                </a:endParaRPr>
              </a:p>
              <a:p>
                <a:pPr algn="just" defTabSz="2438338" fontAlgn="auto" hangingPunct="0">
                  <a:spcBef>
                    <a:spcPts val="300"/>
                  </a:spcBef>
                  <a:spcAft>
                    <a:spcPts val="1200"/>
                  </a:spcAft>
                </a:pPr>
                <a:r>
                  <a:rPr lang="en-AU" sz="1200" dirty="0">
                    <a:latin typeface="Arial" panose="020B0604020202020204" pitchFamily="34" charset="0"/>
                    <a:ea typeface="Cambria Math" panose="02040503050406030204" pitchFamily="18" charset="0"/>
                  </a:rPr>
                  <a:t>Move the line up until a reasonably small subset of materials is above the line (we want to maximise </a:t>
                </a:r>
                <a14:m>
                  <m:oMath xmlns:m="http://schemas.openxmlformats.org/officeDocument/2006/math">
                    <m:r>
                      <a:rPr lang="en-AU" sz="1200" b="1" i="1" smtClean="0">
                        <a:latin typeface="Cambria Math" panose="02040503050406030204" pitchFamily="18" charset="0"/>
                        <a:ea typeface="Cambria Math" panose="02040503050406030204" pitchFamily="18" charset="0"/>
                      </a:rPr>
                      <m:t>𝑴</m:t>
                    </m:r>
                    <m:r>
                      <a:rPr lang="en-AU" sz="1200" b="1" i="1" smtClean="0">
                        <a:latin typeface="Cambria Math" panose="02040503050406030204" pitchFamily="18" charset="0"/>
                        <a:ea typeface="Cambria Math" panose="02040503050406030204" pitchFamily="18" charset="0"/>
                      </a:rPr>
                      <m:t>𝟏</m:t>
                    </m:r>
                  </m:oMath>
                </a14:m>
                <a:r>
                  <a:rPr lang="en-AU" sz="1200" dirty="0">
                    <a:solidFill>
                      <a:schemeClr val="tx1"/>
                    </a:solidFill>
                    <a:latin typeface="Arial" panose="020B0604020202020204" pitchFamily="34" charset="0"/>
                    <a:ea typeface="Cambria Math" panose="02040503050406030204" pitchFamily="18" charset="0"/>
                  </a:rPr>
                  <a:t> remember). </a:t>
                </a:r>
              </a:p>
              <a:p>
                <a:pPr algn="just" defTabSz="2438338" fontAlgn="auto" hangingPunct="0">
                  <a:spcBef>
                    <a:spcPts val="300"/>
                  </a:spcBef>
                  <a:spcAft>
                    <a:spcPts val="1200"/>
                  </a:spcAft>
                </a:pPr>
                <a:r>
                  <a:rPr lang="en-AU" sz="1200" dirty="0">
                    <a:latin typeface="Arial" panose="020B0604020202020204" pitchFamily="34" charset="0"/>
                    <a:ea typeface="Cambria Math" panose="02040503050406030204" pitchFamily="18" charset="0"/>
                  </a:rPr>
                  <a:t>Any material along the line will at a minimum fulfil the criteria of withstanding </a:t>
                </a:r>
                <a14:m>
                  <m:oMath xmlns:m="http://schemas.openxmlformats.org/officeDocument/2006/math">
                    <m:sSub>
                      <m:sSubPr>
                        <m:ctrlPr>
                          <a:rPr lang="en-AU" sz="1200" b="1" i="1" smtClean="0">
                            <a:latin typeface="Cambria Math" panose="02040503050406030204" pitchFamily="18" charset="0"/>
                            <a:ea typeface="Cambria Math" panose="02040503050406030204" pitchFamily="18" charset="0"/>
                          </a:rPr>
                        </m:ctrlPr>
                      </m:sSubPr>
                      <m:e>
                        <m:r>
                          <a:rPr lang="en-AU" sz="1200" b="1" i="1" smtClean="0">
                            <a:latin typeface="Cambria Math" panose="02040503050406030204" pitchFamily="18" charset="0"/>
                            <a:ea typeface="Cambria Math" panose="02040503050406030204" pitchFamily="18" charset="0"/>
                          </a:rPr>
                          <m:t>𝑭</m:t>
                        </m:r>
                      </m:e>
                      <m:sub>
                        <m:r>
                          <a:rPr lang="en-AU" sz="1200" b="1" i="1" smtClean="0">
                            <a:latin typeface="Cambria Math" panose="02040503050406030204" pitchFamily="18" charset="0"/>
                            <a:ea typeface="Cambria Math" panose="02040503050406030204" pitchFamily="18" charset="0"/>
                          </a:rPr>
                          <m:t>𝒄𝒓𝒊𝒕</m:t>
                        </m:r>
                      </m:sub>
                    </m:sSub>
                    <m:r>
                      <a:rPr lang="en-AU" sz="1200" b="0" i="0" smtClean="0">
                        <a:latin typeface="Cambria Math" panose="02040503050406030204" pitchFamily="18" charset="0"/>
                        <a:ea typeface="Cambria Math" panose="02040503050406030204" pitchFamily="18" charset="0"/>
                      </a:rPr>
                      <m:t>.</m:t>
                    </m:r>
                  </m:oMath>
                </a14:m>
                <a:r>
                  <a:rPr lang="en-AU" sz="1200" dirty="0">
                    <a:solidFill>
                      <a:schemeClr val="tx1"/>
                    </a:solidFill>
                    <a:latin typeface="Arial" panose="020B0604020202020204" pitchFamily="34" charset="0"/>
                    <a:ea typeface="Cambria Math" panose="02040503050406030204" pitchFamily="18" charset="0"/>
                  </a:rPr>
                  <a:t> Materials </a:t>
                </a:r>
                <a:r>
                  <a:rPr lang="en-AU" sz="1200" b="1" dirty="0">
                    <a:solidFill>
                      <a:schemeClr val="tx1"/>
                    </a:solidFill>
                    <a:latin typeface="Arial" panose="020B0604020202020204" pitchFamily="34" charset="0"/>
                    <a:ea typeface="Cambria Math" panose="02040503050406030204" pitchFamily="18" charset="0"/>
                  </a:rPr>
                  <a:t>above the line will perform better </a:t>
                </a:r>
                <a:r>
                  <a:rPr lang="en-AU" sz="1200" dirty="0">
                    <a:solidFill>
                      <a:schemeClr val="tx1"/>
                    </a:solidFill>
                    <a:latin typeface="Arial" panose="020B0604020202020204" pitchFamily="34" charset="0"/>
                    <a:ea typeface="Cambria Math" panose="02040503050406030204" pitchFamily="18" charset="0"/>
                  </a:rPr>
                  <a:t>than minimum, materials </a:t>
                </a:r>
                <a:r>
                  <a:rPr lang="en-AU" sz="1200" b="1" dirty="0">
                    <a:solidFill>
                      <a:schemeClr val="tx1"/>
                    </a:solidFill>
                    <a:latin typeface="Arial" panose="020B0604020202020204" pitchFamily="34" charset="0"/>
                    <a:ea typeface="Cambria Math" panose="02040503050406030204" pitchFamily="18" charset="0"/>
                  </a:rPr>
                  <a:t>below the line will fail to meet the requirements. </a:t>
                </a:r>
              </a:p>
            </p:txBody>
          </p:sp>
        </mc:Choice>
        <mc:Fallback xmlns="">
          <p:sp>
            <p:nvSpPr>
              <p:cNvPr id="18" name="TextBox 17">
                <a:extLst>
                  <a:ext uri="{FF2B5EF4-FFF2-40B4-BE49-F238E27FC236}">
                    <a16:creationId xmlns:a16="http://schemas.microsoft.com/office/drawing/2014/main" id="{47FD9C1F-9440-C645-E4E7-E9DC2DD96830}"/>
                  </a:ext>
                </a:extLst>
              </p:cNvPr>
              <p:cNvSpPr txBox="1">
                <a:spLocks noRot="1" noChangeAspect="1" noMove="1" noResize="1" noEditPoints="1" noAdjustHandles="1" noChangeArrowheads="1" noChangeShapeType="1" noTextEdit="1"/>
              </p:cNvSpPr>
              <p:nvPr/>
            </p:nvSpPr>
            <p:spPr>
              <a:xfrm>
                <a:off x="7341242" y="1603118"/>
                <a:ext cx="4206257" cy="3282758"/>
              </a:xfrm>
              <a:prstGeom prst="rect">
                <a:avLst/>
              </a:prstGeom>
              <a:blipFill>
                <a:blip r:embed="rId4"/>
                <a:stretch>
                  <a:fillRect t="-372" r="-145" b="-558"/>
                </a:stretch>
              </a:blipFill>
              <a:ln w="12700" cap="flat">
                <a:noFill/>
                <a:miter lim="400000"/>
              </a:ln>
              <a:effectLst/>
            </p:spPr>
            <p:txBody>
              <a:bodyPr/>
              <a:lstStyle/>
              <a:p>
                <a:r>
                  <a:rPr lang="en-AU">
                    <a:noFill/>
                  </a:rPr>
                  <a:t> </a:t>
                </a:r>
              </a:p>
            </p:txBody>
          </p:sp>
        </mc:Fallback>
      </mc:AlternateContent>
      <p:sp>
        <p:nvSpPr>
          <p:cNvPr id="25" name="Rectangle 24">
            <a:extLst>
              <a:ext uri="{FF2B5EF4-FFF2-40B4-BE49-F238E27FC236}">
                <a16:creationId xmlns:a16="http://schemas.microsoft.com/office/drawing/2014/main" id="{9542D28E-47B3-864A-E151-641A4B0572C1}"/>
              </a:ext>
            </a:extLst>
          </p:cNvPr>
          <p:cNvSpPr/>
          <p:nvPr/>
        </p:nvSpPr>
        <p:spPr>
          <a:xfrm>
            <a:off x="7176119" y="5589240"/>
            <a:ext cx="4536504" cy="879678"/>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Arrow: Down 25">
            <a:extLst>
              <a:ext uri="{FF2B5EF4-FFF2-40B4-BE49-F238E27FC236}">
                <a16:creationId xmlns:a16="http://schemas.microsoft.com/office/drawing/2014/main" id="{D82929AC-DE97-9690-36AD-AEFBC6735B6E}"/>
              </a:ext>
            </a:extLst>
          </p:cNvPr>
          <p:cNvSpPr/>
          <p:nvPr/>
        </p:nvSpPr>
        <p:spPr>
          <a:xfrm>
            <a:off x="9264352" y="5082342"/>
            <a:ext cx="360040" cy="436391"/>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309642E-192F-0268-65D8-9BC162B96935}"/>
                  </a:ext>
                </a:extLst>
              </p:cNvPr>
              <p:cNvSpPr txBox="1"/>
              <p:nvPr/>
            </p:nvSpPr>
            <p:spPr>
              <a:xfrm>
                <a:off x="7346874" y="5705913"/>
                <a:ext cx="4206257"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2438338" fontAlgn="auto" hangingPunct="0">
                  <a:spcBef>
                    <a:spcPts val="300"/>
                  </a:spcBef>
                  <a:spcAft>
                    <a:spcPts val="1200"/>
                  </a:spcAft>
                </a:pPr>
                <a:r>
                  <a:rPr lang="en-AU" sz="1200" dirty="0">
                    <a:latin typeface="Arial" panose="020B0604020202020204" pitchFamily="34" charset="0"/>
                    <a:ea typeface="Cambria Math" panose="02040503050406030204" pitchFamily="18" charset="0"/>
                  </a:rPr>
                  <a:t>From this, we see that woods, CFRP and ceramics are suitable. Metals and polymers are close, but they will be too large or heavy. Now let’s consider </a:t>
                </a:r>
                <a14:m>
                  <m:oMath xmlns:m="http://schemas.openxmlformats.org/officeDocument/2006/math">
                    <m:r>
                      <a:rPr lang="en-AU" sz="1200" b="1" i="1" smtClean="0">
                        <a:latin typeface="Cambria Math" panose="02040503050406030204" pitchFamily="18" charset="0"/>
                        <a:ea typeface="Cambria Math" panose="02040503050406030204" pitchFamily="18" charset="0"/>
                      </a:rPr>
                      <m:t>𝑴</m:t>
                    </m:r>
                    <m:r>
                      <a:rPr lang="en-AU" sz="1200" b="1" i="1" smtClean="0">
                        <a:latin typeface="Cambria Math" panose="02040503050406030204" pitchFamily="18" charset="0"/>
                        <a:ea typeface="Cambria Math" panose="02040503050406030204" pitchFamily="18" charset="0"/>
                      </a:rPr>
                      <m:t>𝟐</m:t>
                    </m:r>
                    <m:r>
                      <a:rPr lang="en-AU" sz="1200" b="1" i="1" smtClean="0">
                        <a:latin typeface="Cambria Math" panose="02040503050406030204" pitchFamily="18" charset="0"/>
                        <a:ea typeface="Cambria Math" panose="02040503050406030204" pitchFamily="18" charset="0"/>
                      </a:rPr>
                      <m:t>.</m:t>
                    </m:r>
                  </m:oMath>
                </a14:m>
                <a:endParaRPr lang="en-AU" sz="1200" b="1" dirty="0">
                  <a:solidFill>
                    <a:schemeClr val="tx1"/>
                  </a:solidFill>
                  <a:latin typeface="Arial" panose="020B0604020202020204" pitchFamily="34" charset="0"/>
                  <a:ea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B309642E-192F-0268-65D8-9BC162B96935}"/>
                  </a:ext>
                </a:extLst>
              </p:cNvPr>
              <p:cNvSpPr txBox="1">
                <a:spLocks noRot="1" noChangeAspect="1" noMove="1" noResize="1" noEditPoints="1" noAdjustHandles="1" noChangeArrowheads="1" noChangeShapeType="1" noTextEdit="1"/>
              </p:cNvSpPr>
              <p:nvPr/>
            </p:nvSpPr>
            <p:spPr>
              <a:xfrm>
                <a:off x="7346874" y="5705913"/>
                <a:ext cx="4206257" cy="646331"/>
              </a:xfrm>
              <a:prstGeom prst="rect">
                <a:avLst/>
              </a:prstGeom>
              <a:blipFill>
                <a:blip r:embed="rId5"/>
                <a:stretch>
                  <a:fillRect t="-943" r="-870" b="-5660"/>
                </a:stretch>
              </a:blipFill>
              <a:ln w="12700" cap="flat">
                <a:noFill/>
                <a:miter lim="400000"/>
              </a:ln>
              <a:effectLst/>
            </p:spPr>
            <p:txBody>
              <a:bodyPr/>
              <a:lstStyle/>
              <a:p>
                <a:r>
                  <a:rPr lang="en-AU">
                    <a:noFill/>
                  </a:rPr>
                  <a:t> </a:t>
                </a:r>
              </a:p>
            </p:txBody>
          </p:sp>
        </mc:Fallback>
      </mc:AlternateContent>
    </p:spTree>
    <p:extLst>
      <p:ext uri="{BB962C8B-B14F-4D97-AF65-F5344CB8AC3E}">
        <p14:creationId xmlns:p14="http://schemas.microsoft.com/office/powerpoint/2010/main" val="3559816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4.07407E-6 L -0.14154 -0.25278 " pathEditMode="relative" rAng="0" ptsTypes="AA">
                                      <p:cBhvr>
                                        <p:cTn id="6" dur="2000" fill="hold"/>
                                        <p:tgtEl>
                                          <p:spTgt spid="13"/>
                                        </p:tgtEl>
                                        <p:attrNameLst>
                                          <p:attrName>ppt_x</p:attrName>
                                          <p:attrName>ppt_y</p:attrName>
                                        </p:attrNameLst>
                                      </p:cBhvr>
                                      <p:rCtr x="-7083" y="-126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F20DEAB-1BD2-FFB1-DF81-99E21F4F532B}"/>
              </a:ext>
            </a:extLst>
          </p:cNvPr>
          <p:cNvSpPr/>
          <p:nvPr/>
        </p:nvSpPr>
        <p:spPr>
          <a:xfrm>
            <a:off x="6960096" y="1545332"/>
            <a:ext cx="4896544" cy="333625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50066717-5573-4574-BEA8-383F134D075B}"/>
              </a:ext>
            </a:extLst>
          </p:cNvPr>
          <p:cNvSpPr>
            <a:spLocks noGrp="1"/>
          </p:cNvSpPr>
          <p:nvPr>
            <p:ph type="title"/>
          </p:nvPr>
        </p:nvSpPr>
        <p:spPr/>
        <p:txBody>
          <a:bodyPr>
            <a:normAutofit/>
          </a:bodyPr>
          <a:lstStyle/>
          <a:p>
            <a:pPr marR="0" algn="l" defTabSz="2438338" rtl="0" fontAlgn="auto" latinLnBrk="0" hangingPunct="0">
              <a:lnSpc>
                <a:spcPct val="90000"/>
              </a:lnSpc>
              <a:spcBef>
                <a:spcPts val="300"/>
              </a:spcBef>
              <a:spcAft>
                <a:spcPts val="600"/>
              </a:spcAft>
              <a:buClrTx/>
              <a:buSzTx/>
              <a:tabLst/>
            </a:pPr>
            <a:r>
              <a:rPr lang="en-GB" sz="3200" dirty="0">
                <a:solidFill>
                  <a:srgbClr val="000000"/>
                </a:solidFill>
                <a:latin typeface="Arial" panose="020B0604020202020204" pitchFamily="34" charset="0"/>
                <a:ea typeface="Roboto"/>
                <a:cs typeface="Arial" panose="020B0604020202020204" pitchFamily="34" charset="0"/>
                <a:sym typeface="Roboto"/>
              </a:rPr>
              <a:t>Example 1: Minimalist Table</a:t>
            </a:r>
          </a:p>
        </p:txBody>
      </p:sp>
      <p:pic>
        <p:nvPicPr>
          <p:cNvPr id="8" name="Picture 7">
            <a:extLst>
              <a:ext uri="{FF2B5EF4-FFF2-40B4-BE49-F238E27FC236}">
                <a16:creationId xmlns:a16="http://schemas.microsoft.com/office/drawing/2014/main" id="{B8D75556-A67F-3100-13FC-06D3C6DD1726}"/>
              </a:ext>
            </a:extLst>
          </p:cNvPr>
          <p:cNvPicPr>
            <a:picLocks noChangeAspect="1"/>
          </p:cNvPicPr>
          <p:nvPr/>
        </p:nvPicPr>
        <p:blipFill>
          <a:blip r:embed="rId3"/>
          <a:stretch>
            <a:fillRect/>
          </a:stretch>
        </p:blipFill>
        <p:spPr>
          <a:xfrm>
            <a:off x="263352" y="1117898"/>
            <a:ext cx="6582521" cy="5193505"/>
          </a:xfrm>
          <a:prstGeom prst="rect">
            <a:avLst/>
          </a:prstGeom>
        </p:spPr>
      </p:pic>
      <p:cxnSp>
        <p:nvCxnSpPr>
          <p:cNvPr id="13" name="Straight Connector 12">
            <a:extLst>
              <a:ext uri="{FF2B5EF4-FFF2-40B4-BE49-F238E27FC236}">
                <a16:creationId xmlns:a16="http://schemas.microsoft.com/office/drawing/2014/main" id="{63DB8974-5293-383B-A703-A4D480036549}"/>
              </a:ext>
            </a:extLst>
          </p:cNvPr>
          <p:cNvCxnSpPr>
            <a:cxnSpLocks/>
          </p:cNvCxnSpPr>
          <p:nvPr/>
        </p:nvCxnSpPr>
        <p:spPr>
          <a:xfrm flipH="1">
            <a:off x="911424" y="1545332"/>
            <a:ext cx="4608512" cy="3450577"/>
          </a:xfrm>
          <a:prstGeom prst="line">
            <a:avLst/>
          </a:prstGeom>
          <a:noFill/>
          <a:ln w="38100" cap="flat">
            <a:solidFill>
              <a:schemeClr val="accent5">
                <a:lumMod val="50000"/>
              </a:schemeClr>
            </a:solidFill>
            <a:prstDash val="solid"/>
            <a:miter lim="400000"/>
          </a:ln>
          <a:effectLst/>
          <a:sp3d/>
        </p:spPr>
        <p:style>
          <a:lnRef idx="0">
            <a:scrgbClr r="0" g="0" b="0"/>
          </a:lnRef>
          <a:fillRef idx="0">
            <a:scrgbClr r="0" g="0" b="0"/>
          </a:fillRef>
          <a:effectRef idx="0">
            <a:scrgbClr r="0" g="0" b="0"/>
          </a:effectRef>
          <a:fontRef idx="none"/>
        </p:style>
      </p:cxnSp>
      <p:sp>
        <p:nvSpPr>
          <p:cNvPr id="25" name="Rectangle 24">
            <a:extLst>
              <a:ext uri="{FF2B5EF4-FFF2-40B4-BE49-F238E27FC236}">
                <a16:creationId xmlns:a16="http://schemas.microsoft.com/office/drawing/2014/main" id="{9542D28E-47B3-864A-E151-641A4B0572C1}"/>
              </a:ext>
            </a:extLst>
          </p:cNvPr>
          <p:cNvSpPr/>
          <p:nvPr/>
        </p:nvSpPr>
        <p:spPr>
          <a:xfrm>
            <a:off x="6960096" y="5431725"/>
            <a:ext cx="4896544" cy="879678"/>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Arrow: Down 25">
            <a:extLst>
              <a:ext uri="{FF2B5EF4-FFF2-40B4-BE49-F238E27FC236}">
                <a16:creationId xmlns:a16="http://schemas.microsoft.com/office/drawing/2014/main" id="{D82929AC-DE97-9690-36AD-AEFBC6735B6E}"/>
              </a:ext>
            </a:extLst>
          </p:cNvPr>
          <p:cNvSpPr/>
          <p:nvPr/>
        </p:nvSpPr>
        <p:spPr>
          <a:xfrm>
            <a:off x="9228348" y="4933584"/>
            <a:ext cx="360040" cy="436391"/>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27" name="TextBox 26">
            <a:extLst>
              <a:ext uri="{FF2B5EF4-FFF2-40B4-BE49-F238E27FC236}">
                <a16:creationId xmlns:a16="http://schemas.microsoft.com/office/drawing/2014/main" id="{B309642E-192F-0268-65D8-9BC162B96935}"/>
              </a:ext>
            </a:extLst>
          </p:cNvPr>
          <p:cNvSpPr txBox="1"/>
          <p:nvPr/>
        </p:nvSpPr>
        <p:spPr>
          <a:xfrm>
            <a:off x="7350894" y="5609954"/>
            <a:ext cx="4206257"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2438338" fontAlgn="auto" hangingPunct="0">
              <a:spcBef>
                <a:spcPts val="300"/>
              </a:spcBef>
              <a:spcAft>
                <a:spcPts val="1200"/>
              </a:spcAft>
            </a:pPr>
            <a:r>
              <a:rPr lang="en-AU" sz="1400" dirty="0">
                <a:latin typeface="Arial" panose="020B0604020202020204" pitchFamily="34" charset="0"/>
                <a:ea typeface="Cambria Math" panose="02040503050406030204" pitchFamily="18" charset="0"/>
              </a:rPr>
              <a:t>Thus, based on our analysis, </a:t>
            </a:r>
            <a:r>
              <a:rPr lang="en-AU" sz="1400" b="1" dirty="0">
                <a:latin typeface="Arial" panose="020B0604020202020204" pitchFamily="34" charset="0"/>
                <a:ea typeface="Cambria Math" panose="02040503050406030204" pitchFamily="18" charset="0"/>
              </a:rPr>
              <a:t>CFRP is the best material</a:t>
            </a:r>
            <a:r>
              <a:rPr lang="en-AU" sz="1400" dirty="0">
                <a:latin typeface="Arial" panose="020B0604020202020204" pitchFamily="34" charset="0"/>
                <a:ea typeface="Cambria Math" panose="02040503050406030204" pitchFamily="18" charset="0"/>
              </a:rPr>
              <a:t> (though expensive!!!)</a:t>
            </a:r>
            <a:endParaRPr lang="en-AU" sz="1400" dirty="0">
              <a:solidFill>
                <a:schemeClr val="tx1"/>
              </a:solidFill>
              <a:latin typeface="Arial" panose="020B0604020202020204" pitchFamily="34"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7A1DF70-83D6-C8B7-9634-6E5160020CD2}"/>
                  </a:ext>
                </a:extLst>
              </p:cNvPr>
              <p:cNvSpPr txBox="1"/>
              <p:nvPr/>
            </p:nvSpPr>
            <p:spPr>
              <a:xfrm>
                <a:off x="7270953" y="1750973"/>
                <a:ext cx="4366137" cy="30392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gn="just" defTabSz="2438338" fontAlgn="auto" hangingPunct="0">
                  <a:spcBef>
                    <a:spcPts val="300"/>
                  </a:spcBef>
                  <a:spcAft>
                    <a:spcPts val="1200"/>
                  </a:spcAft>
                  <a:buFont typeface="Wingdings" panose="05000000000000000000" pitchFamily="2" charset="2"/>
                  <a:buChar char="ü"/>
                </a:pPr>
                <a:r>
                  <a:rPr lang="en-AU" sz="1400" b="1" dirty="0">
                    <a:latin typeface="Arial" panose="020B0604020202020204" pitchFamily="34" charset="0"/>
                    <a:ea typeface="Cambria Math" panose="02040503050406030204" pitchFamily="18" charset="0"/>
                  </a:rPr>
                  <a:t>Step 5: Use Ashby chart to select materials</a:t>
                </a:r>
              </a:p>
              <a:p>
                <a:pPr defTabSz="2438338" fontAlgn="auto" hangingPunct="0">
                  <a:spcBef>
                    <a:spcPts val="300"/>
                  </a:spcBef>
                  <a:spcAft>
                    <a:spcPts val="1200"/>
                  </a:spcAft>
                </a:pPr>
                <a:r>
                  <a:rPr lang="en-GB" sz="1400" dirty="0">
                    <a:solidFill>
                      <a:srgbClr val="000000"/>
                    </a:solidFill>
                    <a:latin typeface="Arial" panose="020B0604020202020204" pitchFamily="34" charset="0"/>
                    <a:ea typeface="Roboto"/>
                    <a:cs typeface="Arial" panose="020B0604020202020204" pitchFamily="34" charset="0"/>
                    <a:sym typeface="Roboto"/>
                  </a:rPr>
                  <a:t>Plotting </a:t>
                </a:r>
                <a14:m>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𝑬</m:t>
                    </m:r>
                  </m:oMath>
                </a14:m>
                <a:r>
                  <a:rPr lang="en-GB" sz="1400" dirty="0">
                    <a:solidFill>
                      <a:srgbClr val="000000"/>
                    </a:solidFill>
                    <a:latin typeface="Arial" panose="020B0604020202020204" pitchFamily="34" charset="0"/>
                    <a:ea typeface="Roboto"/>
                    <a:cs typeface="Arial" panose="020B0604020202020204" pitchFamily="34" charset="0"/>
                    <a:sym typeface="Roboto"/>
                  </a:rPr>
                  <a:t> on the Ashby chart is in this case, just a horizontal line since the </a:t>
                </a:r>
                <a14:m>
                  <m:oMath xmlns:m="http://schemas.openxmlformats.org/officeDocument/2006/math">
                    <m:r>
                      <a:rPr lang="en-AU" sz="1400" b="0" i="1" smtClean="0">
                        <a:solidFill>
                          <a:srgbClr val="000000"/>
                        </a:solidFill>
                        <a:latin typeface="Cambria Math" panose="02040503050406030204" pitchFamily="18" charset="0"/>
                        <a:ea typeface="Roboto"/>
                        <a:cs typeface="Arial" panose="020B0604020202020204" pitchFamily="34" charset="0"/>
                        <a:sym typeface="Roboto"/>
                      </a:rPr>
                      <m:t>𝑦</m:t>
                    </m:r>
                    <m:r>
                      <a:rPr lang="en-AU" sz="1400" b="0" i="1" smtClean="0">
                        <a:solidFill>
                          <a:srgbClr val="000000"/>
                        </a:solidFill>
                        <a:latin typeface="Cambria Math" panose="02040503050406030204" pitchFamily="18" charset="0"/>
                        <a:ea typeface="Roboto"/>
                        <a:cs typeface="Arial" panose="020B0604020202020204" pitchFamily="34" charset="0"/>
                        <a:sym typeface="Roboto"/>
                      </a:rPr>
                      <m:t>−</m:t>
                    </m:r>
                    <m:r>
                      <a:rPr lang="en-AU" sz="1400" b="0" i="1" smtClean="0">
                        <a:solidFill>
                          <a:srgbClr val="000000"/>
                        </a:solidFill>
                        <a:latin typeface="Cambria Math" panose="02040503050406030204" pitchFamily="18" charset="0"/>
                        <a:ea typeface="Roboto"/>
                        <a:cs typeface="Arial" panose="020B0604020202020204" pitchFamily="34" charset="0"/>
                        <a:sym typeface="Roboto"/>
                      </a:rPr>
                      <m:t>𝑎𝑥𝑖𝑠</m:t>
                    </m:r>
                  </m:oMath>
                </a14:m>
                <a:r>
                  <a:rPr lang="en-GB" sz="1400" dirty="0">
                    <a:solidFill>
                      <a:srgbClr val="000000"/>
                    </a:solidFill>
                    <a:latin typeface="Arial" panose="020B0604020202020204" pitchFamily="34" charset="0"/>
                    <a:ea typeface="Roboto"/>
                    <a:cs typeface="Arial" panose="020B0604020202020204" pitchFamily="34" charset="0"/>
                    <a:sym typeface="Roboto"/>
                  </a:rPr>
                  <a:t> is Young’s modulus.</a:t>
                </a:r>
              </a:p>
              <a:p>
                <a:pPr defTabSz="2438338" fontAlgn="auto" hangingPunct="0">
                  <a:spcBef>
                    <a:spcPts val="300"/>
                  </a:spcBef>
                  <a:spcAft>
                    <a:spcPts val="1200"/>
                  </a:spcAft>
                </a:pPr>
                <a:r>
                  <a:rPr lang="en-GB" sz="1400" dirty="0">
                    <a:solidFill>
                      <a:srgbClr val="000000"/>
                    </a:solidFill>
                    <a:latin typeface="Arial" panose="020B0604020202020204" pitchFamily="34" charset="0"/>
                    <a:ea typeface="Roboto"/>
                    <a:cs typeface="Arial" panose="020B0604020202020204" pitchFamily="34" charset="0"/>
                    <a:sym typeface="Roboto"/>
                  </a:rPr>
                  <a:t>As with minimising mass, we move the line up until a reasonably small subset of materials is above the line.</a:t>
                </a:r>
              </a:p>
              <a:p>
                <a:pPr defTabSz="2438338" fontAlgn="auto" hangingPunct="0">
                  <a:spcBef>
                    <a:spcPts val="300"/>
                  </a:spcBef>
                  <a:spcAft>
                    <a:spcPts val="1200"/>
                  </a:spcAft>
                </a:pPr>
                <a:r>
                  <a:rPr lang="en-GB" sz="1400" dirty="0">
                    <a:solidFill>
                      <a:srgbClr val="000000"/>
                    </a:solidFill>
                    <a:latin typeface="Arial" panose="020B0604020202020204" pitchFamily="34" charset="0"/>
                    <a:ea typeface="Roboto"/>
                    <a:cs typeface="Arial" panose="020B0604020202020204" pitchFamily="34" charset="0"/>
                    <a:sym typeface="Roboto"/>
                  </a:rPr>
                  <a:t>We see that applying </a:t>
                </a:r>
                <a14:m>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𝑴</m:t>
                    </m:r>
                    <m:r>
                      <a:rPr lang="en-AU" sz="1400" b="1" i="1" smtClean="0">
                        <a:solidFill>
                          <a:srgbClr val="000000"/>
                        </a:solidFill>
                        <a:latin typeface="Cambria Math" panose="02040503050406030204" pitchFamily="18" charset="0"/>
                        <a:ea typeface="Roboto"/>
                        <a:cs typeface="Arial" panose="020B0604020202020204" pitchFamily="34" charset="0"/>
                        <a:sym typeface="Roboto"/>
                      </a:rPr>
                      <m:t>𝟐</m:t>
                    </m:r>
                  </m:oMath>
                </a14:m>
                <a:r>
                  <a:rPr lang="en-GB" sz="1400" dirty="0">
                    <a:solidFill>
                      <a:srgbClr val="000000"/>
                    </a:solidFill>
                    <a:latin typeface="Arial" panose="020B0604020202020204" pitchFamily="34" charset="0"/>
                    <a:ea typeface="Roboto"/>
                    <a:cs typeface="Arial" panose="020B0604020202020204" pitchFamily="34" charset="0"/>
                    <a:sym typeface="Roboto"/>
                  </a:rPr>
                  <a:t> eliminates wood (not strong enough if made very thin), leaving only </a:t>
                </a:r>
                <a:r>
                  <a:rPr lang="en-GB" sz="1400" b="1" dirty="0">
                    <a:solidFill>
                      <a:srgbClr val="000000"/>
                    </a:solidFill>
                    <a:latin typeface="Arial" panose="020B0604020202020204" pitchFamily="34" charset="0"/>
                    <a:ea typeface="Roboto"/>
                    <a:cs typeface="Arial" panose="020B0604020202020204" pitchFamily="34" charset="0"/>
                    <a:sym typeface="Roboto"/>
                  </a:rPr>
                  <a:t>CFRP and ceramics</a:t>
                </a:r>
                <a:r>
                  <a:rPr lang="en-GB" sz="1400" dirty="0">
                    <a:solidFill>
                      <a:srgbClr val="000000"/>
                    </a:solidFill>
                    <a:latin typeface="Arial" panose="020B0604020202020204" pitchFamily="34" charset="0"/>
                    <a:ea typeface="Roboto"/>
                    <a:cs typeface="Arial" panose="020B0604020202020204" pitchFamily="34" charset="0"/>
                    <a:sym typeface="Roboto"/>
                  </a:rPr>
                  <a:t>. Considering the constraint that the legs must not crack when struck, ceramics are eliminated, because they are too brittle.</a:t>
                </a:r>
              </a:p>
            </p:txBody>
          </p:sp>
        </mc:Choice>
        <mc:Fallback xmlns="">
          <p:sp>
            <p:nvSpPr>
              <p:cNvPr id="3" name="TextBox 2">
                <a:extLst>
                  <a:ext uri="{FF2B5EF4-FFF2-40B4-BE49-F238E27FC236}">
                    <a16:creationId xmlns:a16="http://schemas.microsoft.com/office/drawing/2014/main" id="{87A1DF70-83D6-C8B7-9634-6E5160020CD2}"/>
                  </a:ext>
                </a:extLst>
              </p:cNvPr>
              <p:cNvSpPr txBox="1">
                <a:spLocks noRot="1" noChangeAspect="1" noMove="1" noResize="1" noEditPoints="1" noAdjustHandles="1" noChangeArrowheads="1" noChangeShapeType="1" noTextEdit="1"/>
              </p:cNvSpPr>
              <p:nvPr/>
            </p:nvSpPr>
            <p:spPr>
              <a:xfrm>
                <a:off x="7270953" y="1750973"/>
                <a:ext cx="4366137" cy="3039294"/>
              </a:xfrm>
              <a:prstGeom prst="rect">
                <a:avLst/>
              </a:prstGeom>
              <a:blipFill>
                <a:blip r:embed="rId4"/>
                <a:stretch>
                  <a:fillRect l="-419" t="-401" r="-419" b="-1202"/>
                </a:stretch>
              </a:blipFill>
              <a:ln w="12700" cap="flat">
                <a:noFill/>
                <a:miter lim="400000"/>
              </a:ln>
              <a:effectLst/>
            </p:spPr>
            <p:txBody>
              <a:bodyPr/>
              <a:lstStyle/>
              <a:p>
                <a:r>
                  <a:rPr lang="en-AU">
                    <a:noFill/>
                  </a:rPr>
                  <a:t> </a:t>
                </a:r>
              </a:p>
            </p:txBody>
          </p:sp>
        </mc:Fallback>
      </mc:AlternateContent>
      <p:cxnSp>
        <p:nvCxnSpPr>
          <p:cNvPr id="6" name="Straight Connector 5">
            <a:extLst>
              <a:ext uri="{FF2B5EF4-FFF2-40B4-BE49-F238E27FC236}">
                <a16:creationId xmlns:a16="http://schemas.microsoft.com/office/drawing/2014/main" id="{04E33EE8-E8FB-BC97-B0A7-DE5A428A7FC6}"/>
              </a:ext>
            </a:extLst>
          </p:cNvPr>
          <p:cNvCxnSpPr/>
          <p:nvPr/>
        </p:nvCxnSpPr>
        <p:spPr>
          <a:xfrm>
            <a:off x="191344" y="2454796"/>
            <a:ext cx="6264696" cy="0"/>
          </a:xfrm>
          <a:prstGeom prst="line">
            <a:avLst/>
          </a:prstGeom>
          <a:noFill/>
          <a:ln w="38100" cap="flat">
            <a:solidFill>
              <a:srgbClr val="00B0F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7232250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0"/>
          </p:nvPr>
        </p:nvSpPr>
        <p:spPr/>
        <p:txBody>
          <a:bodyPr/>
          <a:lstStyle/>
          <a:p>
            <a:pPr marL="0" indent="0">
              <a:buNone/>
            </a:pPr>
            <a:r>
              <a:rPr lang="en-AU" sz="3733" dirty="0"/>
              <a:t>Example 2: Satellite telescope mirror </a:t>
            </a:r>
          </a:p>
        </p:txBody>
      </p:sp>
      <p:graphicFrame>
        <p:nvGraphicFramePr>
          <p:cNvPr id="5" name="Table">
            <a:extLst>
              <a:ext uri="{FF2B5EF4-FFF2-40B4-BE49-F238E27FC236}">
                <a16:creationId xmlns:a16="http://schemas.microsoft.com/office/drawing/2014/main" id="{865DFEAC-214A-257F-B713-C0202425EC36}"/>
              </a:ext>
            </a:extLst>
          </p:cNvPr>
          <p:cNvGraphicFramePr/>
          <p:nvPr>
            <p:extLst>
              <p:ext uri="{D42A27DB-BD31-4B8C-83A1-F6EECF244321}">
                <p14:modId xmlns:p14="http://schemas.microsoft.com/office/powerpoint/2010/main" val="1549169127"/>
              </p:ext>
            </p:extLst>
          </p:nvPr>
        </p:nvGraphicFramePr>
        <p:xfrm>
          <a:off x="1266" y="5887243"/>
          <a:ext cx="12190734" cy="980666"/>
        </p:xfrm>
        <a:graphic>
          <a:graphicData uri="http://schemas.openxmlformats.org/drawingml/2006/table">
            <a:tbl>
              <a:tblPr/>
              <a:tblGrid>
                <a:gridCol w="2031789">
                  <a:extLst>
                    <a:ext uri="{9D8B030D-6E8A-4147-A177-3AD203B41FA5}">
                      <a16:colId xmlns:a16="http://schemas.microsoft.com/office/drawing/2014/main" val="20001"/>
                    </a:ext>
                  </a:extLst>
                </a:gridCol>
                <a:gridCol w="2031789">
                  <a:extLst>
                    <a:ext uri="{9D8B030D-6E8A-4147-A177-3AD203B41FA5}">
                      <a16:colId xmlns:a16="http://schemas.microsoft.com/office/drawing/2014/main" val="20003"/>
                    </a:ext>
                  </a:extLst>
                </a:gridCol>
                <a:gridCol w="2031789">
                  <a:extLst>
                    <a:ext uri="{9D8B030D-6E8A-4147-A177-3AD203B41FA5}">
                      <a16:colId xmlns:a16="http://schemas.microsoft.com/office/drawing/2014/main" val="20004"/>
                    </a:ext>
                  </a:extLst>
                </a:gridCol>
                <a:gridCol w="2031789">
                  <a:extLst>
                    <a:ext uri="{9D8B030D-6E8A-4147-A177-3AD203B41FA5}">
                      <a16:colId xmlns:a16="http://schemas.microsoft.com/office/drawing/2014/main" val="20005"/>
                    </a:ext>
                  </a:extLst>
                </a:gridCol>
                <a:gridCol w="2031789">
                  <a:extLst>
                    <a:ext uri="{9D8B030D-6E8A-4147-A177-3AD203B41FA5}">
                      <a16:colId xmlns:a16="http://schemas.microsoft.com/office/drawing/2014/main" val="2706584484"/>
                    </a:ext>
                  </a:extLst>
                </a:gridCol>
                <a:gridCol w="2031789">
                  <a:extLst>
                    <a:ext uri="{9D8B030D-6E8A-4147-A177-3AD203B41FA5}">
                      <a16:colId xmlns:a16="http://schemas.microsoft.com/office/drawing/2014/main" val="20007"/>
                    </a:ext>
                  </a:extLst>
                </a:gridCol>
              </a:tblGrid>
              <a:tr h="421437">
                <a:tc>
                  <a:txBody>
                    <a:bodyPr/>
                    <a:lstStyle/>
                    <a:p>
                      <a:pPr defTabSz="914400"/>
                      <a:r>
                        <a:rPr lang="en-GB" sz="1200" dirty="0"/>
                        <a:t>How this fits into your assignments</a:t>
                      </a:r>
                    </a:p>
                  </a:txBody>
                  <a:tcPr marL="25400" marR="25400" marT="25400" marB="25400" anchor="ctr" horzOverflow="overflow">
                    <a:solidFill>
                      <a:srgbClr val="FFF056"/>
                    </a:solidFill>
                  </a:tcPr>
                </a:tc>
                <a:tc>
                  <a:txBody>
                    <a:bodyPr/>
                    <a:lstStyle/>
                    <a:p>
                      <a:pPr defTabSz="914400"/>
                      <a:r>
                        <a:rPr lang="en-AU" sz="1200" dirty="0"/>
                        <a:t>The process explained</a:t>
                      </a:r>
                    </a:p>
                  </a:txBody>
                  <a:tcPr marL="25400" marR="25400" marT="25400" marB="25400" anchor="ctr" horzOverflow="overflow">
                    <a:solidFill>
                      <a:schemeClr val="accent4">
                        <a:hueOff val="348544"/>
                        <a:lumOff val="7139"/>
                      </a:schemeClr>
                    </a:solidFill>
                  </a:tcPr>
                </a:tc>
                <a:tc>
                  <a:txBody>
                    <a:bodyPr/>
                    <a:lstStyle/>
                    <a:p>
                      <a:pPr defTabSz="914400"/>
                      <a:r>
                        <a:rPr lang="en-AU" sz="1200" dirty="0"/>
                        <a:t>Example 1: Minimalist table</a:t>
                      </a:r>
                    </a:p>
                  </a:txBody>
                  <a:tcPr marL="25400" marR="25400" marT="25400" marB="25400" anchor="ctr" horzOverflow="overflow">
                    <a:solidFill>
                      <a:schemeClr val="accent4">
                        <a:hueOff val="348544"/>
                        <a:lumOff val="7139"/>
                      </a:schemeClr>
                    </a:solidFill>
                  </a:tcPr>
                </a:tc>
                <a:tc>
                  <a:txBody>
                    <a:bodyPr/>
                    <a:lstStyle/>
                    <a:p>
                      <a:pPr defTabSz="914400"/>
                      <a:r>
                        <a:rPr lang="en-AU" sz="1200" dirty="0"/>
                        <a:t>Example 2: Satellite telescope mirror</a:t>
                      </a:r>
                    </a:p>
                  </a:txBody>
                  <a:tcPr marL="25400" marR="25400" marT="25400" marB="25400" anchor="ctr" horzOverflow="overflow">
                    <a:solidFill>
                      <a:srgbClr val="FF968D"/>
                    </a:solidFill>
                  </a:tcPr>
                </a:tc>
                <a:tc>
                  <a:txBody>
                    <a:bodyPr/>
                    <a:lstStyle/>
                    <a:p>
                      <a:pPr defTabSz="914400"/>
                      <a:r>
                        <a:rPr lang="en-AU" sz="1200" dirty="0"/>
                        <a:t>Project time!</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Summary</a:t>
                      </a:r>
                      <a:endParaRPr sz="1200" dirty="0"/>
                    </a:p>
                  </a:txBody>
                  <a:tcPr marL="25400" marR="25400" marT="25400" marB="25400" anchor="ctr" horzOverflow="overflow">
                    <a:solidFill>
                      <a:schemeClr val="accent4">
                        <a:hueOff val="348544"/>
                        <a:lumOff val="7139"/>
                      </a:schemeClr>
                    </a:solidFill>
                  </a:tcPr>
                </a:tc>
                <a:extLst>
                  <a:ext uri="{0D108BD9-81ED-4DB2-BD59-A6C34878D82A}">
                    <a16:rowId xmlns:a16="http://schemas.microsoft.com/office/drawing/2014/main" val="10000"/>
                  </a:ext>
                </a:extLst>
              </a:tr>
              <a:tr h="274765">
                <a:tc>
                  <a:txBody>
                    <a:bodyPr/>
                    <a:lstStyle/>
                    <a:p>
                      <a:pPr defTabSz="914400"/>
                      <a:r>
                        <a:rPr lang="en-AU" sz="1200" dirty="0"/>
                        <a:t>5</a:t>
                      </a:r>
                      <a:r>
                        <a:rPr sz="1200" dirty="0"/>
                        <a:t> min</a:t>
                      </a:r>
                    </a:p>
                  </a:txBody>
                  <a:tcPr marL="25400" marR="25400" marT="25400" marB="25400" anchor="ctr" horzOverflow="overflow">
                    <a:solidFill>
                      <a:srgbClr val="D5D5D5"/>
                    </a:solidFill>
                  </a:tcPr>
                </a:tc>
                <a:tc>
                  <a:txBody>
                    <a:bodyPr/>
                    <a:lstStyle/>
                    <a:p>
                      <a:pPr defTabSz="914400"/>
                      <a:r>
                        <a:rPr sz="1200"/>
                        <a:t>5 min</a:t>
                      </a:r>
                    </a:p>
                  </a:txBody>
                  <a:tcPr marL="25400" marR="25400" marT="25400" marB="25400" anchor="ctr" horzOverflow="overflow">
                    <a:solidFill>
                      <a:srgbClr val="D5D5D5"/>
                    </a:solidFill>
                  </a:tcPr>
                </a:tc>
                <a:tc>
                  <a:txBody>
                    <a:bodyPr/>
                    <a:lstStyle/>
                    <a:p>
                      <a:pPr defTabSz="914400"/>
                      <a:r>
                        <a:rPr lang="en-AU" sz="1200" dirty="0"/>
                        <a:t>25</a:t>
                      </a:r>
                      <a:r>
                        <a:rPr sz="1200" dirty="0"/>
                        <a:t> min</a:t>
                      </a:r>
                    </a:p>
                  </a:txBody>
                  <a:tcPr marL="25400" marR="25400" marT="25400" marB="25400" anchor="ctr" horzOverflow="overflow">
                    <a:solidFill>
                      <a:srgbClr val="D5D5D5"/>
                    </a:solidFill>
                  </a:tcPr>
                </a:tc>
                <a:tc>
                  <a:txBody>
                    <a:bodyPr/>
                    <a:lstStyle/>
                    <a:p>
                      <a:pPr defTabSz="914400"/>
                      <a:r>
                        <a:rPr lang="en-AU" sz="1200" dirty="0"/>
                        <a:t>25</a:t>
                      </a:r>
                      <a:r>
                        <a:rPr sz="1200" dirty="0"/>
                        <a:t> min</a:t>
                      </a:r>
                    </a:p>
                  </a:txBody>
                  <a:tcPr marL="25400" marR="25400" marT="25400" marB="25400" anchor="ctr" horzOverflow="overflow">
                    <a:solidFill>
                      <a:srgbClr val="FF968D"/>
                    </a:solidFill>
                  </a:tcPr>
                </a:tc>
                <a:tc>
                  <a:txBody>
                    <a:bodyPr/>
                    <a:lstStyle/>
                    <a:p>
                      <a:pPr defTabSz="914400"/>
                      <a:r>
                        <a:rPr lang="en-AU" sz="1200" dirty="0"/>
                        <a:t>55 min</a:t>
                      </a:r>
                      <a:endParaRPr sz="1200" dirty="0"/>
                    </a:p>
                  </a:txBody>
                  <a:tcPr marL="25400" marR="25400" marT="25400" marB="25400" anchor="ctr" horzOverflow="overflow">
                    <a:solidFill>
                      <a:srgbClr val="D5D5D5"/>
                    </a:solidFill>
                  </a:tcPr>
                </a:tc>
                <a:tc>
                  <a:txBody>
                    <a:bodyPr/>
                    <a:lstStyle/>
                    <a:p>
                      <a:pPr defTabSz="914400"/>
                      <a:r>
                        <a:rPr sz="1200" dirty="0"/>
                        <a:t>5 min</a:t>
                      </a:r>
                    </a:p>
                  </a:txBody>
                  <a:tcPr marL="25400" marR="25400" marT="25400" marB="25400" anchor="ctr" horzOverflow="overflow">
                    <a:solidFill>
                      <a:srgbClr val="D5D5D5"/>
                    </a:solidFill>
                  </a:tcPr>
                </a:tc>
                <a:extLst>
                  <a:ext uri="{0D108BD9-81ED-4DB2-BD59-A6C34878D82A}">
                    <a16:rowId xmlns:a16="http://schemas.microsoft.com/office/drawing/2014/main" val="10001"/>
                  </a:ext>
                </a:extLst>
              </a:tr>
              <a:tr h="284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F968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5985195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2025E66-8CE3-0E0A-7B5C-F0A7E6F91463}"/>
              </a:ext>
            </a:extLst>
          </p:cNvPr>
          <p:cNvSpPr/>
          <p:nvPr/>
        </p:nvSpPr>
        <p:spPr>
          <a:xfrm>
            <a:off x="597205" y="5517232"/>
            <a:ext cx="4994739" cy="783883"/>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B6D53D27-FF94-336F-55D8-C6BFD3ED1E39}"/>
              </a:ext>
            </a:extLst>
          </p:cNvPr>
          <p:cNvSpPr/>
          <p:nvPr/>
        </p:nvSpPr>
        <p:spPr>
          <a:xfrm>
            <a:off x="597204" y="1393015"/>
            <a:ext cx="4994739" cy="355249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50066717-5573-4574-BEA8-383F134D075B}"/>
              </a:ext>
            </a:extLst>
          </p:cNvPr>
          <p:cNvSpPr>
            <a:spLocks noGrp="1"/>
          </p:cNvSpPr>
          <p:nvPr>
            <p:ph type="title"/>
          </p:nvPr>
        </p:nvSpPr>
        <p:spPr/>
        <p:txBody>
          <a:bodyPr>
            <a:normAutofit/>
          </a:bodyPr>
          <a:lstStyle/>
          <a:p>
            <a:pPr marR="0" algn="l" defTabSz="2438338" rtl="0" fontAlgn="auto" latinLnBrk="0" hangingPunct="0">
              <a:lnSpc>
                <a:spcPct val="90000"/>
              </a:lnSpc>
              <a:spcBef>
                <a:spcPts val="300"/>
              </a:spcBef>
              <a:spcAft>
                <a:spcPts val="600"/>
              </a:spcAft>
              <a:buClrTx/>
              <a:buSzTx/>
              <a:tabLst/>
            </a:pPr>
            <a:r>
              <a:rPr lang="en-GB" sz="3200" dirty="0">
                <a:solidFill>
                  <a:srgbClr val="000000"/>
                </a:solidFill>
                <a:latin typeface="Arial" panose="020B0604020202020204" pitchFamily="34" charset="0"/>
                <a:ea typeface="Roboto"/>
                <a:cs typeface="Arial" panose="020B0604020202020204" pitchFamily="34" charset="0"/>
                <a:sym typeface="Roboto"/>
              </a:rPr>
              <a:t>Example </a:t>
            </a:r>
            <a:r>
              <a:rPr lang="en-GB" sz="3200" dirty="0">
                <a:latin typeface="Arial" panose="020B0604020202020204" pitchFamily="34" charset="0"/>
                <a:ea typeface="Roboto"/>
                <a:cs typeface="Arial" panose="020B0604020202020204" pitchFamily="34" charset="0"/>
                <a:sym typeface="Roboto"/>
              </a:rPr>
              <a:t>2: Satellite Telescope Mirror</a:t>
            </a:r>
            <a:endParaRPr lang="en-GB" sz="3200" dirty="0">
              <a:solidFill>
                <a:srgbClr val="000000"/>
              </a:solidFill>
              <a:latin typeface="Arial" panose="020B0604020202020204" pitchFamily="34" charset="0"/>
              <a:ea typeface="Roboto"/>
              <a:cs typeface="Arial" panose="020B0604020202020204" pitchFamily="34" charset="0"/>
              <a:sym typeface="Roboto"/>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A7992A-10B1-5756-75FC-8C702E12594B}"/>
                  </a:ext>
                </a:extLst>
              </p:cNvPr>
              <p:cNvSpPr txBox="1"/>
              <p:nvPr/>
            </p:nvSpPr>
            <p:spPr>
              <a:xfrm>
                <a:off x="626521" y="1478949"/>
                <a:ext cx="5040560" cy="30008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marR="0" indent="-285750" algn="l" defTabSz="2438338" rtl="0" fontAlgn="auto" latinLnBrk="0" hangingPunct="0">
                  <a:spcBef>
                    <a:spcPts val="300"/>
                  </a:spcBef>
                  <a:spcAft>
                    <a:spcPts val="1200"/>
                  </a:spcAft>
                  <a:buClrTx/>
                  <a:buSzTx/>
                  <a:buFont typeface="Wingdings" panose="05000000000000000000" pitchFamily="2" charset="2"/>
                  <a:buChar char="ü"/>
                  <a:tabLst/>
                </a:pPr>
                <a:r>
                  <a:rPr lang="en-GB" sz="1400" b="1" dirty="0">
                    <a:solidFill>
                      <a:srgbClr val="000000"/>
                    </a:solidFill>
                    <a:latin typeface="Arial" panose="020B0604020202020204" pitchFamily="34" charset="0"/>
                    <a:ea typeface="Roboto"/>
                    <a:cs typeface="Arial" panose="020B0604020202020204" pitchFamily="34" charset="0"/>
                    <a:sym typeface="Roboto"/>
                  </a:rPr>
                  <a:t>Step 1: Decide what you want to optimise</a:t>
                </a:r>
              </a:p>
              <a:p>
                <a:pPr marL="742950" lvl="1" indent="-285750" defTabSz="2438338" fontAlgn="auto" hangingPunct="0">
                  <a:spcBef>
                    <a:spcPts val="300"/>
                  </a:spcBef>
                  <a:spcAft>
                    <a:spcPts val="1200"/>
                  </a:spcAft>
                  <a:buFont typeface="Wingdings" panose="05000000000000000000" pitchFamily="2" charset="2"/>
                  <a:buChar char="q"/>
                </a:pPr>
                <a:r>
                  <a:rPr lang="en-AU" sz="1200" dirty="0">
                    <a:solidFill>
                      <a:srgbClr val="000000"/>
                    </a:solidFill>
                    <a:latin typeface="Arial" panose="020B0604020202020204" pitchFamily="34" charset="0"/>
                    <a:ea typeface="Roboto"/>
                    <a:cs typeface="Arial" panose="020B0604020202020204" pitchFamily="34" charset="0"/>
                    <a:sym typeface="Roboto"/>
                  </a:rPr>
                  <a:t>We want to optimise the mirror itself.</a:t>
                </a:r>
              </a:p>
              <a:p>
                <a:pPr marL="742950" lvl="1" indent="-285750" defTabSz="2438338" fontAlgn="auto" hangingPunct="0">
                  <a:spcBef>
                    <a:spcPts val="300"/>
                  </a:spcBef>
                  <a:spcAft>
                    <a:spcPts val="1200"/>
                  </a:spcAft>
                  <a:buFont typeface="Wingdings" panose="05000000000000000000" pitchFamily="2" charset="2"/>
                  <a:buChar char="q"/>
                </a:pPr>
                <a:r>
                  <a:rPr lang="en-GB" sz="1200" dirty="0">
                    <a:solidFill>
                      <a:srgbClr val="000000"/>
                    </a:solidFill>
                    <a:latin typeface="Arial" panose="020B0604020202020204" pitchFamily="34" charset="0"/>
                    <a:ea typeface="Roboto"/>
                    <a:cs typeface="Arial" panose="020B0604020202020204" pitchFamily="34" charset="0"/>
                    <a:sym typeface="Roboto"/>
                  </a:rPr>
                  <a:t>Specifically, we want to m</a:t>
                </a:r>
                <a:r>
                  <a:rPr lang="en-GB" sz="1200" i="1" dirty="0">
                    <a:solidFill>
                      <a:srgbClr val="000000"/>
                    </a:solidFill>
                    <a:latin typeface="Arial" panose="020B0604020202020204" pitchFamily="34" charset="0"/>
                    <a:ea typeface="Roboto"/>
                    <a:cs typeface="Arial" panose="020B0604020202020204" pitchFamily="34" charset="0"/>
                    <a:sym typeface="Roboto"/>
                  </a:rPr>
                  <a:t>inimise</a:t>
                </a:r>
                <a:r>
                  <a:rPr lang="en-GB" sz="1200" dirty="0">
                    <a:solidFill>
                      <a:srgbClr val="000000"/>
                    </a:solidFill>
                    <a:latin typeface="Arial" panose="020B0604020202020204" pitchFamily="34" charset="0"/>
                    <a:ea typeface="Roboto"/>
                    <a:cs typeface="Arial" panose="020B0604020202020204" pitchFamily="34" charset="0"/>
                    <a:sym typeface="Roboto"/>
                  </a:rPr>
                  <a:t> </a:t>
                </a:r>
                <a:r>
                  <a:rPr lang="en-GB" sz="1200" u="sng" dirty="0">
                    <a:solidFill>
                      <a:srgbClr val="000000"/>
                    </a:solidFill>
                    <a:latin typeface="Arial" panose="020B0604020202020204" pitchFamily="34" charset="0"/>
                    <a:ea typeface="Roboto"/>
                    <a:cs typeface="Arial" panose="020B0604020202020204" pitchFamily="34" charset="0"/>
                    <a:sym typeface="Roboto"/>
                  </a:rPr>
                  <a:t>mass</a:t>
                </a:r>
                <a:r>
                  <a:rPr lang="en-GB" sz="1200" dirty="0">
                    <a:solidFill>
                      <a:srgbClr val="000000"/>
                    </a:solidFill>
                    <a:latin typeface="Arial" panose="020B0604020202020204" pitchFamily="34" charset="0"/>
                    <a:ea typeface="Roboto"/>
                    <a:cs typeface="Arial" panose="020B0604020202020204" pitchFamily="34" charset="0"/>
                    <a:sym typeface="Roboto"/>
                  </a:rPr>
                  <a:t> </a:t>
                </a:r>
                <a14:m>
                  <m:oMath xmlns:m="http://schemas.openxmlformats.org/officeDocument/2006/math">
                    <m:d>
                      <m:dPr>
                        <m:ctrlPr>
                          <a:rPr lang="en-AU" sz="1200" b="1" i="1" smtClean="0">
                            <a:solidFill>
                              <a:srgbClr val="000000"/>
                            </a:solidFill>
                            <a:latin typeface="Cambria Math" panose="02040503050406030204" pitchFamily="18" charset="0"/>
                            <a:ea typeface="Roboto"/>
                            <a:cs typeface="Arial" panose="020B0604020202020204" pitchFamily="34" charset="0"/>
                            <a:sym typeface="Roboto"/>
                          </a:rPr>
                        </m:ctrlPr>
                      </m:dPr>
                      <m:e>
                        <m:r>
                          <a:rPr lang="en-AU" sz="1200" b="1" i="1" smtClean="0">
                            <a:solidFill>
                              <a:srgbClr val="000000"/>
                            </a:solidFill>
                            <a:latin typeface="Cambria Math" panose="02040503050406030204" pitchFamily="18" charset="0"/>
                            <a:ea typeface="Roboto"/>
                            <a:cs typeface="Arial" panose="020B0604020202020204" pitchFamily="34" charset="0"/>
                            <a:sym typeface="Roboto"/>
                          </a:rPr>
                          <m:t>𝒎</m:t>
                        </m:r>
                      </m:e>
                    </m:d>
                    <m:r>
                      <a:rPr lang="en-AU" sz="1200" b="0" i="0" smtClean="0">
                        <a:solidFill>
                          <a:srgbClr val="000000"/>
                        </a:solidFill>
                        <a:latin typeface="Cambria Math" panose="02040503050406030204" pitchFamily="18" charset="0"/>
                        <a:ea typeface="Roboto"/>
                        <a:cs typeface="Arial" panose="020B0604020202020204" pitchFamily="34" charset="0"/>
                        <a:sym typeface="Roboto"/>
                      </a:rPr>
                      <m:t>.</m:t>
                    </m:r>
                  </m:oMath>
                </a14:m>
                <a:endParaRPr lang="en-AU" sz="1200" dirty="0">
                  <a:solidFill>
                    <a:srgbClr val="000000"/>
                  </a:solidFill>
                  <a:latin typeface="Arial" panose="020B0604020202020204" pitchFamily="34" charset="0"/>
                  <a:ea typeface="Roboto"/>
                  <a:cs typeface="Arial" panose="020B0604020202020204" pitchFamily="34" charset="0"/>
                  <a:sym typeface="Roboto"/>
                </a:endParaRPr>
              </a:p>
              <a:p>
                <a:pPr marL="285750" indent="-285750" defTabSz="2438338" fontAlgn="auto" hangingPunct="0">
                  <a:spcBef>
                    <a:spcPts val="300"/>
                  </a:spcBef>
                  <a:spcAft>
                    <a:spcPts val="1200"/>
                  </a:spcAft>
                  <a:buFont typeface="Wingdings" panose="05000000000000000000" pitchFamily="2" charset="2"/>
                  <a:buChar char="ü"/>
                </a:pPr>
                <a:r>
                  <a:rPr lang="en-GB" sz="1400" b="1" dirty="0">
                    <a:solidFill>
                      <a:srgbClr val="000000"/>
                    </a:solidFill>
                    <a:latin typeface="Arial" panose="020B0604020202020204" pitchFamily="34" charset="0"/>
                    <a:ea typeface="Roboto"/>
                    <a:cs typeface="Arial" panose="020B0604020202020204" pitchFamily="34" charset="0"/>
                    <a:sym typeface="Roboto"/>
                  </a:rPr>
                  <a:t>Step 2: Determine constraints</a:t>
                </a:r>
              </a:p>
              <a:p>
                <a:pPr marL="742950" lvl="1" indent="-285750" defTabSz="2438338" fontAlgn="auto" hangingPunct="0">
                  <a:spcBef>
                    <a:spcPts val="300"/>
                  </a:spcBef>
                  <a:spcAft>
                    <a:spcPts val="1200"/>
                  </a:spcAft>
                  <a:buFont typeface="Wingdings" panose="05000000000000000000" pitchFamily="2" charset="2"/>
                  <a:buChar char="q"/>
                </a:pPr>
                <a:r>
                  <a:rPr lang="en-GB" sz="1200" dirty="0">
                    <a:solidFill>
                      <a:srgbClr val="000000"/>
                    </a:solidFill>
                    <a:latin typeface="Arial" panose="020B0604020202020204" pitchFamily="34" charset="0"/>
                    <a:ea typeface="Roboto"/>
                    <a:cs typeface="Arial" panose="020B0604020202020204" pitchFamily="34" charset="0"/>
                    <a:sym typeface="Roboto"/>
                  </a:rPr>
                  <a:t>Fixed mirror radius </a:t>
                </a:r>
                <a14:m>
                  <m:oMath xmlns:m="http://schemas.openxmlformats.org/officeDocument/2006/math">
                    <m:r>
                      <a:rPr lang="en-AU" sz="1200" b="1" i="1" smtClean="0">
                        <a:solidFill>
                          <a:srgbClr val="000000"/>
                        </a:solidFill>
                        <a:latin typeface="Cambria Math" panose="02040503050406030204" pitchFamily="18" charset="0"/>
                        <a:ea typeface="Roboto"/>
                        <a:cs typeface="Arial" panose="020B0604020202020204" pitchFamily="34" charset="0"/>
                        <a:sym typeface="Roboto"/>
                      </a:rPr>
                      <m:t>(</m:t>
                    </m:r>
                    <m:r>
                      <a:rPr lang="en-AU" sz="1200" b="1" i="1" smtClean="0">
                        <a:solidFill>
                          <a:srgbClr val="000000"/>
                        </a:solidFill>
                        <a:latin typeface="Cambria Math" panose="02040503050406030204" pitchFamily="18" charset="0"/>
                        <a:ea typeface="Roboto"/>
                        <a:cs typeface="Arial" panose="020B0604020202020204" pitchFamily="34" charset="0"/>
                        <a:sym typeface="Roboto"/>
                      </a:rPr>
                      <m:t>𝑹</m:t>
                    </m:r>
                    <m:r>
                      <a:rPr lang="en-AU" sz="1200" b="1" i="1" smtClean="0">
                        <a:solidFill>
                          <a:srgbClr val="000000"/>
                        </a:solidFill>
                        <a:latin typeface="Cambria Math" panose="02040503050406030204" pitchFamily="18" charset="0"/>
                        <a:ea typeface="Roboto"/>
                        <a:cs typeface="Arial" panose="020B0604020202020204" pitchFamily="34" charset="0"/>
                        <a:sym typeface="Roboto"/>
                      </a:rPr>
                      <m:t>)</m:t>
                    </m:r>
                  </m:oMath>
                </a14:m>
                <a:r>
                  <a:rPr lang="en-GB" sz="1200" dirty="0">
                    <a:solidFill>
                      <a:srgbClr val="000000"/>
                    </a:solidFill>
                    <a:latin typeface="Arial" panose="020B0604020202020204" pitchFamily="34" charset="0"/>
                    <a:ea typeface="Roboto"/>
                    <a:cs typeface="Arial" panose="020B0604020202020204" pitchFamily="34" charset="0"/>
                    <a:sym typeface="Roboto"/>
                  </a:rPr>
                  <a:t>, </a:t>
                </a:r>
                <a:r>
                  <a:rPr lang="en-AU" sz="1200" dirty="0">
                    <a:solidFill>
                      <a:srgbClr val="000000"/>
                    </a:solidFill>
                    <a:latin typeface="Arial" panose="020B0604020202020204" pitchFamily="34" charset="0"/>
                    <a:ea typeface="Roboto"/>
                    <a:cs typeface="Arial" panose="020B0604020202020204" pitchFamily="34" charset="0"/>
                    <a:sym typeface="Roboto"/>
                  </a:rPr>
                  <a:t>mustn't distort more than </a:t>
                </a:r>
                <a14:m>
                  <m:oMath xmlns:m="http://schemas.openxmlformats.org/officeDocument/2006/math">
                    <m:r>
                      <a:rPr lang="en-AU" sz="1200" b="1" i="1" smtClean="0">
                        <a:solidFill>
                          <a:srgbClr val="000000"/>
                        </a:solidFill>
                        <a:latin typeface="Cambria Math" panose="02040503050406030204" pitchFamily="18" charset="0"/>
                        <a:ea typeface="Roboto"/>
                        <a:cs typeface="Arial" panose="020B0604020202020204" pitchFamily="34" charset="0"/>
                        <a:sym typeface="Roboto"/>
                      </a:rPr>
                      <m:t>𝜹</m:t>
                    </m:r>
                  </m:oMath>
                </a14:m>
                <a:r>
                  <a:rPr lang="en-GB" sz="1200" dirty="0">
                    <a:solidFill>
                      <a:srgbClr val="000000"/>
                    </a:solidFill>
                    <a:latin typeface="Arial" panose="020B0604020202020204" pitchFamily="34" charset="0"/>
                    <a:ea typeface="Roboto"/>
                    <a:cs typeface="Arial" panose="020B0604020202020204" pitchFamily="34" charset="0"/>
                    <a:sym typeface="Roboto"/>
                  </a:rPr>
                  <a:t> under self-weight. High dimensional stability (retains shape well), low thermal expansion.</a:t>
                </a:r>
              </a:p>
              <a:p>
                <a:pPr marL="285750" indent="-285750" defTabSz="2438338" fontAlgn="auto" hangingPunct="0">
                  <a:spcBef>
                    <a:spcPts val="300"/>
                  </a:spcBef>
                  <a:spcAft>
                    <a:spcPts val="1200"/>
                  </a:spcAft>
                  <a:buFont typeface="Wingdings" panose="05000000000000000000" pitchFamily="2" charset="2"/>
                  <a:buChar char="ü"/>
                </a:pPr>
                <a:r>
                  <a:rPr lang="en-GB" sz="1400" b="1" dirty="0">
                    <a:solidFill>
                      <a:srgbClr val="000000"/>
                    </a:solidFill>
                    <a:latin typeface="Arial" panose="020B0604020202020204" pitchFamily="34" charset="0"/>
                    <a:ea typeface="Roboto"/>
                    <a:cs typeface="Arial" panose="020B0604020202020204" pitchFamily="34" charset="0"/>
                    <a:sym typeface="Roboto"/>
                  </a:rPr>
                  <a:t>Step 3: Identify free variables that remain</a:t>
                </a:r>
              </a:p>
              <a:p>
                <a:pPr marL="742950" lvl="1" indent="-285750" defTabSz="2438338" fontAlgn="auto" hangingPunct="0">
                  <a:spcBef>
                    <a:spcPts val="300"/>
                  </a:spcBef>
                  <a:spcAft>
                    <a:spcPts val="1200"/>
                  </a:spcAft>
                  <a:buFont typeface="Wingdings" panose="05000000000000000000" pitchFamily="2" charset="2"/>
                  <a:buChar char="q"/>
                </a:pPr>
                <a:r>
                  <a:rPr lang="en-AU" sz="1200" dirty="0">
                    <a:solidFill>
                      <a:srgbClr val="000000"/>
                    </a:solidFill>
                    <a:latin typeface="Arial" panose="020B0604020202020204" pitchFamily="34" charset="0"/>
                    <a:ea typeface="Roboto"/>
                    <a:cs typeface="Arial" panose="020B0604020202020204" pitchFamily="34" charset="0"/>
                    <a:sym typeface="Roboto"/>
                  </a:rPr>
                  <a:t>Thickness </a:t>
                </a:r>
                <a14:m>
                  <m:oMath xmlns:m="http://schemas.openxmlformats.org/officeDocument/2006/math">
                    <m:d>
                      <m:dPr>
                        <m:ctrlPr>
                          <a:rPr lang="en-AU" sz="1200" b="1" i="1" smtClean="0">
                            <a:solidFill>
                              <a:srgbClr val="000000"/>
                            </a:solidFill>
                            <a:latin typeface="Cambria Math" panose="02040503050406030204" pitchFamily="18" charset="0"/>
                            <a:ea typeface="Roboto"/>
                            <a:cs typeface="Arial" panose="020B0604020202020204" pitchFamily="34" charset="0"/>
                            <a:sym typeface="Roboto"/>
                          </a:rPr>
                        </m:ctrlPr>
                      </m:dPr>
                      <m:e>
                        <m:r>
                          <a:rPr lang="en-AU" sz="1200" b="1" i="1" smtClean="0">
                            <a:solidFill>
                              <a:srgbClr val="000000"/>
                            </a:solidFill>
                            <a:latin typeface="Cambria Math" panose="02040503050406030204" pitchFamily="18" charset="0"/>
                            <a:ea typeface="Roboto"/>
                            <a:cs typeface="Arial" panose="020B0604020202020204" pitchFamily="34" charset="0"/>
                            <a:sym typeface="Roboto"/>
                          </a:rPr>
                          <m:t>𝒕</m:t>
                        </m:r>
                      </m:e>
                    </m:d>
                    <m:r>
                      <a:rPr lang="en-AU" sz="1200" b="0" i="1" smtClean="0">
                        <a:solidFill>
                          <a:srgbClr val="000000"/>
                        </a:solidFill>
                        <a:latin typeface="Cambria Math" panose="02040503050406030204" pitchFamily="18" charset="0"/>
                        <a:ea typeface="Roboto"/>
                        <a:cs typeface="Arial" panose="020B0604020202020204" pitchFamily="34" charset="0"/>
                        <a:sym typeface="Roboto"/>
                      </a:rPr>
                      <m:t>.</m:t>
                    </m:r>
                  </m:oMath>
                </a14:m>
                <a:r>
                  <a:rPr lang="en-GB" sz="1200" dirty="0">
                    <a:solidFill>
                      <a:srgbClr val="000000"/>
                    </a:solidFill>
                    <a:latin typeface="Arial" panose="020B0604020202020204" pitchFamily="34" charset="0"/>
                    <a:ea typeface="Roboto"/>
                    <a:cs typeface="Arial" panose="020B0604020202020204" pitchFamily="34" charset="0"/>
                    <a:sym typeface="Roboto"/>
                  </a:rPr>
                  <a:t> </a:t>
                </a:r>
              </a:p>
            </p:txBody>
          </p:sp>
        </mc:Choice>
        <mc:Fallback xmlns="">
          <p:sp>
            <p:nvSpPr>
              <p:cNvPr id="11" name="TextBox 10">
                <a:extLst>
                  <a:ext uri="{FF2B5EF4-FFF2-40B4-BE49-F238E27FC236}">
                    <a16:creationId xmlns:a16="http://schemas.microsoft.com/office/drawing/2014/main" id="{26A7992A-10B1-5756-75FC-8C702E12594B}"/>
                  </a:ext>
                </a:extLst>
              </p:cNvPr>
              <p:cNvSpPr txBox="1">
                <a:spLocks noRot="1" noChangeAspect="1" noMove="1" noResize="1" noEditPoints="1" noAdjustHandles="1" noChangeArrowheads="1" noChangeShapeType="1" noTextEdit="1"/>
              </p:cNvSpPr>
              <p:nvPr/>
            </p:nvSpPr>
            <p:spPr>
              <a:xfrm>
                <a:off x="626521" y="1478949"/>
                <a:ext cx="5040560" cy="3000821"/>
              </a:xfrm>
              <a:prstGeom prst="rect">
                <a:avLst/>
              </a:prstGeom>
              <a:blipFill>
                <a:blip r:embed="rId3"/>
                <a:stretch>
                  <a:fillRect l="-242" t="-407" b="-610"/>
                </a:stretch>
              </a:blipFill>
              <a:ln w="12700" cap="flat">
                <a:noFill/>
                <a:miter lim="400000"/>
              </a:ln>
              <a:effectLst/>
            </p:spPr>
            <p:txBody>
              <a:bodyPr/>
              <a:lstStyle/>
              <a:p>
                <a:r>
                  <a:rPr lang="en-AU">
                    <a:noFill/>
                  </a:rPr>
                  <a:t> </a:t>
                </a:r>
              </a:p>
            </p:txBody>
          </p:sp>
        </mc:Fallback>
      </mc:AlternateContent>
      <p:sp>
        <p:nvSpPr>
          <p:cNvPr id="17" name="Arrow: Down 16">
            <a:extLst>
              <a:ext uri="{FF2B5EF4-FFF2-40B4-BE49-F238E27FC236}">
                <a16:creationId xmlns:a16="http://schemas.microsoft.com/office/drawing/2014/main" id="{D4DB8430-F61E-4455-78C0-9F8D57CFE359}"/>
              </a:ext>
            </a:extLst>
          </p:cNvPr>
          <p:cNvSpPr/>
          <p:nvPr/>
        </p:nvSpPr>
        <p:spPr>
          <a:xfrm>
            <a:off x="2914554" y="5013176"/>
            <a:ext cx="360040" cy="436391"/>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19" name="TextBox 18">
            <a:extLst>
              <a:ext uri="{FF2B5EF4-FFF2-40B4-BE49-F238E27FC236}">
                <a16:creationId xmlns:a16="http://schemas.microsoft.com/office/drawing/2014/main" id="{E3C66830-D0B3-6470-F10B-8288432C235D}"/>
              </a:ext>
            </a:extLst>
          </p:cNvPr>
          <p:cNvSpPr txBox="1"/>
          <p:nvPr/>
        </p:nvSpPr>
        <p:spPr>
          <a:xfrm>
            <a:off x="597204" y="5756029"/>
            <a:ext cx="4994739"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defTabSz="2438338" fontAlgn="auto" hangingPunct="0">
              <a:spcBef>
                <a:spcPts val="300"/>
              </a:spcBef>
              <a:spcAft>
                <a:spcPts val="1200"/>
              </a:spcAft>
              <a:buFont typeface="Wingdings" panose="05000000000000000000" pitchFamily="2" charset="2"/>
              <a:buChar char="ü"/>
            </a:pPr>
            <a:r>
              <a:rPr lang="en-GB" sz="1400" b="1" dirty="0">
                <a:solidFill>
                  <a:srgbClr val="000000"/>
                </a:solidFill>
                <a:latin typeface="Arial" panose="020B0604020202020204" pitchFamily="34" charset="0"/>
                <a:ea typeface="Roboto"/>
                <a:cs typeface="Arial" panose="020B0604020202020204" pitchFamily="34" charset="0"/>
                <a:sym typeface="Roboto"/>
              </a:rPr>
              <a:t>Step 4: Create material index/s</a:t>
            </a:r>
          </a:p>
        </p:txBody>
      </p:sp>
      <p:pic>
        <p:nvPicPr>
          <p:cNvPr id="4" name="Picture 3">
            <a:extLst>
              <a:ext uri="{FF2B5EF4-FFF2-40B4-BE49-F238E27FC236}">
                <a16:creationId xmlns:a16="http://schemas.microsoft.com/office/drawing/2014/main" id="{CA9188A5-522D-7C3D-96E4-D196B550FF7E}"/>
              </a:ext>
            </a:extLst>
          </p:cNvPr>
          <p:cNvPicPr>
            <a:picLocks noChangeAspect="1"/>
          </p:cNvPicPr>
          <p:nvPr/>
        </p:nvPicPr>
        <p:blipFill>
          <a:blip r:embed="rId4"/>
          <a:stretch>
            <a:fillRect/>
          </a:stretch>
        </p:blipFill>
        <p:spPr>
          <a:xfrm>
            <a:off x="6102234" y="1888230"/>
            <a:ext cx="2466971" cy="3057281"/>
          </a:xfrm>
          <a:prstGeom prst="rect">
            <a:avLst/>
          </a:prstGeom>
        </p:spPr>
      </p:pic>
      <p:pic>
        <p:nvPicPr>
          <p:cNvPr id="5" name="Picture 2" descr="Gold Coating for Laser Collimator Mirror in a Telescope | EMF, Dynasil">
            <a:extLst>
              <a:ext uri="{FF2B5EF4-FFF2-40B4-BE49-F238E27FC236}">
                <a16:creationId xmlns:a16="http://schemas.microsoft.com/office/drawing/2014/main" id="{5CA8E9DC-A3CD-53BF-D10C-5667D01F57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4312" y="2514055"/>
            <a:ext cx="2927822" cy="1829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25951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2025E66-8CE3-0E0A-7B5C-F0A7E6F91463}"/>
              </a:ext>
            </a:extLst>
          </p:cNvPr>
          <p:cNvSpPr/>
          <p:nvPr/>
        </p:nvSpPr>
        <p:spPr>
          <a:xfrm>
            <a:off x="597204" y="5738430"/>
            <a:ext cx="7947068" cy="783883"/>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B6D53D27-FF94-336F-55D8-C6BFD3ED1E39}"/>
              </a:ext>
            </a:extLst>
          </p:cNvPr>
          <p:cNvSpPr/>
          <p:nvPr/>
        </p:nvSpPr>
        <p:spPr>
          <a:xfrm>
            <a:off x="597204" y="1170926"/>
            <a:ext cx="7947068" cy="394909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50066717-5573-4574-BEA8-383F134D075B}"/>
              </a:ext>
            </a:extLst>
          </p:cNvPr>
          <p:cNvSpPr>
            <a:spLocks noGrp="1"/>
          </p:cNvSpPr>
          <p:nvPr>
            <p:ph type="title"/>
          </p:nvPr>
        </p:nvSpPr>
        <p:spPr/>
        <p:txBody>
          <a:bodyPr>
            <a:normAutofit/>
          </a:bodyPr>
          <a:lstStyle/>
          <a:p>
            <a:pPr marR="0" algn="l" defTabSz="2438338" rtl="0" fontAlgn="auto" latinLnBrk="0" hangingPunct="0">
              <a:lnSpc>
                <a:spcPct val="90000"/>
              </a:lnSpc>
              <a:spcBef>
                <a:spcPts val="300"/>
              </a:spcBef>
              <a:spcAft>
                <a:spcPts val="600"/>
              </a:spcAft>
              <a:buClrTx/>
              <a:buSzTx/>
              <a:tabLst/>
            </a:pPr>
            <a:r>
              <a:rPr lang="en-GB" sz="3200" dirty="0">
                <a:solidFill>
                  <a:srgbClr val="000000"/>
                </a:solidFill>
                <a:latin typeface="Arial" panose="020B0604020202020204" pitchFamily="34" charset="0"/>
                <a:ea typeface="Roboto"/>
                <a:cs typeface="Arial" panose="020B0604020202020204" pitchFamily="34" charset="0"/>
                <a:sym typeface="Roboto"/>
              </a:rPr>
              <a:t>Example </a:t>
            </a:r>
            <a:r>
              <a:rPr lang="en-GB" sz="3200" dirty="0">
                <a:latin typeface="Arial" panose="020B0604020202020204" pitchFamily="34" charset="0"/>
                <a:ea typeface="Roboto"/>
                <a:cs typeface="Arial" panose="020B0604020202020204" pitchFamily="34" charset="0"/>
                <a:sym typeface="Roboto"/>
              </a:rPr>
              <a:t>2: Satellite Telescope Mirror</a:t>
            </a:r>
            <a:endParaRPr lang="en-GB" sz="3200" dirty="0">
              <a:solidFill>
                <a:srgbClr val="000000"/>
              </a:solidFill>
              <a:latin typeface="Arial" panose="020B0604020202020204" pitchFamily="34" charset="0"/>
              <a:ea typeface="Roboto"/>
              <a:cs typeface="Arial" panose="020B0604020202020204" pitchFamily="34" charset="0"/>
              <a:sym typeface="Roboto"/>
            </a:endParaRPr>
          </a:p>
        </p:txBody>
      </p:sp>
      <p:sp>
        <p:nvSpPr>
          <p:cNvPr id="17" name="Arrow: Down 16">
            <a:extLst>
              <a:ext uri="{FF2B5EF4-FFF2-40B4-BE49-F238E27FC236}">
                <a16:creationId xmlns:a16="http://schemas.microsoft.com/office/drawing/2014/main" id="{D4DB8430-F61E-4455-78C0-9F8D57CFE359}"/>
              </a:ext>
            </a:extLst>
          </p:cNvPr>
          <p:cNvSpPr/>
          <p:nvPr/>
        </p:nvSpPr>
        <p:spPr>
          <a:xfrm>
            <a:off x="4360143" y="5230457"/>
            <a:ext cx="360040" cy="436391"/>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pic>
        <p:nvPicPr>
          <p:cNvPr id="4" name="Picture 3">
            <a:extLst>
              <a:ext uri="{FF2B5EF4-FFF2-40B4-BE49-F238E27FC236}">
                <a16:creationId xmlns:a16="http://schemas.microsoft.com/office/drawing/2014/main" id="{CA9188A5-522D-7C3D-96E4-D196B550FF7E}"/>
              </a:ext>
            </a:extLst>
          </p:cNvPr>
          <p:cNvPicPr>
            <a:picLocks noChangeAspect="1"/>
          </p:cNvPicPr>
          <p:nvPr/>
        </p:nvPicPr>
        <p:blipFill>
          <a:blip r:embed="rId3"/>
          <a:stretch>
            <a:fillRect/>
          </a:stretch>
        </p:blipFill>
        <p:spPr>
          <a:xfrm>
            <a:off x="8976320" y="1900359"/>
            <a:ext cx="2466971" cy="3057281"/>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F867EE-7ED6-B47E-1ADE-8507C03144FF}"/>
                  </a:ext>
                </a:extLst>
              </p:cNvPr>
              <p:cNvSpPr txBox="1"/>
              <p:nvPr/>
            </p:nvSpPr>
            <p:spPr>
              <a:xfrm>
                <a:off x="638637" y="1249156"/>
                <a:ext cx="7864202" cy="36720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defTabSz="2438338" fontAlgn="auto" hangingPunct="0">
                  <a:lnSpc>
                    <a:spcPct val="150000"/>
                  </a:lnSpc>
                  <a:spcBef>
                    <a:spcPts val="300"/>
                  </a:spcBef>
                  <a:spcAft>
                    <a:spcPts val="1200"/>
                  </a:spcAft>
                  <a:buFont typeface="Wingdings" panose="05000000000000000000" pitchFamily="2" charset="2"/>
                  <a:buChar char="ü"/>
                </a:pPr>
                <a:r>
                  <a:rPr lang="en-GB" sz="1400" b="1" dirty="0">
                    <a:solidFill>
                      <a:srgbClr val="000000"/>
                    </a:solidFill>
                    <a:latin typeface="Arial" panose="020B0604020202020204" pitchFamily="34" charset="0"/>
                    <a:ea typeface="Roboto"/>
                    <a:cs typeface="Arial" panose="020B0604020202020204" pitchFamily="34" charset="0"/>
                    <a:sym typeface="Roboto"/>
                  </a:rPr>
                  <a:t>Step 4: Create material index/s</a:t>
                </a:r>
              </a:p>
              <a:p>
                <a:pPr algn="just" defTabSz="2438338" fontAlgn="auto" hangingPunct="0">
                  <a:lnSpc>
                    <a:spcPct val="150000"/>
                  </a:lnSpc>
                  <a:spcBef>
                    <a:spcPts val="300"/>
                  </a:spcBef>
                  <a:spcAft>
                    <a:spcPts val="1200"/>
                  </a:spcAft>
                </a:pPr>
                <a:r>
                  <a:rPr lang="en-GB" sz="1200" dirty="0">
                    <a:solidFill>
                      <a:srgbClr val="000000"/>
                    </a:solidFill>
                    <a:latin typeface="Arial" panose="020B0604020202020204" pitchFamily="34" charset="0"/>
                    <a:ea typeface="Roboto"/>
                    <a:cs typeface="Arial" panose="020B0604020202020204" pitchFamily="34" charset="0"/>
                    <a:sym typeface="Roboto"/>
                  </a:rPr>
                  <a:t>Let’s begin with defining an equation for the mirror’s mass</a:t>
                </a:r>
              </a:p>
              <a:p>
                <a:pPr algn="just" defTabSz="2438338" fontAlgn="auto" hangingPunct="0">
                  <a:lnSpc>
                    <a:spcPct val="150000"/>
                  </a:lnSpc>
                  <a:spcBef>
                    <a:spcPts val="300"/>
                  </a:spcBef>
                  <a:spcAft>
                    <a:spcPts val="1200"/>
                  </a:spcAft>
                </a:pPr>
                <a14:m>
                  <m:oMathPara xmlns:m="http://schemas.openxmlformats.org/officeDocument/2006/math">
                    <m:oMathParaPr>
                      <m:jc m:val="centerGroup"/>
                    </m:oMathParaPr>
                    <m:oMath xmlns:m="http://schemas.openxmlformats.org/officeDocument/2006/math">
                      <m:r>
                        <a:rPr lang="en-AU" sz="1200" b="1" i="1" smtClean="0">
                          <a:solidFill>
                            <a:srgbClr val="000000"/>
                          </a:solidFill>
                          <a:latin typeface="Cambria Math" panose="02040503050406030204" pitchFamily="18" charset="0"/>
                          <a:ea typeface="Roboto"/>
                          <a:cs typeface="Arial" panose="020B0604020202020204" pitchFamily="34" charset="0"/>
                          <a:sym typeface="Roboto"/>
                        </a:rPr>
                        <m:t>𝒎</m:t>
                      </m:r>
                      <m:r>
                        <a:rPr lang="en-AU" sz="1200" b="1" i="1" smtClean="0">
                          <a:solidFill>
                            <a:srgbClr val="000000"/>
                          </a:solidFill>
                          <a:latin typeface="Cambria Math" panose="02040503050406030204" pitchFamily="18" charset="0"/>
                          <a:ea typeface="Roboto"/>
                          <a:cs typeface="Arial" panose="020B0604020202020204" pitchFamily="34" charset="0"/>
                          <a:sym typeface="Roboto"/>
                        </a:rPr>
                        <m:t>=</m:t>
                      </m:r>
                      <m:r>
                        <a:rPr lang="en-AU" sz="1200" b="1" i="1" smtClean="0">
                          <a:solidFill>
                            <a:srgbClr val="000000"/>
                          </a:solidFill>
                          <a:latin typeface="Cambria Math" panose="02040503050406030204" pitchFamily="18" charset="0"/>
                          <a:ea typeface="Roboto"/>
                          <a:cs typeface="Arial" panose="020B0604020202020204" pitchFamily="34" charset="0"/>
                          <a:sym typeface="Roboto"/>
                        </a:rPr>
                        <m:t>𝝅</m:t>
                      </m:r>
                      <m:sSup>
                        <m:sSupPr>
                          <m:ctrlPr>
                            <a:rPr lang="en-AU" sz="1200" b="1" i="1" smtClean="0">
                              <a:solidFill>
                                <a:srgbClr val="000000"/>
                              </a:solidFill>
                              <a:latin typeface="Cambria Math" panose="02040503050406030204" pitchFamily="18" charset="0"/>
                              <a:ea typeface="Roboto"/>
                              <a:cs typeface="Arial" panose="020B0604020202020204" pitchFamily="34" charset="0"/>
                              <a:sym typeface="Roboto"/>
                            </a:rPr>
                          </m:ctrlPr>
                        </m:sSupPr>
                        <m:e>
                          <m:r>
                            <a:rPr lang="en-AU" sz="1200" b="1" i="1" smtClean="0">
                              <a:solidFill>
                                <a:srgbClr val="000000"/>
                              </a:solidFill>
                              <a:latin typeface="Cambria Math" panose="02040503050406030204" pitchFamily="18" charset="0"/>
                              <a:ea typeface="Roboto"/>
                              <a:cs typeface="Arial" panose="020B0604020202020204" pitchFamily="34" charset="0"/>
                              <a:sym typeface="Roboto"/>
                            </a:rPr>
                            <m:t>𝑹</m:t>
                          </m:r>
                        </m:e>
                        <m:sup>
                          <m:r>
                            <a:rPr lang="en-AU" sz="1200" b="1" i="1" smtClean="0">
                              <a:solidFill>
                                <a:srgbClr val="000000"/>
                              </a:solidFill>
                              <a:latin typeface="Cambria Math" panose="02040503050406030204" pitchFamily="18" charset="0"/>
                              <a:ea typeface="Roboto"/>
                              <a:cs typeface="Arial" panose="020B0604020202020204" pitchFamily="34" charset="0"/>
                              <a:sym typeface="Roboto"/>
                            </a:rPr>
                            <m:t>𝟐</m:t>
                          </m:r>
                        </m:sup>
                      </m:sSup>
                      <m:r>
                        <a:rPr lang="en-AU" sz="1200" b="1" i="1" smtClean="0">
                          <a:solidFill>
                            <a:srgbClr val="000000"/>
                          </a:solidFill>
                          <a:latin typeface="Cambria Math" panose="02040503050406030204" pitchFamily="18" charset="0"/>
                          <a:ea typeface="Roboto"/>
                          <a:cs typeface="Arial" panose="020B0604020202020204" pitchFamily="34" charset="0"/>
                          <a:sym typeface="Roboto"/>
                        </a:rPr>
                        <m:t>𝒕</m:t>
                      </m:r>
                      <m:r>
                        <a:rPr lang="en-AU" sz="1200" b="1" i="1" smtClean="0">
                          <a:solidFill>
                            <a:srgbClr val="000000"/>
                          </a:solidFill>
                          <a:latin typeface="Cambria Math" panose="02040503050406030204" pitchFamily="18" charset="0"/>
                          <a:ea typeface="Roboto"/>
                          <a:cs typeface="Arial" panose="020B0604020202020204" pitchFamily="34" charset="0"/>
                          <a:sym typeface="Roboto"/>
                        </a:rPr>
                        <m:t>𝝆</m:t>
                      </m:r>
                      <m:r>
                        <a:rPr lang="en-AU" sz="1200" b="1" i="1" smtClean="0">
                          <a:solidFill>
                            <a:srgbClr val="000000"/>
                          </a:solidFill>
                          <a:latin typeface="Cambria Math" panose="02040503050406030204" pitchFamily="18" charset="0"/>
                          <a:ea typeface="Roboto"/>
                          <a:cs typeface="Arial" panose="020B0604020202020204" pitchFamily="34" charset="0"/>
                          <a:sym typeface="Roboto"/>
                        </a:rPr>
                        <m:t> (</m:t>
                      </m:r>
                      <m:r>
                        <a:rPr lang="en-AU" sz="1200" b="1" i="1" smtClean="0">
                          <a:solidFill>
                            <a:srgbClr val="000000"/>
                          </a:solidFill>
                          <a:latin typeface="Cambria Math" panose="02040503050406030204" pitchFamily="18" charset="0"/>
                          <a:ea typeface="Roboto"/>
                          <a:cs typeface="Arial" panose="020B0604020202020204" pitchFamily="34" charset="0"/>
                          <a:sym typeface="Roboto"/>
                        </a:rPr>
                        <m:t>𝟏</m:t>
                      </m:r>
                      <m:r>
                        <a:rPr lang="en-AU" sz="1200" b="1" i="1" smtClean="0">
                          <a:solidFill>
                            <a:srgbClr val="000000"/>
                          </a:solidFill>
                          <a:latin typeface="Cambria Math" panose="02040503050406030204" pitchFamily="18" charset="0"/>
                          <a:ea typeface="Roboto"/>
                          <a:cs typeface="Arial" panose="020B0604020202020204" pitchFamily="34" charset="0"/>
                          <a:sym typeface="Roboto"/>
                        </a:rPr>
                        <m:t>)</m:t>
                      </m:r>
                    </m:oMath>
                  </m:oMathPara>
                </a14:m>
                <a:endParaRPr lang="en-AU" sz="1200" b="1" dirty="0">
                  <a:solidFill>
                    <a:srgbClr val="000000"/>
                  </a:solidFill>
                  <a:latin typeface="Arial" panose="020B0604020202020204" pitchFamily="34" charset="0"/>
                  <a:ea typeface="Roboto"/>
                  <a:cs typeface="Arial" panose="020B0604020202020204" pitchFamily="34" charset="0"/>
                  <a:sym typeface="Roboto"/>
                </a:endParaRPr>
              </a:p>
              <a:p>
                <a:pPr algn="just" defTabSz="2438338" fontAlgn="auto" hangingPunct="0">
                  <a:lnSpc>
                    <a:spcPct val="150000"/>
                  </a:lnSpc>
                  <a:spcBef>
                    <a:spcPts val="300"/>
                  </a:spcBef>
                  <a:spcAft>
                    <a:spcPts val="1200"/>
                  </a:spcAft>
                </a:pPr>
                <a:r>
                  <a:rPr lang="en-GB" sz="1200" dirty="0">
                    <a:solidFill>
                      <a:srgbClr val="000000"/>
                    </a:solidFill>
                    <a:latin typeface="Arial" panose="020B0604020202020204" pitchFamily="34" charset="0"/>
                    <a:ea typeface="Roboto"/>
                    <a:cs typeface="Arial" panose="020B0604020202020204" pitchFamily="34" charset="0"/>
                    <a:sym typeface="Roboto"/>
                  </a:rPr>
                  <a:t>Where </a:t>
                </a:r>
                <a14:m>
                  <m:oMath xmlns:m="http://schemas.openxmlformats.org/officeDocument/2006/math">
                    <m:r>
                      <a:rPr lang="en-AU" sz="1200" b="1" i="1" smtClean="0">
                        <a:solidFill>
                          <a:srgbClr val="000000"/>
                        </a:solidFill>
                        <a:latin typeface="Cambria Math" panose="02040503050406030204" pitchFamily="18" charset="0"/>
                        <a:ea typeface="Roboto"/>
                        <a:cs typeface="Arial" panose="020B0604020202020204" pitchFamily="34" charset="0"/>
                        <a:sym typeface="Roboto"/>
                      </a:rPr>
                      <m:t>𝑹</m:t>
                    </m:r>
                    <m:r>
                      <a:rPr lang="en-AU" sz="1200" b="0" i="1" smtClean="0">
                        <a:solidFill>
                          <a:srgbClr val="000000"/>
                        </a:solidFill>
                        <a:latin typeface="Cambria Math" panose="02040503050406030204" pitchFamily="18" charset="0"/>
                        <a:ea typeface="Roboto"/>
                        <a:cs typeface="Arial" panose="020B0604020202020204" pitchFamily="34" charset="0"/>
                        <a:sym typeface="Roboto"/>
                      </a:rPr>
                      <m:t>=</m:t>
                    </m:r>
                  </m:oMath>
                </a14:m>
                <a:r>
                  <a:rPr lang="en-GB" sz="1200" dirty="0">
                    <a:solidFill>
                      <a:srgbClr val="000000"/>
                    </a:solidFill>
                    <a:latin typeface="Arial" panose="020B0604020202020204" pitchFamily="34" charset="0"/>
                    <a:ea typeface="Roboto"/>
                    <a:cs typeface="Arial" panose="020B0604020202020204" pitchFamily="34" charset="0"/>
                    <a:sym typeface="Roboto"/>
                  </a:rPr>
                  <a:t> radius, </a:t>
                </a:r>
                <a14:m>
                  <m:oMath xmlns:m="http://schemas.openxmlformats.org/officeDocument/2006/math">
                    <m:r>
                      <a:rPr lang="en-AU" sz="1200" b="1" i="1" smtClean="0">
                        <a:solidFill>
                          <a:srgbClr val="000000"/>
                        </a:solidFill>
                        <a:latin typeface="Cambria Math" panose="02040503050406030204" pitchFamily="18" charset="0"/>
                        <a:ea typeface="Roboto"/>
                        <a:cs typeface="Arial" panose="020B0604020202020204" pitchFamily="34" charset="0"/>
                        <a:sym typeface="Roboto"/>
                      </a:rPr>
                      <m:t>𝒕</m:t>
                    </m:r>
                    <m:r>
                      <a:rPr lang="en-AU" sz="1200" b="0" i="1" smtClean="0">
                        <a:solidFill>
                          <a:srgbClr val="000000"/>
                        </a:solidFill>
                        <a:latin typeface="Cambria Math" panose="02040503050406030204" pitchFamily="18" charset="0"/>
                        <a:ea typeface="Roboto"/>
                        <a:cs typeface="Arial" panose="020B0604020202020204" pitchFamily="34" charset="0"/>
                        <a:sym typeface="Roboto"/>
                      </a:rPr>
                      <m:t>=</m:t>
                    </m:r>
                  </m:oMath>
                </a14:m>
                <a:r>
                  <a:rPr lang="en-GB" sz="1200" dirty="0">
                    <a:solidFill>
                      <a:srgbClr val="000000"/>
                    </a:solidFill>
                    <a:latin typeface="Arial" panose="020B0604020202020204" pitchFamily="34" charset="0"/>
                    <a:ea typeface="Roboto"/>
                    <a:cs typeface="Arial" panose="020B0604020202020204" pitchFamily="34" charset="0"/>
                    <a:sym typeface="Roboto"/>
                  </a:rPr>
                  <a:t> thickness, </a:t>
                </a:r>
                <a14:m>
                  <m:oMath xmlns:m="http://schemas.openxmlformats.org/officeDocument/2006/math">
                    <m:r>
                      <a:rPr lang="en-AU" sz="1200" b="1" i="1" smtClean="0">
                        <a:solidFill>
                          <a:srgbClr val="000000"/>
                        </a:solidFill>
                        <a:latin typeface="Cambria Math" panose="02040503050406030204" pitchFamily="18" charset="0"/>
                        <a:ea typeface="Roboto"/>
                        <a:cs typeface="Arial" panose="020B0604020202020204" pitchFamily="34" charset="0"/>
                        <a:sym typeface="Roboto"/>
                      </a:rPr>
                      <m:t>𝝆</m:t>
                    </m:r>
                    <m:r>
                      <a:rPr lang="en-AU" sz="1200" b="0" i="1" smtClean="0">
                        <a:solidFill>
                          <a:srgbClr val="000000"/>
                        </a:solidFill>
                        <a:latin typeface="Cambria Math" panose="02040503050406030204" pitchFamily="18" charset="0"/>
                        <a:ea typeface="Roboto"/>
                        <a:cs typeface="Arial" panose="020B0604020202020204" pitchFamily="34" charset="0"/>
                        <a:sym typeface="Roboto"/>
                      </a:rPr>
                      <m:t>=</m:t>
                    </m:r>
                  </m:oMath>
                </a14:m>
                <a:r>
                  <a:rPr lang="en-GB" sz="1200" dirty="0">
                    <a:solidFill>
                      <a:srgbClr val="000000"/>
                    </a:solidFill>
                    <a:latin typeface="Arial" panose="020B0604020202020204" pitchFamily="34" charset="0"/>
                    <a:ea typeface="Roboto"/>
                    <a:cs typeface="Arial" panose="020B0604020202020204" pitchFamily="34" charset="0"/>
                    <a:sym typeface="Roboto"/>
                  </a:rPr>
                  <a:t> density. (the concavity of the mirror is ignored for simplicity).</a:t>
                </a:r>
              </a:p>
              <a:p>
                <a:pPr algn="just" defTabSz="2438338" fontAlgn="auto" hangingPunct="0">
                  <a:lnSpc>
                    <a:spcPct val="150000"/>
                  </a:lnSpc>
                  <a:spcBef>
                    <a:spcPts val="300"/>
                  </a:spcBef>
                  <a:spcAft>
                    <a:spcPts val="1200"/>
                  </a:spcAft>
                </a:pPr>
                <a:r>
                  <a:rPr lang="en-GB" sz="1200" dirty="0">
                    <a:solidFill>
                      <a:srgbClr val="000000"/>
                    </a:solidFill>
                    <a:latin typeface="Arial" panose="020B0604020202020204" pitchFamily="34" charset="0"/>
                    <a:ea typeface="Roboto"/>
                    <a:cs typeface="Arial" panose="020B0604020202020204" pitchFamily="34" charset="0"/>
                    <a:sym typeface="Roboto"/>
                  </a:rPr>
                  <a:t>The mirror will be supported horizontally around its circumference, which means it will bend at the centre under its own weight. For a material with Poisson’s ratio of 0.3, t</a:t>
                </a:r>
                <a:r>
                  <a:rPr lang="en-AU" sz="1200" dirty="0">
                    <a:solidFill>
                      <a:srgbClr val="000000"/>
                    </a:solidFill>
                    <a:latin typeface="Arial" panose="020B0604020202020204" pitchFamily="34" charset="0"/>
                    <a:ea typeface="Roboto"/>
                    <a:cs typeface="Arial" panose="020B0604020202020204" pitchFamily="34" charset="0"/>
                    <a:sym typeface="Roboto"/>
                  </a:rPr>
                  <a:t>his mode of deflection</a:t>
                </a:r>
                <a:r>
                  <a:rPr lang="en-GB" sz="1200" dirty="0">
                    <a:solidFill>
                      <a:srgbClr val="000000"/>
                    </a:solidFill>
                    <a:latin typeface="Arial" panose="020B0604020202020204" pitchFamily="34" charset="0"/>
                    <a:ea typeface="Roboto"/>
                    <a:cs typeface="Arial" panose="020B0604020202020204" pitchFamily="34" charset="0"/>
                    <a:sym typeface="Roboto"/>
                  </a:rPr>
                  <a:t> – a horizontal disk at the centre, is given by,</a:t>
                </a:r>
              </a:p>
              <a:p>
                <a:pPr algn="just" defTabSz="2438338" fontAlgn="auto" hangingPunct="0">
                  <a:lnSpc>
                    <a:spcPct val="150000"/>
                  </a:lnSpc>
                  <a:spcBef>
                    <a:spcPts val="300"/>
                  </a:spcBef>
                  <a:spcAft>
                    <a:spcPts val="1200"/>
                  </a:spcAft>
                </a:pPr>
                <a14:m>
                  <m:oMathPara xmlns:m="http://schemas.openxmlformats.org/officeDocument/2006/math">
                    <m:oMathParaPr>
                      <m:jc m:val="centerGroup"/>
                    </m:oMathParaPr>
                    <m:oMath xmlns:m="http://schemas.openxmlformats.org/officeDocument/2006/math">
                      <m:r>
                        <a:rPr lang="en-AU" sz="1200" b="1" i="1" smtClean="0">
                          <a:solidFill>
                            <a:srgbClr val="000000"/>
                          </a:solidFill>
                          <a:latin typeface="Cambria Math" panose="02040503050406030204" pitchFamily="18" charset="0"/>
                          <a:ea typeface="Roboto"/>
                          <a:cs typeface="Arial" panose="020B0604020202020204" pitchFamily="34" charset="0"/>
                          <a:sym typeface="Roboto"/>
                        </a:rPr>
                        <m:t>𝜹</m:t>
                      </m:r>
                      <m:r>
                        <a:rPr lang="en-AU" sz="1200" b="1" i="1" smtClean="0">
                          <a:solidFill>
                            <a:srgbClr val="000000"/>
                          </a:solidFill>
                          <a:latin typeface="Cambria Math" panose="02040503050406030204" pitchFamily="18" charset="0"/>
                          <a:ea typeface="Roboto"/>
                          <a:cs typeface="Arial" panose="020B0604020202020204" pitchFamily="34" charset="0"/>
                          <a:sym typeface="Roboto"/>
                        </a:rPr>
                        <m:t>=</m:t>
                      </m:r>
                      <m:f>
                        <m:fPr>
                          <m:ctrlPr>
                            <a:rPr lang="en-AU" sz="1200" b="1" i="1">
                              <a:solidFill>
                                <a:srgbClr val="000000"/>
                              </a:solidFill>
                              <a:latin typeface="Cambria Math" panose="02040503050406030204" pitchFamily="18" charset="0"/>
                              <a:ea typeface="Roboto"/>
                              <a:cs typeface="Arial" panose="020B0604020202020204" pitchFamily="34" charset="0"/>
                              <a:sym typeface="Roboto"/>
                            </a:rPr>
                          </m:ctrlPr>
                        </m:fPr>
                        <m:num>
                          <m:r>
                            <a:rPr lang="en-AU" sz="1200" b="1" i="1">
                              <a:solidFill>
                                <a:srgbClr val="000000"/>
                              </a:solidFill>
                              <a:latin typeface="Cambria Math" panose="02040503050406030204" pitchFamily="18" charset="0"/>
                              <a:ea typeface="Roboto"/>
                              <a:cs typeface="Arial" panose="020B0604020202020204" pitchFamily="34" charset="0"/>
                              <a:sym typeface="Roboto"/>
                            </a:rPr>
                            <m:t>𝟑</m:t>
                          </m:r>
                        </m:num>
                        <m:den>
                          <m:r>
                            <a:rPr lang="en-AU" sz="1200" b="1" i="1">
                              <a:solidFill>
                                <a:srgbClr val="000000"/>
                              </a:solidFill>
                              <a:latin typeface="Cambria Math" panose="02040503050406030204" pitchFamily="18" charset="0"/>
                              <a:ea typeface="Roboto"/>
                              <a:cs typeface="Arial" panose="020B0604020202020204" pitchFamily="34" charset="0"/>
                              <a:sym typeface="Roboto"/>
                            </a:rPr>
                            <m:t>𝟒</m:t>
                          </m:r>
                          <m:r>
                            <a:rPr lang="en-AU" sz="1200" b="1" i="1">
                              <a:solidFill>
                                <a:srgbClr val="000000"/>
                              </a:solidFill>
                              <a:latin typeface="Cambria Math" panose="02040503050406030204" pitchFamily="18" charset="0"/>
                              <a:ea typeface="Roboto"/>
                              <a:cs typeface="Arial" panose="020B0604020202020204" pitchFamily="34" charset="0"/>
                              <a:sym typeface="Roboto"/>
                            </a:rPr>
                            <m:t>𝝅</m:t>
                          </m:r>
                        </m:den>
                      </m:f>
                      <m:f>
                        <m:fPr>
                          <m:ctrlPr>
                            <a:rPr lang="en-AU" sz="1200" b="1" i="1" smtClean="0">
                              <a:solidFill>
                                <a:srgbClr val="000000"/>
                              </a:solidFill>
                              <a:latin typeface="Cambria Math" panose="02040503050406030204" pitchFamily="18" charset="0"/>
                              <a:ea typeface="Roboto"/>
                              <a:cs typeface="Arial" panose="020B0604020202020204" pitchFamily="34" charset="0"/>
                              <a:sym typeface="Roboto"/>
                            </a:rPr>
                          </m:ctrlPr>
                        </m:fPr>
                        <m:num>
                          <m:r>
                            <a:rPr lang="en-AU" sz="1200" b="1" i="1" smtClean="0">
                              <a:solidFill>
                                <a:srgbClr val="000000"/>
                              </a:solidFill>
                              <a:latin typeface="Cambria Math" panose="02040503050406030204" pitchFamily="18" charset="0"/>
                              <a:ea typeface="Roboto"/>
                              <a:cs typeface="Arial" panose="020B0604020202020204" pitchFamily="34" charset="0"/>
                              <a:sym typeface="Roboto"/>
                            </a:rPr>
                            <m:t>𝒎𝒈</m:t>
                          </m:r>
                          <m:sSup>
                            <m:sSupPr>
                              <m:ctrlPr>
                                <a:rPr lang="en-AU" sz="1200" b="1" i="1" smtClean="0">
                                  <a:solidFill>
                                    <a:srgbClr val="000000"/>
                                  </a:solidFill>
                                  <a:latin typeface="Cambria Math" panose="02040503050406030204" pitchFamily="18" charset="0"/>
                                  <a:ea typeface="Roboto"/>
                                  <a:cs typeface="Arial" panose="020B0604020202020204" pitchFamily="34" charset="0"/>
                                  <a:sym typeface="Roboto"/>
                                </a:rPr>
                              </m:ctrlPr>
                            </m:sSupPr>
                            <m:e>
                              <m:r>
                                <a:rPr lang="en-AU" sz="1200" b="1" i="1" smtClean="0">
                                  <a:solidFill>
                                    <a:srgbClr val="000000"/>
                                  </a:solidFill>
                                  <a:latin typeface="Cambria Math" panose="02040503050406030204" pitchFamily="18" charset="0"/>
                                  <a:ea typeface="Roboto"/>
                                  <a:cs typeface="Arial" panose="020B0604020202020204" pitchFamily="34" charset="0"/>
                                  <a:sym typeface="Roboto"/>
                                </a:rPr>
                                <m:t>𝑹</m:t>
                              </m:r>
                            </m:e>
                            <m:sup>
                              <m:r>
                                <a:rPr lang="en-AU" sz="1200" b="1" i="1" smtClean="0">
                                  <a:solidFill>
                                    <a:srgbClr val="000000"/>
                                  </a:solidFill>
                                  <a:latin typeface="Cambria Math" panose="02040503050406030204" pitchFamily="18" charset="0"/>
                                  <a:ea typeface="Roboto"/>
                                  <a:cs typeface="Arial" panose="020B0604020202020204" pitchFamily="34" charset="0"/>
                                  <a:sym typeface="Roboto"/>
                                </a:rPr>
                                <m:t>𝟐</m:t>
                              </m:r>
                            </m:sup>
                          </m:sSup>
                        </m:num>
                        <m:den>
                          <m:r>
                            <a:rPr lang="en-AU" sz="1200" b="1" i="1" smtClean="0">
                              <a:solidFill>
                                <a:srgbClr val="000000"/>
                              </a:solidFill>
                              <a:latin typeface="Cambria Math" panose="02040503050406030204" pitchFamily="18" charset="0"/>
                              <a:ea typeface="Roboto"/>
                              <a:cs typeface="Arial" panose="020B0604020202020204" pitchFamily="34" charset="0"/>
                              <a:sym typeface="Roboto"/>
                            </a:rPr>
                            <m:t>𝑬</m:t>
                          </m:r>
                          <m:sSup>
                            <m:sSupPr>
                              <m:ctrlPr>
                                <a:rPr lang="en-AU" sz="1200" b="1" i="1" smtClean="0">
                                  <a:solidFill>
                                    <a:srgbClr val="000000"/>
                                  </a:solidFill>
                                  <a:latin typeface="Cambria Math" panose="02040503050406030204" pitchFamily="18" charset="0"/>
                                  <a:ea typeface="Roboto"/>
                                  <a:cs typeface="Arial" panose="020B0604020202020204" pitchFamily="34" charset="0"/>
                                  <a:sym typeface="Roboto"/>
                                </a:rPr>
                              </m:ctrlPr>
                            </m:sSupPr>
                            <m:e>
                              <m:r>
                                <a:rPr lang="en-AU" sz="1200" b="1" i="1" smtClean="0">
                                  <a:solidFill>
                                    <a:srgbClr val="000000"/>
                                  </a:solidFill>
                                  <a:latin typeface="Cambria Math" panose="02040503050406030204" pitchFamily="18" charset="0"/>
                                  <a:ea typeface="Roboto"/>
                                  <a:cs typeface="Arial" panose="020B0604020202020204" pitchFamily="34" charset="0"/>
                                  <a:sym typeface="Roboto"/>
                                </a:rPr>
                                <m:t>𝒕</m:t>
                              </m:r>
                            </m:e>
                            <m:sup>
                              <m:r>
                                <a:rPr lang="en-AU" sz="1200" b="1" i="1" smtClean="0">
                                  <a:solidFill>
                                    <a:srgbClr val="000000"/>
                                  </a:solidFill>
                                  <a:latin typeface="Cambria Math" panose="02040503050406030204" pitchFamily="18" charset="0"/>
                                  <a:ea typeface="Roboto"/>
                                  <a:cs typeface="Arial" panose="020B0604020202020204" pitchFamily="34" charset="0"/>
                                  <a:sym typeface="Roboto"/>
                                </a:rPr>
                                <m:t>𝟑</m:t>
                              </m:r>
                            </m:sup>
                          </m:sSup>
                        </m:den>
                      </m:f>
                      <m:r>
                        <a:rPr lang="en-AU" sz="1200" b="1" i="1" smtClean="0">
                          <a:solidFill>
                            <a:srgbClr val="000000"/>
                          </a:solidFill>
                          <a:latin typeface="Cambria Math" panose="02040503050406030204" pitchFamily="18" charset="0"/>
                          <a:ea typeface="Roboto"/>
                          <a:cs typeface="Arial" panose="020B0604020202020204" pitchFamily="34" charset="0"/>
                          <a:sym typeface="Roboto"/>
                        </a:rPr>
                        <m:t> (</m:t>
                      </m:r>
                      <m:r>
                        <a:rPr lang="en-AU" sz="1200" b="1" i="1" smtClean="0">
                          <a:solidFill>
                            <a:srgbClr val="000000"/>
                          </a:solidFill>
                          <a:latin typeface="Cambria Math" panose="02040503050406030204" pitchFamily="18" charset="0"/>
                          <a:ea typeface="Roboto"/>
                          <a:cs typeface="Arial" panose="020B0604020202020204" pitchFamily="34" charset="0"/>
                          <a:sym typeface="Roboto"/>
                        </a:rPr>
                        <m:t>𝟐</m:t>
                      </m:r>
                      <m:r>
                        <a:rPr lang="en-AU" sz="1200" b="1" i="1" smtClean="0">
                          <a:solidFill>
                            <a:srgbClr val="000000"/>
                          </a:solidFill>
                          <a:latin typeface="Cambria Math" panose="02040503050406030204" pitchFamily="18" charset="0"/>
                          <a:ea typeface="Roboto"/>
                          <a:cs typeface="Arial" panose="020B0604020202020204" pitchFamily="34" charset="0"/>
                          <a:sym typeface="Roboto"/>
                        </a:rPr>
                        <m:t>)</m:t>
                      </m:r>
                    </m:oMath>
                  </m:oMathPara>
                </a14:m>
                <a:endParaRPr lang="en-GB" sz="1200" b="1" dirty="0">
                  <a:solidFill>
                    <a:srgbClr val="000000"/>
                  </a:solidFill>
                  <a:latin typeface="Arial" panose="020B0604020202020204" pitchFamily="34" charset="0"/>
                  <a:ea typeface="Roboto"/>
                  <a:cs typeface="Arial" panose="020B0604020202020204" pitchFamily="34" charset="0"/>
                  <a:sym typeface="Roboto"/>
                </a:endParaRPr>
              </a:p>
            </p:txBody>
          </p:sp>
        </mc:Choice>
        <mc:Fallback xmlns="">
          <p:sp>
            <p:nvSpPr>
              <p:cNvPr id="3" name="TextBox 2">
                <a:extLst>
                  <a:ext uri="{FF2B5EF4-FFF2-40B4-BE49-F238E27FC236}">
                    <a16:creationId xmlns:a16="http://schemas.microsoft.com/office/drawing/2014/main" id="{79F867EE-7ED6-B47E-1ADE-8507C03144FF}"/>
                  </a:ext>
                </a:extLst>
              </p:cNvPr>
              <p:cNvSpPr txBox="1">
                <a:spLocks noRot="1" noChangeAspect="1" noMove="1" noResize="1" noEditPoints="1" noAdjustHandles="1" noChangeArrowheads="1" noChangeShapeType="1" noTextEdit="1"/>
              </p:cNvSpPr>
              <p:nvPr/>
            </p:nvSpPr>
            <p:spPr>
              <a:xfrm>
                <a:off x="638637" y="1249156"/>
                <a:ext cx="7864202" cy="3672095"/>
              </a:xfrm>
              <a:prstGeom prst="rect">
                <a:avLst/>
              </a:prstGeom>
              <a:blipFill>
                <a:blip r:embed="rId4"/>
                <a:stretch>
                  <a:fillRect l="-155"/>
                </a:stretch>
              </a:blipFill>
              <a:ln w="12700" cap="flat">
                <a:noFill/>
                <a:miter lim="400000"/>
              </a:ln>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F9878E7-3D45-52D5-1548-BA4462C68CE8}"/>
                  </a:ext>
                </a:extLst>
              </p:cNvPr>
              <p:cNvSpPr txBox="1"/>
              <p:nvPr/>
            </p:nvSpPr>
            <p:spPr>
              <a:xfrm>
                <a:off x="597203" y="6031656"/>
                <a:ext cx="6794939" cy="2770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AU" sz="1200" dirty="0"/>
                  <a:t>We can substitute </a:t>
                </a:r>
                <a14:m>
                  <m:oMath xmlns:m="http://schemas.openxmlformats.org/officeDocument/2006/math">
                    <m:d>
                      <m:dPr>
                        <m:ctrlPr>
                          <a:rPr lang="en-AU" sz="1200" b="1" i="1" smtClean="0">
                            <a:latin typeface="Cambria Math" panose="02040503050406030204" pitchFamily="18" charset="0"/>
                          </a:rPr>
                        </m:ctrlPr>
                      </m:dPr>
                      <m:e>
                        <m:r>
                          <a:rPr lang="en-AU" sz="1200" b="1" i="1" smtClean="0">
                            <a:latin typeface="Cambria Math" panose="02040503050406030204" pitchFamily="18" charset="0"/>
                          </a:rPr>
                          <m:t>𝟐</m:t>
                        </m:r>
                      </m:e>
                    </m:d>
                  </m:oMath>
                </a14:m>
                <a:r>
                  <a:rPr lang="en-AU" sz="1200" b="1" dirty="0"/>
                  <a:t> </a:t>
                </a:r>
                <a:r>
                  <a:rPr lang="en-AU" sz="1200" dirty="0"/>
                  <a:t>into </a:t>
                </a:r>
                <a14:m>
                  <m:oMath xmlns:m="http://schemas.openxmlformats.org/officeDocument/2006/math">
                    <m:d>
                      <m:dPr>
                        <m:ctrlPr>
                          <a:rPr lang="en-AU" sz="1200" b="1" i="1" smtClean="0">
                            <a:latin typeface="Cambria Math" panose="02040503050406030204" pitchFamily="18" charset="0"/>
                          </a:rPr>
                        </m:ctrlPr>
                      </m:dPr>
                      <m:e>
                        <m:r>
                          <a:rPr lang="en-AU" sz="1200" b="1" i="1" smtClean="0">
                            <a:latin typeface="Cambria Math" panose="02040503050406030204" pitchFamily="18" charset="0"/>
                          </a:rPr>
                          <m:t>𝟏</m:t>
                        </m:r>
                      </m:e>
                    </m:d>
                  </m:oMath>
                </a14:m>
                <a:r>
                  <a:rPr lang="en-AU" sz="1200" dirty="0"/>
                  <a:t> to ensure that our mass equation accounts for this constraint, </a:t>
                </a:r>
                <a14:m>
                  <m:oMath xmlns:m="http://schemas.openxmlformats.org/officeDocument/2006/math">
                    <m:r>
                      <a:rPr lang="en-AU" sz="1200" b="1" i="1" smtClean="0">
                        <a:latin typeface="Cambria Math" panose="02040503050406030204" pitchFamily="18" charset="0"/>
                      </a:rPr>
                      <m:t>𝜹</m:t>
                    </m:r>
                    <m:r>
                      <a:rPr lang="en-AU" sz="1200" b="0" i="1" smtClean="0">
                        <a:latin typeface="Cambria Math" panose="02040503050406030204" pitchFamily="18" charset="0"/>
                      </a:rPr>
                      <m:t>.</m:t>
                    </m:r>
                  </m:oMath>
                </a14:m>
                <a:endParaRPr lang="en-AU" sz="1200" dirty="0"/>
              </a:p>
            </p:txBody>
          </p:sp>
        </mc:Choice>
        <mc:Fallback xmlns="">
          <p:sp>
            <p:nvSpPr>
              <p:cNvPr id="6" name="TextBox 5">
                <a:extLst>
                  <a:ext uri="{FF2B5EF4-FFF2-40B4-BE49-F238E27FC236}">
                    <a16:creationId xmlns:a16="http://schemas.microsoft.com/office/drawing/2014/main" id="{3F9878E7-3D45-52D5-1548-BA4462C68CE8}"/>
                  </a:ext>
                </a:extLst>
              </p:cNvPr>
              <p:cNvSpPr txBox="1">
                <a:spLocks noRot="1" noChangeAspect="1" noMove="1" noResize="1" noEditPoints="1" noAdjustHandles="1" noChangeArrowheads="1" noChangeShapeType="1" noTextEdit="1"/>
              </p:cNvSpPr>
              <p:nvPr/>
            </p:nvSpPr>
            <p:spPr>
              <a:xfrm>
                <a:off x="597203" y="6031656"/>
                <a:ext cx="6794939" cy="277000"/>
              </a:xfrm>
              <a:prstGeom prst="rect">
                <a:avLst/>
              </a:prstGeom>
              <a:blipFill>
                <a:blip r:embed="rId5"/>
                <a:stretch>
                  <a:fillRect l="-90" t="-2174" b="-13043"/>
                </a:stretch>
              </a:blipFill>
              <a:ln w="12700" cap="flat">
                <a:noFill/>
                <a:miter lim="400000"/>
              </a:ln>
              <a:effectLst/>
            </p:spPr>
            <p:txBody>
              <a:bodyPr/>
              <a:lstStyle/>
              <a:p>
                <a:r>
                  <a:rPr lang="en-AU">
                    <a:noFill/>
                  </a:rPr>
                  <a:t> </a:t>
                </a:r>
              </a:p>
            </p:txBody>
          </p:sp>
        </mc:Fallback>
      </mc:AlternateContent>
    </p:spTree>
    <p:extLst>
      <p:ext uri="{BB962C8B-B14F-4D97-AF65-F5344CB8AC3E}">
        <p14:creationId xmlns:p14="http://schemas.microsoft.com/office/powerpoint/2010/main" val="173501464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2025E66-8CE3-0E0A-7B5C-F0A7E6F91463}"/>
              </a:ext>
            </a:extLst>
          </p:cNvPr>
          <p:cNvSpPr/>
          <p:nvPr/>
        </p:nvSpPr>
        <p:spPr>
          <a:xfrm>
            <a:off x="608062" y="5689187"/>
            <a:ext cx="6794940" cy="1015661"/>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B6D53D27-FF94-336F-55D8-C6BFD3ED1E39}"/>
              </a:ext>
            </a:extLst>
          </p:cNvPr>
          <p:cNvSpPr/>
          <p:nvPr/>
        </p:nvSpPr>
        <p:spPr>
          <a:xfrm>
            <a:off x="597204" y="1052736"/>
            <a:ext cx="6794940" cy="412346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50066717-5573-4574-BEA8-383F134D075B}"/>
              </a:ext>
            </a:extLst>
          </p:cNvPr>
          <p:cNvSpPr>
            <a:spLocks noGrp="1"/>
          </p:cNvSpPr>
          <p:nvPr>
            <p:ph type="title"/>
          </p:nvPr>
        </p:nvSpPr>
        <p:spPr/>
        <p:txBody>
          <a:bodyPr>
            <a:normAutofit/>
          </a:bodyPr>
          <a:lstStyle/>
          <a:p>
            <a:pPr marR="0" algn="l" defTabSz="2438338" rtl="0" fontAlgn="auto" latinLnBrk="0" hangingPunct="0">
              <a:lnSpc>
                <a:spcPct val="90000"/>
              </a:lnSpc>
              <a:spcBef>
                <a:spcPts val="300"/>
              </a:spcBef>
              <a:spcAft>
                <a:spcPts val="600"/>
              </a:spcAft>
              <a:buClrTx/>
              <a:buSzTx/>
              <a:tabLst/>
            </a:pPr>
            <a:r>
              <a:rPr lang="en-GB" sz="3200" dirty="0">
                <a:solidFill>
                  <a:srgbClr val="000000"/>
                </a:solidFill>
                <a:latin typeface="Arial" panose="020B0604020202020204" pitchFamily="34" charset="0"/>
                <a:ea typeface="Roboto"/>
                <a:cs typeface="Arial" panose="020B0604020202020204" pitchFamily="34" charset="0"/>
                <a:sym typeface="Roboto"/>
              </a:rPr>
              <a:t>Example </a:t>
            </a:r>
            <a:r>
              <a:rPr lang="en-GB" sz="3200" dirty="0">
                <a:latin typeface="Arial" panose="020B0604020202020204" pitchFamily="34" charset="0"/>
                <a:ea typeface="Roboto"/>
                <a:cs typeface="Arial" panose="020B0604020202020204" pitchFamily="34" charset="0"/>
                <a:sym typeface="Roboto"/>
              </a:rPr>
              <a:t>2: Satellite Telescope Mirror</a:t>
            </a:r>
            <a:endParaRPr lang="en-GB" sz="3200" dirty="0">
              <a:solidFill>
                <a:srgbClr val="000000"/>
              </a:solidFill>
              <a:latin typeface="Arial" panose="020B0604020202020204" pitchFamily="34" charset="0"/>
              <a:ea typeface="Roboto"/>
              <a:cs typeface="Arial" panose="020B0604020202020204" pitchFamily="34" charset="0"/>
              <a:sym typeface="Roboto"/>
            </a:endParaRPr>
          </a:p>
        </p:txBody>
      </p:sp>
      <p:sp>
        <p:nvSpPr>
          <p:cNvPr id="17" name="Arrow: Down 16">
            <a:extLst>
              <a:ext uri="{FF2B5EF4-FFF2-40B4-BE49-F238E27FC236}">
                <a16:creationId xmlns:a16="http://schemas.microsoft.com/office/drawing/2014/main" id="{D4DB8430-F61E-4455-78C0-9F8D57CFE359}"/>
              </a:ext>
            </a:extLst>
          </p:cNvPr>
          <p:cNvSpPr/>
          <p:nvPr/>
        </p:nvSpPr>
        <p:spPr>
          <a:xfrm>
            <a:off x="3825512" y="5214499"/>
            <a:ext cx="360040" cy="436391"/>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pic>
        <p:nvPicPr>
          <p:cNvPr id="4" name="Picture 3">
            <a:extLst>
              <a:ext uri="{FF2B5EF4-FFF2-40B4-BE49-F238E27FC236}">
                <a16:creationId xmlns:a16="http://schemas.microsoft.com/office/drawing/2014/main" id="{CA9188A5-522D-7C3D-96E4-D196B550FF7E}"/>
              </a:ext>
            </a:extLst>
          </p:cNvPr>
          <p:cNvPicPr>
            <a:picLocks noChangeAspect="1"/>
          </p:cNvPicPr>
          <p:nvPr/>
        </p:nvPicPr>
        <p:blipFill>
          <a:blip r:embed="rId3"/>
          <a:stretch>
            <a:fillRect/>
          </a:stretch>
        </p:blipFill>
        <p:spPr>
          <a:xfrm>
            <a:off x="8472264" y="1844824"/>
            <a:ext cx="2642783" cy="327516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F867EE-7ED6-B47E-1ADE-8507C03144FF}"/>
                  </a:ext>
                </a:extLst>
              </p:cNvPr>
              <p:cNvSpPr txBox="1"/>
              <p:nvPr/>
            </p:nvSpPr>
            <p:spPr>
              <a:xfrm>
                <a:off x="608062" y="1142247"/>
                <a:ext cx="6784082" cy="40149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defTabSz="2438338" fontAlgn="auto" hangingPunct="0">
                  <a:spcBef>
                    <a:spcPts val="300"/>
                  </a:spcBef>
                  <a:spcAft>
                    <a:spcPts val="1200"/>
                  </a:spcAft>
                  <a:buFont typeface="Wingdings" panose="05000000000000000000" pitchFamily="2" charset="2"/>
                  <a:buChar char="ü"/>
                </a:pPr>
                <a:r>
                  <a:rPr lang="en-GB" sz="1400" b="1" dirty="0">
                    <a:solidFill>
                      <a:srgbClr val="000000"/>
                    </a:solidFill>
                    <a:latin typeface="Arial" panose="020B0604020202020204" pitchFamily="34" charset="0"/>
                    <a:ea typeface="Roboto"/>
                    <a:cs typeface="Arial" panose="020B0604020202020204" pitchFamily="34" charset="0"/>
                    <a:sym typeface="Roboto"/>
                  </a:rPr>
                  <a:t>Step 4: Create material index/s</a:t>
                </a:r>
              </a:p>
              <a:p>
                <a:pPr defTabSz="2438338" fontAlgn="auto" hangingPunct="0">
                  <a:spcBef>
                    <a:spcPts val="300"/>
                  </a:spcBef>
                  <a:spcAft>
                    <a:spcPts val="1200"/>
                  </a:spcAft>
                </a:pPr>
                <a:r>
                  <a:rPr lang="en-AU" sz="1400" dirty="0">
                    <a:solidFill>
                      <a:srgbClr val="000000"/>
                    </a:solidFill>
                    <a:latin typeface="Arial" panose="020B0604020202020204" pitchFamily="34" charset="0"/>
                    <a:ea typeface="Roboto"/>
                    <a:cs typeface="Arial" panose="020B0604020202020204" pitchFamily="34" charset="0"/>
                    <a:sym typeface="Roboto"/>
                  </a:rPr>
                  <a:t>Before we substitute, we’ll rearrange </a:t>
                </a:r>
                <a14:m>
                  <m:oMath xmlns:m="http://schemas.openxmlformats.org/officeDocument/2006/math">
                    <m:d>
                      <m:dPr>
                        <m:ctrlPr>
                          <a:rPr lang="en-AU" sz="1400" b="0" i="1" smtClean="0">
                            <a:solidFill>
                              <a:srgbClr val="000000"/>
                            </a:solidFill>
                            <a:latin typeface="Cambria Math" panose="02040503050406030204" pitchFamily="18" charset="0"/>
                            <a:ea typeface="Roboto"/>
                            <a:cs typeface="Arial" panose="020B0604020202020204" pitchFamily="34" charset="0"/>
                            <a:sym typeface="Roboto"/>
                          </a:rPr>
                        </m:ctrlPr>
                      </m:dPr>
                      <m:e>
                        <m:r>
                          <a:rPr lang="en-AU" sz="1400" b="0" i="1" smtClean="0">
                            <a:solidFill>
                              <a:srgbClr val="000000"/>
                            </a:solidFill>
                            <a:latin typeface="Cambria Math" panose="02040503050406030204" pitchFamily="18" charset="0"/>
                            <a:ea typeface="Roboto"/>
                            <a:cs typeface="Arial" panose="020B0604020202020204" pitchFamily="34" charset="0"/>
                            <a:sym typeface="Roboto"/>
                          </a:rPr>
                          <m:t>2</m:t>
                        </m:r>
                      </m:e>
                    </m:d>
                  </m:oMath>
                </a14:m>
                <a:r>
                  <a:rPr lang="en-GB" sz="1400" dirty="0">
                    <a:solidFill>
                      <a:srgbClr val="000000"/>
                    </a:solidFill>
                    <a:latin typeface="Arial" panose="020B0604020202020204" pitchFamily="34" charset="0"/>
                    <a:ea typeface="Roboto"/>
                    <a:cs typeface="Arial" panose="020B0604020202020204" pitchFamily="34" charset="0"/>
                    <a:sym typeface="Roboto"/>
                  </a:rPr>
                  <a:t> making </a:t>
                </a:r>
                <a14:m>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𝒕</m:t>
                    </m:r>
                  </m:oMath>
                </a14:m>
                <a:r>
                  <a:rPr lang="en-GB" sz="1400" dirty="0">
                    <a:solidFill>
                      <a:srgbClr val="000000"/>
                    </a:solidFill>
                    <a:latin typeface="Arial" panose="020B0604020202020204" pitchFamily="34" charset="0"/>
                    <a:ea typeface="Roboto"/>
                    <a:cs typeface="Arial" panose="020B0604020202020204" pitchFamily="34" charset="0"/>
                    <a:sym typeface="Roboto"/>
                  </a:rPr>
                  <a:t> the subject, </a:t>
                </a:r>
              </a:p>
              <a:p>
                <a:pPr defTabSz="2438338" fontAlgn="auto" hangingPunct="0">
                  <a:spcBef>
                    <a:spcPts val="300"/>
                  </a:spcBef>
                  <a:spcAft>
                    <a:spcPts val="1200"/>
                  </a:spcAft>
                </a:pPr>
                <a14:m>
                  <m:oMathPara xmlns:m="http://schemas.openxmlformats.org/officeDocument/2006/math">
                    <m:oMathParaPr>
                      <m:jc m:val="centerGroup"/>
                    </m:oMathParaPr>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𝒕</m:t>
                      </m:r>
                      <m:r>
                        <a:rPr lang="en-AU" sz="1400" b="1" i="1" smtClean="0">
                          <a:solidFill>
                            <a:srgbClr val="000000"/>
                          </a:solidFill>
                          <a:latin typeface="Cambria Math" panose="02040503050406030204" pitchFamily="18" charset="0"/>
                          <a:ea typeface="Roboto"/>
                          <a:cs typeface="Arial" panose="020B0604020202020204" pitchFamily="34" charset="0"/>
                          <a:sym typeface="Roboto"/>
                        </a:rPr>
                        <m:t>=</m:t>
                      </m:r>
                      <m:sSup>
                        <m:sSup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sSupPr>
                        <m:e>
                          <m:d>
                            <m:d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dPr>
                            <m:e>
                              <m:f>
                                <m:f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smtClean="0">
                                      <a:solidFill>
                                        <a:srgbClr val="000000"/>
                                      </a:solidFill>
                                      <a:latin typeface="Cambria Math" panose="02040503050406030204" pitchFamily="18" charset="0"/>
                                      <a:ea typeface="Roboto"/>
                                      <a:cs typeface="Arial" panose="020B0604020202020204" pitchFamily="34" charset="0"/>
                                      <a:sym typeface="Roboto"/>
                                    </a:rPr>
                                    <m:t>𝟑</m:t>
                                  </m:r>
                                </m:num>
                                <m:den>
                                  <m:r>
                                    <a:rPr lang="en-AU" sz="1400" b="1" i="1" smtClean="0">
                                      <a:solidFill>
                                        <a:srgbClr val="000000"/>
                                      </a:solidFill>
                                      <a:latin typeface="Cambria Math" panose="02040503050406030204" pitchFamily="18" charset="0"/>
                                      <a:ea typeface="Roboto"/>
                                      <a:cs typeface="Arial" panose="020B0604020202020204" pitchFamily="34" charset="0"/>
                                      <a:sym typeface="Roboto"/>
                                    </a:rPr>
                                    <m:t>𝟒</m:t>
                                  </m:r>
                                  <m:r>
                                    <a:rPr lang="en-AU" sz="1400" b="1" i="1" smtClean="0">
                                      <a:solidFill>
                                        <a:srgbClr val="000000"/>
                                      </a:solidFill>
                                      <a:latin typeface="Cambria Math" panose="02040503050406030204" pitchFamily="18" charset="0"/>
                                      <a:ea typeface="Roboto"/>
                                      <a:cs typeface="Arial" panose="020B0604020202020204" pitchFamily="34" charset="0"/>
                                      <a:sym typeface="Roboto"/>
                                    </a:rPr>
                                    <m:t>𝝅</m:t>
                                  </m:r>
                                </m:den>
                              </m:f>
                            </m:e>
                          </m:d>
                        </m:e>
                        <m:sup>
                          <m:f>
                            <m:f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smtClean="0">
                                  <a:solidFill>
                                    <a:srgbClr val="000000"/>
                                  </a:solidFill>
                                  <a:latin typeface="Cambria Math" panose="02040503050406030204" pitchFamily="18" charset="0"/>
                                  <a:ea typeface="Roboto"/>
                                  <a:cs typeface="Arial" panose="020B0604020202020204" pitchFamily="34" charset="0"/>
                                  <a:sym typeface="Roboto"/>
                                </a:rPr>
                                <m:t>𝟏</m:t>
                              </m:r>
                            </m:num>
                            <m:den>
                              <m:r>
                                <a:rPr lang="en-AU" sz="1400" b="1" i="1" smtClean="0">
                                  <a:solidFill>
                                    <a:srgbClr val="000000"/>
                                  </a:solidFill>
                                  <a:latin typeface="Cambria Math" panose="02040503050406030204" pitchFamily="18" charset="0"/>
                                  <a:ea typeface="Roboto"/>
                                  <a:cs typeface="Arial" panose="020B0604020202020204" pitchFamily="34" charset="0"/>
                                  <a:sym typeface="Roboto"/>
                                </a:rPr>
                                <m:t>𝟑</m:t>
                              </m:r>
                            </m:den>
                          </m:f>
                        </m:sup>
                      </m:sSup>
                      <m:sSup>
                        <m:sSup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sSupPr>
                        <m:e>
                          <m:d>
                            <m:d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dPr>
                            <m:e>
                              <m:f>
                                <m:f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smtClean="0">
                                      <a:solidFill>
                                        <a:srgbClr val="000000"/>
                                      </a:solidFill>
                                      <a:latin typeface="Cambria Math" panose="02040503050406030204" pitchFamily="18" charset="0"/>
                                      <a:ea typeface="Roboto"/>
                                      <a:cs typeface="Arial" panose="020B0604020202020204" pitchFamily="34" charset="0"/>
                                      <a:sym typeface="Roboto"/>
                                    </a:rPr>
                                    <m:t>𝒎𝒈</m:t>
                                  </m:r>
                                  <m:sSup>
                                    <m:sSup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sSupPr>
                                    <m:e>
                                      <m:r>
                                        <a:rPr lang="en-AU" sz="1400" b="1" i="1" smtClean="0">
                                          <a:solidFill>
                                            <a:srgbClr val="000000"/>
                                          </a:solidFill>
                                          <a:latin typeface="Cambria Math" panose="02040503050406030204" pitchFamily="18" charset="0"/>
                                          <a:ea typeface="Roboto"/>
                                          <a:cs typeface="Arial" panose="020B0604020202020204" pitchFamily="34" charset="0"/>
                                          <a:sym typeface="Roboto"/>
                                        </a:rPr>
                                        <m:t>𝑹</m:t>
                                      </m:r>
                                    </m:e>
                                    <m:sup>
                                      <m:r>
                                        <a:rPr lang="en-AU" sz="1400" b="1" i="1" smtClean="0">
                                          <a:solidFill>
                                            <a:srgbClr val="000000"/>
                                          </a:solidFill>
                                          <a:latin typeface="Cambria Math" panose="02040503050406030204" pitchFamily="18" charset="0"/>
                                          <a:ea typeface="Roboto"/>
                                          <a:cs typeface="Arial" panose="020B0604020202020204" pitchFamily="34" charset="0"/>
                                          <a:sym typeface="Roboto"/>
                                        </a:rPr>
                                        <m:t>𝟐</m:t>
                                      </m:r>
                                    </m:sup>
                                  </m:sSup>
                                </m:num>
                                <m:den>
                                  <m:r>
                                    <a:rPr lang="en-AU" sz="1400" b="1" i="1" smtClean="0">
                                      <a:solidFill>
                                        <a:srgbClr val="000000"/>
                                      </a:solidFill>
                                      <a:latin typeface="Cambria Math" panose="02040503050406030204" pitchFamily="18" charset="0"/>
                                      <a:ea typeface="Roboto"/>
                                      <a:cs typeface="Arial" panose="020B0604020202020204" pitchFamily="34" charset="0"/>
                                      <a:sym typeface="Roboto"/>
                                    </a:rPr>
                                    <m:t>𝑬</m:t>
                                  </m:r>
                                  <m:r>
                                    <a:rPr lang="en-AU" sz="1400" b="1" i="1" smtClean="0">
                                      <a:solidFill>
                                        <a:srgbClr val="000000"/>
                                      </a:solidFill>
                                      <a:latin typeface="Cambria Math" panose="02040503050406030204" pitchFamily="18" charset="0"/>
                                      <a:ea typeface="Roboto"/>
                                      <a:cs typeface="Arial" panose="020B0604020202020204" pitchFamily="34" charset="0"/>
                                      <a:sym typeface="Roboto"/>
                                    </a:rPr>
                                    <m:t>𝜹</m:t>
                                  </m:r>
                                </m:den>
                              </m:f>
                            </m:e>
                          </m:d>
                        </m:e>
                        <m:sup>
                          <m:f>
                            <m:f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smtClean="0">
                                  <a:solidFill>
                                    <a:srgbClr val="000000"/>
                                  </a:solidFill>
                                  <a:latin typeface="Cambria Math" panose="02040503050406030204" pitchFamily="18" charset="0"/>
                                  <a:ea typeface="Roboto"/>
                                  <a:cs typeface="Arial" panose="020B0604020202020204" pitchFamily="34" charset="0"/>
                                  <a:sym typeface="Roboto"/>
                                </a:rPr>
                                <m:t>𝟏</m:t>
                              </m:r>
                            </m:num>
                            <m:den>
                              <m:r>
                                <a:rPr lang="en-AU" sz="1400" b="1" i="1" smtClean="0">
                                  <a:solidFill>
                                    <a:srgbClr val="000000"/>
                                  </a:solidFill>
                                  <a:latin typeface="Cambria Math" panose="02040503050406030204" pitchFamily="18" charset="0"/>
                                  <a:ea typeface="Roboto"/>
                                  <a:cs typeface="Arial" panose="020B0604020202020204" pitchFamily="34" charset="0"/>
                                  <a:sym typeface="Roboto"/>
                                </a:rPr>
                                <m:t>𝟑</m:t>
                              </m:r>
                            </m:den>
                          </m:f>
                        </m:sup>
                      </m:sSup>
                      <m:d>
                        <m:d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dPr>
                        <m:e>
                          <m:r>
                            <a:rPr lang="en-AU" sz="1400" b="1" i="1" smtClean="0">
                              <a:solidFill>
                                <a:srgbClr val="000000"/>
                              </a:solidFill>
                              <a:latin typeface="Cambria Math" panose="02040503050406030204" pitchFamily="18" charset="0"/>
                              <a:ea typeface="Roboto"/>
                              <a:cs typeface="Arial" panose="020B0604020202020204" pitchFamily="34" charset="0"/>
                              <a:sym typeface="Roboto"/>
                            </a:rPr>
                            <m:t>𝟑</m:t>
                          </m:r>
                        </m:e>
                      </m:d>
                    </m:oMath>
                  </m:oMathPara>
                </a14:m>
                <a:endParaRPr lang="en-GB" sz="1400" b="1" dirty="0">
                  <a:solidFill>
                    <a:srgbClr val="000000"/>
                  </a:solidFill>
                  <a:latin typeface="Arial" panose="020B0604020202020204" pitchFamily="34" charset="0"/>
                  <a:ea typeface="Roboto"/>
                  <a:cs typeface="Arial" panose="020B0604020202020204" pitchFamily="34" charset="0"/>
                  <a:sym typeface="Roboto"/>
                </a:endParaRPr>
              </a:p>
              <a:p>
                <a:pPr defTabSz="2438338" fontAlgn="auto" hangingPunct="0">
                  <a:spcBef>
                    <a:spcPts val="300"/>
                  </a:spcBef>
                  <a:spcAft>
                    <a:spcPts val="1200"/>
                  </a:spcAft>
                </a:pPr>
                <a:r>
                  <a:rPr lang="en-GB" sz="1400" dirty="0">
                    <a:solidFill>
                      <a:srgbClr val="000000"/>
                    </a:solidFill>
                    <a:latin typeface="Arial" panose="020B0604020202020204" pitchFamily="34" charset="0"/>
                    <a:ea typeface="Roboto"/>
                    <a:cs typeface="Arial" panose="020B0604020202020204" pitchFamily="34" charset="0"/>
                    <a:sym typeface="Roboto"/>
                  </a:rPr>
                  <a:t>Substituting </a:t>
                </a:r>
                <a14:m>
                  <m:oMath xmlns:m="http://schemas.openxmlformats.org/officeDocument/2006/math">
                    <m:d>
                      <m:d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dPr>
                      <m:e>
                        <m:r>
                          <a:rPr lang="en-AU" sz="1400" b="1" i="1" smtClean="0">
                            <a:solidFill>
                              <a:srgbClr val="000000"/>
                            </a:solidFill>
                            <a:latin typeface="Cambria Math" panose="02040503050406030204" pitchFamily="18" charset="0"/>
                            <a:ea typeface="Roboto"/>
                            <a:cs typeface="Arial" panose="020B0604020202020204" pitchFamily="34" charset="0"/>
                            <a:sym typeface="Roboto"/>
                          </a:rPr>
                          <m:t>𝟑</m:t>
                        </m:r>
                      </m:e>
                    </m:d>
                  </m:oMath>
                </a14:m>
                <a:r>
                  <a:rPr lang="en-GB" sz="1400" dirty="0">
                    <a:solidFill>
                      <a:srgbClr val="000000"/>
                    </a:solidFill>
                    <a:latin typeface="Arial" panose="020B0604020202020204" pitchFamily="34" charset="0"/>
                    <a:ea typeface="Roboto"/>
                    <a:cs typeface="Arial" panose="020B0604020202020204" pitchFamily="34" charset="0"/>
                    <a:sym typeface="Roboto"/>
                  </a:rPr>
                  <a:t> into </a:t>
                </a:r>
                <a14:m>
                  <m:oMath xmlns:m="http://schemas.openxmlformats.org/officeDocument/2006/math">
                    <m:d>
                      <m:d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dPr>
                      <m:e>
                        <m:r>
                          <a:rPr lang="en-AU" sz="1400" b="1" i="1" smtClean="0">
                            <a:solidFill>
                              <a:srgbClr val="000000"/>
                            </a:solidFill>
                            <a:latin typeface="Cambria Math" panose="02040503050406030204" pitchFamily="18" charset="0"/>
                            <a:ea typeface="Roboto"/>
                            <a:cs typeface="Arial" panose="020B0604020202020204" pitchFamily="34" charset="0"/>
                            <a:sym typeface="Roboto"/>
                          </a:rPr>
                          <m:t>𝟏</m:t>
                        </m:r>
                      </m:e>
                    </m:d>
                    <m:r>
                      <a:rPr lang="en-AU" sz="1400" b="0" i="1" smtClean="0">
                        <a:solidFill>
                          <a:srgbClr val="000000"/>
                        </a:solidFill>
                        <a:latin typeface="Cambria Math" panose="02040503050406030204" pitchFamily="18" charset="0"/>
                        <a:ea typeface="Roboto"/>
                        <a:cs typeface="Arial" panose="020B0604020202020204" pitchFamily="34" charset="0"/>
                        <a:sym typeface="Roboto"/>
                      </a:rPr>
                      <m:t>.</m:t>
                    </m:r>
                  </m:oMath>
                </a14:m>
                <a:endParaRPr lang="en-AU" sz="1400" b="0" dirty="0">
                  <a:solidFill>
                    <a:srgbClr val="000000"/>
                  </a:solidFill>
                  <a:latin typeface="Arial" panose="020B0604020202020204" pitchFamily="34" charset="0"/>
                  <a:ea typeface="Roboto"/>
                  <a:cs typeface="Arial" panose="020B0604020202020204" pitchFamily="34" charset="0"/>
                  <a:sym typeface="Roboto"/>
                </a:endParaRPr>
              </a:p>
              <a:p>
                <a:pPr defTabSz="2438338" fontAlgn="auto" hangingPunct="0">
                  <a:spcBef>
                    <a:spcPts val="300"/>
                  </a:spcBef>
                  <a:spcAft>
                    <a:spcPts val="1200"/>
                  </a:spcAft>
                </a:pPr>
                <a14:m>
                  <m:oMathPara xmlns:m="http://schemas.openxmlformats.org/officeDocument/2006/math">
                    <m:oMathParaPr>
                      <m:jc m:val="centerGroup"/>
                    </m:oMathParaPr>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𝒎</m:t>
                      </m:r>
                      <m:r>
                        <a:rPr lang="en-AU" sz="1400" b="1" i="1" smtClean="0">
                          <a:solidFill>
                            <a:srgbClr val="000000"/>
                          </a:solidFill>
                          <a:latin typeface="Cambria Math" panose="02040503050406030204" pitchFamily="18" charset="0"/>
                          <a:ea typeface="Roboto"/>
                          <a:cs typeface="Arial" panose="020B0604020202020204" pitchFamily="34" charset="0"/>
                          <a:sym typeface="Roboto"/>
                        </a:rPr>
                        <m:t>=</m:t>
                      </m:r>
                      <m:r>
                        <a:rPr lang="en-AU" sz="1400" b="1" i="1" smtClean="0">
                          <a:solidFill>
                            <a:srgbClr val="000000"/>
                          </a:solidFill>
                          <a:latin typeface="Cambria Math" panose="02040503050406030204" pitchFamily="18" charset="0"/>
                          <a:ea typeface="Roboto"/>
                          <a:cs typeface="Arial" panose="020B0604020202020204" pitchFamily="34" charset="0"/>
                          <a:sym typeface="Roboto"/>
                        </a:rPr>
                        <m:t>𝝅</m:t>
                      </m:r>
                      <m:sSup>
                        <m:sSup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sSupPr>
                        <m:e>
                          <m:r>
                            <a:rPr lang="en-AU" sz="1400" b="1" i="1" smtClean="0">
                              <a:solidFill>
                                <a:srgbClr val="000000"/>
                              </a:solidFill>
                              <a:latin typeface="Cambria Math" panose="02040503050406030204" pitchFamily="18" charset="0"/>
                              <a:ea typeface="Roboto"/>
                              <a:cs typeface="Arial" panose="020B0604020202020204" pitchFamily="34" charset="0"/>
                              <a:sym typeface="Roboto"/>
                            </a:rPr>
                            <m:t>𝑹</m:t>
                          </m:r>
                        </m:e>
                        <m:sup>
                          <m:r>
                            <a:rPr lang="en-AU" sz="1400" b="1" i="1" smtClean="0">
                              <a:solidFill>
                                <a:srgbClr val="000000"/>
                              </a:solidFill>
                              <a:latin typeface="Cambria Math" panose="02040503050406030204" pitchFamily="18" charset="0"/>
                              <a:ea typeface="Roboto"/>
                              <a:cs typeface="Arial" panose="020B0604020202020204" pitchFamily="34" charset="0"/>
                              <a:sym typeface="Roboto"/>
                            </a:rPr>
                            <m:t>𝟐</m:t>
                          </m:r>
                        </m:sup>
                      </m:sSup>
                      <m:r>
                        <a:rPr lang="en-AU" sz="1400" b="1" i="1" smtClean="0">
                          <a:solidFill>
                            <a:srgbClr val="000000"/>
                          </a:solidFill>
                          <a:latin typeface="Cambria Math" panose="02040503050406030204" pitchFamily="18" charset="0"/>
                          <a:ea typeface="Roboto"/>
                          <a:cs typeface="Arial" panose="020B0604020202020204" pitchFamily="34" charset="0"/>
                          <a:sym typeface="Roboto"/>
                        </a:rPr>
                        <m:t>𝒕</m:t>
                      </m:r>
                      <m:sSup>
                        <m:sSupPr>
                          <m:ctrlPr>
                            <a:rPr lang="en-AU" sz="1400" b="1" i="1">
                              <a:solidFill>
                                <a:srgbClr val="000000"/>
                              </a:solidFill>
                              <a:latin typeface="Cambria Math" panose="02040503050406030204" pitchFamily="18" charset="0"/>
                              <a:ea typeface="Roboto"/>
                              <a:cs typeface="Arial" panose="020B0604020202020204" pitchFamily="34" charset="0"/>
                              <a:sym typeface="Roboto"/>
                            </a:rPr>
                          </m:ctrlPr>
                        </m:sSupPr>
                        <m:e>
                          <m:d>
                            <m:dPr>
                              <m:ctrlPr>
                                <a:rPr lang="en-AU" sz="1400" b="1" i="1">
                                  <a:solidFill>
                                    <a:srgbClr val="000000"/>
                                  </a:solidFill>
                                  <a:latin typeface="Cambria Math" panose="02040503050406030204" pitchFamily="18" charset="0"/>
                                  <a:ea typeface="Roboto"/>
                                  <a:cs typeface="Arial" panose="020B0604020202020204" pitchFamily="34" charset="0"/>
                                  <a:sym typeface="Roboto"/>
                                </a:rPr>
                              </m:ctrlPr>
                            </m:dPr>
                            <m:e>
                              <m:f>
                                <m:fPr>
                                  <m:ctrlPr>
                                    <a:rPr lang="en-AU" sz="1400" b="1" i="1">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a:solidFill>
                                        <a:srgbClr val="000000"/>
                                      </a:solidFill>
                                      <a:latin typeface="Cambria Math" panose="02040503050406030204" pitchFamily="18" charset="0"/>
                                      <a:ea typeface="Roboto"/>
                                      <a:cs typeface="Arial" panose="020B0604020202020204" pitchFamily="34" charset="0"/>
                                      <a:sym typeface="Roboto"/>
                                    </a:rPr>
                                    <m:t>𝟑</m:t>
                                  </m:r>
                                </m:num>
                                <m:den>
                                  <m:r>
                                    <a:rPr lang="en-AU" sz="1400" b="1" i="1">
                                      <a:solidFill>
                                        <a:srgbClr val="000000"/>
                                      </a:solidFill>
                                      <a:latin typeface="Cambria Math" panose="02040503050406030204" pitchFamily="18" charset="0"/>
                                      <a:ea typeface="Roboto"/>
                                      <a:cs typeface="Arial" panose="020B0604020202020204" pitchFamily="34" charset="0"/>
                                      <a:sym typeface="Roboto"/>
                                    </a:rPr>
                                    <m:t>𝟒</m:t>
                                  </m:r>
                                  <m:r>
                                    <a:rPr lang="en-AU" sz="1400" b="1" i="1">
                                      <a:solidFill>
                                        <a:srgbClr val="000000"/>
                                      </a:solidFill>
                                      <a:latin typeface="Cambria Math" panose="02040503050406030204" pitchFamily="18" charset="0"/>
                                      <a:ea typeface="Roboto"/>
                                      <a:cs typeface="Arial" panose="020B0604020202020204" pitchFamily="34" charset="0"/>
                                      <a:sym typeface="Roboto"/>
                                    </a:rPr>
                                    <m:t>𝝅</m:t>
                                  </m:r>
                                </m:den>
                              </m:f>
                            </m:e>
                          </m:d>
                        </m:e>
                        <m:sup>
                          <m:f>
                            <m:fPr>
                              <m:ctrlPr>
                                <a:rPr lang="en-AU" sz="1400" b="1" i="1">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a:solidFill>
                                    <a:srgbClr val="000000"/>
                                  </a:solidFill>
                                  <a:latin typeface="Cambria Math" panose="02040503050406030204" pitchFamily="18" charset="0"/>
                                  <a:ea typeface="Roboto"/>
                                  <a:cs typeface="Arial" panose="020B0604020202020204" pitchFamily="34" charset="0"/>
                                  <a:sym typeface="Roboto"/>
                                </a:rPr>
                                <m:t>𝟏</m:t>
                              </m:r>
                            </m:num>
                            <m:den>
                              <m:r>
                                <a:rPr lang="en-AU" sz="1400" b="1" i="1">
                                  <a:solidFill>
                                    <a:srgbClr val="000000"/>
                                  </a:solidFill>
                                  <a:latin typeface="Cambria Math" panose="02040503050406030204" pitchFamily="18" charset="0"/>
                                  <a:ea typeface="Roboto"/>
                                  <a:cs typeface="Arial" panose="020B0604020202020204" pitchFamily="34" charset="0"/>
                                  <a:sym typeface="Roboto"/>
                                </a:rPr>
                                <m:t>𝟑</m:t>
                              </m:r>
                            </m:den>
                          </m:f>
                        </m:sup>
                      </m:sSup>
                      <m:sSup>
                        <m:sSupPr>
                          <m:ctrlPr>
                            <a:rPr lang="en-AU" sz="1400" b="1" i="1">
                              <a:solidFill>
                                <a:srgbClr val="000000"/>
                              </a:solidFill>
                              <a:latin typeface="Cambria Math" panose="02040503050406030204" pitchFamily="18" charset="0"/>
                              <a:ea typeface="Roboto"/>
                              <a:cs typeface="Arial" panose="020B0604020202020204" pitchFamily="34" charset="0"/>
                              <a:sym typeface="Roboto"/>
                            </a:rPr>
                          </m:ctrlPr>
                        </m:sSupPr>
                        <m:e>
                          <m:d>
                            <m:dPr>
                              <m:ctrlPr>
                                <a:rPr lang="en-AU" sz="1400" b="1" i="1">
                                  <a:solidFill>
                                    <a:srgbClr val="000000"/>
                                  </a:solidFill>
                                  <a:latin typeface="Cambria Math" panose="02040503050406030204" pitchFamily="18" charset="0"/>
                                  <a:ea typeface="Roboto"/>
                                  <a:cs typeface="Arial" panose="020B0604020202020204" pitchFamily="34" charset="0"/>
                                  <a:sym typeface="Roboto"/>
                                </a:rPr>
                              </m:ctrlPr>
                            </m:dPr>
                            <m:e>
                              <m:f>
                                <m:fPr>
                                  <m:ctrlPr>
                                    <a:rPr lang="en-AU" sz="1400" b="1" i="1">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a:solidFill>
                                        <a:srgbClr val="000000"/>
                                      </a:solidFill>
                                      <a:latin typeface="Cambria Math" panose="02040503050406030204" pitchFamily="18" charset="0"/>
                                      <a:ea typeface="Roboto"/>
                                      <a:cs typeface="Arial" panose="020B0604020202020204" pitchFamily="34" charset="0"/>
                                      <a:sym typeface="Roboto"/>
                                    </a:rPr>
                                    <m:t>𝒎𝒈</m:t>
                                  </m:r>
                                  <m:sSup>
                                    <m:sSupPr>
                                      <m:ctrlPr>
                                        <a:rPr lang="en-AU" sz="1400" b="1" i="1">
                                          <a:solidFill>
                                            <a:srgbClr val="000000"/>
                                          </a:solidFill>
                                          <a:latin typeface="Cambria Math" panose="02040503050406030204" pitchFamily="18" charset="0"/>
                                          <a:ea typeface="Roboto"/>
                                          <a:cs typeface="Arial" panose="020B0604020202020204" pitchFamily="34" charset="0"/>
                                          <a:sym typeface="Roboto"/>
                                        </a:rPr>
                                      </m:ctrlPr>
                                    </m:sSupPr>
                                    <m:e>
                                      <m:r>
                                        <a:rPr lang="en-AU" sz="1400" b="1" i="1">
                                          <a:solidFill>
                                            <a:srgbClr val="000000"/>
                                          </a:solidFill>
                                          <a:latin typeface="Cambria Math" panose="02040503050406030204" pitchFamily="18" charset="0"/>
                                          <a:ea typeface="Roboto"/>
                                          <a:cs typeface="Arial" panose="020B0604020202020204" pitchFamily="34" charset="0"/>
                                          <a:sym typeface="Roboto"/>
                                        </a:rPr>
                                        <m:t>𝑹</m:t>
                                      </m:r>
                                    </m:e>
                                    <m:sup>
                                      <m:r>
                                        <a:rPr lang="en-AU" sz="1400" b="1" i="1">
                                          <a:solidFill>
                                            <a:srgbClr val="000000"/>
                                          </a:solidFill>
                                          <a:latin typeface="Cambria Math" panose="02040503050406030204" pitchFamily="18" charset="0"/>
                                          <a:ea typeface="Roboto"/>
                                          <a:cs typeface="Arial" panose="020B0604020202020204" pitchFamily="34" charset="0"/>
                                          <a:sym typeface="Roboto"/>
                                        </a:rPr>
                                        <m:t>𝟐</m:t>
                                      </m:r>
                                    </m:sup>
                                  </m:sSup>
                                </m:num>
                                <m:den>
                                  <m:r>
                                    <a:rPr lang="en-AU" sz="1400" b="1" i="1">
                                      <a:solidFill>
                                        <a:srgbClr val="000000"/>
                                      </a:solidFill>
                                      <a:latin typeface="Cambria Math" panose="02040503050406030204" pitchFamily="18" charset="0"/>
                                      <a:ea typeface="Roboto"/>
                                      <a:cs typeface="Arial" panose="020B0604020202020204" pitchFamily="34" charset="0"/>
                                      <a:sym typeface="Roboto"/>
                                    </a:rPr>
                                    <m:t>𝑬</m:t>
                                  </m:r>
                                  <m:r>
                                    <a:rPr lang="en-AU" sz="1400" b="1" i="1">
                                      <a:solidFill>
                                        <a:srgbClr val="000000"/>
                                      </a:solidFill>
                                      <a:latin typeface="Cambria Math" panose="02040503050406030204" pitchFamily="18" charset="0"/>
                                      <a:ea typeface="Roboto"/>
                                      <a:cs typeface="Arial" panose="020B0604020202020204" pitchFamily="34" charset="0"/>
                                      <a:sym typeface="Roboto"/>
                                    </a:rPr>
                                    <m:t>𝜹</m:t>
                                  </m:r>
                                </m:den>
                              </m:f>
                            </m:e>
                          </m:d>
                        </m:e>
                        <m:sup>
                          <m:f>
                            <m:fPr>
                              <m:ctrlPr>
                                <a:rPr lang="en-AU" sz="1400" b="1" i="1">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a:solidFill>
                                    <a:srgbClr val="000000"/>
                                  </a:solidFill>
                                  <a:latin typeface="Cambria Math" panose="02040503050406030204" pitchFamily="18" charset="0"/>
                                  <a:ea typeface="Roboto"/>
                                  <a:cs typeface="Arial" panose="020B0604020202020204" pitchFamily="34" charset="0"/>
                                  <a:sym typeface="Roboto"/>
                                </a:rPr>
                                <m:t>𝟏</m:t>
                              </m:r>
                            </m:num>
                            <m:den>
                              <m:r>
                                <a:rPr lang="en-AU" sz="1400" b="1" i="1">
                                  <a:solidFill>
                                    <a:srgbClr val="000000"/>
                                  </a:solidFill>
                                  <a:latin typeface="Cambria Math" panose="02040503050406030204" pitchFamily="18" charset="0"/>
                                  <a:ea typeface="Roboto"/>
                                  <a:cs typeface="Arial" panose="020B0604020202020204" pitchFamily="34" charset="0"/>
                                  <a:sym typeface="Roboto"/>
                                </a:rPr>
                                <m:t>𝟑</m:t>
                              </m:r>
                            </m:den>
                          </m:f>
                        </m:sup>
                      </m:sSup>
                      <m:r>
                        <a:rPr lang="en-AU" sz="1400" b="1" i="1" smtClean="0">
                          <a:solidFill>
                            <a:srgbClr val="000000"/>
                          </a:solidFill>
                          <a:latin typeface="Cambria Math" panose="02040503050406030204" pitchFamily="18" charset="0"/>
                          <a:ea typeface="Roboto"/>
                          <a:cs typeface="Arial" panose="020B0604020202020204" pitchFamily="34" charset="0"/>
                          <a:sym typeface="Roboto"/>
                        </a:rPr>
                        <m:t>𝝆</m:t>
                      </m:r>
                    </m:oMath>
                  </m:oMathPara>
                </a14:m>
                <a:endParaRPr lang="en-AU" sz="1400" b="1" dirty="0">
                  <a:solidFill>
                    <a:srgbClr val="000000"/>
                  </a:solidFill>
                  <a:latin typeface="Arial" panose="020B0604020202020204" pitchFamily="34" charset="0"/>
                  <a:ea typeface="Roboto"/>
                  <a:cs typeface="Arial" panose="020B0604020202020204" pitchFamily="34" charset="0"/>
                  <a:sym typeface="Roboto"/>
                </a:endParaRPr>
              </a:p>
              <a:p>
                <a:pPr defTabSz="2438338" fontAlgn="auto" hangingPunct="0">
                  <a:spcBef>
                    <a:spcPts val="300"/>
                  </a:spcBef>
                  <a:spcAft>
                    <a:spcPts val="1200"/>
                  </a:spcAft>
                </a:pPr>
                <a:r>
                  <a:rPr lang="en-AU" sz="1400" b="0" dirty="0">
                    <a:solidFill>
                      <a:srgbClr val="000000"/>
                    </a:solidFill>
                    <a:latin typeface="Arial" panose="020B0604020202020204" pitchFamily="34" charset="0"/>
                    <a:ea typeface="Roboto"/>
                    <a:cs typeface="Arial" panose="020B0604020202020204" pitchFamily="34" charset="0"/>
                    <a:sym typeface="Roboto"/>
                  </a:rPr>
                  <a:t>If we redistribute the variables, we will find that,</a:t>
                </a:r>
              </a:p>
              <a:p>
                <a:pPr defTabSz="2438338" fontAlgn="auto" hangingPunct="0">
                  <a:spcBef>
                    <a:spcPts val="300"/>
                  </a:spcBef>
                  <a:spcAft>
                    <a:spcPts val="1200"/>
                  </a:spcAft>
                </a:pPr>
                <a14:m>
                  <m:oMathPara xmlns:m="http://schemas.openxmlformats.org/officeDocument/2006/math">
                    <m:oMathParaPr>
                      <m:jc m:val="centerGroup"/>
                    </m:oMathParaPr>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𝒎</m:t>
                      </m:r>
                      <m:r>
                        <a:rPr lang="en-AU" sz="1400" b="1" i="1" smtClean="0">
                          <a:solidFill>
                            <a:srgbClr val="000000"/>
                          </a:solidFill>
                          <a:latin typeface="Cambria Math" panose="02040503050406030204" pitchFamily="18" charset="0"/>
                          <a:ea typeface="Roboto"/>
                          <a:cs typeface="Arial" panose="020B0604020202020204" pitchFamily="34" charset="0"/>
                          <a:sym typeface="Roboto"/>
                        </a:rPr>
                        <m:t>=</m:t>
                      </m:r>
                      <m:sSup>
                        <m:sSup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sSupPr>
                        <m:e>
                          <m:d>
                            <m:d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dPr>
                            <m:e>
                              <m:f>
                                <m:f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smtClean="0">
                                      <a:solidFill>
                                        <a:srgbClr val="000000"/>
                                      </a:solidFill>
                                      <a:latin typeface="Cambria Math" panose="02040503050406030204" pitchFamily="18" charset="0"/>
                                      <a:ea typeface="Roboto"/>
                                      <a:cs typeface="Arial" panose="020B0604020202020204" pitchFamily="34" charset="0"/>
                                      <a:sym typeface="Roboto"/>
                                    </a:rPr>
                                    <m:t>𝟑</m:t>
                                  </m:r>
                                  <m:r>
                                    <a:rPr lang="en-AU" sz="1400" b="1" i="1" smtClean="0">
                                      <a:solidFill>
                                        <a:srgbClr val="000000"/>
                                      </a:solidFill>
                                      <a:latin typeface="Cambria Math" panose="02040503050406030204" pitchFamily="18" charset="0"/>
                                      <a:ea typeface="Roboto"/>
                                      <a:cs typeface="Arial" panose="020B0604020202020204" pitchFamily="34" charset="0"/>
                                      <a:sym typeface="Roboto"/>
                                    </a:rPr>
                                    <m:t>𝒈</m:t>
                                  </m:r>
                                </m:num>
                                <m:den>
                                  <m:r>
                                    <a:rPr lang="en-AU" sz="1400" b="1" i="1" smtClean="0">
                                      <a:solidFill>
                                        <a:srgbClr val="000000"/>
                                      </a:solidFill>
                                      <a:latin typeface="Cambria Math" panose="02040503050406030204" pitchFamily="18" charset="0"/>
                                      <a:ea typeface="Roboto"/>
                                      <a:cs typeface="Arial" panose="020B0604020202020204" pitchFamily="34" charset="0"/>
                                      <a:sym typeface="Roboto"/>
                                    </a:rPr>
                                    <m:t>𝟒</m:t>
                                  </m:r>
                                  <m:r>
                                    <a:rPr lang="en-AU" sz="1400" b="1" i="1" smtClean="0">
                                      <a:solidFill>
                                        <a:srgbClr val="000000"/>
                                      </a:solidFill>
                                      <a:latin typeface="Cambria Math" panose="02040503050406030204" pitchFamily="18" charset="0"/>
                                      <a:ea typeface="Roboto"/>
                                      <a:cs typeface="Arial" panose="020B0604020202020204" pitchFamily="34" charset="0"/>
                                      <a:sym typeface="Roboto"/>
                                    </a:rPr>
                                    <m:t>𝜹</m:t>
                                  </m:r>
                                </m:den>
                              </m:f>
                            </m:e>
                          </m:d>
                        </m:e>
                        <m:sup>
                          <m:f>
                            <m:f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smtClean="0">
                                  <a:solidFill>
                                    <a:srgbClr val="000000"/>
                                  </a:solidFill>
                                  <a:latin typeface="Cambria Math" panose="02040503050406030204" pitchFamily="18" charset="0"/>
                                  <a:ea typeface="Roboto"/>
                                  <a:cs typeface="Arial" panose="020B0604020202020204" pitchFamily="34" charset="0"/>
                                  <a:sym typeface="Roboto"/>
                                </a:rPr>
                                <m:t>𝟏</m:t>
                              </m:r>
                            </m:num>
                            <m:den>
                              <m:r>
                                <a:rPr lang="en-AU" sz="1400" b="1" i="1" smtClean="0">
                                  <a:solidFill>
                                    <a:srgbClr val="000000"/>
                                  </a:solidFill>
                                  <a:latin typeface="Cambria Math" panose="02040503050406030204" pitchFamily="18" charset="0"/>
                                  <a:ea typeface="Roboto"/>
                                  <a:cs typeface="Arial" panose="020B0604020202020204" pitchFamily="34" charset="0"/>
                                  <a:sym typeface="Roboto"/>
                                </a:rPr>
                                <m:t>𝟐</m:t>
                              </m:r>
                            </m:den>
                          </m:f>
                        </m:sup>
                      </m:sSup>
                      <m:r>
                        <a:rPr lang="en-AU" sz="1400" b="1" i="1" smtClean="0">
                          <a:solidFill>
                            <a:srgbClr val="000000"/>
                          </a:solidFill>
                          <a:latin typeface="Cambria Math" panose="02040503050406030204" pitchFamily="18" charset="0"/>
                          <a:ea typeface="Roboto"/>
                          <a:cs typeface="Arial" panose="020B0604020202020204" pitchFamily="34" charset="0"/>
                          <a:sym typeface="Roboto"/>
                        </a:rPr>
                        <m:t>𝝅</m:t>
                      </m:r>
                      <m:sSup>
                        <m:sSup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sSupPr>
                        <m:e>
                          <m:r>
                            <a:rPr lang="en-AU" sz="1400" b="1" i="1" smtClean="0">
                              <a:solidFill>
                                <a:srgbClr val="000000"/>
                              </a:solidFill>
                              <a:latin typeface="Cambria Math" panose="02040503050406030204" pitchFamily="18" charset="0"/>
                              <a:ea typeface="Roboto"/>
                              <a:cs typeface="Arial" panose="020B0604020202020204" pitchFamily="34" charset="0"/>
                              <a:sym typeface="Roboto"/>
                            </a:rPr>
                            <m:t>𝑹</m:t>
                          </m:r>
                        </m:e>
                        <m:sup>
                          <m:r>
                            <a:rPr lang="en-AU" sz="1400" b="1" i="1" smtClean="0">
                              <a:solidFill>
                                <a:srgbClr val="000000"/>
                              </a:solidFill>
                              <a:latin typeface="Cambria Math" panose="02040503050406030204" pitchFamily="18" charset="0"/>
                              <a:ea typeface="Roboto"/>
                              <a:cs typeface="Arial" panose="020B0604020202020204" pitchFamily="34" charset="0"/>
                              <a:sym typeface="Roboto"/>
                            </a:rPr>
                            <m:t>𝟒</m:t>
                          </m:r>
                        </m:sup>
                      </m:sSup>
                      <m:sSup>
                        <m:sSup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sSupPr>
                        <m:e>
                          <m:d>
                            <m:dPr>
                              <m:begChr m:val="["/>
                              <m:endChr m:val="]"/>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dPr>
                            <m:e>
                              <m:f>
                                <m:f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smtClean="0">
                                      <a:solidFill>
                                        <a:srgbClr val="000000"/>
                                      </a:solidFill>
                                      <a:latin typeface="Cambria Math" panose="02040503050406030204" pitchFamily="18" charset="0"/>
                                      <a:ea typeface="Roboto"/>
                                      <a:cs typeface="Arial" panose="020B0604020202020204" pitchFamily="34" charset="0"/>
                                      <a:sym typeface="Roboto"/>
                                    </a:rPr>
                                    <m:t>𝝆</m:t>
                                  </m:r>
                                </m:num>
                                <m:den>
                                  <m:sSup>
                                    <m:sSup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sSupPr>
                                    <m:e>
                                      <m:r>
                                        <a:rPr lang="en-AU" sz="1400" b="1" i="1" smtClean="0">
                                          <a:solidFill>
                                            <a:srgbClr val="000000"/>
                                          </a:solidFill>
                                          <a:latin typeface="Cambria Math" panose="02040503050406030204" pitchFamily="18" charset="0"/>
                                          <a:ea typeface="Roboto"/>
                                          <a:cs typeface="Arial" panose="020B0604020202020204" pitchFamily="34" charset="0"/>
                                          <a:sym typeface="Roboto"/>
                                        </a:rPr>
                                        <m:t>𝑬</m:t>
                                      </m:r>
                                    </m:e>
                                    <m:sup>
                                      <m:f>
                                        <m:f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smtClean="0">
                                              <a:solidFill>
                                                <a:srgbClr val="000000"/>
                                              </a:solidFill>
                                              <a:latin typeface="Cambria Math" panose="02040503050406030204" pitchFamily="18" charset="0"/>
                                              <a:ea typeface="Roboto"/>
                                              <a:cs typeface="Arial" panose="020B0604020202020204" pitchFamily="34" charset="0"/>
                                              <a:sym typeface="Roboto"/>
                                            </a:rPr>
                                            <m:t>𝟏</m:t>
                                          </m:r>
                                        </m:num>
                                        <m:den>
                                          <m:r>
                                            <a:rPr lang="en-AU" sz="1400" b="1" i="1" smtClean="0">
                                              <a:solidFill>
                                                <a:srgbClr val="000000"/>
                                              </a:solidFill>
                                              <a:latin typeface="Cambria Math" panose="02040503050406030204" pitchFamily="18" charset="0"/>
                                              <a:ea typeface="Roboto"/>
                                              <a:cs typeface="Arial" panose="020B0604020202020204" pitchFamily="34" charset="0"/>
                                              <a:sym typeface="Roboto"/>
                                            </a:rPr>
                                            <m:t>𝟑</m:t>
                                          </m:r>
                                        </m:den>
                                      </m:f>
                                    </m:sup>
                                  </m:sSup>
                                </m:den>
                              </m:f>
                            </m:e>
                          </m:d>
                        </m:e>
                        <m:sup>
                          <m:f>
                            <m:f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smtClean="0">
                                  <a:solidFill>
                                    <a:srgbClr val="000000"/>
                                  </a:solidFill>
                                  <a:latin typeface="Cambria Math" panose="02040503050406030204" pitchFamily="18" charset="0"/>
                                  <a:ea typeface="Roboto"/>
                                  <a:cs typeface="Arial" panose="020B0604020202020204" pitchFamily="34" charset="0"/>
                                  <a:sym typeface="Roboto"/>
                                </a:rPr>
                                <m:t>𝟑</m:t>
                              </m:r>
                            </m:num>
                            <m:den>
                              <m:r>
                                <a:rPr lang="en-AU" sz="1400" b="1" i="1" smtClean="0">
                                  <a:solidFill>
                                    <a:srgbClr val="000000"/>
                                  </a:solidFill>
                                  <a:latin typeface="Cambria Math" panose="02040503050406030204" pitchFamily="18" charset="0"/>
                                  <a:ea typeface="Roboto"/>
                                  <a:cs typeface="Arial" panose="020B0604020202020204" pitchFamily="34" charset="0"/>
                                  <a:sym typeface="Roboto"/>
                                </a:rPr>
                                <m:t>𝟐</m:t>
                              </m:r>
                            </m:den>
                          </m:f>
                        </m:sup>
                      </m:sSup>
                    </m:oMath>
                  </m:oMathPara>
                </a14:m>
                <a:endParaRPr lang="en-AU" sz="1400" b="1" dirty="0">
                  <a:solidFill>
                    <a:srgbClr val="000000"/>
                  </a:solidFill>
                  <a:latin typeface="Arial" panose="020B0604020202020204" pitchFamily="34" charset="0"/>
                  <a:ea typeface="Roboto"/>
                  <a:cs typeface="Arial" panose="020B0604020202020204" pitchFamily="34" charset="0"/>
                  <a:sym typeface="Roboto"/>
                </a:endParaRPr>
              </a:p>
            </p:txBody>
          </p:sp>
        </mc:Choice>
        <mc:Fallback xmlns="">
          <p:sp>
            <p:nvSpPr>
              <p:cNvPr id="3" name="TextBox 2">
                <a:extLst>
                  <a:ext uri="{FF2B5EF4-FFF2-40B4-BE49-F238E27FC236}">
                    <a16:creationId xmlns:a16="http://schemas.microsoft.com/office/drawing/2014/main" id="{79F867EE-7ED6-B47E-1ADE-8507C03144FF}"/>
                  </a:ext>
                </a:extLst>
              </p:cNvPr>
              <p:cNvSpPr txBox="1">
                <a:spLocks noRot="1" noChangeAspect="1" noMove="1" noResize="1" noEditPoints="1" noAdjustHandles="1" noChangeArrowheads="1" noChangeShapeType="1" noTextEdit="1"/>
              </p:cNvSpPr>
              <p:nvPr/>
            </p:nvSpPr>
            <p:spPr>
              <a:xfrm>
                <a:off x="608062" y="1142247"/>
                <a:ext cx="6784082" cy="4014945"/>
              </a:xfrm>
              <a:prstGeom prst="rect">
                <a:avLst/>
              </a:prstGeom>
              <a:blipFill>
                <a:blip r:embed="rId4"/>
                <a:stretch>
                  <a:fillRect l="-270" t="-152"/>
                </a:stretch>
              </a:blipFill>
              <a:ln w="12700" cap="flat">
                <a:noFill/>
                <a:miter lim="400000"/>
              </a:ln>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C37C161-404E-7D56-DEED-C5DF44242AA4}"/>
                  </a:ext>
                </a:extLst>
              </p:cNvPr>
              <p:cNvSpPr txBox="1"/>
              <p:nvPr/>
            </p:nvSpPr>
            <p:spPr>
              <a:xfrm>
                <a:off x="608062" y="5862534"/>
                <a:ext cx="6784082" cy="6760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2438338" fontAlgn="auto" hangingPunct="0">
                  <a:spcBef>
                    <a:spcPts val="300"/>
                  </a:spcBef>
                  <a:spcAft>
                    <a:spcPts val="1200"/>
                  </a:spcAft>
                </a:pPr>
                <a:r>
                  <a:rPr lang="en-AU" sz="1400" b="0" dirty="0">
                    <a:solidFill>
                      <a:srgbClr val="000000"/>
                    </a:solidFill>
                    <a:latin typeface="Arial" panose="020B0604020202020204" pitchFamily="34" charset="0"/>
                    <a:ea typeface="Roboto"/>
                    <a:cs typeface="Arial" panose="020B0604020202020204" pitchFamily="34" charset="0"/>
                    <a:sym typeface="Roboto"/>
                  </a:rPr>
                  <a:t>Note the second bracket </a:t>
                </a:r>
                <a14:m>
                  <m:oMath xmlns:m="http://schemas.openxmlformats.org/officeDocument/2006/math">
                    <m:f>
                      <m:f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smtClean="0">
                            <a:solidFill>
                              <a:srgbClr val="000000"/>
                            </a:solidFill>
                            <a:latin typeface="Cambria Math" panose="02040503050406030204" pitchFamily="18" charset="0"/>
                            <a:ea typeface="Roboto"/>
                            <a:cs typeface="Arial" panose="020B0604020202020204" pitchFamily="34" charset="0"/>
                            <a:sym typeface="Roboto"/>
                          </a:rPr>
                          <m:t>𝝆</m:t>
                        </m:r>
                      </m:num>
                      <m:den>
                        <m:sSup>
                          <m:sSup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sSupPr>
                          <m:e>
                            <m:r>
                              <a:rPr lang="en-AU" sz="1400" b="1" i="1" smtClean="0">
                                <a:solidFill>
                                  <a:srgbClr val="000000"/>
                                </a:solidFill>
                                <a:latin typeface="Cambria Math" panose="02040503050406030204" pitchFamily="18" charset="0"/>
                                <a:ea typeface="Roboto"/>
                                <a:cs typeface="Arial" panose="020B0604020202020204" pitchFamily="34" charset="0"/>
                                <a:sym typeface="Roboto"/>
                              </a:rPr>
                              <m:t>𝑬</m:t>
                            </m:r>
                          </m:e>
                          <m:sup>
                            <m:f>
                              <m:f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smtClean="0">
                                    <a:solidFill>
                                      <a:srgbClr val="000000"/>
                                    </a:solidFill>
                                    <a:latin typeface="Cambria Math" panose="02040503050406030204" pitchFamily="18" charset="0"/>
                                    <a:ea typeface="Roboto"/>
                                    <a:cs typeface="Arial" panose="020B0604020202020204" pitchFamily="34" charset="0"/>
                                    <a:sym typeface="Roboto"/>
                                  </a:rPr>
                                  <m:t>𝟏</m:t>
                                </m:r>
                              </m:num>
                              <m:den>
                                <m:r>
                                  <a:rPr lang="en-AU" sz="1400" b="1" i="1" smtClean="0">
                                    <a:solidFill>
                                      <a:srgbClr val="000000"/>
                                    </a:solidFill>
                                    <a:latin typeface="Cambria Math" panose="02040503050406030204" pitchFamily="18" charset="0"/>
                                    <a:ea typeface="Roboto"/>
                                    <a:cs typeface="Arial" panose="020B0604020202020204" pitchFamily="34" charset="0"/>
                                    <a:sym typeface="Roboto"/>
                                  </a:rPr>
                                  <m:t>𝟑</m:t>
                                </m:r>
                              </m:den>
                            </m:f>
                            <m:r>
                              <a:rPr lang="en-AU" sz="1400" b="1" i="1" smtClean="0">
                                <a:solidFill>
                                  <a:srgbClr val="000000"/>
                                </a:solidFill>
                                <a:latin typeface="Cambria Math" panose="02040503050406030204" pitchFamily="18" charset="0"/>
                                <a:ea typeface="Roboto"/>
                                <a:cs typeface="Arial" panose="020B0604020202020204" pitchFamily="34" charset="0"/>
                                <a:sym typeface="Roboto"/>
                              </a:rPr>
                              <m:t>  </m:t>
                            </m:r>
                          </m:sup>
                        </m:sSup>
                      </m:den>
                    </m:f>
                  </m:oMath>
                </a14:m>
                <a:r>
                  <a:rPr lang="en-AU" sz="1400" b="0" dirty="0">
                    <a:solidFill>
                      <a:srgbClr val="000000"/>
                    </a:solidFill>
                    <a:latin typeface="Arial" panose="020B0604020202020204" pitchFamily="34" charset="0"/>
                    <a:ea typeface="Roboto"/>
                    <a:cs typeface="Arial" panose="020B0604020202020204" pitchFamily="34" charset="0"/>
                    <a:sym typeface="Roboto"/>
                  </a:rPr>
                  <a:t> </a:t>
                </a:r>
                <a:r>
                  <a:rPr lang="en-AU" sz="1400" dirty="0">
                    <a:solidFill>
                      <a:srgbClr val="000000"/>
                    </a:solidFill>
                    <a:latin typeface="Arial" panose="020B0604020202020204" pitchFamily="34" charset="0"/>
                    <a:ea typeface="Roboto"/>
                    <a:cs typeface="Arial" panose="020B0604020202020204" pitchFamily="34" charset="0"/>
                    <a:sym typeface="Roboto"/>
                  </a:rPr>
                  <a:t>is close in format to what we used in the previous example. We just need to invert it. </a:t>
                </a:r>
              </a:p>
            </p:txBody>
          </p:sp>
        </mc:Choice>
        <mc:Fallback xmlns="">
          <p:sp>
            <p:nvSpPr>
              <p:cNvPr id="7" name="TextBox 6">
                <a:extLst>
                  <a:ext uri="{FF2B5EF4-FFF2-40B4-BE49-F238E27FC236}">
                    <a16:creationId xmlns:a16="http://schemas.microsoft.com/office/drawing/2014/main" id="{BC37C161-404E-7D56-DEED-C5DF44242AA4}"/>
                  </a:ext>
                </a:extLst>
              </p:cNvPr>
              <p:cNvSpPr txBox="1">
                <a:spLocks noRot="1" noChangeAspect="1" noMove="1" noResize="1" noEditPoints="1" noAdjustHandles="1" noChangeArrowheads="1" noChangeShapeType="1" noTextEdit="1"/>
              </p:cNvSpPr>
              <p:nvPr/>
            </p:nvSpPr>
            <p:spPr>
              <a:xfrm>
                <a:off x="608062" y="5862534"/>
                <a:ext cx="6784082" cy="676019"/>
              </a:xfrm>
              <a:prstGeom prst="rect">
                <a:avLst/>
              </a:prstGeom>
              <a:blipFill>
                <a:blip r:embed="rId5"/>
                <a:stretch>
                  <a:fillRect l="-270" b="-8108"/>
                </a:stretch>
              </a:blipFill>
              <a:ln w="12700" cap="flat">
                <a:noFill/>
                <a:miter lim="400000"/>
              </a:ln>
              <a:effectLst/>
            </p:spPr>
            <p:txBody>
              <a:bodyPr/>
              <a:lstStyle/>
              <a:p>
                <a:r>
                  <a:rPr lang="en-AU">
                    <a:noFill/>
                  </a:rPr>
                  <a:t> </a:t>
                </a:r>
              </a:p>
            </p:txBody>
          </p:sp>
        </mc:Fallback>
      </mc:AlternateContent>
    </p:spTree>
    <p:extLst>
      <p:ext uri="{BB962C8B-B14F-4D97-AF65-F5344CB8AC3E}">
        <p14:creationId xmlns:p14="http://schemas.microsoft.com/office/powerpoint/2010/main" val="425912547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2025E66-8CE3-0E0A-7B5C-F0A7E6F91463}"/>
              </a:ext>
            </a:extLst>
          </p:cNvPr>
          <p:cNvSpPr/>
          <p:nvPr/>
        </p:nvSpPr>
        <p:spPr>
          <a:xfrm>
            <a:off x="585440" y="4205673"/>
            <a:ext cx="6794939" cy="1298248"/>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B6D53D27-FF94-336F-55D8-C6BFD3ED1E39}"/>
              </a:ext>
            </a:extLst>
          </p:cNvPr>
          <p:cNvSpPr/>
          <p:nvPr/>
        </p:nvSpPr>
        <p:spPr>
          <a:xfrm>
            <a:off x="586346" y="1354078"/>
            <a:ext cx="6794940" cy="207492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50066717-5573-4574-BEA8-383F134D075B}"/>
              </a:ext>
            </a:extLst>
          </p:cNvPr>
          <p:cNvSpPr>
            <a:spLocks noGrp="1"/>
          </p:cNvSpPr>
          <p:nvPr>
            <p:ph type="title"/>
          </p:nvPr>
        </p:nvSpPr>
        <p:spPr/>
        <p:txBody>
          <a:bodyPr>
            <a:normAutofit/>
          </a:bodyPr>
          <a:lstStyle/>
          <a:p>
            <a:pPr marR="0" algn="l" defTabSz="2438338" rtl="0" fontAlgn="auto" latinLnBrk="0" hangingPunct="0">
              <a:lnSpc>
                <a:spcPct val="90000"/>
              </a:lnSpc>
              <a:spcBef>
                <a:spcPts val="300"/>
              </a:spcBef>
              <a:spcAft>
                <a:spcPts val="600"/>
              </a:spcAft>
              <a:buClrTx/>
              <a:buSzTx/>
              <a:tabLst/>
            </a:pPr>
            <a:r>
              <a:rPr lang="en-GB" sz="3200" dirty="0">
                <a:solidFill>
                  <a:srgbClr val="000000"/>
                </a:solidFill>
                <a:latin typeface="Arial" panose="020B0604020202020204" pitchFamily="34" charset="0"/>
                <a:ea typeface="Roboto"/>
                <a:cs typeface="Arial" panose="020B0604020202020204" pitchFamily="34" charset="0"/>
                <a:sym typeface="Roboto"/>
              </a:rPr>
              <a:t>Example </a:t>
            </a:r>
            <a:r>
              <a:rPr lang="en-GB" sz="3200" dirty="0">
                <a:latin typeface="Arial" panose="020B0604020202020204" pitchFamily="34" charset="0"/>
                <a:ea typeface="Roboto"/>
                <a:cs typeface="Arial" panose="020B0604020202020204" pitchFamily="34" charset="0"/>
                <a:sym typeface="Roboto"/>
              </a:rPr>
              <a:t>2: Satellite Telescope Mirror</a:t>
            </a:r>
            <a:endParaRPr lang="en-GB" sz="3200" dirty="0">
              <a:solidFill>
                <a:srgbClr val="000000"/>
              </a:solidFill>
              <a:latin typeface="Arial" panose="020B0604020202020204" pitchFamily="34" charset="0"/>
              <a:ea typeface="Roboto"/>
              <a:cs typeface="Arial" panose="020B0604020202020204" pitchFamily="34" charset="0"/>
              <a:sym typeface="Roboto"/>
            </a:endParaRPr>
          </a:p>
        </p:txBody>
      </p:sp>
      <p:sp>
        <p:nvSpPr>
          <p:cNvPr id="17" name="Arrow: Down 16">
            <a:extLst>
              <a:ext uri="{FF2B5EF4-FFF2-40B4-BE49-F238E27FC236}">
                <a16:creationId xmlns:a16="http://schemas.microsoft.com/office/drawing/2014/main" id="{D4DB8430-F61E-4455-78C0-9F8D57CFE359}"/>
              </a:ext>
            </a:extLst>
          </p:cNvPr>
          <p:cNvSpPr/>
          <p:nvPr/>
        </p:nvSpPr>
        <p:spPr>
          <a:xfrm>
            <a:off x="3802889" y="3611105"/>
            <a:ext cx="360040" cy="436391"/>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pic>
        <p:nvPicPr>
          <p:cNvPr id="4" name="Picture 3">
            <a:extLst>
              <a:ext uri="{FF2B5EF4-FFF2-40B4-BE49-F238E27FC236}">
                <a16:creationId xmlns:a16="http://schemas.microsoft.com/office/drawing/2014/main" id="{CA9188A5-522D-7C3D-96E4-D196B550FF7E}"/>
              </a:ext>
            </a:extLst>
          </p:cNvPr>
          <p:cNvPicPr>
            <a:picLocks noChangeAspect="1"/>
          </p:cNvPicPr>
          <p:nvPr/>
        </p:nvPicPr>
        <p:blipFill>
          <a:blip r:embed="rId3"/>
          <a:stretch>
            <a:fillRect/>
          </a:stretch>
        </p:blipFill>
        <p:spPr>
          <a:xfrm>
            <a:off x="8532165" y="1780875"/>
            <a:ext cx="2406600" cy="2982464"/>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F867EE-7ED6-B47E-1ADE-8507C03144FF}"/>
                  </a:ext>
                </a:extLst>
              </p:cNvPr>
              <p:cNvSpPr txBox="1"/>
              <p:nvPr/>
            </p:nvSpPr>
            <p:spPr>
              <a:xfrm>
                <a:off x="597204" y="1436412"/>
                <a:ext cx="6784082" cy="22077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defTabSz="2438338" fontAlgn="auto" hangingPunct="0">
                  <a:spcBef>
                    <a:spcPts val="300"/>
                  </a:spcBef>
                  <a:spcAft>
                    <a:spcPts val="1200"/>
                  </a:spcAft>
                  <a:buFont typeface="Wingdings" panose="05000000000000000000" pitchFamily="2" charset="2"/>
                  <a:buChar char="ü"/>
                </a:pPr>
                <a:r>
                  <a:rPr lang="en-GB" sz="1400" b="1" dirty="0">
                    <a:solidFill>
                      <a:srgbClr val="000000"/>
                    </a:solidFill>
                    <a:latin typeface="Arial" panose="020B0604020202020204" pitchFamily="34" charset="0"/>
                    <a:ea typeface="Roboto"/>
                    <a:cs typeface="Arial" panose="020B0604020202020204" pitchFamily="34" charset="0"/>
                    <a:sym typeface="Roboto"/>
                  </a:rPr>
                  <a:t>Step 4: Create material index/s</a:t>
                </a:r>
              </a:p>
              <a:p>
                <a:pPr defTabSz="2438338" fontAlgn="auto" hangingPunct="0">
                  <a:spcBef>
                    <a:spcPts val="300"/>
                  </a:spcBef>
                  <a:spcAft>
                    <a:spcPts val="1200"/>
                  </a:spcAft>
                </a:pPr>
                <a:r>
                  <a:rPr lang="en-GB" sz="1400" dirty="0">
                    <a:solidFill>
                      <a:srgbClr val="000000"/>
                    </a:solidFill>
                    <a:latin typeface="Arial" panose="020B0604020202020204" pitchFamily="34" charset="0"/>
                    <a:ea typeface="Roboto"/>
                    <a:cs typeface="Arial" panose="020B0604020202020204" pitchFamily="34" charset="0"/>
                    <a:sym typeface="Roboto"/>
                  </a:rPr>
                  <a:t>Therefore,</a:t>
                </a:r>
              </a:p>
              <a:p>
                <a:pPr defTabSz="2438338" fontAlgn="auto" hangingPunct="0">
                  <a:spcBef>
                    <a:spcPts val="300"/>
                  </a:spcBef>
                  <a:spcAft>
                    <a:spcPts val="1200"/>
                  </a:spcAft>
                </a:pPr>
                <a14:m>
                  <m:oMathPara xmlns:m="http://schemas.openxmlformats.org/officeDocument/2006/math">
                    <m:oMathParaPr>
                      <m:jc m:val="centerGroup"/>
                    </m:oMathParaPr>
                    <m:oMath xmlns:m="http://schemas.openxmlformats.org/officeDocument/2006/math">
                      <m:r>
                        <a:rPr lang="en-AU" sz="1400" b="1" i="1">
                          <a:solidFill>
                            <a:srgbClr val="000000"/>
                          </a:solidFill>
                          <a:latin typeface="Cambria Math" panose="02040503050406030204" pitchFamily="18" charset="0"/>
                          <a:ea typeface="Roboto"/>
                          <a:cs typeface="Arial" panose="020B0604020202020204" pitchFamily="34" charset="0"/>
                          <a:sym typeface="Roboto"/>
                        </a:rPr>
                        <m:t>𝒎</m:t>
                      </m:r>
                      <m:r>
                        <a:rPr lang="en-AU" sz="1400" b="1" i="1">
                          <a:solidFill>
                            <a:srgbClr val="000000"/>
                          </a:solidFill>
                          <a:latin typeface="Cambria Math" panose="02040503050406030204" pitchFamily="18" charset="0"/>
                          <a:ea typeface="Roboto"/>
                          <a:cs typeface="Arial" panose="020B0604020202020204" pitchFamily="34" charset="0"/>
                          <a:sym typeface="Roboto"/>
                        </a:rPr>
                        <m:t>=</m:t>
                      </m:r>
                      <m:sSup>
                        <m:sSupPr>
                          <m:ctrlPr>
                            <a:rPr lang="en-AU" sz="1400" b="1" i="1">
                              <a:solidFill>
                                <a:srgbClr val="000000"/>
                              </a:solidFill>
                              <a:latin typeface="Cambria Math" panose="02040503050406030204" pitchFamily="18" charset="0"/>
                              <a:ea typeface="Roboto"/>
                              <a:cs typeface="Arial" panose="020B0604020202020204" pitchFamily="34" charset="0"/>
                              <a:sym typeface="Roboto"/>
                            </a:rPr>
                          </m:ctrlPr>
                        </m:sSupPr>
                        <m:e>
                          <m:d>
                            <m:dPr>
                              <m:ctrlPr>
                                <a:rPr lang="en-AU" sz="1400" b="1" i="1">
                                  <a:solidFill>
                                    <a:srgbClr val="000000"/>
                                  </a:solidFill>
                                  <a:latin typeface="Cambria Math" panose="02040503050406030204" pitchFamily="18" charset="0"/>
                                  <a:ea typeface="Roboto"/>
                                  <a:cs typeface="Arial" panose="020B0604020202020204" pitchFamily="34" charset="0"/>
                                  <a:sym typeface="Roboto"/>
                                </a:rPr>
                              </m:ctrlPr>
                            </m:dPr>
                            <m:e>
                              <m:f>
                                <m:fPr>
                                  <m:ctrlPr>
                                    <a:rPr lang="en-AU" sz="1400" b="1" i="1">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a:solidFill>
                                        <a:srgbClr val="000000"/>
                                      </a:solidFill>
                                      <a:latin typeface="Cambria Math" panose="02040503050406030204" pitchFamily="18" charset="0"/>
                                      <a:ea typeface="Roboto"/>
                                      <a:cs typeface="Arial" panose="020B0604020202020204" pitchFamily="34" charset="0"/>
                                      <a:sym typeface="Roboto"/>
                                    </a:rPr>
                                    <m:t>𝟑</m:t>
                                  </m:r>
                                  <m:r>
                                    <a:rPr lang="en-AU" sz="1400" b="1" i="1">
                                      <a:solidFill>
                                        <a:srgbClr val="000000"/>
                                      </a:solidFill>
                                      <a:latin typeface="Cambria Math" panose="02040503050406030204" pitchFamily="18" charset="0"/>
                                      <a:ea typeface="Roboto"/>
                                      <a:cs typeface="Arial" panose="020B0604020202020204" pitchFamily="34" charset="0"/>
                                      <a:sym typeface="Roboto"/>
                                    </a:rPr>
                                    <m:t>𝒈</m:t>
                                  </m:r>
                                </m:num>
                                <m:den>
                                  <m:r>
                                    <a:rPr lang="en-AU" sz="1400" b="1" i="1">
                                      <a:solidFill>
                                        <a:srgbClr val="000000"/>
                                      </a:solidFill>
                                      <a:latin typeface="Cambria Math" panose="02040503050406030204" pitchFamily="18" charset="0"/>
                                      <a:ea typeface="Roboto"/>
                                      <a:cs typeface="Arial" panose="020B0604020202020204" pitchFamily="34" charset="0"/>
                                      <a:sym typeface="Roboto"/>
                                    </a:rPr>
                                    <m:t>𝟒</m:t>
                                  </m:r>
                                  <m:r>
                                    <a:rPr lang="en-AU" sz="1400" b="1" i="1">
                                      <a:solidFill>
                                        <a:srgbClr val="000000"/>
                                      </a:solidFill>
                                      <a:latin typeface="Cambria Math" panose="02040503050406030204" pitchFamily="18" charset="0"/>
                                      <a:ea typeface="Roboto"/>
                                      <a:cs typeface="Arial" panose="020B0604020202020204" pitchFamily="34" charset="0"/>
                                      <a:sym typeface="Roboto"/>
                                    </a:rPr>
                                    <m:t>𝜹</m:t>
                                  </m:r>
                                </m:den>
                              </m:f>
                            </m:e>
                          </m:d>
                        </m:e>
                        <m:sup>
                          <m:f>
                            <m:fPr>
                              <m:ctrlPr>
                                <a:rPr lang="en-AU" sz="1400" b="1" i="1">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a:solidFill>
                                    <a:srgbClr val="000000"/>
                                  </a:solidFill>
                                  <a:latin typeface="Cambria Math" panose="02040503050406030204" pitchFamily="18" charset="0"/>
                                  <a:ea typeface="Roboto"/>
                                  <a:cs typeface="Arial" panose="020B0604020202020204" pitchFamily="34" charset="0"/>
                                  <a:sym typeface="Roboto"/>
                                </a:rPr>
                                <m:t>𝟏</m:t>
                              </m:r>
                            </m:num>
                            <m:den>
                              <m:r>
                                <a:rPr lang="en-AU" sz="1400" b="1" i="1">
                                  <a:solidFill>
                                    <a:srgbClr val="000000"/>
                                  </a:solidFill>
                                  <a:latin typeface="Cambria Math" panose="02040503050406030204" pitchFamily="18" charset="0"/>
                                  <a:ea typeface="Roboto"/>
                                  <a:cs typeface="Arial" panose="020B0604020202020204" pitchFamily="34" charset="0"/>
                                  <a:sym typeface="Roboto"/>
                                </a:rPr>
                                <m:t>𝟐</m:t>
                              </m:r>
                            </m:den>
                          </m:f>
                        </m:sup>
                      </m:sSup>
                      <m:r>
                        <a:rPr lang="en-AU" sz="1400" b="1" i="1">
                          <a:solidFill>
                            <a:srgbClr val="000000"/>
                          </a:solidFill>
                          <a:latin typeface="Cambria Math" panose="02040503050406030204" pitchFamily="18" charset="0"/>
                          <a:ea typeface="Roboto"/>
                          <a:cs typeface="Arial" panose="020B0604020202020204" pitchFamily="34" charset="0"/>
                          <a:sym typeface="Roboto"/>
                        </a:rPr>
                        <m:t>𝝅</m:t>
                      </m:r>
                      <m:sSup>
                        <m:sSupPr>
                          <m:ctrlPr>
                            <a:rPr lang="en-AU" sz="1400" b="1" i="1">
                              <a:solidFill>
                                <a:srgbClr val="000000"/>
                              </a:solidFill>
                              <a:latin typeface="Cambria Math" panose="02040503050406030204" pitchFamily="18" charset="0"/>
                              <a:ea typeface="Roboto"/>
                              <a:cs typeface="Arial" panose="020B0604020202020204" pitchFamily="34" charset="0"/>
                              <a:sym typeface="Roboto"/>
                            </a:rPr>
                          </m:ctrlPr>
                        </m:sSupPr>
                        <m:e>
                          <m:r>
                            <a:rPr lang="en-AU" sz="1400" b="1" i="1">
                              <a:solidFill>
                                <a:srgbClr val="000000"/>
                              </a:solidFill>
                              <a:latin typeface="Cambria Math" panose="02040503050406030204" pitchFamily="18" charset="0"/>
                              <a:ea typeface="Roboto"/>
                              <a:cs typeface="Arial" panose="020B0604020202020204" pitchFamily="34" charset="0"/>
                              <a:sym typeface="Roboto"/>
                            </a:rPr>
                            <m:t>𝑹</m:t>
                          </m:r>
                        </m:e>
                        <m:sup>
                          <m:r>
                            <a:rPr lang="en-AU" sz="1400" b="1" i="1">
                              <a:solidFill>
                                <a:srgbClr val="000000"/>
                              </a:solidFill>
                              <a:latin typeface="Cambria Math" panose="02040503050406030204" pitchFamily="18" charset="0"/>
                              <a:ea typeface="Roboto"/>
                              <a:cs typeface="Arial" panose="020B0604020202020204" pitchFamily="34" charset="0"/>
                              <a:sym typeface="Roboto"/>
                            </a:rPr>
                            <m:t>𝟒</m:t>
                          </m:r>
                        </m:sup>
                      </m:sSup>
                      <m:sSup>
                        <m:sSupPr>
                          <m:ctrlPr>
                            <a:rPr lang="en-AU" sz="1400" b="1" i="1">
                              <a:solidFill>
                                <a:srgbClr val="000000"/>
                              </a:solidFill>
                              <a:latin typeface="Cambria Math" panose="02040503050406030204" pitchFamily="18" charset="0"/>
                              <a:ea typeface="Roboto"/>
                              <a:cs typeface="Arial" panose="020B0604020202020204" pitchFamily="34" charset="0"/>
                              <a:sym typeface="Roboto"/>
                            </a:rPr>
                          </m:ctrlPr>
                        </m:sSupPr>
                        <m:e>
                          <m:d>
                            <m:dPr>
                              <m:begChr m:val="["/>
                              <m:endChr m:val="]"/>
                              <m:ctrlPr>
                                <a:rPr lang="en-AU" sz="1400" b="1" i="1">
                                  <a:solidFill>
                                    <a:srgbClr val="000000"/>
                                  </a:solidFill>
                                  <a:latin typeface="Cambria Math" panose="02040503050406030204" pitchFamily="18" charset="0"/>
                                  <a:ea typeface="Roboto"/>
                                  <a:cs typeface="Arial" panose="020B0604020202020204" pitchFamily="34" charset="0"/>
                                  <a:sym typeface="Roboto"/>
                                </a:rPr>
                              </m:ctrlPr>
                            </m:dPr>
                            <m:e>
                              <m:f>
                                <m:fPr>
                                  <m:ctrlPr>
                                    <a:rPr lang="en-AU" sz="1400" b="1" i="1">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a:solidFill>
                                        <a:srgbClr val="000000"/>
                                      </a:solidFill>
                                      <a:latin typeface="Cambria Math" panose="02040503050406030204" pitchFamily="18" charset="0"/>
                                      <a:ea typeface="Roboto"/>
                                      <a:cs typeface="Arial" panose="020B0604020202020204" pitchFamily="34" charset="0"/>
                                      <a:sym typeface="Roboto"/>
                                    </a:rPr>
                                    <m:t>𝟏</m:t>
                                  </m:r>
                                </m:num>
                                <m:den>
                                  <m:f>
                                    <m:fPr>
                                      <m:ctrlPr>
                                        <a:rPr lang="en-AU" sz="1400" b="1" i="1">
                                          <a:latin typeface="Cambria Math" panose="02040503050406030204" pitchFamily="18" charset="0"/>
                                          <a:ea typeface="Cambria Math" panose="02040503050406030204" pitchFamily="18" charset="0"/>
                                        </a:rPr>
                                      </m:ctrlPr>
                                    </m:fPr>
                                    <m:num>
                                      <m:sSup>
                                        <m:sSupPr>
                                          <m:ctrlPr>
                                            <a:rPr lang="en-AU" sz="1400" b="1" i="1">
                                              <a:latin typeface="Cambria Math" panose="02040503050406030204" pitchFamily="18" charset="0"/>
                                              <a:ea typeface="Cambria Math" panose="02040503050406030204" pitchFamily="18" charset="0"/>
                                            </a:rPr>
                                          </m:ctrlPr>
                                        </m:sSupPr>
                                        <m:e>
                                          <m:r>
                                            <a:rPr lang="en-AU" sz="1400" b="1" i="1">
                                              <a:latin typeface="Cambria Math" panose="02040503050406030204" pitchFamily="18" charset="0"/>
                                              <a:ea typeface="Cambria Math" panose="02040503050406030204" pitchFamily="18" charset="0"/>
                                            </a:rPr>
                                            <m:t>𝑬</m:t>
                                          </m:r>
                                        </m:e>
                                        <m:sup>
                                          <m:f>
                                            <m:fPr>
                                              <m:ctrlPr>
                                                <a:rPr lang="en-AU" sz="1400" b="1" i="1">
                                                  <a:latin typeface="Cambria Math" panose="02040503050406030204" pitchFamily="18" charset="0"/>
                                                  <a:ea typeface="Cambria Math" panose="02040503050406030204" pitchFamily="18" charset="0"/>
                                                </a:rPr>
                                              </m:ctrlPr>
                                            </m:fPr>
                                            <m:num>
                                              <m:r>
                                                <a:rPr lang="en-AU" sz="1400" b="1" i="1">
                                                  <a:latin typeface="Cambria Math" panose="02040503050406030204" pitchFamily="18" charset="0"/>
                                                  <a:ea typeface="Cambria Math" panose="02040503050406030204" pitchFamily="18" charset="0"/>
                                                </a:rPr>
                                                <m:t>𝟏</m:t>
                                              </m:r>
                                            </m:num>
                                            <m:den>
                                              <m:r>
                                                <a:rPr lang="en-AU" sz="1400" b="1" i="1">
                                                  <a:latin typeface="Cambria Math" panose="02040503050406030204" pitchFamily="18" charset="0"/>
                                                  <a:ea typeface="Cambria Math" panose="02040503050406030204" pitchFamily="18" charset="0"/>
                                                </a:rPr>
                                                <m:t>𝟑</m:t>
                                              </m:r>
                                            </m:den>
                                          </m:f>
                                        </m:sup>
                                      </m:sSup>
                                    </m:num>
                                    <m:den>
                                      <m:r>
                                        <a:rPr lang="en-AU" sz="1400" b="1" i="1">
                                          <a:latin typeface="Cambria Math" panose="02040503050406030204" pitchFamily="18" charset="0"/>
                                          <a:ea typeface="Cambria Math" panose="02040503050406030204" pitchFamily="18" charset="0"/>
                                        </a:rPr>
                                        <m:t>𝝆</m:t>
                                      </m:r>
                                    </m:den>
                                  </m:f>
                                </m:den>
                              </m:f>
                            </m:e>
                          </m:d>
                        </m:e>
                        <m:sup>
                          <m:f>
                            <m:fPr>
                              <m:ctrlPr>
                                <a:rPr lang="en-AU" sz="1400" b="1" i="1">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a:solidFill>
                                    <a:srgbClr val="000000"/>
                                  </a:solidFill>
                                  <a:latin typeface="Cambria Math" panose="02040503050406030204" pitchFamily="18" charset="0"/>
                                  <a:ea typeface="Roboto"/>
                                  <a:cs typeface="Arial" panose="020B0604020202020204" pitchFamily="34" charset="0"/>
                                  <a:sym typeface="Roboto"/>
                                </a:rPr>
                                <m:t>𝟑</m:t>
                              </m:r>
                            </m:num>
                            <m:den>
                              <m:r>
                                <a:rPr lang="en-AU" sz="1400" b="1" i="1">
                                  <a:solidFill>
                                    <a:srgbClr val="000000"/>
                                  </a:solidFill>
                                  <a:latin typeface="Cambria Math" panose="02040503050406030204" pitchFamily="18" charset="0"/>
                                  <a:ea typeface="Roboto"/>
                                  <a:cs typeface="Arial" panose="020B0604020202020204" pitchFamily="34" charset="0"/>
                                  <a:sym typeface="Roboto"/>
                                </a:rPr>
                                <m:t>𝟐</m:t>
                              </m:r>
                            </m:den>
                          </m:f>
                        </m:sup>
                      </m:sSup>
                    </m:oMath>
                  </m:oMathPara>
                </a14:m>
                <a:endParaRPr lang="en-AU" sz="1400" b="1" dirty="0">
                  <a:solidFill>
                    <a:srgbClr val="000000"/>
                  </a:solidFill>
                  <a:latin typeface="Arial" panose="020B0604020202020204" pitchFamily="34" charset="0"/>
                  <a:ea typeface="Roboto"/>
                  <a:cs typeface="Arial" panose="020B0604020202020204" pitchFamily="34" charset="0"/>
                  <a:sym typeface="Roboto"/>
                </a:endParaRPr>
              </a:p>
              <a:p>
                <a:pPr defTabSz="2438338" fontAlgn="auto" hangingPunct="0">
                  <a:spcBef>
                    <a:spcPts val="300"/>
                  </a:spcBef>
                  <a:spcAft>
                    <a:spcPts val="1200"/>
                  </a:spcAft>
                </a:pPr>
                <a:endParaRPr lang="en-GB" sz="1400" dirty="0">
                  <a:solidFill>
                    <a:srgbClr val="000000"/>
                  </a:solidFill>
                  <a:latin typeface="Arial" panose="020B0604020202020204" pitchFamily="34" charset="0"/>
                  <a:ea typeface="Roboto"/>
                  <a:cs typeface="Arial" panose="020B0604020202020204" pitchFamily="34" charset="0"/>
                  <a:sym typeface="Roboto"/>
                </a:endParaRPr>
              </a:p>
            </p:txBody>
          </p:sp>
        </mc:Choice>
        <mc:Fallback xmlns="">
          <p:sp>
            <p:nvSpPr>
              <p:cNvPr id="3" name="TextBox 2">
                <a:extLst>
                  <a:ext uri="{FF2B5EF4-FFF2-40B4-BE49-F238E27FC236}">
                    <a16:creationId xmlns:a16="http://schemas.microsoft.com/office/drawing/2014/main" id="{79F867EE-7ED6-B47E-1ADE-8507C03144FF}"/>
                  </a:ext>
                </a:extLst>
              </p:cNvPr>
              <p:cNvSpPr txBox="1">
                <a:spLocks noRot="1" noChangeAspect="1" noMove="1" noResize="1" noEditPoints="1" noAdjustHandles="1" noChangeArrowheads="1" noChangeShapeType="1" noTextEdit="1"/>
              </p:cNvSpPr>
              <p:nvPr/>
            </p:nvSpPr>
            <p:spPr>
              <a:xfrm>
                <a:off x="597204" y="1436412"/>
                <a:ext cx="6784082" cy="2207784"/>
              </a:xfrm>
              <a:prstGeom prst="rect">
                <a:avLst/>
              </a:prstGeom>
              <a:blipFill>
                <a:blip r:embed="rId4"/>
                <a:stretch>
                  <a:fillRect l="-270" t="-552"/>
                </a:stretch>
              </a:blipFill>
              <a:ln w="12700" cap="flat">
                <a:noFill/>
                <a:miter lim="400000"/>
              </a:ln>
              <a:effectLst/>
            </p:spPr>
            <p:txBody>
              <a:bodyPr/>
              <a:lstStyle/>
              <a:p>
                <a:r>
                  <a:rPr lang="en-AU">
                    <a:noFill/>
                  </a:rPr>
                  <a:t> </a:t>
                </a:r>
              </a:p>
            </p:txBody>
          </p:sp>
        </mc:Fallback>
      </mc:AlternateContent>
      <p:sp>
        <p:nvSpPr>
          <p:cNvPr id="5" name="Rectangle 4">
            <a:extLst>
              <a:ext uri="{FF2B5EF4-FFF2-40B4-BE49-F238E27FC236}">
                <a16:creationId xmlns:a16="http://schemas.microsoft.com/office/drawing/2014/main" id="{7A915557-CE4D-EBC5-85CB-B64116482F94}"/>
              </a:ext>
            </a:extLst>
          </p:cNvPr>
          <p:cNvSpPr/>
          <p:nvPr/>
        </p:nvSpPr>
        <p:spPr>
          <a:xfrm>
            <a:off x="4376000" y="2208757"/>
            <a:ext cx="442906" cy="1063350"/>
          </a:xfrm>
          <a:prstGeom prst="rect">
            <a:avLst/>
          </a:prstGeom>
          <a:noFill/>
          <a:ln w="12700" cap="flat">
            <a:solidFill>
              <a:schemeClr val="accent5">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7AC849F-1709-CD1E-72CE-8F1D174D5917}"/>
                  </a:ext>
                </a:extLst>
              </p:cNvPr>
              <p:cNvSpPr txBox="1"/>
              <p:nvPr/>
            </p:nvSpPr>
            <p:spPr>
              <a:xfrm>
                <a:off x="597204" y="4387779"/>
                <a:ext cx="6783175" cy="8687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2438338" fontAlgn="auto" hangingPunct="0">
                  <a:spcBef>
                    <a:spcPts val="300"/>
                  </a:spcBef>
                  <a:spcAft>
                    <a:spcPts val="1200"/>
                  </a:spcAft>
                </a:pPr>
                <a:r>
                  <a:rPr lang="en-AU" sz="1600" dirty="0">
                    <a:latin typeface="Arial" panose="020B0604020202020204" pitchFamily="34" charset="0"/>
                    <a:ea typeface="Cambria Math" panose="02040503050406030204" pitchFamily="18" charset="0"/>
                  </a:rPr>
                  <a:t>This is our material index </a:t>
                </a:r>
                <a14:m>
                  <m:oMath xmlns:m="http://schemas.openxmlformats.org/officeDocument/2006/math">
                    <m:r>
                      <a:rPr lang="en-AU" sz="1600" b="1" i="1" smtClean="0">
                        <a:latin typeface="Cambria Math" panose="02040503050406030204" pitchFamily="18" charset="0"/>
                        <a:ea typeface="Cambria Math" panose="02040503050406030204" pitchFamily="18" charset="0"/>
                      </a:rPr>
                      <m:t>𝑴</m:t>
                    </m:r>
                    <m:r>
                      <a:rPr lang="en-AU" sz="1600" b="1" i="1" smtClean="0">
                        <a:latin typeface="Cambria Math" panose="02040503050406030204" pitchFamily="18" charset="0"/>
                        <a:ea typeface="Cambria Math" panose="02040503050406030204" pitchFamily="18" charset="0"/>
                      </a:rPr>
                      <m:t>𝟏</m:t>
                    </m:r>
                    <m:r>
                      <a:rPr lang="en-AU" sz="1600" b="1" i="1" smtClean="0">
                        <a:latin typeface="Cambria Math" panose="02040503050406030204" pitchFamily="18" charset="0"/>
                        <a:ea typeface="Cambria Math" panose="02040503050406030204" pitchFamily="18" charset="0"/>
                      </a:rPr>
                      <m:t>=</m:t>
                    </m:r>
                    <m:f>
                      <m:fPr>
                        <m:ctrlPr>
                          <a:rPr lang="en-AU" sz="1600" b="1" i="1">
                            <a:latin typeface="Cambria Math" panose="02040503050406030204" pitchFamily="18" charset="0"/>
                            <a:ea typeface="Cambria Math" panose="02040503050406030204" pitchFamily="18" charset="0"/>
                          </a:rPr>
                        </m:ctrlPr>
                      </m:fPr>
                      <m:num>
                        <m:sSup>
                          <m:sSupPr>
                            <m:ctrlPr>
                              <a:rPr lang="en-AU" sz="1600" b="1" i="1">
                                <a:latin typeface="Cambria Math" panose="02040503050406030204" pitchFamily="18" charset="0"/>
                                <a:ea typeface="Cambria Math" panose="02040503050406030204" pitchFamily="18" charset="0"/>
                              </a:rPr>
                            </m:ctrlPr>
                          </m:sSupPr>
                          <m:e>
                            <m:r>
                              <a:rPr lang="en-AU" sz="1600" b="1" i="1">
                                <a:latin typeface="Cambria Math" panose="02040503050406030204" pitchFamily="18" charset="0"/>
                                <a:ea typeface="Cambria Math" panose="02040503050406030204" pitchFamily="18" charset="0"/>
                              </a:rPr>
                              <m:t>𝑬</m:t>
                            </m:r>
                          </m:e>
                          <m:sup>
                            <m:f>
                              <m:fPr>
                                <m:ctrlPr>
                                  <a:rPr lang="en-AU" sz="1600" b="1" i="1">
                                    <a:latin typeface="Cambria Math" panose="02040503050406030204" pitchFamily="18" charset="0"/>
                                    <a:ea typeface="Cambria Math" panose="02040503050406030204" pitchFamily="18" charset="0"/>
                                  </a:rPr>
                                </m:ctrlPr>
                              </m:fPr>
                              <m:num>
                                <m:r>
                                  <a:rPr lang="en-AU" sz="1600" b="1" i="1">
                                    <a:latin typeface="Cambria Math" panose="02040503050406030204" pitchFamily="18" charset="0"/>
                                    <a:ea typeface="Cambria Math" panose="02040503050406030204" pitchFamily="18" charset="0"/>
                                  </a:rPr>
                                  <m:t>𝟏</m:t>
                                </m:r>
                              </m:num>
                              <m:den>
                                <m:r>
                                  <a:rPr lang="en-AU" sz="1600" b="1" i="1" smtClean="0">
                                    <a:latin typeface="Cambria Math" panose="02040503050406030204" pitchFamily="18" charset="0"/>
                                    <a:ea typeface="Cambria Math" panose="02040503050406030204" pitchFamily="18" charset="0"/>
                                  </a:rPr>
                                  <m:t>𝟑</m:t>
                                </m:r>
                              </m:den>
                            </m:f>
                          </m:sup>
                        </m:sSup>
                      </m:num>
                      <m:den>
                        <m:r>
                          <a:rPr lang="en-AU" sz="1600" b="1" i="1">
                            <a:latin typeface="Cambria Math" panose="02040503050406030204" pitchFamily="18" charset="0"/>
                            <a:ea typeface="Cambria Math" panose="02040503050406030204" pitchFamily="18" charset="0"/>
                          </a:rPr>
                          <m:t>𝝆</m:t>
                        </m:r>
                      </m:den>
                    </m:f>
                  </m:oMath>
                </a14:m>
                <a:r>
                  <a:rPr lang="en-AU" sz="1600" dirty="0">
                    <a:solidFill>
                      <a:schemeClr val="tx1"/>
                    </a:solidFill>
                    <a:latin typeface="Arial" panose="020B0604020202020204" pitchFamily="34" charset="0"/>
                    <a:ea typeface="Cambria Math" panose="02040503050406030204" pitchFamily="18" charset="0"/>
                  </a:rPr>
                  <a:t>. By maximising it we will find materials that can minimise the weight. To the Ashby charts again! </a:t>
                </a:r>
              </a:p>
            </p:txBody>
          </p:sp>
        </mc:Choice>
        <mc:Fallback xmlns="">
          <p:sp>
            <p:nvSpPr>
              <p:cNvPr id="9" name="TextBox 8">
                <a:extLst>
                  <a:ext uri="{FF2B5EF4-FFF2-40B4-BE49-F238E27FC236}">
                    <a16:creationId xmlns:a16="http://schemas.microsoft.com/office/drawing/2014/main" id="{37AC849F-1709-CD1E-72CE-8F1D174D5917}"/>
                  </a:ext>
                </a:extLst>
              </p:cNvPr>
              <p:cNvSpPr txBox="1">
                <a:spLocks noRot="1" noChangeAspect="1" noMove="1" noResize="1" noEditPoints="1" noAdjustHandles="1" noChangeArrowheads="1" noChangeShapeType="1" noTextEdit="1"/>
              </p:cNvSpPr>
              <p:nvPr/>
            </p:nvSpPr>
            <p:spPr>
              <a:xfrm>
                <a:off x="597204" y="4387779"/>
                <a:ext cx="6783175" cy="868764"/>
              </a:xfrm>
              <a:prstGeom prst="rect">
                <a:avLst/>
              </a:prstGeom>
              <a:blipFill>
                <a:blip r:embed="rId5"/>
                <a:stretch>
                  <a:fillRect l="-539" r="-719" b="-7746"/>
                </a:stretch>
              </a:blipFill>
              <a:ln w="12700" cap="flat">
                <a:noFill/>
                <a:miter lim="400000"/>
              </a:ln>
              <a:effectLst/>
            </p:spPr>
            <p:txBody>
              <a:bodyPr/>
              <a:lstStyle/>
              <a:p>
                <a:r>
                  <a:rPr lang="en-AU">
                    <a:noFill/>
                  </a:rPr>
                  <a:t> </a:t>
                </a:r>
              </a:p>
            </p:txBody>
          </p:sp>
        </mc:Fallback>
      </mc:AlternateContent>
    </p:spTree>
    <p:extLst>
      <p:ext uri="{BB962C8B-B14F-4D97-AF65-F5344CB8AC3E}">
        <p14:creationId xmlns:p14="http://schemas.microsoft.com/office/powerpoint/2010/main" val="29185674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Meet your demonstrator"/>
          <p:cNvSpPr txBox="1">
            <a:spLocks noGrp="1"/>
          </p:cNvSpPr>
          <p:nvPr>
            <p:ph type="title"/>
          </p:nvPr>
        </p:nvSpPr>
        <p:spPr>
          <a:prstGeom prst="rect">
            <a:avLst/>
          </a:prstGeom>
        </p:spPr>
        <p:txBody>
          <a:bodyPr>
            <a:normAutofit/>
          </a:bodyPr>
          <a:lstStyle/>
          <a:p>
            <a:r>
              <a:rPr lang="en-AU" sz="4000" b="1" kern="1200" spc="0" dirty="0">
                <a:solidFill>
                  <a:schemeClr val="bg2">
                    <a:lumMod val="10000"/>
                  </a:schemeClr>
                </a:solidFill>
                <a:latin typeface="Arial"/>
                <a:ea typeface="ＭＳ Ｐゴシック" charset="-128"/>
              </a:rPr>
              <a:t>Class overview</a:t>
            </a:r>
            <a:endParaRPr dirty="0">
              <a:solidFill>
                <a:schemeClr val="bg2">
                  <a:lumMod val="10000"/>
                </a:schemeClr>
              </a:solidFill>
            </a:endParaRPr>
          </a:p>
        </p:txBody>
      </p:sp>
      <p:graphicFrame>
        <p:nvGraphicFramePr>
          <p:cNvPr id="5" name="Diagram 4">
            <a:extLst>
              <a:ext uri="{FF2B5EF4-FFF2-40B4-BE49-F238E27FC236}">
                <a16:creationId xmlns:a16="http://schemas.microsoft.com/office/drawing/2014/main" id="{59B59EF1-5D29-BA35-4A29-45BBF30297BD}"/>
              </a:ext>
            </a:extLst>
          </p:cNvPr>
          <p:cNvGraphicFramePr/>
          <p:nvPr>
            <p:extLst>
              <p:ext uri="{D42A27DB-BD31-4B8C-83A1-F6EECF244321}">
                <p14:modId xmlns:p14="http://schemas.microsoft.com/office/powerpoint/2010/main" val="774588657"/>
              </p:ext>
            </p:extLst>
          </p:nvPr>
        </p:nvGraphicFramePr>
        <p:xfrm>
          <a:off x="668216" y="1529862"/>
          <a:ext cx="10855569" cy="3798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BD85D79-0E23-1555-AB81-DF1D1ED739E7}"/>
              </a:ext>
            </a:extLst>
          </p:cNvPr>
          <p:cNvPicPr>
            <a:picLocks noChangeAspect="1"/>
          </p:cNvPicPr>
          <p:nvPr/>
        </p:nvPicPr>
        <p:blipFill>
          <a:blip r:embed="rId3"/>
          <a:stretch>
            <a:fillRect/>
          </a:stretch>
        </p:blipFill>
        <p:spPr>
          <a:xfrm>
            <a:off x="603249" y="1257603"/>
            <a:ext cx="6457949" cy="5060646"/>
          </a:xfrm>
          <a:prstGeom prst="rect">
            <a:avLst/>
          </a:prstGeom>
        </p:spPr>
      </p:pic>
      <p:sp>
        <p:nvSpPr>
          <p:cNvPr id="24" name="Rectangle 23">
            <a:extLst>
              <a:ext uri="{FF2B5EF4-FFF2-40B4-BE49-F238E27FC236}">
                <a16:creationId xmlns:a16="http://schemas.microsoft.com/office/drawing/2014/main" id="{FF20DEAB-1BD2-FFB1-DF81-99E21F4F532B}"/>
              </a:ext>
            </a:extLst>
          </p:cNvPr>
          <p:cNvSpPr/>
          <p:nvPr/>
        </p:nvSpPr>
        <p:spPr>
          <a:xfrm>
            <a:off x="7176119" y="1575938"/>
            <a:ext cx="4536504" cy="287752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50066717-5573-4574-BEA8-383F134D075B}"/>
              </a:ext>
            </a:extLst>
          </p:cNvPr>
          <p:cNvSpPr>
            <a:spLocks noGrp="1"/>
          </p:cNvSpPr>
          <p:nvPr>
            <p:ph type="title"/>
          </p:nvPr>
        </p:nvSpPr>
        <p:spPr/>
        <p:txBody>
          <a:bodyPr>
            <a:normAutofit/>
          </a:bodyPr>
          <a:lstStyle/>
          <a:p>
            <a:pPr marR="0" algn="l" defTabSz="2438338" rtl="0" fontAlgn="auto" latinLnBrk="0" hangingPunct="0">
              <a:lnSpc>
                <a:spcPct val="90000"/>
              </a:lnSpc>
              <a:spcBef>
                <a:spcPts val="300"/>
              </a:spcBef>
              <a:spcAft>
                <a:spcPts val="600"/>
              </a:spcAft>
              <a:buClrTx/>
              <a:buSzTx/>
              <a:tabLst/>
            </a:pPr>
            <a:r>
              <a:rPr lang="en-GB" sz="3200" dirty="0">
                <a:solidFill>
                  <a:srgbClr val="000000"/>
                </a:solidFill>
                <a:latin typeface="Arial" panose="020B0604020202020204" pitchFamily="34" charset="0"/>
                <a:ea typeface="Roboto"/>
                <a:cs typeface="Arial" panose="020B0604020202020204" pitchFamily="34" charset="0"/>
                <a:sym typeface="Roboto"/>
              </a:rPr>
              <a:t>Example </a:t>
            </a:r>
            <a:r>
              <a:rPr lang="en-GB" sz="3200" dirty="0">
                <a:latin typeface="Arial" panose="020B0604020202020204" pitchFamily="34" charset="0"/>
                <a:ea typeface="Roboto"/>
                <a:cs typeface="Arial" panose="020B0604020202020204" pitchFamily="34" charset="0"/>
                <a:sym typeface="Roboto"/>
              </a:rPr>
              <a:t>2: Satellite Telescope Mirror</a:t>
            </a:r>
            <a:endParaRPr lang="en-GB" sz="3200" dirty="0">
              <a:solidFill>
                <a:srgbClr val="000000"/>
              </a:solidFill>
              <a:latin typeface="Arial" panose="020B0604020202020204" pitchFamily="34" charset="0"/>
              <a:ea typeface="Roboto"/>
              <a:cs typeface="Arial" panose="020B0604020202020204" pitchFamily="34" charset="0"/>
              <a:sym typeface="Roboto"/>
            </a:endParaRPr>
          </a:p>
        </p:txBody>
      </p:sp>
      <p:cxnSp>
        <p:nvCxnSpPr>
          <p:cNvPr id="13" name="Straight Connector 12">
            <a:extLst>
              <a:ext uri="{FF2B5EF4-FFF2-40B4-BE49-F238E27FC236}">
                <a16:creationId xmlns:a16="http://schemas.microsoft.com/office/drawing/2014/main" id="{63DB8974-5293-383B-A703-A4D480036549}"/>
              </a:ext>
            </a:extLst>
          </p:cNvPr>
          <p:cNvCxnSpPr>
            <a:cxnSpLocks/>
          </p:cNvCxnSpPr>
          <p:nvPr/>
        </p:nvCxnSpPr>
        <p:spPr>
          <a:xfrm flipH="1">
            <a:off x="4426446" y="3284984"/>
            <a:ext cx="2634752" cy="3013269"/>
          </a:xfrm>
          <a:prstGeom prst="line">
            <a:avLst/>
          </a:prstGeom>
          <a:noFill/>
          <a:ln w="38100" cap="flat">
            <a:solidFill>
              <a:schemeClr val="accent5">
                <a:lumMod val="50000"/>
              </a:schemeClr>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7FD9C1F-9440-C645-E4E7-E9DC2DD96830}"/>
                  </a:ext>
                </a:extLst>
              </p:cNvPr>
              <p:cNvSpPr txBox="1"/>
              <p:nvPr/>
            </p:nvSpPr>
            <p:spPr>
              <a:xfrm>
                <a:off x="7341242" y="1794428"/>
                <a:ext cx="4206257" cy="24405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2438338" fontAlgn="auto" hangingPunct="0">
                  <a:spcBef>
                    <a:spcPts val="300"/>
                  </a:spcBef>
                  <a:spcAft>
                    <a:spcPts val="1200"/>
                  </a:spcAft>
                </a:pPr>
                <a:r>
                  <a:rPr lang="en-GB" sz="1400" b="1" dirty="0">
                    <a:latin typeface="Arial" panose="020B0604020202020204" pitchFamily="34" charset="0"/>
                    <a:ea typeface="Cambria Math" panose="02040503050406030204" pitchFamily="18" charset="0"/>
                  </a:rPr>
                  <a:t>Step 5: Use Ashby chart to select materials</a:t>
                </a:r>
                <a:endParaRPr lang="en-AU" sz="1400" dirty="0">
                  <a:latin typeface="Arial" panose="020B0604020202020204" pitchFamily="34" charset="0"/>
                  <a:ea typeface="Cambria Math" panose="02040503050406030204" pitchFamily="18" charset="0"/>
                </a:endParaRPr>
              </a:p>
              <a:p>
                <a:pPr defTabSz="2438338" fontAlgn="auto" hangingPunct="0">
                  <a:spcBef>
                    <a:spcPts val="300"/>
                  </a:spcBef>
                  <a:spcAft>
                    <a:spcPts val="1200"/>
                  </a:spcAft>
                </a:pPr>
                <a:r>
                  <a:rPr lang="en-AU" sz="1400" dirty="0">
                    <a:latin typeface="Arial" panose="020B0604020202020204" pitchFamily="34" charset="0"/>
                    <a:ea typeface="Cambria Math" panose="02040503050406030204" pitchFamily="18" charset="0"/>
                  </a:rPr>
                  <a:t>We use the tie-line for </a:t>
                </a:r>
                <a14:m>
                  <m:oMath xmlns:m="http://schemas.openxmlformats.org/officeDocument/2006/math">
                    <m:f>
                      <m:fPr>
                        <m:ctrlPr>
                          <a:rPr lang="en-AU" sz="1400" b="1" i="1" smtClean="0">
                            <a:latin typeface="Cambria Math" panose="02040503050406030204" pitchFamily="18" charset="0"/>
                            <a:ea typeface="Cambria Math" panose="02040503050406030204" pitchFamily="18" charset="0"/>
                          </a:rPr>
                        </m:ctrlPr>
                      </m:fPr>
                      <m:num>
                        <m:sSup>
                          <m:sSupPr>
                            <m:ctrlPr>
                              <a:rPr lang="en-AU" sz="1400" b="1" i="1">
                                <a:latin typeface="Cambria Math" panose="02040503050406030204" pitchFamily="18" charset="0"/>
                                <a:ea typeface="Cambria Math" panose="02040503050406030204" pitchFamily="18" charset="0"/>
                              </a:rPr>
                            </m:ctrlPr>
                          </m:sSupPr>
                          <m:e>
                            <m:r>
                              <a:rPr lang="en-AU" sz="1400" b="1" i="1">
                                <a:latin typeface="Cambria Math" panose="02040503050406030204" pitchFamily="18" charset="0"/>
                                <a:ea typeface="Cambria Math" panose="02040503050406030204" pitchFamily="18" charset="0"/>
                              </a:rPr>
                              <m:t>𝑬</m:t>
                            </m:r>
                          </m:e>
                          <m:sup>
                            <m:f>
                              <m:fPr>
                                <m:ctrlPr>
                                  <a:rPr lang="en-AU" sz="1400" b="1" i="1">
                                    <a:latin typeface="Cambria Math" panose="02040503050406030204" pitchFamily="18" charset="0"/>
                                    <a:ea typeface="Cambria Math" panose="02040503050406030204" pitchFamily="18" charset="0"/>
                                  </a:rPr>
                                </m:ctrlPr>
                              </m:fPr>
                              <m:num>
                                <m:r>
                                  <a:rPr lang="en-AU" sz="1400" b="1" i="1">
                                    <a:latin typeface="Cambria Math" panose="02040503050406030204" pitchFamily="18" charset="0"/>
                                    <a:ea typeface="Cambria Math" panose="02040503050406030204" pitchFamily="18" charset="0"/>
                                  </a:rPr>
                                  <m:t>𝟏</m:t>
                                </m:r>
                              </m:num>
                              <m:den>
                                <m:r>
                                  <a:rPr lang="en-AU" sz="1400" b="1" i="1" smtClean="0">
                                    <a:latin typeface="Cambria Math" panose="02040503050406030204" pitchFamily="18" charset="0"/>
                                    <a:ea typeface="Cambria Math" panose="02040503050406030204" pitchFamily="18" charset="0"/>
                                  </a:rPr>
                                  <m:t>𝟑</m:t>
                                </m:r>
                              </m:den>
                            </m:f>
                          </m:sup>
                        </m:sSup>
                      </m:num>
                      <m:den>
                        <m:r>
                          <a:rPr lang="en-AU" sz="1400" b="1" i="1">
                            <a:latin typeface="Cambria Math" panose="02040503050406030204" pitchFamily="18" charset="0"/>
                            <a:ea typeface="Cambria Math" panose="02040503050406030204" pitchFamily="18" charset="0"/>
                          </a:rPr>
                          <m:t>𝝆</m:t>
                        </m:r>
                      </m:den>
                    </m:f>
                  </m:oMath>
                </a14:m>
                <a:r>
                  <a:rPr lang="en-AU" sz="1400" dirty="0">
                    <a:solidFill>
                      <a:schemeClr val="tx1"/>
                    </a:solidFill>
                    <a:latin typeface="Arial" panose="020B0604020202020204" pitchFamily="34" charset="0"/>
                    <a:ea typeface="Cambria Math" panose="02040503050406030204" pitchFamily="18" charset="0"/>
                  </a:rPr>
                  <a:t> this time.  </a:t>
                </a:r>
              </a:p>
              <a:p>
                <a:pPr algn="just" defTabSz="2438338" fontAlgn="auto" hangingPunct="0">
                  <a:spcBef>
                    <a:spcPts val="300"/>
                  </a:spcBef>
                  <a:spcAft>
                    <a:spcPts val="1200"/>
                  </a:spcAft>
                </a:pPr>
                <a:r>
                  <a:rPr lang="en-AU" sz="1400" dirty="0">
                    <a:latin typeface="Arial" panose="020B0604020202020204" pitchFamily="34" charset="0"/>
                    <a:ea typeface="Cambria Math" panose="02040503050406030204" pitchFamily="18" charset="0"/>
                  </a:rPr>
                  <a:t>Moving the line up until a reasonably small subset of materials is above the line,</a:t>
                </a:r>
                <a:r>
                  <a:rPr lang="en-AU" sz="1400" b="1" dirty="0">
                    <a:latin typeface="Arial" panose="020B0604020202020204" pitchFamily="34" charset="0"/>
                    <a:ea typeface="Cambria Math" panose="02040503050406030204" pitchFamily="18" charset="0"/>
                  </a:rPr>
                  <a:t> </a:t>
                </a:r>
                <a:r>
                  <a:rPr lang="en-AU" sz="1400" dirty="0">
                    <a:latin typeface="Arial" panose="020B0604020202020204" pitchFamily="34" charset="0"/>
                    <a:ea typeface="Cambria Math" panose="02040503050406030204" pitchFamily="18" charset="0"/>
                  </a:rPr>
                  <a:t>we see that </a:t>
                </a:r>
                <a:r>
                  <a:rPr lang="en-AU" sz="1400" b="1" dirty="0">
                    <a:latin typeface="Arial" panose="020B0604020202020204" pitchFamily="34" charset="0"/>
                    <a:ea typeface="Cambria Math" panose="02040503050406030204" pitchFamily="18" charset="0"/>
                  </a:rPr>
                  <a:t>rigid foam polymers, glass, CFRP and a few ceramics </a:t>
                </a:r>
                <a:r>
                  <a:rPr lang="en-AU" sz="1400" dirty="0">
                    <a:latin typeface="Arial" panose="020B0604020202020204" pitchFamily="34" charset="0"/>
                    <a:ea typeface="Cambria Math" panose="02040503050406030204" pitchFamily="18" charset="0"/>
                  </a:rPr>
                  <a:t>lie on or slightly above the line. Magnesium and aluminium alloys are also close contenders. </a:t>
                </a:r>
                <a:endParaRPr lang="en-AU" sz="1400" dirty="0">
                  <a:solidFill>
                    <a:schemeClr val="tx1"/>
                  </a:solidFill>
                  <a:latin typeface="Arial" panose="020B0604020202020204" pitchFamily="34" charset="0"/>
                  <a:ea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47FD9C1F-9440-C645-E4E7-E9DC2DD96830}"/>
                  </a:ext>
                </a:extLst>
              </p:cNvPr>
              <p:cNvSpPr txBox="1">
                <a:spLocks noRot="1" noChangeAspect="1" noMove="1" noResize="1" noEditPoints="1" noAdjustHandles="1" noChangeArrowheads="1" noChangeShapeType="1" noTextEdit="1"/>
              </p:cNvSpPr>
              <p:nvPr/>
            </p:nvSpPr>
            <p:spPr>
              <a:xfrm>
                <a:off x="7341242" y="1794428"/>
                <a:ext cx="4206257" cy="2440540"/>
              </a:xfrm>
              <a:prstGeom prst="rect">
                <a:avLst/>
              </a:prstGeom>
              <a:blipFill>
                <a:blip r:embed="rId4"/>
                <a:stretch>
                  <a:fillRect l="-435" t="-249" r="-435" b="-1746"/>
                </a:stretch>
              </a:blipFill>
              <a:ln w="12700" cap="flat">
                <a:noFill/>
                <a:miter lim="400000"/>
              </a:ln>
              <a:effectLst/>
            </p:spPr>
            <p:txBody>
              <a:bodyPr/>
              <a:lstStyle/>
              <a:p>
                <a:r>
                  <a:rPr lang="en-AU">
                    <a:noFill/>
                  </a:rPr>
                  <a:t> </a:t>
                </a:r>
              </a:p>
            </p:txBody>
          </p:sp>
        </mc:Fallback>
      </mc:AlternateContent>
      <p:sp>
        <p:nvSpPr>
          <p:cNvPr id="25" name="Rectangle 24">
            <a:extLst>
              <a:ext uri="{FF2B5EF4-FFF2-40B4-BE49-F238E27FC236}">
                <a16:creationId xmlns:a16="http://schemas.microsoft.com/office/drawing/2014/main" id="{9542D28E-47B3-864A-E151-641A4B0572C1}"/>
              </a:ext>
            </a:extLst>
          </p:cNvPr>
          <p:cNvSpPr/>
          <p:nvPr/>
        </p:nvSpPr>
        <p:spPr>
          <a:xfrm>
            <a:off x="7176119" y="5157192"/>
            <a:ext cx="4536504" cy="879678"/>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Arrow: Down 25">
            <a:extLst>
              <a:ext uri="{FF2B5EF4-FFF2-40B4-BE49-F238E27FC236}">
                <a16:creationId xmlns:a16="http://schemas.microsoft.com/office/drawing/2014/main" id="{D82929AC-DE97-9690-36AD-AEFBC6735B6E}"/>
              </a:ext>
            </a:extLst>
          </p:cNvPr>
          <p:cNvSpPr/>
          <p:nvPr/>
        </p:nvSpPr>
        <p:spPr>
          <a:xfrm>
            <a:off x="9264352" y="4542572"/>
            <a:ext cx="360040" cy="436391"/>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27" name="TextBox 26">
            <a:extLst>
              <a:ext uri="{FF2B5EF4-FFF2-40B4-BE49-F238E27FC236}">
                <a16:creationId xmlns:a16="http://schemas.microsoft.com/office/drawing/2014/main" id="{B309642E-192F-0268-65D8-9BC162B96935}"/>
              </a:ext>
            </a:extLst>
          </p:cNvPr>
          <p:cNvSpPr txBox="1"/>
          <p:nvPr/>
        </p:nvSpPr>
        <p:spPr>
          <a:xfrm>
            <a:off x="7341242" y="5335421"/>
            <a:ext cx="4206257"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defTabSz="2438338" fontAlgn="auto" hangingPunct="0">
              <a:spcBef>
                <a:spcPts val="300"/>
              </a:spcBef>
              <a:spcAft>
                <a:spcPts val="1200"/>
              </a:spcAft>
            </a:pPr>
            <a:r>
              <a:rPr lang="en-AU" sz="1400" dirty="0">
                <a:latin typeface="Arial" panose="020B0604020202020204" pitchFamily="34" charset="0"/>
                <a:ea typeface="Cambria Math" panose="02040503050406030204" pitchFamily="18" charset="0"/>
              </a:rPr>
              <a:t>To narrow down our choice, we should consider some of the constraints. </a:t>
            </a:r>
            <a:endParaRPr lang="en-AU" sz="1400" dirty="0">
              <a:solidFill>
                <a:schemeClr val="tx1"/>
              </a:solidFill>
              <a:latin typeface="Arial" panose="020B0604020202020204" pitchFamily="34" charset="0"/>
              <a:ea typeface="Cambria Math" panose="02040503050406030204" pitchFamily="18" charset="0"/>
            </a:endParaRPr>
          </a:p>
        </p:txBody>
      </p:sp>
    </p:spTree>
    <p:extLst>
      <p:ext uri="{BB962C8B-B14F-4D97-AF65-F5344CB8AC3E}">
        <p14:creationId xmlns:p14="http://schemas.microsoft.com/office/powerpoint/2010/main" val="28474907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1.11111E-6 L -0.16119 -0.19375 " pathEditMode="relative" rAng="0" ptsTypes="AA">
                                      <p:cBhvr>
                                        <p:cTn id="6" dur="2000" fill="hold"/>
                                        <p:tgtEl>
                                          <p:spTgt spid="13"/>
                                        </p:tgtEl>
                                        <p:attrNameLst>
                                          <p:attrName>ppt_x</p:attrName>
                                          <p:attrName>ppt_y</p:attrName>
                                        </p:attrNameLst>
                                      </p:cBhvr>
                                      <p:rCtr x="-8060" y="-9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F20DEAB-1BD2-FFB1-DF81-99E21F4F532B}"/>
              </a:ext>
            </a:extLst>
          </p:cNvPr>
          <p:cNvSpPr/>
          <p:nvPr/>
        </p:nvSpPr>
        <p:spPr>
          <a:xfrm>
            <a:off x="7176119" y="1486823"/>
            <a:ext cx="4536504" cy="388639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50066717-5573-4574-BEA8-383F134D075B}"/>
              </a:ext>
            </a:extLst>
          </p:cNvPr>
          <p:cNvSpPr>
            <a:spLocks noGrp="1"/>
          </p:cNvSpPr>
          <p:nvPr>
            <p:ph type="title"/>
          </p:nvPr>
        </p:nvSpPr>
        <p:spPr/>
        <p:txBody>
          <a:bodyPr>
            <a:normAutofit/>
          </a:bodyPr>
          <a:lstStyle/>
          <a:p>
            <a:pPr marR="0" algn="l" defTabSz="2438338" rtl="0" fontAlgn="auto" latinLnBrk="0" hangingPunct="0">
              <a:lnSpc>
                <a:spcPct val="90000"/>
              </a:lnSpc>
              <a:spcBef>
                <a:spcPts val="300"/>
              </a:spcBef>
              <a:spcAft>
                <a:spcPts val="600"/>
              </a:spcAft>
              <a:buClrTx/>
              <a:buSzTx/>
              <a:tabLst/>
            </a:pPr>
            <a:r>
              <a:rPr lang="en-GB" sz="3200" dirty="0">
                <a:solidFill>
                  <a:srgbClr val="000000"/>
                </a:solidFill>
                <a:latin typeface="Arial" panose="020B0604020202020204" pitchFamily="34" charset="0"/>
                <a:ea typeface="Roboto"/>
                <a:cs typeface="Arial" panose="020B0604020202020204" pitchFamily="34" charset="0"/>
                <a:sym typeface="Roboto"/>
              </a:rPr>
              <a:t>Example </a:t>
            </a:r>
            <a:r>
              <a:rPr lang="en-GB" sz="3200" dirty="0">
                <a:latin typeface="Arial" panose="020B0604020202020204" pitchFamily="34" charset="0"/>
                <a:ea typeface="Roboto"/>
                <a:cs typeface="Arial" panose="020B0604020202020204" pitchFamily="34" charset="0"/>
                <a:sym typeface="Roboto"/>
              </a:rPr>
              <a:t>2: Satellite Telescope Mirror</a:t>
            </a:r>
            <a:endParaRPr lang="en-GB" sz="3200" dirty="0">
              <a:solidFill>
                <a:srgbClr val="000000"/>
              </a:solidFill>
              <a:latin typeface="Arial" panose="020B0604020202020204" pitchFamily="34" charset="0"/>
              <a:ea typeface="Roboto"/>
              <a:cs typeface="Arial" panose="020B0604020202020204" pitchFamily="34" charset="0"/>
              <a:sym typeface="Roboto"/>
            </a:endParaRPr>
          </a:p>
        </p:txBody>
      </p:sp>
      <p:sp>
        <p:nvSpPr>
          <p:cNvPr id="18" name="TextBox 17">
            <a:extLst>
              <a:ext uri="{FF2B5EF4-FFF2-40B4-BE49-F238E27FC236}">
                <a16:creationId xmlns:a16="http://schemas.microsoft.com/office/drawing/2014/main" id="{47FD9C1F-9440-C645-E4E7-E9DC2DD96830}"/>
              </a:ext>
            </a:extLst>
          </p:cNvPr>
          <p:cNvSpPr txBox="1"/>
          <p:nvPr/>
        </p:nvSpPr>
        <p:spPr>
          <a:xfrm>
            <a:off x="7176120" y="1628800"/>
            <a:ext cx="4536504" cy="34470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defTabSz="2438338" fontAlgn="auto" hangingPunct="0">
              <a:spcBef>
                <a:spcPts val="300"/>
              </a:spcBef>
              <a:spcAft>
                <a:spcPts val="1200"/>
              </a:spcAft>
              <a:buFont typeface="Wingdings" panose="05000000000000000000" pitchFamily="2" charset="2"/>
              <a:buChar char="q"/>
            </a:pPr>
            <a:r>
              <a:rPr lang="en-AU" sz="1400" dirty="0">
                <a:latin typeface="Arial" panose="020B0604020202020204" pitchFamily="34" charset="0"/>
                <a:ea typeface="Cambria Math" panose="02040503050406030204" pitchFamily="18" charset="0"/>
              </a:rPr>
              <a:t>Foam technically could be used and would be very light, but unlikely to retain shape well.</a:t>
            </a:r>
          </a:p>
          <a:p>
            <a:pPr marL="285750" indent="-285750" algn="just" defTabSz="2438338" fontAlgn="auto" hangingPunct="0">
              <a:spcBef>
                <a:spcPts val="300"/>
              </a:spcBef>
              <a:spcAft>
                <a:spcPts val="1200"/>
              </a:spcAft>
              <a:buFont typeface="Wingdings" panose="05000000000000000000" pitchFamily="2" charset="2"/>
              <a:buChar char="q"/>
            </a:pPr>
            <a:r>
              <a:rPr lang="en-AU" sz="1400" dirty="0">
                <a:latin typeface="Arial" panose="020B0604020202020204" pitchFamily="34" charset="0"/>
                <a:ea typeface="Cambria Math" panose="02040503050406030204" pitchFamily="18" charset="0"/>
              </a:rPr>
              <a:t>Composites are also close in weight but are still impacted by dimensional instability. </a:t>
            </a:r>
          </a:p>
          <a:p>
            <a:pPr marL="285750" indent="-285750" algn="just" defTabSz="2438338" fontAlgn="auto" hangingPunct="0">
              <a:spcBef>
                <a:spcPts val="300"/>
              </a:spcBef>
              <a:spcAft>
                <a:spcPts val="1200"/>
              </a:spcAft>
              <a:buFont typeface="Wingdings" panose="05000000000000000000" pitchFamily="2" charset="2"/>
              <a:buChar char="q"/>
            </a:pPr>
            <a:r>
              <a:rPr lang="en-AU" sz="1400" dirty="0">
                <a:latin typeface="Arial" panose="020B0604020202020204" pitchFamily="34" charset="0"/>
                <a:ea typeface="Cambria Math" panose="02040503050406030204" pitchFamily="18" charset="0"/>
              </a:rPr>
              <a:t>Metals are heavy and also vulnerable to heat expansion. </a:t>
            </a:r>
          </a:p>
          <a:p>
            <a:pPr algn="just" defTabSz="2438338" fontAlgn="auto" hangingPunct="0">
              <a:spcBef>
                <a:spcPts val="300"/>
              </a:spcBef>
              <a:spcAft>
                <a:spcPts val="1200"/>
              </a:spcAft>
            </a:pPr>
            <a:r>
              <a:rPr lang="en-AU" sz="1400" dirty="0">
                <a:solidFill>
                  <a:schemeClr val="tx1"/>
                </a:solidFill>
                <a:latin typeface="Arial" panose="020B0604020202020204" pitchFamily="34" charset="0"/>
                <a:ea typeface="Cambria Math" panose="02040503050406030204" pitchFamily="18" charset="0"/>
              </a:rPr>
              <a:t>Considering the choices, likely CFRP will be the best choice for a single material mirror. However, here is potential space for innovation. </a:t>
            </a:r>
          </a:p>
          <a:p>
            <a:pPr algn="just" defTabSz="2438338" fontAlgn="auto" hangingPunct="0">
              <a:spcBef>
                <a:spcPts val="300"/>
              </a:spcBef>
              <a:spcAft>
                <a:spcPts val="1200"/>
              </a:spcAft>
            </a:pPr>
            <a:r>
              <a:rPr lang="en-AU" sz="1400" dirty="0">
                <a:solidFill>
                  <a:schemeClr val="tx1"/>
                </a:solidFill>
                <a:latin typeface="Arial" panose="020B0604020202020204" pitchFamily="34" charset="0"/>
                <a:ea typeface="Cambria Math" panose="02040503050406030204" pitchFamily="18" charset="0"/>
              </a:rPr>
              <a:t>Perhaps additional structural reinforcement in the mounting hardware could be used to account for the instability of CFRP. </a:t>
            </a:r>
          </a:p>
        </p:txBody>
      </p:sp>
      <p:sp>
        <p:nvSpPr>
          <p:cNvPr id="25" name="Rectangle 24">
            <a:extLst>
              <a:ext uri="{FF2B5EF4-FFF2-40B4-BE49-F238E27FC236}">
                <a16:creationId xmlns:a16="http://schemas.microsoft.com/office/drawing/2014/main" id="{9542D28E-47B3-864A-E151-641A4B0572C1}"/>
              </a:ext>
            </a:extLst>
          </p:cNvPr>
          <p:cNvSpPr/>
          <p:nvPr/>
        </p:nvSpPr>
        <p:spPr>
          <a:xfrm>
            <a:off x="7176119" y="5641862"/>
            <a:ext cx="4536504" cy="879678"/>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TextBox 26">
            <a:extLst>
              <a:ext uri="{FF2B5EF4-FFF2-40B4-BE49-F238E27FC236}">
                <a16:creationId xmlns:a16="http://schemas.microsoft.com/office/drawing/2014/main" id="{B309642E-192F-0268-65D8-9BC162B96935}"/>
              </a:ext>
            </a:extLst>
          </p:cNvPr>
          <p:cNvSpPr txBox="1"/>
          <p:nvPr/>
        </p:nvSpPr>
        <p:spPr>
          <a:xfrm>
            <a:off x="7176119" y="5820091"/>
            <a:ext cx="453650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2438338" fontAlgn="auto" hangingPunct="0">
              <a:spcBef>
                <a:spcPts val="300"/>
              </a:spcBef>
              <a:spcAft>
                <a:spcPts val="1200"/>
              </a:spcAft>
            </a:pPr>
            <a:r>
              <a:rPr lang="en-AU" sz="1400" dirty="0">
                <a:latin typeface="Arial" panose="020B0604020202020204" pitchFamily="34" charset="0"/>
                <a:ea typeface="Cambria Math" panose="02040503050406030204" pitchFamily="18" charset="0"/>
              </a:rPr>
              <a:t>The key message is, there is no perfect material. You will always have to account for some compromise. </a:t>
            </a:r>
            <a:endParaRPr lang="en-AU" sz="1400" dirty="0">
              <a:solidFill>
                <a:schemeClr val="tx1"/>
              </a:solidFill>
              <a:latin typeface="Arial" panose="020B0604020202020204" pitchFamily="34" charset="0"/>
              <a:ea typeface="Cambria Math" panose="02040503050406030204" pitchFamily="18" charset="0"/>
            </a:endParaRPr>
          </a:p>
        </p:txBody>
      </p:sp>
      <p:pic>
        <p:nvPicPr>
          <p:cNvPr id="4" name="Picture 3">
            <a:extLst>
              <a:ext uri="{FF2B5EF4-FFF2-40B4-BE49-F238E27FC236}">
                <a16:creationId xmlns:a16="http://schemas.microsoft.com/office/drawing/2014/main" id="{5AC6F4B7-8D83-2487-32AE-BEFE21324F5F}"/>
              </a:ext>
            </a:extLst>
          </p:cNvPr>
          <p:cNvPicPr>
            <a:picLocks noChangeAspect="1"/>
          </p:cNvPicPr>
          <p:nvPr/>
        </p:nvPicPr>
        <p:blipFill>
          <a:blip r:embed="rId3"/>
          <a:stretch>
            <a:fillRect/>
          </a:stretch>
        </p:blipFill>
        <p:spPr>
          <a:xfrm>
            <a:off x="611302" y="1486823"/>
            <a:ext cx="6146723" cy="4009008"/>
          </a:xfrm>
          <a:prstGeom prst="rect">
            <a:avLst/>
          </a:prstGeom>
        </p:spPr>
      </p:pic>
    </p:spTree>
    <p:extLst>
      <p:ext uri="{BB962C8B-B14F-4D97-AF65-F5344CB8AC3E}">
        <p14:creationId xmlns:p14="http://schemas.microsoft.com/office/powerpoint/2010/main" val="156181465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F20DEAB-1BD2-FFB1-DF81-99E21F4F532B}"/>
              </a:ext>
            </a:extLst>
          </p:cNvPr>
          <p:cNvSpPr/>
          <p:nvPr/>
        </p:nvSpPr>
        <p:spPr>
          <a:xfrm>
            <a:off x="603248" y="1156639"/>
            <a:ext cx="10979575" cy="299244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50066717-5573-4574-BEA8-383F134D075B}"/>
              </a:ext>
            </a:extLst>
          </p:cNvPr>
          <p:cNvSpPr>
            <a:spLocks noGrp="1"/>
          </p:cNvSpPr>
          <p:nvPr>
            <p:ph type="title"/>
          </p:nvPr>
        </p:nvSpPr>
        <p:spPr/>
        <p:txBody>
          <a:bodyPr>
            <a:normAutofit/>
          </a:bodyPr>
          <a:lstStyle/>
          <a:p>
            <a:pPr marL="0" indent="0">
              <a:buNone/>
            </a:pPr>
            <a:r>
              <a:rPr lang="en-AU" sz="3200" dirty="0"/>
              <a:t>Material Selection Process: Key Takeaways</a:t>
            </a:r>
          </a:p>
        </p:txBody>
      </p:sp>
      <p:sp>
        <p:nvSpPr>
          <p:cNvPr id="18" name="TextBox 17">
            <a:extLst>
              <a:ext uri="{FF2B5EF4-FFF2-40B4-BE49-F238E27FC236}">
                <a16:creationId xmlns:a16="http://schemas.microsoft.com/office/drawing/2014/main" id="{47FD9C1F-9440-C645-E4E7-E9DC2DD96830}"/>
              </a:ext>
            </a:extLst>
          </p:cNvPr>
          <p:cNvSpPr txBox="1"/>
          <p:nvPr/>
        </p:nvSpPr>
        <p:spPr>
          <a:xfrm>
            <a:off x="613319" y="1256332"/>
            <a:ext cx="10959431" cy="2699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defTabSz="2438338" fontAlgn="auto" hangingPunct="0">
              <a:lnSpc>
                <a:spcPct val="150000"/>
              </a:lnSpc>
              <a:spcBef>
                <a:spcPts val="300"/>
              </a:spcBef>
              <a:spcAft>
                <a:spcPts val="1200"/>
              </a:spcAft>
              <a:buFont typeface="Wingdings" panose="05000000000000000000" pitchFamily="2" charset="2"/>
              <a:buChar char="q"/>
            </a:pPr>
            <a:r>
              <a:rPr lang="en-AU" sz="1400" dirty="0">
                <a:solidFill>
                  <a:schemeClr val="tx1"/>
                </a:solidFill>
                <a:latin typeface="Arial" panose="020B0604020202020204" pitchFamily="34" charset="0"/>
                <a:ea typeface="Cambria Math" panose="02040503050406030204" pitchFamily="18" charset="0"/>
              </a:rPr>
              <a:t>This is not an exact process. Physical testing would still be needed in the detail design phase to verify your choices (out of course scope). </a:t>
            </a:r>
          </a:p>
          <a:p>
            <a:pPr marL="285750" indent="-285750" algn="just" defTabSz="2438338" fontAlgn="auto" hangingPunct="0">
              <a:lnSpc>
                <a:spcPct val="150000"/>
              </a:lnSpc>
              <a:spcBef>
                <a:spcPts val="300"/>
              </a:spcBef>
              <a:spcAft>
                <a:spcPts val="1200"/>
              </a:spcAft>
              <a:buFont typeface="Wingdings" panose="05000000000000000000" pitchFamily="2" charset="2"/>
              <a:buChar char="q"/>
            </a:pPr>
            <a:r>
              <a:rPr lang="en-AU" sz="1400" dirty="0">
                <a:latin typeface="Arial" panose="020B0604020202020204" pitchFamily="34" charset="0"/>
                <a:ea typeface="Cambria Math" panose="02040503050406030204" pitchFamily="18" charset="0"/>
              </a:rPr>
              <a:t>Formulating the material index is tricky. If unsure, go back and consider what is your key constraint. Is it that the part must support a certain load? Resist bending in a particular manner? </a:t>
            </a:r>
          </a:p>
          <a:p>
            <a:pPr marL="742950" lvl="1" indent="-285750" algn="just" defTabSz="2438338" fontAlgn="auto" hangingPunct="0">
              <a:lnSpc>
                <a:spcPct val="150000"/>
              </a:lnSpc>
              <a:spcBef>
                <a:spcPts val="300"/>
              </a:spcBef>
              <a:spcAft>
                <a:spcPts val="1200"/>
              </a:spcAft>
              <a:buFont typeface="Wingdings" panose="05000000000000000000" pitchFamily="2" charset="2"/>
              <a:buChar char="§"/>
            </a:pPr>
            <a:r>
              <a:rPr lang="en-AU" sz="1400" dirty="0">
                <a:latin typeface="Arial" panose="020B0604020202020204" pitchFamily="34" charset="0"/>
                <a:ea typeface="Cambria Math" panose="02040503050406030204" pitchFamily="18" charset="0"/>
              </a:rPr>
              <a:t>Often these are connected to equations involving material properties, which you can substitute into your equation which describes the variable you are trying to optimise for. This then creates a new expression which relates material properties to the variable you are designing for. </a:t>
            </a:r>
          </a:p>
        </p:txBody>
      </p:sp>
      <p:sp>
        <p:nvSpPr>
          <p:cNvPr id="3" name="Rectangle 2">
            <a:extLst>
              <a:ext uri="{FF2B5EF4-FFF2-40B4-BE49-F238E27FC236}">
                <a16:creationId xmlns:a16="http://schemas.microsoft.com/office/drawing/2014/main" id="{6F8CDAA2-A104-C8D1-669C-97A011A62223}"/>
              </a:ext>
            </a:extLst>
          </p:cNvPr>
          <p:cNvSpPr/>
          <p:nvPr/>
        </p:nvSpPr>
        <p:spPr>
          <a:xfrm>
            <a:off x="613318" y="4581128"/>
            <a:ext cx="10959431" cy="1656184"/>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C87248F7-B332-BED8-8C21-17005263741F}"/>
              </a:ext>
            </a:extLst>
          </p:cNvPr>
          <p:cNvSpPr txBox="1"/>
          <p:nvPr/>
        </p:nvSpPr>
        <p:spPr>
          <a:xfrm>
            <a:off x="603248" y="5059797"/>
            <a:ext cx="10959431" cy="6988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defTabSz="2438338" fontAlgn="auto" hangingPunct="0">
              <a:lnSpc>
                <a:spcPct val="150000"/>
              </a:lnSpc>
              <a:spcBef>
                <a:spcPts val="300"/>
              </a:spcBef>
              <a:spcAft>
                <a:spcPts val="1200"/>
              </a:spcAft>
              <a:buFont typeface="Wingdings" panose="05000000000000000000" pitchFamily="2" charset="2"/>
              <a:buChar char="v"/>
            </a:pPr>
            <a:r>
              <a:rPr lang="en-AU" sz="1400" dirty="0">
                <a:latin typeface="Arial" panose="020B0604020202020204" pitchFamily="34" charset="0"/>
                <a:ea typeface="Cambria Math" panose="02040503050406030204" pitchFamily="18" charset="0"/>
              </a:rPr>
              <a:t>If you’d like to see more case studies, Chapter 6 of the textbook (</a:t>
            </a:r>
            <a:r>
              <a:rPr lang="en-AU" sz="1400" b="0" dirty="0">
                <a:solidFill>
                  <a:schemeClr val="tx1"/>
                </a:solidFill>
              </a:rPr>
              <a:t>Materials Selection In Mechanical Design) contains the examples shown today and many more. You may be able to adapt some of them to your analysis (Don’t forget to reference if you do use it </a:t>
            </a:r>
            <a:r>
              <a:rPr lang="en-AU" sz="1400" b="0" dirty="0">
                <a:solidFill>
                  <a:schemeClr val="tx1"/>
                </a:solidFill>
                <a:sym typeface="Wingdings" panose="05000000000000000000" pitchFamily="2" charset="2"/>
              </a:rPr>
              <a:t>)</a:t>
            </a:r>
          </a:p>
        </p:txBody>
      </p:sp>
    </p:spTree>
    <p:extLst>
      <p:ext uri="{BB962C8B-B14F-4D97-AF65-F5344CB8AC3E}">
        <p14:creationId xmlns:p14="http://schemas.microsoft.com/office/powerpoint/2010/main" val="242473147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0"/>
          </p:nvPr>
        </p:nvSpPr>
        <p:spPr/>
        <p:txBody>
          <a:bodyPr/>
          <a:lstStyle/>
          <a:p>
            <a:pPr marL="0" indent="0">
              <a:buNone/>
            </a:pPr>
            <a:r>
              <a:rPr lang="en-AU" sz="3733" dirty="0"/>
              <a:t>Project time !</a:t>
            </a:r>
          </a:p>
        </p:txBody>
      </p:sp>
      <p:graphicFrame>
        <p:nvGraphicFramePr>
          <p:cNvPr id="2" name="Table">
            <a:extLst>
              <a:ext uri="{FF2B5EF4-FFF2-40B4-BE49-F238E27FC236}">
                <a16:creationId xmlns:a16="http://schemas.microsoft.com/office/drawing/2014/main" id="{290E0D90-B7DD-1548-0586-2576104F2CE2}"/>
              </a:ext>
            </a:extLst>
          </p:cNvPr>
          <p:cNvGraphicFramePr/>
          <p:nvPr>
            <p:extLst>
              <p:ext uri="{D42A27DB-BD31-4B8C-83A1-F6EECF244321}">
                <p14:modId xmlns:p14="http://schemas.microsoft.com/office/powerpoint/2010/main" val="3118237959"/>
              </p:ext>
            </p:extLst>
          </p:nvPr>
        </p:nvGraphicFramePr>
        <p:xfrm>
          <a:off x="1266" y="5887243"/>
          <a:ext cx="12190734" cy="980666"/>
        </p:xfrm>
        <a:graphic>
          <a:graphicData uri="http://schemas.openxmlformats.org/drawingml/2006/table">
            <a:tbl>
              <a:tblPr/>
              <a:tblGrid>
                <a:gridCol w="2031789">
                  <a:extLst>
                    <a:ext uri="{9D8B030D-6E8A-4147-A177-3AD203B41FA5}">
                      <a16:colId xmlns:a16="http://schemas.microsoft.com/office/drawing/2014/main" val="20001"/>
                    </a:ext>
                  </a:extLst>
                </a:gridCol>
                <a:gridCol w="2031789">
                  <a:extLst>
                    <a:ext uri="{9D8B030D-6E8A-4147-A177-3AD203B41FA5}">
                      <a16:colId xmlns:a16="http://schemas.microsoft.com/office/drawing/2014/main" val="20003"/>
                    </a:ext>
                  </a:extLst>
                </a:gridCol>
                <a:gridCol w="2031789">
                  <a:extLst>
                    <a:ext uri="{9D8B030D-6E8A-4147-A177-3AD203B41FA5}">
                      <a16:colId xmlns:a16="http://schemas.microsoft.com/office/drawing/2014/main" val="20004"/>
                    </a:ext>
                  </a:extLst>
                </a:gridCol>
                <a:gridCol w="2031789">
                  <a:extLst>
                    <a:ext uri="{9D8B030D-6E8A-4147-A177-3AD203B41FA5}">
                      <a16:colId xmlns:a16="http://schemas.microsoft.com/office/drawing/2014/main" val="20005"/>
                    </a:ext>
                  </a:extLst>
                </a:gridCol>
                <a:gridCol w="2031789">
                  <a:extLst>
                    <a:ext uri="{9D8B030D-6E8A-4147-A177-3AD203B41FA5}">
                      <a16:colId xmlns:a16="http://schemas.microsoft.com/office/drawing/2014/main" val="2706584484"/>
                    </a:ext>
                  </a:extLst>
                </a:gridCol>
                <a:gridCol w="2031789">
                  <a:extLst>
                    <a:ext uri="{9D8B030D-6E8A-4147-A177-3AD203B41FA5}">
                      <a16:colId xmlns:a16="http://schemas.microsoft.com/office/drawing/2014/main" val="20007"/>
                    </a:ext>
                  </a:extLst>
                </a:gridCol>
              </a:tblGrid>
              <a:tr h="421437">
                <a:tc>
                  <a:txBody>
                    <a:bodyPr/>
                    <a:lstStyle/>
                    <a:p>
                      <a:pPr defTabSz="914400"/>
                      <a:r>
                        <a:rPr lang="en-GB" sz="1200" dirty="0"/>
                        <a:t>How this fits into your assignments</a:t>
                      </a:r>
                    </a:p>
                  </a:txBody>
                  <a:tcPr marL="25400" marR="25400" marT="25400" marB="25400" anchor="ctr" horzOverflow="overflow">
                    <a:solidFill>
                      <a:srgbClr val="FFF056"/>
                    </a:solidFill>
                  </a:tcPr>
                </a:tc>
                <a:tc>
                  <a:txBody>
                    <a:bodyPr/>
                    <a:lstStyle/>
                    <a:p>
                      <a:pPr defTabSz="914400"/>
                      <a:r>
                        <a:rPr lang="en-AU" sz="1200" dirty="0"/>
                        <a:t>The process explained</a:t>
                      </a:r>
                    </a:p>
                  </a:txBody>
                  <a:tcPr marL="25400" marR="25400" marT="25400" marB="25400" anchor="ctr" horzOverflow="overflow">
                    <a:solidFill>
                      <a:schemeClr val="accent4">
                        <a:hueOff val="348544"/>
                        <a:lumOff val="7139"/>
                      </a:schemeClr>
                    </a:solidFill>
                  </a:tcPr>
                </a:tc>
                <a:tc>
                  <a:txBody>
                    <a:bodyPr/>
                    <a:lstStyle/>
                    <a:p>
                      <a:pPr defTabSz="914400"/>
                      <a:r>
                        <a:rPr lang="en-AU" sz="1200" dirty="0"/>
                        <a:t>Example 1: Minimalist table</a:t>
                      </a:r>
                    </a:p>
                  </a:txBody>
                  <a:tcPr marL="25400" marR="25400" marT="25400" marB="25400" anchor="ctr" horzOverflow="overflow">
                    <a:solidFill>
                      <a:schemeClr val="accent4">
                        <a:hueOff val="348544"/>
                        <a:lumOff val="7139"/>
                      </a:schemeClr>
                    </a:solidFill>
                  </a:tcPr>
                </a:tc>
                <a:tc>
                  <a:txBody>
                    <a:bodyPr/>
                    <a:lstStyle/>
                    <a:p>
                      <a:pPr defTabSz="914400"/>
                      <a:r>
                        <a:rPr lang="en-AU" sz="1200" dirty="0"/>
                        <a:t>Example 2: Satellite telescope mirror</a:t>
                      </a:r>
                    </a:p>
                  </a:txBody>
                  <a:tcPr marL="25400" marR="25400" marT="25400" marB="25400" anchor="ctr" horzOverflow="overflow">
                    <a:solidFill>
                      <a:schemeClr val="accent4">
                        <a:hueOff val="348544"/>
                        <a:lumOff val="7139"/>
                      </a:schemeClr>
                    </a:solidFill>
                  </a:tcPr>
                </a:tc>
                <a:tc>
                  <a:txBody>
                    <a:bodyPr/>
                    <a:lstStyle/>
                    <a:p>
                      <a:pPr defTabSz="914400"/>
                      <a:r>
                        <a:rPr lang="en-AU" sz="1200" dirty="0"/>
                        <a:t>Project time!</a:t>
                      </a:r>
                      <a:endParaRPr sz="1200" dirty="0"/>
                    </a:p>
                  </a:txBody>
                  <a:tcPr marL="25400" marR="25400" marT="25400" marB="25400" anchor="ctr" horzOverflow="overflow">
                    <a:solidFill>
                      <a:srgbClr val="FF968D"/>
                    </a:solidFill>
                  </a:tcPr>
                </a:tc>
                <a:tc>
                  <a:txBody>
                    <a:bodyPr/>
                    <a:lstStyle/>
                    <a:p>
                      <a:pPr defTabSz="914400"/>
                      <a:r>
                        <a:rPr lang="en-AU" sz="1200" dirty="0"/>
                        <a:t>Summary</a:t>
                      </a:r>
                      <a:endParaRPr sz="1200" dirty="0"/>
                    </a:p>
                  </a:txBody>
                  <a:tcPr marL="25400" marR="25400" marT="25400" marB="25400" anchor="ctr" horzOverflow="overflow">
                    <a:solidFill>
                      <a:schemeClr val="accent4">
                        <a:hueOff val="348544"/>
                        <a:lumOff val="7139"/>
                      </a:schemeClr>
                    </a:solidFill>
                  </a:tcPr>
                </a:tc>
                <a:extLst>
                  <a:ext uri="{0D108BD9-81ED-4DB2-BD59-A6C34878D82A}">
                    <a16:rowId xmlns:a16="http://schemas.microsoft.com/office/drawing/2014/main" val="10000"/>
                  </a:ext>
                </a:extLst>
              </a:tr>
              <a:tr h="274765">
                <a:tc>
                  <a:txBody>
                    <a:bodyPr/>
                    <a:lstStyle/>
                    <a:p>
                      <a:pPr defTabSz="914400"/>
                      <a:r>
                        <a:rPr lang="en-AU" sz="1200" dirty="0"/>
                        <a:t>5</a:t>
                      </a:r>
                      <a:r>
                        <a:rPr sz="1200" dirty="0"/>
                        <a:t> min</a:t>
                      </a:r>
                    </a:p>
                  </a:txBody>
                  <a:tcPr marL="25400" marR="25400" marT="25400" marB="25400" anchor="ctr" horzOverflow="overflow">
                    <a:solidFill>
                      <a:srgbClr val="D5D5D5"/>
                    </a:solidFill>
                  </a:tcPr>
                </a:tc>
                <a:tc>
                  <a:txBody>
                    <a:bodyPr/>
                    <a:lstStyle/>
                    <a:p>
                      <a:pPr defTabSz="914400"/>
                      <a:r>
                        <a:rPr sz="1200"/>
                        <a:t>5 min</a:t>
                      </a:r>
                    </a:p>
                  </a:txBody>
                  <a:tcPr marL="25400" marR="25400" marT="25400" marB="25400" anchor="ctr" horzOverflow="overflow">
                    <a:solidFill>
                      <a:srgbClr val="D5D5D5"/>
                    </a:solidFill>
                  </a:tcPr>
                </a:tc>
                <a:tc>
                  <a:txBody>
                    <a:bodyPr/>
                    <a:lstStyle/>
                    <a:p>
                      <a:pPr defTabSz="914400"/>
                      <a:r>
                        <a:rPr lang="en-AU" sz="1200" dirty="0"/>
                        <a:t>25</a:t>
                      </a:r>
                      <a:r>
                        <a:rPr sz="1200" dirty="0"/>
                        <a:t> min</a:t>
                      </a:r>
                    </a:p>
                  </a:txBody>
                  <a:tcPr marL="25400" marR="25400" marT="25400" marB="25400" anchor="ctr" horzOverflow="overflow">
                    <a:solidFill>
                      <a:srgbClr val="D5D5D5"/>
                    </a:solidFill>
                  </a:tcPr>
                </a:tc>
                <a:tc>
                  <a:txBody>
                    <a:bodyPr/>
                    <a:lstStyle/>
                    <a:p>
                      <a:pPr defTabSz="914400"/>
                      <a:r>
                        <a:rPr lang="en-AU" sz="1200" dirty="0"/>
                        <a:t>25</a:t>
                      </a:r>
                      <a:r>
                        <a:rPr sz="1200" dirty="0"/>
                        <a:t> min</a:t>
                      </a:r>
                    </a:p>
                  </a:txBody>
                  <a:tcPr marL="25400" marR="25400" marT="25400" marB="25400" anchor="ctr" horzOverflow="overflow">
                    <a:solidFill>
                      <a:srgbClr val="D5D5D5"/>
                    </a:solidFill>
                  </a:tcPr>
                </a:tc>
                <a:tc>
                  <a:txBody>
                    <a:bodyPr/>
                    <a:lstStyle/>
                    <a:p>
                      <a:pPr defTabSz="914400"/>
                      <a:r>
                        <a:rPr lang="en-AU" sz="1200" dirty="0"/>
                        <a:t>55 min</a:t>
                      </a:r>
                      <a:endParaRPr sz="1200" dirty="0"/>
                    </a:p>
                  </a:txBody>
                  <a:tcPr marL="25400" marR="25400" marT="25400" marB="25400" anchor="ctr" horzOverflow="overflow">
                    <a:solidFill>
                      <a:srgbClr val="FF968D"/>
                    </a:solidFill>
                  </a:tcPr>
                </a:tc>
                <a:tc>
                  <a:txBody>
                    <a:bodyPr/>
                    <a:lstStyle/>
                    <a:p>
                      <a:pPr defTabSz="914400"/>
                      <a:r>
                        <a:rPr sz="1200" dirty="0"/>
                        <a:t>5 min</a:t>
                      </a:r>
                    </a:p>
                  </a:txBody>
                  <a:tcPr marL="25400" marR="25400" marT="25400" marB="25400" anchor="ctr" horzOverflow="overflow">
                    <a:solidFill>
                      <a:srgbClr val="D5D5D5"/>
                    </a:solidFill>
                  </a:tcPr>
                </a:tc>
                <a:extLst>
                  <a:ext uri="{0D108BD9-81ED-4DB2-BD59-A6C34878D82A}">
                    <a16:rowId xmlns:a16="http://schemas.microsoft.com/office/drawing/2014/main" val="10001"/>
                  </a:ext>
                </a:extLst>
              </a:tr>
              <a:tr h="284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F968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0189661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0"/>
          </p:nvPr>
        </p:nvSpPr>
        <p:spPr/>
        <p:txBody>
          <a:bodyPr/>
          <a:lstStyle/>
          <a:p>
            <a:pPr marL="0" indent="0">
              <a:buNone/>
            </a:pPr>
            <a:r>
              <a:rPr lang="en-AU" sz="3733" dirty="0"/>
              <a:t>Summary</a:t>
            </a:r>
          </a:p>
        </p:txBody>
      </p:sp>
      <p:graphicFrame>
        <p:nvGraphicFramePr>
          <p:cNvPr id="5" name="Table">
            <a:extLst>
              <a:ext uri="{FF2B5EF4-FFF2-40B4-BE49-F238E27FC236}">
                <a16:creationId xmlns:a16="http://schemas.microsoft.com/office/drawing/2014/main" id="{4F72E1C2-6457-BD0B-B568-18690D0F5367}"/>
              </a:ext>
            </a:extLst>
          </p:cNvPr>
          <p:cNvGraphicFramePr/>
          <p:nvPr>
            <p:extLst>
              <p:ext uri="{D42A27DB-BD31-4B8C-83A1-F6EECF244321}">
                <p14:modId xmlns:p14="http://schemas.microsoft.com/office/powerpoint/2010/main" val="3258840333"/>
              </p:ext>
            </p:extLst>
          </p:nvPr>
        </p:nvGraphicFramePr>
        <p:xfrm>
          <a:off x="1266" y="5887243"/>
          <a:ext cx="12190734" cy="980666"/>
        </p:xfrm>
        <a:graphic>
          <a:graphicData uri="http://schemas.openxmlformats.org/drawingml/2006/table">
            <a:tbl>
              <a:tblPr/>
              <a:tblGrid>
                <a:gridCol w="2031789">
                  <a:extLst>
                    <a:ext uri="{9D8B030D-6E8A-4147-A177-3AD203B41FA5}">
                      <a16:colId xmlns:a16="http://schemas.microsoft.com/office/drawing/2014/main" val="20001"/>
                    </a:ext>
                  </a:extLst>
                </a:gridCol>
                <a:gridCol w="2031789">
                  <a:extLst>
                    <a:ext uri="{9D8B030D-6E8A-4147-A177-3AD203B41FA5}">
                      <a16:colId xmlns:a16="http://schemas.microsoft.com/office/drawing/2014/main" val="20003"/>
                    </a:ext>
                  </a:extLst>
                </a:gridCol>
                <a:gridCol w="2031789">
                  <a:extLst>
                    <a:ext uri="{9D8B030D-6E8A-4147-A177-3AD203B41FA5}">
                      <a16:colId xmlns:a16="http://schemas.microsoft.com/office/drawing/2014/main" val="20004"/>
                    </a:ext>
                  </a:extLst>
                </a:gridCol>
                <a:gridCol w="2031789">
                  <a:extLst>
                    <a:ext uri="{9D8B030D-6E8A-4147-A177-3AD203B41FA5}">
                      <a16:colId xmlns:a16="http://schemas.microsoft.com/office/drawing/2014/main" val="20005"/>
                    </a:ext>
                  </a:extLst>
                </a:gridCol>
                <a:gridCol w="2031789">
                  <a:extLst>
                    <a:ext uri="{9D8B030D-6E8A-4147-A177-3AD203B41FA5}">
                      <a16:colId xmlns:a16="http://schemas.microsoft.com/office/drawing/2014/main" val="2706584484"/>
                    </a:ext>
                  </a:extLst>
                </a:gridCol>
                <a:gridCol w="2031789">
                  <a:extLst>
                    <a:ext uri="{9D8B030D-6E8A-4147-A177-3AD203B41FA5}">
                      <a16:colId xmlns:a16="http://schemas.microsoft.com/office/drawing/2014/main" val="20007"/>
                    </a:ext>
                  </a:extLst>
                </a:gridCol>
              </a:tblGrid>
              <a:tr h="421437">
                <a:tc>
                  <a:txBody>
                    <a:bodyPr/>
                    <a:lstStyle/>
                    <a:p>
                      <a:pPr defTabSz="914400"/>
                      <a:r>
                        <a:rPr lang="en-GB" sz="1200" dirty="0"/>
                        <a:t>How this fits into your assignments</a:t>
                      </a:r>
                    </a:p>
                  </a:txBody>
                  <a:tcPr marL="25400" marR="25400" marT="25400" marB="25400" anchor="ctr" horzOverflow="overflow">
                    <a:solidFill>
                      <a:srgbClr val="FFF056"/>
                    </a:solidFill>
                  </a:tcPr>
                </a:tc>
                <a:tc>
                  <a:txBody>
                    <a:bodyPr/>
                    <a:lstStyle/>
                    <a:p>
                      <a:pPr defTabSz="914400"/>
                      <a:r>
                        <a:rPr lang="en-AU" sz="1200" dirty="0"/>
                        <a:t>The process explained</a:t>
                      </a:r>
                    </a:p>
                  </a:txBody>
                  <a:tcPr marL="25400" marR="25400" marT="25400" marB="25400" anchor="ctr" horzOverflow="overflow">
                    <a:solidFill>
                      <a:schemeClr val="accent4">
                        <a:hueOff val="348544"/>
                        <a:lumOff val="7139"/>
                      </a:schemeClr>
                    </a:solidFill>
                  </a:tcPr>
                </a:tc>
                <a:tc>
                  <a:txBody>
                    <a:bodyPr/>
                    <a:lstStyle/>
                    <a:p>
                      <a:pPr defTabSz="914400"/>
                      <a:r>
                        <a:rPr lang="en-AU" sz="1200" dirty="0"/>
                        <a:t>Example 1: Minimalist table</a:t>
                      </a:r>
                    </a:p>
                  </a:txBody>
                  <a:tcPr marL="25400" marR="25400" marT="25400" marB="25400" anchor="ctr" horzOverflow="overflow">
                    <a:solidFill>
                      <a:schemeClr val="accent4">
                        <a:hueOff val="348544"/>
                        <a:lumOff val="7139"/>
                      </a:schemeClr>
                    </a:solidFill>
                  </a:tcPr>
                </a:tc>
                <a:tc>
                  <a:txBody>
                    <a:bodyPr/>
                    <a:lstStyle/>
                    <a:p>
                      <a:pPr defTabSz="914400"/>
                      <a:r>
                        <a:rPr lang="en-AU" sz="1200" dirty="0"/>
                        <a:t>Example 2: Satellite telescope mirror</a:t>
                      </a:r>
                    </a:p>
                  </a:txBody>
                  <a:tcPr marL="25400" marR="25400" marT="25400" marB="25400" anchor="ctr" horzOverflow="overflow">
                    <a:solidFill>
                      <a:schemeClr val="accent4">
                        <a:hueOff val="348544"/>
                        <a:lumOff val="7139"/>
                      </a:schemeClr>
                    </a:solidFill>
                  </a:tcPr>
                </a:tc>
                <a:tc>
                  <a:txBody>
                    <a:bodyPr/>
                    <a:lstStyle/>
                    <a:p>
                      <a:pPr defTabSz="914400"/>
                      <a:r>
                        <a:rPr lang="en-AU" sz="1200" dirty="0"/>
                        <a:t>Project time!</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Summary</a:t>
                      </a:r>
                      <a:endParaRPr sz="1200" dirty="0"/>
                    </a:p>
                  </a:txBody>
                  <a:tcPr marL="25400" marR="25400" marT="25400" marB="25400" anchor="ctr" horzOverflow="overflow">
                    <a:solidFill>
                      <a:srgbClr val="FF968D"/>
                    </a:solidFill>
                  </a:tcPr>
                </a:tc>
                <a:extLst>
                  <a:ext uri="{0D108BD9-81ED-4DB2-BD59-A6C34878D82A}">
                    <a16:rowId xmlns:a16="http://schemas.microsoft.com/office/drawing/2014/main" val="10000"/>
                  </a:ext>
                </a:extLst>
              </a:tr>
              <a:tr h="274765">
                <a:tc>
                  <a:txBody>
                    <a:bodyPr/>
                    <a:lstStyle/>
                    <a:p>
                      <a:pPr defTabSz="914400"/>
                      <a:r>
                        <a:rPr lang="en-AU" sz="1200" dirty="0"/>
                        <a:t>5</a:t>
                      </a:r>
                      <a:r>
                        <a:rPr sz="1200" dirty="0"/>
                        <a:t> min</a:t>
                      </a:r>
                    </a:p>
                  </a:txBody>
                  <a:tcPr marL="25400" marR="25400" marT="25400" marB="25400" anchor="ctr" horzOverflow="overflow">
                    <a:solidFill>
                      <a:srgbClr val="D5D5D5"/>
                    </a:solidFill>
                  </a:tcPr>
                </a:tc>
                <a:tc>
                  <a:txBody>
                    <a:bodyPr/>
                    <a:lstStyle/>
                    <a:p>
                      <a:pPr defTabSz="914400"/>
                      <a:r>
                        <a:rPr sz="1200"/>
                        <a:t>5 min</a:t>
                      </a:r>
                    </a:p>
                  </a:txBody>
                  <a:tcPr marL="25400" marR="25400" marT="25400" marB="25400" anchor="ctr" horzOverflow="overflow">
                    <a:solidFill>
                      <a:srgbClr val="D5D5D5"/>
                    </a:solidFill>
                  </a:tcPr>
                </a:tc>
                <a:tc>
                  <a:txBody>
                    <a:bodyPr/>
                    <a:lstStyle/>
                    <a:p>
                      <a:pPr defTabSz="914400"/>
                      <a:r>
                        <a:rPr lang="en-AU" sz="1200" dirty="0"/>
                        <a:t>25</a:t>
                      </a:r>
                      <a:r>
                        <a:rPr sz="1200" dirty="0"/>
                        <a:t> min</a:t>
                      </a:r>
                    </a:p>
                  </a:txBody>
                  <a:tcPr marL="25400" marR="25400" marT="25400" marB="25400" anchor="ctr" horzOverflow="overflow">
                    <a:solidFill>
                      <a:srgbClr val="D5D5D5"/>
                    </a:solidFill>
                  </a:tcPr>
                </a:tc>
                <a:tc>
                  <a:txBody>
                    <a:bodyPr/>
                    <a:lstStyle/>
                    <a:p>
                      <a:pPr defTabSz="914400"/>
                      <a:r>
                        <a:rPr lang="en-AU" sz="1200" dirty="0"/>
                        <a:t>25</a:t>
                      </a:r>
                      <a:r>
                        <a:rPr sz="1200" dirty="0"/>
                        <a:t> min</a:t>
                      </a:r>
                    </a:p>
                  </a:txBody>
                  <a:tcPr marL="25400" marR="25400" marT="25400" marB="25400" anchor="ctr" horzOverflow="overflow">
                    <a:solidFill>
                      <a:srgbClr val="D5D5D5"/>
                    </a:solidFill>
                  </a:tcPr>
                </a:tc>
                <a:tc>
                  <a:txBody>
                    <a:bodyPr/>
                    <a:lstStyle/>
                    <a:p>
                      <a:pPr defTabSz="914400"/>
                      <a:r>
                        <a:rPr lang="en-AU" sz="1200" dirty="0"/>
                        <a:t>55 min</a:t>
                      </a:r>
                      <a:endParaRPr sz="1200" dirty="0"/>
                    </a:p>
                  </a:txBody>
                  <a:tcPr marL="25400" marR="25400" marT="25400" marB="25400" anchor="ctr" horzOverflow="overflow">
                    <a:solidFill>
                      <a:srgbClr val="D5D5D5"/>
                    </a:solidFill>
                  </a:tcPr>
                </a:tc>
                <a:tc>
                  <a:txBody>
                    <a:bodyPr/>
                    <a:lstStyle/>
                    <a:p>
                      <a:pPr defTabSz="914400"/>
                      <a:r>
                        <a:rPr sz="1200" dirty="0"/>
                        <a:t>5 min</a:t>
                      </a:r>
                    </a:p>
                  </a:txBody>
                  <a:tcPr marL="25400" marR="25400" marT="25400" marB="25400" anchor="ctr" horzOverflow="overflow">
                    <a:solidFill>
                      <a:srgbClr val="FF968D"/>
                    </a:solidFill>
                  </a:tcPr>
                </a:tc>
                <a:extLst>
                  <a:ext uri="{0D108BD9-81ED-4DB2-BD59-A6C34878D82A}">
                    <a16:rowId xmlns:a16="http://schemas.microsoft.com/office/drawing/2014/main" val="10001"/>
                  </a:ext>
                </a:extLst>
              </a:tr>
              <a:tr h="284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F968D"/>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7206328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631A2C3-DF02-CC51-E340-D47FE60A65A9}"/>
              </a:ext>
            </a:extLst>
          </p:cNvPr>
          <p:cNvSpPr/>
          <p:nvPr/>
        </p:nvSpPr>
        <p:spPr>
          <a:xfrm>
            <a:off x="5978770" y="1421823"/>
            <a:ext cx="5474677" cy="4041131"/>
          </a:xfrm>
          <a:prstGeom prst="rect">
            <a:avLst/>
          </a:prstGeom>
          <a:solidFill>
            <a:srgbClr val="FFF0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C060BFD7-BB27-6547-B72D-4E07A7D7039B}"/>
              </a:ext>
            </a:extLst>
          </p:cNvPr>
          <p:cNvSpPr/>
          <p:nvPr/>
        </p:nvSpPr>
        <p:spPr>
          <a:xfrm>
            <a:off x="504092" y="1421823"/>
            <a:ext cx="5474677" cy="4041131"/>
          </a:xfrm>
          <a:prstGeom prst="rect">
            <a:avLst/>
          </a:prstGeom>
          <a:solidFill>
            <a:srgbClr val="D5D5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8371929D-CE12-48A8-92BB-D22AB33EBDC4}"/>
              </a:ext>
            </a:extLst>
          </p:cNvPr>
          <p:cNvSpPr>
            <a:spLocks noGrp="1"/>
          </p:cNvSpPr>
          <p:nvPr>
            <p:ph type="title"/>
          </p:nvPr>
        </p:nvSpPr>
        <p:spPr>
          <a:xfrm>
            <a:off x="624417" y="482601"/>
            <a:ext cx="10972800" cy="410369"/>
          </a:xfrm>
        </p:spPr>
        <p:txBody>
          <a:bodyPr>
            <a:normAutofit fontScale="90000"/>
          </a:bodyPr>
          <a:lstStyle/>
          <a:p>
            <a:r>
              <a:rPr lang="en-AU" sz="2667" dirty="0"/>
              <a:t>Summary</a:t>
            </a:r>
          </a:p>
        </p:txBody>
      </p:sp>
      <p:sp>
        <p:nvSpPr>
          <p:cNvPr id="9" name="TextBox 8">
            <a:extLst>
              <a:ext uri="{FF2B5EF4-FFF2-40B4-BE49-F238E27FC236}">
                <a16:creationId xmlns:a16="http://schemas.microsoft.com/office/drawing/2014/main" id="{ECBE6026-7EFE-3E61-4745-6F8E0517D66C}"/>
              </a:ext>
            </a:extLst>
          </p:cNvPr>
          <p:cNvSpPr txBox="1"/>
          <p:nvPr/>
        </p:nvSpPr>
        <p:spPr>
          <a:xfrm>
            <a:off x="564254" y="1375136"/>
            <a:ext cx="5354352" cy="2590517"/>
          </a:xfrm>
          <a:prstGeom prst="rect">
            <a:avLst/>
          </a:prstGeom>
        </p:spPr>
        <p:txBody>
          <a:bodyPr wrap="square" rtlCol="0">
            <a:spAutoFit/>
          </a:bodyPr>
          <a:lstStyle/>
          <a:p>
            <a:pPr defTabSz="1219170" fontAlgn="auto">
              <a:lnSpc>
                <a:spcPct val="200000"/>
              </a:lnSpc>
              <a:spcBef>
                <a:spcPct val="20000"/>
              </a:spcBef>
              <a:spcAft>
                <a:spcPts val="0"/>
              </a:spcAft>
            </a:pPr>
            <a:r>
              <a:rPr lang="en-AU" sz="1867"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Today we covered:</a:t>
            </a:r>
          </a:p>
          <a:p>
            <a:pPr marL="457189" indent="-457189" defTabSz="1219170" fontAlgn="auto">
              <a:lnSpc>
                <a:spcPct val="200000"/>
              </a:lnSpc>
              <a:spcBef>
                <a:spcPct val="20000"/>
              </a:spcBef>
              <a:spcAft>
                <a:spcPts val="0"/>
              </a:spcAft>
              <a:buFont typeface="Wingdings" panose="05000000000000000000" pitchFamily="2" charset="2"/>
              <a:buChar char="q"/>
            </a:pPr>
            <a:r>
              <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Material selection </a:t>
            </a:r>
          </a:p>
          <a:p>
            <a:pPr defTabSz="1219170" fontAlgn="auto">
              <a:lnSpc>
                <a:spcPct val="200000"/>
              </a:lnSpc>
              <a:spcBef>
                <a:spcPct val="20000"/>
              </a:spcBef>
              <a:spcAft>
                <a:spcPts val="0"/>
              </a:spcAft>
            </a:pPr>
            <a:endPar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endParaRPr>
          </a:p>
          <a:p>
            <a:pPr defTabSz="1219170" fontAlgn="auto">
              <a:lnSpc>
                <a:spcPct val="200000"/>
              </a:lnSpc>
              <a:spcBef>
                <a:spcPct val="20000"/>
              </a:spcBef>
              <a:spcAft>
                <a:spcPts val="0"/>
              </a:spcAft>
            </a:pPr>
            <a:r>
              <a:rPr lang="en-AU" sz="1467"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Reminder:</a:t>
            </a:r>
          </a:p>
          <a:p>
            <a:pPr marL="285750" indent="-285750" defTabSz="1219170" fontAlgn="auto">
              <a:lnSpc>
                <a:spcPct val="200000"/>
              </a:lnSpc>
              <a:spcBef>
                <a:spcPct val="20000"/>
              </a:spcBef>
              <a:spcAft>
                <a:spcPts val="0"/>
              </a:spcAft>
              <a:buFont typeface="Wingdings" panose="05000000000000000000" pitchFamily="2" charset="2"/>
              <a:buChar char="q"/>
            </a:pPr>
            <a:r>
              <a:rPr lang="en-AU" sz="1467"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Design journal due </a:t>
            </a:r>
            <a:r>
              <a:rPr lang="en-GB" sz="1467"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Monday Week 7 at 0900.</a:t>
            </a:r>
            <a:endPar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2B87CFE-F165-B5A6-881F-9E8A48B1FCAA}"/>
              </a:ext>
            </a:extLst>
          </p:cNvPr>
          <p:cNvSpPr txBox="1"/>
          <p:nvPr/>
        </p:nvSpPr>
        <p:spPr>
          <a:xfrm>
            <a:off x="6408208" y="1421823"/>
            <a:ext cx="4512327" cy="2093843"/>
          </a:xfrm>
          <a:prstGeom prst="rect">
            <a:avLst/>
          </a:prstGeom>
        </p:spPr>
        <p:txBody>
          <a:bodyPr wrap="square" rtlCol="0">
            <a:spAutoFit/>
          </a:bodyPr>
          <a:lstStyle/>
          <a:p>
            <a:pPr defTabSz="1219170" fontAlgn="auto">
              <a:lnSpc>
                <a:spcPct val="200000"/>
              </a:lnSpc>
              <a:spcBef>
                <a:spcPct val="20000"/>
              </a:spcBef>
              <a:spcAft>
                <a:spcPts val="0"/>
              </a:spcAft>
            </a:pPr>
            <a:r>
              <a:rPr lang="en-AU" sz="1867"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Next week:</a:t>
            </a:r>
          </a:p>
          <a:p>
            <a:pPr marL="457189" indent="-457189" defTabSz="1219170" fontAlgn="auto">
              <a:lnSpc>
                <a:spcPct val="200000"/>
              </a:lnSpc>
              <a:spcBef>
                <a:spcPct val="20000"/>
              </a:spcBef>
              <a:spcAft>
                <a:spcPts val="0"/>
              </a:spcAft>
              <a:buFont typeface="Wingdings" panose="05000000000000000000" pitchFamily="2" charset="2"/>
              <a:buChar char="q"/>
            </a:pPr>
            <a:r>
              <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Sensor selection </a:t>
            </a:r>
            <a:endParaRPr lang="en-AU" sz="1467" dirty="0">
              <a:solidFill>
                <a:schemeClr val="bg2">
                  <a:lumMod val="10000"/>
                </a:schemeClr>
              </a:solidFill>
              <a:latin typeface="Calibri" panose="020F0502020204030204" pitchFamily="34" charset="0"/>
              <a:ea typeface="SimSun" panose="02010600030101010101" pitchFamily="2" charset="-122"/>
              <a:cs typeface="Arial" panose="020B0604020202020204" pitchFamily="34" charset="0"/>
            </a:endParaRPr>
          </a:p>
          <a:p>
            <a:pPr marL="457189" indent="-457189" defTabSz="1219170" fontAlgn="auto">
              <a:lnSpc>
                <a:spcPct val="200000"/>
              </a:lnSpc>
              <a:spcBef>
                <a:spcPct val="20000"/>
              </a:spcBef>
              <a:spcAft>
                <a:spcPts val="0"/>
              </a:spcAft>
              <a:buFont typeface="Wingdings" panose="05000000000000000000" pitchFamily="2" charset="2"/>
              <a:buChar char="q"/>
            </a:pPr>
            <a:endPar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457189" indent="-457189" defTabSz="1219170" fontAlgn="auto">
              <a:lnSpc>
                <a:spcPct val="200000"/>
              </a:lnSpc>
              <a:spcBef>
                <a:spcPct val="20000"/>
              </a:spcBef>
              <a:spcAft>
                <a:spcPts val="0"/>
              </a:spcAft>
              <a:buFont typeface="Wingdings" panose="05000000000000000000" pitchFamily="2" charset="2"/>
              <a:buChar char="q"/>
            </a:pPr>
            <a:endPar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1" name="Straight Connector 10">
            <a:extLst>
              <a:ext uri="{FF2B5EF4-FFF2-40B4-BE49-F238E27FC236}">
                <a16:creationId xmlns:a16="http://schemas.microsoft.com/office/drawing/2014/main" id="{F303B0C4-651C-E964-8CDE-0E025835AB7D}"/>
              </a:ext>
            </a:extLst>
          </p:cNvPr>
          <p:cNvCxnSpPr/>
          <p:nvPr/>
        </p:nvCxnSpPr>
        <p:spPr>
          <a:xfrm>
            <a:off x="5978769" y="1424620"/>
            <a:ext cx="0" cy="4038333"/>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382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0"/>
          </p:nvPr>
        </p:nvSpPr>
        <p:spPr/>
        <p:txBody>
          <a:bodyPr/>
          <a:lstStyle/>
          <a:p>
            <a:pPr marL="0" indent="0">
              <a:buNone/>
            </a:pPr>
            <a:r>
              <a:rPr lang="en-AU" sz="3733" dirty="0"/>
              <a:t>How this fits into your assignments</a:t>
            </a:r>
          </a:p>
        </p:txBody>
      </p:sp>
      <p:graphicFrame>
        <p:nvGraphicFramePr>
          <p:cNvPr id="3" name="Table">
            <a:extLst>
              <a:ext uri="{FF2B5EF4-FFF2-40B4-BE49-F238E27FC236}">
                <a16:creationId xmlns:a16="http://schemas.microsoft.com/office/drawing/2014/main" id="{FB2981C0-DE20-0B9D-CC9B-F4FC34A627C9}"/>
              </a:ext>
            </a:extLst>
          </p:cNvPr>
          <p:cNvGraphicFramePr/>
          <p:nvPr>
            <p:extLst>
              <p:ext uri="{D42A27DB-BD31-4B8C-83A1-F6EECF244321}">
                <p14:modId xmlns:p14="http://schemas.microsoft.com/office/powerpoint/2010/main" val="3078403542"/>
              </p:ext>
            </p:extLst>
          </p:nvPr>
        </p:nvGraphicFramePr>
        <p:xfrm>
          <a:off x="1266" y="5887243"/>
          <a:ext cx="12190734" cy="980666"/>
        </p:xfrm>
        <a:graphic>
          <a:graphicData uri="http://schemas.openxmlformats.org/drawingml/2006/table">
            <a:tbl>
              <a:tblPr/>
              <a:tblGrid>
                <a:gridCol w="2031789">
                  <a:extLst>
                    <a:ext uri="{9D8B030D-6E8A-4147-A177-3AD203B41FA5}">
                      <a16:colId xmlns:a16="http://schemas.microsoft.com/office/drawing/2014/main" val="20001"/>
                    </a:ext>
                  </a:extLst>
                </a:gridCol>
                <a:gridCol w="2031789">
                  <a:extLst>
                    <a:ext uri="{9D8B030D-6E8A-4147-A177-3AD203B41FA5}">
                      <a16:colId xmlns:a16="http://schemas.microsoft.com/office/drawing/2014/main" val="20003"/>
                    </a:ext>
                  </a:extLst>
                </a:gridCol>
                <a:gridCol w="2031789">
                  <a:extLst>
                    <a:ext uri="{9D8B030D-6E8A-4147-A177-3AD203B41FA5}">
                      <a16:colId xmlns:a16="http://schemas.microsoft.com/office/drawing/2014/main" val="20004"/>
                    </a:ext>
                  </a:extLst>
                </a:gridCol>
                <a:gridCol w="2031789">
                  <a:extLst>
                    <a:ext uri="{9D8B030D-6E8A-4147-A177-3AD203B41FA5}">
                      <a16:colId xmlns:a16="http://schemas.microsoft.com/office/drawing/2014/main" val="20005"/>
                    </a:ext>
                  </a:extLst>
                </a:gridCol>
                <a:gridCol w="2031789">
                  <a:extLst>
                    <a:ext uri="{9D8B030D-6E8A-4147-A177-3AD203B41FA5}">
                      <a16:colId xmlns:a16="http://schemas.microsoft.com/office/drawing/2014/main" val="2706584484"/>
                    </a:ext>
                  </a:extLst>
                </a:gridCol>
                <a:gridCol w="2031789">
                  <a:extLst>
                    <a:ext uri="{9D8B030D-6E8A-4147-A177-3AD203B41FA5}">
                      <a16:colId xmlns:a16="http://schemas.microsoft.com/office/drawing/2014/main" val="20007"/>
                    </a:ext>
                  </a:extLst>
                </a:gridCol>
              </a:tblGrid>
              <a:tr h="421437">
                <a:tc>
                  <a:txBody>
                    <a:bodyPr/>
                    <a:lstStyle/>
                    <a:p>
                      <a:pPr defTabSz="914400"/>
                      <a:r>
                        <a:rPr lang="en-GB" sz="1200" dirty="0"/>
                        <a:t>How this fits into your assignments</a:t>
                      </a:r>
                    </a:p>
                  </a:txBody>
                  <a:tcPr marL="25400" marR="25400" marT="25400" marB="25400" anchor="ctr" horzOverflow="overflow">
                    <a:solidFill>
                      <a:srgbClr val="FF968D"/>
                    </a:solidFill>
                  </a:tcPr>
                </a:tc>
                <a:tc>
                  <a:txBody>
                    <a:bodyPr/>
                    <a:lstStyle/>
                    <a:p>
                      <a:pPr defTabSz="914400"/>
                      <a:r>
                        <a:rPr lang="en-AU" sz="1200" dirty="0"/>
                        <a:t>The process explained</a:t>
                      </a:r>
                    </a:p>
                  </a:txBody>
                  <a:tcPr marL="25400" marR="25400" marT="25400" marB="25400" anchor="ctr" horzOverflow="overflow">
                    <a:solidFill>
                      <a:schemeClr val="accent4">
                        <a:hueOff val="348544"/>
                        <a:lumOff val="7139"/>
                      </a:schemeClr>
                    </a:solidFill>
                  </a:tcPr>
                </a:tc>
                <a:tc>
                  <a:txBody>
                    <a:bodyPr/>
                    <a:lstStyle/>
                    <a:p>
                      <a:pPr defTabSz="914400"/>
                      <a:r>
                        <a:rPr lang="en-AU" sz="1200" dirty="0"/>
                        <a:t>Example 1: Minimalist table</a:t>
                      </a:r>
                    </a:p>
                  </a:txBody>
                  <a:tcPr marL="25400" marR="25400" marT="25400" marB="25400" anchor="ctr" horzOverflow="overflow">
                    <a:solidFill>
                      <a:schemeClr val="accent4">
                        <a:hueOff val="348544"/>
                        <a:lumOff val="7139"/>
                      </a:schemeClr>
                    </a:solidFill>
                  </a:tcPr>
                </a:tc>
                <a:tc>
                  <a:txBody>
                    <a:bodyPr/>
                    <a:lstStyle/>
                    <a:p>
                      <a:pPr defTabSz="914400"/>
                      <a:r>
                        <a:rPr lang="en-AU" sz="1200" dirty="0"/>
                        <a:t>Example 2: Satellite telescope mirror</a:t>
                      </a:r>
                    </a:p>
                  </a:txBody>
                  <a:tcPr marL="25400" marR="25400" marT="25400" marB="25400" anchor="ctr" horzOverflow="overflow">
                    <a:solidFill>
                      <a:schemeClr val="accent4">
                        <a:hueOff val="348544"/>
                        <a:lumOff val="7139"/>
                      </a:schemeClr>
                    </a:solidFill>
                  </a:tcPr>
                </a:tc>
                <a:tc>
                  <a:txBody>
                    <a:bodyPr/>
                    <a:lstStyle/>
                    <a:p>
                      <a:pPr defTabSz="914400"/>
                      <a:r>
                        <a:rPr lang="en-AU" sz="1200" dirty="0"/>
                        <a:t>Project time!</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Summary</a:t>
                      </a:r>
                      <a:endParaRPr sz="1200" dirty="0"/>
                    </a:p>
                  </a:txBody>
                  <a:tcPr marL="25400" marR="25400" marT="25400" marB="25400" anchor="ctr" horzOverflow="overflow">
                    <a:solidFill>
                      <a:schemeClr val="accent4">
                        <a:hueOff val="348544"/>
                        <a:lumOff val="7139"/>
                      </a:schemeClr>
                    </a:solidFill>
                  </a:tcPr>
                </a:tc>
                <a:extLst>
                  <a:ext uri="{0D108BD9-81ED-4DB2-BD59-A6C34878D82A}">
                    <a16:rowId xmlns:a16="http://schemas.microsoft.com/office/drawing/2014/main" val="10000"/>
                  </a:ext>
                </a:extLst>
              </a:tr>
              <a:tr h="274765">
                <a:tc>
                  <a:txBody>
                    <a:bodyPr/>
                    <a:lstStyle/>
                    <a:p>
                      <a:pPr defTabSz="914400"/>
                      <a:r>
                        <a:rPr lang="en-AU" sz="1200" dirty="0"/>
                        <a:t>5</a:t>
                      </a:r>
                      <a:r>
                        <a:rPr sz="1200" dirty="0"/>
                        <a:t> min</a:t>
                      </a:r>
                    </a:p>
                  </a:txBody>
                  <a:tcPr marL="25400" marR="25400" marT="25400" marB="25400" anchor="ctr" horzOverflow="overflow">
                    <a:solidFill>
                      <a:srgbClr val="FF968D"/>
                    </a:solidFill>
                  </a:tcPr>
                </a:tc>
                <a:tc>
                  <a:txBody>
                    <a:bodyPr/>
                    <a:lstStyle/>
                    <a:p>
                      <a:pPr defTabSz="914400"/>
                      <a:r>
                        <a:rPr sz="1200"/>
                        <a:t>5 min</a:t>
                      </a:r>
                    </a:p>
                  </a:txBody>
                  <a:tcPr marL="25400" marR="25400" marT="25400" marB="25400" anchor="ctr" horzOverflow="overflow">
                    <a:solidFill>
                      <a:srgbClr val="D5D5D5"/>
                    </a:solidFill>
                  </a:tcPr>
                </a:tc>
                <a:tc>
                  <a:txBody>
                    <a:bodyPr/>
                    <a:lstStyle/>
                    <a:p>
                      <a:pPr defTabSz="914400"/>
                      <a:r>
                        <a:rPr lang="en-AU" sz="1200" dirty="0"/>
                        <a:t>25</a:t>
                      </a:r>
                      <a:r>
                        <a:rPr sz="1200" dirty="0"/>
                        <a:t> min</a:t>
                      </a:r>
                    </a:p>
                  </a:txBody>
                  <a:tcPr marL="25400" marR="25400" marT="25400" marB="25400" anchor="ctr" horzOverflow="overflow">
                    <a:solidFill>
                      <a:srgbClr val="D5D5D5"/>
                    </a:solidFill>
                  </a:tcPr>
                </a:tc>
                <a:tc>
                  <a:txBody>
                    <a:bodyPr/>
                    <a:lstStyle/>
                    <a:p>
                      <a:pPr defTabSz="914400"/>
                      <a:r>
                        <a:rPr lang="en-AU" sz="1200" dirty="0"/>
                        <a:t>25</a:t>
                      </a:r>
                      <a:r>
                        <a:rPr sz="1200" dirty="0"/>
                        <a:t> min</a:t>
                      </a:r>
                    </a:p>
                  </a:txBody>
                  <a:tcPr marL="25400" marR="25400" marT="25400" marB="25400" anchor="ctr" horzOverflow="overflow">
                    <a:solidFill>
                      <a:srgbClr val="D5D5D5"/>
                    </a:solidFill>
                  </a:tcPr>
                </a:tc>
                <a:tc>
                  <a:txBody>
                    <a:bodyPr/>
                    <a:lstStyle/>
                    <a:p>
                      <a:pPr defTabSz="914400"/>
                      <a:r>
                        <a:rPr lang="en-AU" sz="1200" dirty="0"/>
                        <a:t>55 min</a:t>
                      </a:r>
                      <a:endParaRPr sz="1200" dirty="0"/>
                    </a:p>
                  </a:txBody>
                  <a:tcPr marL="25400" marR="25400" marT="25400" marB="25400" anchor="ctr" horzOverflow="overflow">
                    <a:solidFill>
                      <a:srgbClr val="D5D5D5"/>
                    </a:solidFill>
                  </a:tcPr>
                </a:tc>
                <a:tc>
                  <a:txBody>
                    <a:bodyPr/>
                    <a:lstStyle/>
                    <a:p>
                      <a:pPr defTabSz="914400"/>
                      <a:r>
                        <a:rPr sz="1200" dirty="0"/>
                        <a:t>5 min</a:t>
                      </a:r>
                    </a:p>
                  </a:txBody>
                  <a:tcPr marL="25400" marR="25400" marT="25400" marB="25400" anchor="ctr" horzOverflow="overflow">
                    <a:solidFill>
                      <a:srgbClr val="D5D5D5"/>
                    </a:solidFill>
                  </a:tcPr>
                </a:tc>
                <a:extLst>
                  <a:ext uri="{0D108BD9-81ED-4DB2-BD59-A6C34878D82A}">
                    <a16:rowId xmlns:a16="http://schemas.microsoft.com/office/drawing/2014/main" val="10001"/>
                  </a:ext>
                </a:extLst>
              </a:tr>
              <a:tr h="284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F968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424241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260399-8FDC-85C3-90F4-330D2C3D44FD}"/>
              </a:ext>
            </a:extLst>
          </p:cNvPr>
          <p:cNvSpPr/>
          <p:nvPr/>
        </p:nvSpPr>
        <p:spPr>
          <a:xfrm>
            <a:off x="479376" y="4611283"/>
            <a:ext cx="10225136" cy="1455375"/>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AF47D045-EC8C-3463-CBE2-60D1E6B1E60B}"/>
              </a:ext>
            </a:extLst>
          </p:cNvPr>
          <p:cNvSpPr/>
          <p:nvPr/>
        </p:nvSpPr>
        <p:spPr>
          <a:xfrm>
            <a:off x="479376" y="1462834"/>
            <a:ext cx="10225136" cy="275825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How this fits into your assignments</a:t>
            </a:r>
          </a:p>
        </p:txBody>
      </p:sp>
      <p:sp>
        <p:nvSpPr>
          <p:cNvPr id="3" name="TextBox 2">
            <a:extLst>
              <a:ext uri="{FF2B5EF4-FFF2-40B4-BE49-F238E27FC236}">
                <a16:creationId xmlns:a16="http://schemas.microsoft.com/office/drawing/2014/main" id="{9E6E2B35-BD0A-6C4A-A46A-3A78AFCEC3D2}"/>
              </a:ext>
            </a:extLst>
          </p:cNvPr>
          <p:cNvSpPr txBox="1"/>
          <p:nvPr/>
        </p:nvSpPr>
        <p:spPr>
          <a:xfrm>
            <a:off x="587388" y="1462834"/>
            <a:ext cx="10009112" cy="46038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50000"/>
              </a:lnSpc>
              <a:spcBef>
                <a:spcPts val="300"/>
              </a:spcBef>
              <a:spcAft>
                <a:spcPts val="600"/>
              </a:spcAft>
              <a:buClrTx/>
              <a:buSzTx/>
              <a:buFontTx/>
              <a:buNone/>
              <a:tabLst/>
            </a:pPr>
            <a:r>
              <a:rPr lang="en-AU" sz="1600" dirty="0">
                <a:solidFill>
                  <a:srgbClr val="000000"/>
                </a:solidFill>
                <a:latin typeface="Roboto"/>
                <a:ea typeface="Roboto"/>
                <a:cs typeface="Roboto"/>
                <a:sym typeface="Roboto"/>
              </a:rPr>
              <a:t>Relevant for both teams that want to write a technical analysis and those who want to prototype!</a:t>
            </a:r>
            <a:endParaRPr kumimoji="0" lang="en-AU" sz="1600" b="0" i="0" u="none" strike="noStrike" cap="none" spc="0" normalizeH="0" baseline="0" dirty="0">
              <a:ln>
                <a:noFill/>
              </a:ln>
              <a:solidFill>
                <a:srgbClr val="000000"/>
              </a:solidFill>
              <a:effectLst/>
              <a:uFillTx/>
              <a:latin typeface="Roboto"/>
              <a:ea typeface="Roboto"/>
              <a:cs typeface="Roboto"/>
              <a:sym typeface="Roboto"/>
            </a:endParaRPr>
          </a:p>
          <a:p>
            <a:pPr marL="285750" marR="0" indent="-285750" algn="l" defTabSz="2438338" rtl="0" fontAlgn="auto" latinLnBrk="0" hangingPunct="0">
              <a:lnSpc>
                <a:spcPct val="150000"/>
              </a:lnSpc>
              <a:spcBef>
                <a:spcPts val="300"/>
              </a:spcBef>
              <a:spcAft>
                <a:spcPts val="600"/>
              </a:spcAft>
              <a:buClrTx/>
              <a:buSzTx/>
              <a:buFont typeface="Wingdings" panose="05000000000000000000" pitchFamily="2" charset="2"/>
              <a:buChar char="q"/>
              <a:tabLst/>
            </a:pPr>
            <a:r>
              <a:rPr kumimoji="0" lang="en-AU" sz="1600" b="0" i="0" u="none" strike="noStrike" cap="none" spc="0" normalizeH="0" baseline="0" dirty="0">
                <a:ln>
                  <a:noFill/>
                </a:ln>
                <a:solidFill>
                  <a:srgbClr val="000000"/>
                </a:solidFill>
                <a:effectLst/>
                <a:uFillTx/>
                <a:latin typeface="Roboto"/>
                <a:ea typeface="Roboto"/>
                <a:cs typeface="Roboto"/>
                <a:sym typeface="Roboto"/>
              </a:rPr>
              <a:t>Similar to </a:t>
            </a:r>
            <a:r>
              <a:rPr lang="en-AU" sz="1600" dirty="0">
                <a:solidFill>
                  <a:srgbClr val="000000"/>
                </a:solidFill>
                <a:latin typeface="Roboto"/>
                <a:ea typeface="Roboto"/>
                <a:cs typeface="Roboto"/>
                <a:sym typeface="Roboto"/>
              </a:rPr>
              <a:t>fasteners, i</a:t>
            </a:r>
            <a:r>
              <a:rPr kumimoji="0" lang="en-AU" sz="1600" b="0" i="0" u="none" strike="noStrike" cap="none" spc="0" normalizeH="0" baseline="0" dirty="0">
                <a:ln>
                  <a:noFill/>
                </a:ln>
                <a:solidFill>
                  <a:srgbClr val="000000"/>
                </a:solidFill>
                <a:effectLst/>
                <a:uFillTx/>
                <a:latin typeface="Roboto"/>
                <a:ea typeface="Roboto"/>
                <a:cs typeface="Roboto"/>
                <a:sym typeface="Roboto"/>
              </a:rPr>
              <a:t>f you</a:t>
            </a:r>
            <a:r>
              <a:rPr lang="en-AU" sz="1600" dirty="0">
                <a:solidFill>
                  <a:srgbClr val="000000"/>
                </a:solidFill>
                <a:latin typeface="Roboto"/>
                <a:ea typeface="Roboto"/>
                <a:cs typeface="Roboto"/>
                <a:sym typeface="Roboto"/>
              </a:rPr>
              <a:t>r team wants to write a technical analysis:</a:t>
            </a:r>
          </a:p>
          <a:p>
            <a:pPr marL="742950" lvl="1" indent="-285750" defTabSz="2438338" fontAlgn="auto" hangingPunct="0">
              <a:lnSpc>
                <a:spcPct val="150000"/>
              </a:lnSpc>
              <a:spcBef>
                <a:spcPts val="300"/>
              </a:spcBef>
              <a:spcAft>
                <a:spcPts val="600"/>
              </a:spcAft>
              <a:buFont typeface="Wingdings" panose="05000000000000000000" pitchFamily="2" charset="2"/>
              <a:buChar char="§"/>
            </a:pPr>
            <a:r>
              <a:rPr kumimoji="0" lang="en-AU" sz="1600" b="0" i="0" u="none" strike="noStrike" cap="none" spc="0" normalizeH="0" baseline="0" dirty="0">
                <a:ln>
                  <a:noFill/>
                </a:ln>
                <a:solidFill>
                  <a:srgbClr val="000000"/>
                </a:solidFill>
                <a:effectLst/>
                <a:uFillTx/>
                <a:latin typeface="Roboto"/>
                <a:ea typeface="Roboto"/>
                <a:cs typeface="Roboto"/>
                <a:sym typeface="Roboto"/>
              </a:rPr>
              <a:t>This is one of 4 topics from which you must choose 2 to write about. </a:t>
            </a:r>
          </a:p>
          <a:p>
            <a:pPr marL="742950" lvl="1" indent="-285750" defTabSz="2438338" fontAlgn="auto" hangingPunct="0">
              <a:lnSpc>
                <a:spcPct val="150000"/>
              </a:lnSpc>
              <a:spcBef>
                <a:spcPts val="300"/>
              </a:spcBef>
              <a:spcAft>
                <a:spcPts val="600"/>
              </a:spcAft>
              <a:buFont typeface="Wingdings" panose="05000000000000000000" pitchFamily="2" charset="2"/>
              <a:buChar char="§"/>
            </a:pPr>
            <a:r>
              <a:rPr kumimoji="0" lang="en-AU" sz="1600" b="0" i="0" u="none" strike="noStrike" cap="none" spc="0" normalizeH="0" baseline="0" dirty="0">
                <a:ln>
                  <a:noFill/>
                </a:ln>
                <a:solidFill>
                  <a:srgbClr val="000000"/>
                </a:solidFill>
                <a:effectLst/>
                <a:uFillTx/>
                <a:latin typeface="Roboto"/>
                <a:ea typeface="Roboto"/>
                <a:cs typeface="Roboto"/>
                <a:sym typeface="Roboto"/>
              </a:rPr>
              <a:t>The </a:t>
            </a:r>
            <a:r>
              <a:rPr lang="en-AU" sz="1600" dirty="0">
                <a:solidFill>
                  <a:srgbClr val="000000"/>
                </a:solidFill>
                <a:latin typeface="Roboto"/>
                <a:ea typeface="Roboto"/>
                <a:cs typeface="Roboto"/>
                <a:sym typeface="Roboto"/>
              </a:rPr>
              <a:t>tools covered in this workshop will enable you to explain in your report, </a:t>
            </a:r>
            <a:r>
              <a:rPr lang="en-AU" sz="1600" b="1" dirty="0">
                <a:solidFill>
                  <a:srgbClr val="000000"/>
                </a:solidFill>
                <a:latin typeface="Roboto"/>
                <a:ea typeface="Roboto"/>
                <a:cs typeface="Roboto"/>
                <a:sym typeface="Roboto"/>
              </a:rPr>
              <a:t>why</a:t>
            </a:r>
            <a:r>
              <a:rPr lang="en-AU" sz="1600" dirty="0">
                <a:solidFill>
                  <a:srgbClr val="000000"/>
                </a:solidFill>
                <a:latin typeface="Roboto"/>
                <a:ea typeface="Roboto"/>
                <a:cs typeface="Roboto"/>
                <a:sym typeface="Roboto"/>
              </a:rPr>
              <a:t> you decided on the materials you want your concept to be made from. Effective communication is an important industry skill!</a:t>
            </a:r>
          </a:p>
          <a:p>
            <a:pPr defTabSz="2438338" fontAlgn="auto" hangingPunct="0">
              <a:lnSpc>
                <a:spcPct val="150000"/>
              </a:lnSpc>
              <a:spcBef>
                <a:spcPts val="300"/>
              </a:spcBef>
              <a:spcAft>
                <a:spcPts val="600"/>
              </a:spcAft>
            </a:pPr>
            <a:endParaRPr lang="en-AU" sz="1600" dirty="0">
              <a:solidFill>
                <a:srgbClr val="000000"/>
              </a:solidFill>
              <a:latin typeface="Roboto"/>
              <a:ea typeface="Roboto"/>
              <a:cs typeface="Roboto"/>
              <a:sym typeface="Roboto"/>
            </a:endParaRPr>
          </a:p>
          <a:p>
            <a:pPr marL="285750" indent="-285750" defTabSz="2438338" fontAlgn="auto" hangingPunct="0">
              <a:lnSpc>
                <a:spcPct val="150000"/>
              </a:lnSpc>
              <a:spcBef>
                <a:spcPts val="300"/>
              </a:spcBef>
              <a:spcAft>
                <a:spcPts val="600"/>
              </a:spcAft>
              <a:buFont typeface="Wingdings" panose="05000000000000000000" pitchFamily="2" charset="2"/>
              <a:buChar char="q"/>
            </a:pPr>
            <a:r>
              <a:rPr lang="en-AU" sz="1600" dirty="0">
                <a:solidFill>
                  <a:srgbClr val="000000"/>
                </a:solidFill>
                <a:latin typeface="Roboto"/>
                <a:ea typeface="Roboto"/>
                <a:cs typeface="Roboto"/>
                <a:sym typeface="Roboto"/>
              </a:rPr>
              <a:t>If your team wants to prototype instead:</a:t>
            </a:r>
          </a:p>
          <a:p>
            <a:pPr marL="742950" lvl="1" indent="-285750" defTabSz="2438338" fontAlgn="auto" hangingPunct="0">
              <a:lnSpc>
                <a:spcPct val="150000"/>
              </a:lnSpc>
              <a:spcBef>
                <a:spcPts val="300"/>
              </a:spcBef>
              <a:spcAft>
                <a:spcPts val="600"/>
              </a:spcAft>
              <a:buFont typeface="Wingdings" panose="05000000000000000000" pitchFamily="2" charset="2"/>
              <a:buChar char="§"/>
            </a:pPr>
            <a:r>
              <a:rPr lang="en-AU" sz="1600" dirty="0">
                <a:solidFill>
                  <a:srgbClr val="000000"/>
                </a:solidFill>
                <a:latin typeface="Roboto"/>
                <a:ea typeface="Roboto"/>
                <a:cs typeface="Roboto"/>
                <a:sym typeface="Roboto"/>
              </a:rPr>
              <a:t>This may help you choose what material you might want to make your prototype from, to maximise the chance of it working. </a:t>
            </a:r>
          </a:p>
        </p:txBody>
      </p:sp>
    </p:spTree>
    <p:extLst>
      <p:ext uri="{BB962C8B-B14F-4D97-AF65-F5344CB8AC3E}">
        <p14:creationId xmlns:p14="http://schemas.microsoft.com/office/powerpoint/2010/main" val="362395407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0"/>
          </p:nvPr>
        </p:nvSpPr>
        <p:spPr/>
        <p:txBody>
          <a:bodyPr/>
          <a:lstStyle/>
          <a:p>
            <a:pPr marL="0" indent="0">
              <a:buNone/>
            </a:pPr>
            <a:r>
              <a:rPr lang="en-AU" sz="3733" dirty="0"/>
              <a:t>The process explained</a:t>
            </a:r>
          </a:p>
        </p:txBody>
      </p:sp>
      <p:graphicFrame>
        <p:nvGraphicFramePr>
          <p:cNvPr id="5" name="Table">
            <a:extLst>
              <a:ext uri="{FF2B5EF4-FFF2-40B4-BE49-F238E27FC236}">
                <a16:creationId xmlns:a16="http://schemas.microsoft.com/office/drawing/2014/main" id="{1C9B5D65-40AC-3ADE-F8B6-21722BE124E2}"/>
              </a:ext>
            </a:extLst>
          </p:cNvPr>
          <p:cNvGraphicFramePr/>
          <p:nvPr>
            <p:extLst>
              <p:ext uri="{D42A27DB-BD31-4B8C-83A1-F6EECF244321}">
                <p14:modId xmlns:p14="http://schemas.microsoft.com/office/powerpoint/2010/main" val="141000768"/>
              </p:ext>
            </p:extLst>
          </p:nvPr>
        </p:nvGraphicFramePr>
        <p:xfrm>
          <a:off x="1266" y="5887243"/>
          <a:ext cx="12190734" cy="980666"/>
        </p:xfrm>
        <a:graphic>
          <a:graphicData uri="http://schemas.openxmlformats.org/drawingml/2006/table">
            <a:tbl>
              <a:tblPr/>
              <a:tblGrid>
                <a:gridCol w="2031789">
                  <a:extLst>
                    <a:ext uri="{9D8B030D-6E8A-4147-A177-3AD203B41FA5}">
                      <a16:colId xmlns:a16="http://schemas.microsoft.com/office/drawing/2014/main" val="20001"/>
                    </a:ext>
                  </a:extLst>
                </a:gridCol>
                <a:gridCol w="2031789">
                  <a:extLst>
                    <a:ext uri="{9D8B030D-6E8A-4147-A177-3AD203B41FA5}">
                      <a16:colId xmlns:a16="http://schemas.microsoft.com/office/drawing/2014/main" val="20003"/>
                    </a:ext>
                  </a:extLst>
                </a:gridCol>
                <a:gridCol w="2031789">
                  <a:extLst>
                    <a:ext uri="{9D8B030D-6E8A-4147-A177-3AD203B41FA5}">
                      <a16:colId xmlns:a16="http://schemas.microsoft.com/office/drawing/2014/main" val="20004"/>
                    </a:ext>
                  </a:extLst>
                </a:gridCol>
                <a:gridCol w="2031789">
                  <a:extLst>
                    <a:ext uri="{9D8B030D-6E8A-4147-A177-3AD203B41FA5}">
                      <a16:colId xmlns:a16="http://schemas.microsoft.com/office/drawing/2014/main" val="20005"/>
                    </a:ext>
                  </a:extLst>
                </a:gridCol>
                <a:gridCol w="2031789">
                  <a:extLst>
                    <a:ext uri="{9D8B030D-6E8A-4147-A177-3AD203B41FA5}">
                      <a16:colId xmlns:a16="http://schemas.microsoft.com/office/drawing/2014/main" val="2706584484"/>
                    </a:ext>
                  </a:extLst>
                </a:gridCol>
                <a:gridCol w="2031789">
                  <a:extLst>
                    <a:ext uri="{9D8B030D-6E8A-4147-A177-3AD203B41FA5}">
                      <a16:colId xmlns:a16="http://schemas.microsoft.com/office/drawing/2014/main" val="20007"/>
                    </a:ext>
                  </a:extLst>
                </a:gridCol>
              </a:tblGrid>
              <a:tr h="421437">
                <a:tc>
                  <a:txBody>
                    <a:bodyPr/>
                    <a:lstStyle/>
                    <a:p>
                      <a:pPr defTabSz="914400"/>
                      <a:r>
                        <a:rPr lang="en-GB" sz="1200" dirty="0"/>
                        <a:t>How this fits into your assignments</a:t>
                      </a:r>
                    </a:p>
                  </a:txBody>
                  <a:tcPr marL="25400" marR="25400" marT="25400" marB="25400" anchor="ctr" horzOverflow="overflow">
                    <a:solidFill>
                      <a:srgbClr val="FFF056"/>
                    </a:solidFill>
                  </a:tcPr>
                </a:tc>
                <a:tc>
                  <a:txBody>
                    <a:bodyPr/>
                    <a:lstStyle/>
                    <a:p>
                      <a:pPr defTabSz="914400"/>
                      <a:r>
                        <a:rPr lang="en-AU" sz="1200" dirty="0"/>
                        <a:t>The process explained</a:t>
                      </a:r>
                    </a:p>
                  </a:txBody>
                  <a:tcPr marL="25400" marR="25400" marT="25400" marB="25400" anchor="ctr" horzOverflow="overflow">
                    <a:solidFill>
                      <a:srgbClr val="FF968D"/>
                    </a:solidFill>
                  </a:tcPr>
                </a:tc>
                <a:tc>
                  <a:txBody>
                    <a:bodyPr/>
                    <a:lstStyle/>
                    <a:p>
                      <a:pPr defTabSz="914400"/>
                      <a:r>
                        <a:rPr lang="en-AU" sz="1200" dirty="0"/>
                        <a:t>Example 1: Minimalist table</a:t>
                      </a:r>
                    </a:p>
                  </a:txBody>
                  <a:tcPr marL="25400" marR="25400" marT="25400" marB="25400" anchor="ctr" horzOverflow="overflow">
                    <a:solidFill>
                      <a:schemeClr val="accent4">
                        <a:hueOff val="348544"/>
                        <a:lumOff val="7139"/>
                      </a:schemeClr>
                    </a:solidFill>
                  </a:tcPr>
                </a:tc>
                <a:tc>
                  <a:txBody>
                    <a:bodyPr/>
                    <a:lstStyle/>
                    <a:p>
                      <a:pPr defTabSz="914400"/>
                      <a:r>
                        <a:rPr lang="en-AU" sz="1200" dirty="0"/>
                        <a:t>Example 2: Satellite telescope mirror</a:t>
                      </a:r>
                    </a:p>
                  </a:txBody>
                  <a:tcPr marL="25400" marR="25400" marT="25400" marB="25400" anchor="ctr" horzOverflow="overflow">
                    <a:solidFill>
                      <a:schemeClr val="accent4">
                        <a:hueOff val="348544"/>
                        <a:lumOff val="7139"/>
                      </a:schemeClr>
                    </a:solidFill>
                  </a:tcPr>
                </a:tc>
                <a:tc>
                  <a:txBody>
                    <a:bodyPr/>
                    <a:lstStyle/>
                    <a:p>
                      <a:pPr defTabSz="914400"/>
                      <a:r>
                        <a:rPr lang="en-AU" sz="1200" dirty="0"/>
                        <a:t>Project time!</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Summary</a:t>
                      </a:r>
                      <a:endParaRPr sz="1200" dirty="0"/>
                    </a:p>
                  </a:txBody>
                  <a:tcPr marL="25400" marR="25400" marT="25400" marB="25400" anchor="ctr" horzOverflow="overflow">
                    <a:solidFill>
                      <a:schemeClr val="accent4">
                        <a:hueOff val="348544"/>
                        <a:lumOff val="7139"/>
                      </a:schemeClr>
                    </a:solidFill>
                  </a:tcPr>
                </a:tc>
                <a:extLst>
                  <a:ext uri="{0D108BD9-81ED-4DB2-BD59-A6C34878D82A}">
                    <a16:rowId xmlns:a16="http://schemas.microsoft.com/office/drawing/2014/main" val="10000"/>
                  </a:ext>
                </a:extLst>
              </a:tr>
              <a:tr h="274765">
                <a:tc>
                  <a:txBody>
                    <a:bodyPr/>
                    <a:lstStyle/>
                    <a:p>
                      <a:pPr defTabSz="914400"/>
                      <a:r>
                        <a:rPr lang="en-AU" sz="1200" dirty="0"/>
                        <a:t>5</a:t>
                      </a:r>
                      <a:r>
                        <a:rPr sz="1200" dirty="0"/>
                        <a:t> min</a:t>
                      </a:r>
                    </a:p>
                  </a:txBody>
                  <a:tcPr marL="25400" marR="25400" marT="25400" marB="25400" anchor="ctr" horzOverflow="overflow">
                    <a:solidFill>
                      <a:srgbClr val="D5D5D5"/>
                    </a:solidFill>
                  </a:tcPr>
                </a:tc>
                <a:tc>
                  <a:txBody>
                    <a:bodyPr/>
                    <a:lstStyle/>
                    <a:p>
                      <a:pPr defTabSz="914400"/>
                      <a:r>
                        <a:rPr sz="1200" dirty="0"/>
                        <a:t>5 min</a:t>
                      </a:r>
                    </a:p>
                  </a:txBody>
                  <a:tcPr marL="25400" marR="25400" marT="25400" marB="25400" anchor="ctr" horzOverflow="overflow">
                    <a:solidFill>
                      <a:srgbClr val="FF968D"/>
                    </a:solidFill>
                  </a:tcPr>
                </a:tc>
                <a:tc>
                  <a:txBody>
                    <a:bodyPr/>
                    <a:lstStyle/>
                    <a:p>
                      <a:pPr defTabSz="914400"/>
                      <a:r>
                        <a:rPr lang="en-AU" sz="1200" dirty="0"/>
                        <a:t>25</a:t>
                      </a:r>
                      <a:r>
                        <a:rPr sz="1200" dirty="0"/>
                        <a:t> min</a:t>
                      </a:r>
                    </a:p>
                  </a:txBody>
                  <a:tcPr marL="25400" marR="25400" marT="25400" marB="25400" anchor="ctr" horzOverflow="overflow">
                    <a:solidFill>
                      <a:srgbClr val="D5D5D5"/>
                    </a:solidFill>
                  </a:tcPr>
                </a:tc>
                <a:tc>
                  <a:txBody>
                    <a:bodyPr/>
                    <a:lstStyle/>
                    <a:p>
                      <a:pPr defTabSz="914400"/>
                      <a:r>
                        <a:rPr lang="en-AU" sz="1200" dirty="0"/>
                        <a:t>25</a:t>
                      </a:r>
                      <a:r>
                        <a:rPr sz="1200" dirty="0"/>
                        <a:t> min</a:t>
                      </a:r>
                    </a:p>
                  </a:txBody>
                  <a:tcPr marL="25400" marR="25400" marT="25400" marB="25400" anchor="ctr" horzOverflow="overflow">
                    <a:solidFill>
                      <a:srgbClr val="D5D5D5"/>
                    </a:solidFill>
                  </a:tcPr>
                </a:tc>
                <a:tc>
                  <a:txBody>
                    <a:bodyPr/>
                    <a:lstStyle/>
                    <a:p>
                      <a:pPr defTabSz="914400"/>
                      <a:r>
                        <a:rPr lang="en-AU" sz="1200" dirty="0"/>
                        <a:t>55 min</a:t>
                      </a:r>
                      <a:endParaRPr sz="1200" dirty="0"/>
                    </a:p>
                  </a:txBody>
                  <a:tcPr marL="25400" marR="25400" marT="25400" marB="25400" anchor="ctr" horzOverflow="overflow">
                    <a:solidFill>
                      <a:srgbClr val="D5D5D5"/>
                    </a:solidFill>
                  </a:tcPr>
                </a:tc>
                <a:tc>
                  <a:txBody>
                    <a:bodyPr/>
                    <a:lstStyle/>
                    <a:p>
                      <a:pPr defTabSz="914400"/>
                      <a:r>
                        <a:rPr sz="1200" dirty="0"/>
                        <a:t>5 min</a:t>
                      </a:r>
                    </a:p>
                  </a:txBody>
                  <a:tcPr marL="25400" marR="25400" marT="25400" marB="25400" anchor="ctr" horzOverflow="overflow">
                    <a:solidFill>
                      <a:srgbClr val="D5D5D5"/>
                    </a:solidFill>
                  </a:tcPr>
                </a:tc>
                <a:extLst>
                  <a:ext uri="{0D108BD9-81ED-4DB2-BD59-A6C34878D82A}">
                    <a16:rowId xmlns:a16="http://schemas.microsoft.com/office/drawing/2014/main" val="10001"/>
                  </a:ext>
                </a:extLst>
              </a:tr>
              <a:tr h="284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F968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851717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The process explained</a:t>
            </a:r>
          </a:p>
        </p:txBody>
      </p:sp>
      <p:graphicFrame>
        <p:nvGraphicFramePr>
          <p:cNvPr id="5" name="Diagram 4">
            <a:extLst>
              <a:ext uri="{FF2B5EF4-FFF2-40B4-BE49-F238E27FC236}">
                <a16:creationId xmlns:a16="http://schemas.microsoft.com/office/drawing/2014/main" id="{D3F4EBAB-C1A7-626A-A8F7-E38FFBC9D54E}"/>
              </a:ext>
            </a:extLst>
          </p:cNvPr>
          <p:cNvGraphicFramePr/>
          <p:nvPr>
            <p:extLst>
              <p:ext uri="{D42A27DB-BD31-4B8C-83A1-F6EECF244321}">
                <p14:modId xmlns:p14="http://schemas.microsoft.com/office/powerpoint/2010/main" val="3439310555"/>
              </p:ext>
            </p:extLst>
          </p:nvPr>
        </p:nvGraphicFramePr>
        <p:xfrm>
          <a:off x="448172" y="1660240"/>
          <a:ext cx="3240360"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6FA76D50-6F0B-28B0-AABA-E71BD8D8C549}"/>
              </a:ext>
            </a:extLst>
          </p:cNvPr>
          <p:cNvGraphicFramePr/>
          <p:nvPr>
            <p:extLst>
              <p:ext uri="{D42A27DB-BD31-4B8C-83A1-F6EECF244321}">
                <p14:modId xmlns:p14="http://schemas.microsoft.com/office/powerpoint/2010/main" val="2889056770"/>
              </p:ext>
            </p:extLst>
          </p:nvPr>
        </p:nvGraphicFramePr>
        <p:xfrm>
          <a:off x="4797537" y="1351013"/>
          <a:ext cx="6660738" cy="52989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0" name="Straight Arrow Connector 9">
            <a:extLst>
              <a:ext uri="{FF2B5EF4-FFF2-40B4-BE49-F238E27FC236}">
                <a16:creationId xmlns:a16="http://schemas.microsoft.com/office/drawing/2014/main" id="{26FF801B-45DD-B40C-CBBE-3473088F6CB7}"/>
              </a:ext>
            </a:extLst>
          </p:cNvPr>
          <p:cNvCxnSpPr>
            <a:cxnSpLocks/>
          </p:cNvCxnSpPr>
          <p:nvPr/>
        </p:nvCxnSpPr>
        <p:spPr>
          <a:xfrm flipH="1">
            <a:off x="3707395" y="1988840"/>
            <a:ext cx="888777"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D6292C4E-6028-883C-3448-5839B6EFB947}"/>
              </a:ext>
            </a:extLst>
          </p:cNvPr>
          <p:cNvCxnSpPr>
            <a:cxnSpLocks/>
          </p:cNvCxnSpPr>
          <p:nvPr/>
        </p:nvCxnSpPr>
        <p:spPr>
          <a:xfrm flipH="1">
            <a:off x="3707395" y="4000499"/>
            <a:ext cx="1668525"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A2569515-8AD9-21AB-D053-9B4E0B31C3BF}"/>
              </a:ext>
            </a:extLst>
          </p:cNvPr>
          <p:cNvCxnSpPr>
            <a:cxnSpLocks/>
          </p:cNvCxnSpPr>
          <p:nvPr/>
        </p:nvCxnSpPr>
        <p:spPr>
          <a:xfrm flipH="1">
            <a:off x="3707395" y="2996952"/>
            <a:ext cx="1308485"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F6E87C76-978A-2B4F-5E7C-7E1486204A23}"/>
              </a:ext>
            </a:extLst>
          </p:cNvPr>
          <p:cNvCxnSpPr>
            <a:cxnSpLocks/>
          </p:cNvCxnSpPr>
          <p:nvPr/>
        </p:nvCxnSpPr>
        <p:spPr>
          <a:xfrm flipH="1">
            <a:off x="3707395" y="5013176"/>
            <a:ext cx="1308485"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A89DDC2F-1563-FA81-7CBC-7D3F252001A8}"/>
              </a:ext>
            </a:extLst>
          </p:cNvPr>
          <p:cNvCxnSpPr>
            <a:cxnSpLocks/>
          </p:cNvCxnSpPr>
          <p:nvPr/>
        </p:nvCxnSpPr>
        <p:spPr>
          <a:xfrm flipH="1">
            <a:off x="3738332" y="6021288"/>
            <a:ext cx="888777"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77074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0"/>
          </p:nvPr>
        </p:nvSpPr>
        <p:spPr/>
        <p:txBody>
          <a:bodyPr/>
          <a:lstStyle/>
          <a:p>
            <a:pPr marL="0" indent="0">
              <a:buNone/>
            </a:pPr>
            <a:r>
              <a:rPr lang="en-AU" sz="3733" dirty="0"/>
              <a:t>Example 1: Minimalist table</a:t>
            </a:r>
          </a:p>
        </p:txBody>
      </p:sp>
      <p:graphicFrame>
        <p:nvGraphicFramePr>
          <p:cNvPr id="4" name="Table">
            <a:extLst>
              <a:ext uri="{FF2B5EF4-FFF2-40B4-BE49-F238E27FC236}">
                <a16:creationId xmlns:a16="http://schemas.microsoft.com/office/drawing/2014/main" id="{383FA6EF-5CB0-FA35-920B-0075AA5E4614}"/>
              </a:ext>
            </a:extLst>
          </p:cNvPr>
          <p:cNvGraphicFramePr/>
          <p:nvPr>
            <p:extLst>
              <p:ext uri="{D42A27DB-BD31-4B8C-83A1-F6EECF244321}">
                <p14:modId xmlns:p14="http://schemas.microsoft.com/office/powerpoint/2010/main" val="1259026903"/>
              </p:ext>
            </p:extLst>
          </p:nvPr>
        </p:nvGraphicFramePr>
        <p:xfrm>
          <a:off x="1266" y="5887243"/>
          <a:ext cx="12190734" cy="980666"/>
        </p:xfrm>
        <a:graphic>
          <a:graphicData uri="http://schemas.openxmlformats.org/drawingml/2006/table">
            <a:tbl>
              <a:tblPr/>
              <a:tblGrid>
                <a:gridCol w="2031789">
                  <a:extLst>
                    <a:ext uri="{9D8B030D-6E8A-4147-A177-3AD203B41FA5}">
                      <a16:colId xmlns:a16="http://schemas.microsoft.com/office/drawing/2014/main" val="20001"/>
                    </a:ext>
                  </a:extLst>
                </a:gridCol>
                <a:gridCol w="2031789">
                  <a:extLst>
                    <a:ext uri="{9D8B030D-6E8A-4147-A177-3AD203B41FA5}">
                      <a16:colId xmlns:a16="http://schemas.microsoft.com/office/drawing/2014/main" val="20003"/>
                    </a:ext>
                  </a:extLst>
                </a:gridCol>
                <a:gridCol w="2031789">
                  <a:extLst>
                    <a:ext uri="{9D8B030D-6E8A-4147-A177-3AD203B41FA5}">
                      <a16:colId xmlns:a16="http://schemas.microsoft.com/office/drawing/2014/main" val="20004"/>
                    </a:ext>
                  </a:extLst>
                </a:gridCol>
                <a:gridCol w="2031789">
                  <a:extLst>
                    <a:ext uri="{9D8B030D-6E8A-4147-A177-3AD203B41FA5}">
                      <a16:colId xmlns:a16="http://schemas.microsoft.com/office/drawing/2014/main" val="20005"/>
                    </a:ext>
                  </a:extLst>
                </a:gridCol>
                <a:gridCol w="2031789">
                  <a:extLst>
                    <a:ext uri="{9D8B030D-6E8A-4147-A177-3AD203B41FA5}">
                      <a16:colId xmlns:a16="http://schemas.microsoft.com/office/drawing/2014/main" val="2706584484"/>
                    </a:ext>
                  </a:extLst>
                </a:gridCol>
                <a:gridCol w="2031789">
                  <a:extLst>
                    <a:ext uri="{9D8B030D-6E8A-4147-A177-3AD203B41FA5}">
                      <a16:colId xmlns:a16="http://schemas.microsoft.com/office/drawing/2014/main" val="20007"/>
                    </a:ext>
                  </a:extLst>
                </a:gridCol>
              </a:tblGrid>
              <a:tr h="421437">
                <a:tc>
                  <a:txBody>
                    <a:bodyPr/>
                    <a:lstStyle/>
                    <a:p>
                      <a:pPr defTabSz="914400"/>
                      <a:r>
                        <a:rPr lang="en-GB" sz="1200" dirty="0"/>
                        <a:t>How this fits into your assignments</a:t>
                      </a:r>
                    </a:p>
                  </a:txBody>
                  <a:tcPr marL="25400" marR="25400" marT="25400" marB="25400" anchor="ctr" horzOverflow="overflow">
                    <a:solidFill>
                      <a:srgbClr val="FFF056"/>
                    </a:solidFill>
                  </a:tcPr>
                </a:tc>
                <a:tc>
                  <a:txBody>
                    <a:bodyPr/>
                    <a:lstStyle/>
                    <a:p>
                      <a:pPr defTabSz="914400"/>
                      <a:r>
                        <a:rPr lang="en-AU" sz="1200" dirty="0"/>
                        <a:t>The process explained</a:t>
                      </a:r>
                    </a:p>
                  </a:txBody>
                  <a:tcPr marL="25400" marR="25400" marT="25400" marB="25400" anchor="ctr" horzOverflow="overflow">
                    <a:solidFill>
                      <a:schemeClr val="accent4">
                        <a:hueOff val="348544"/>
                        <a:lumOff val="7139"/>
                      </a:schemeClr>
                    </a:solidFill>
                  </a:tcPr>
                </a:tc>
                <a:tc>
                  <a:txBody>
                    <a:bodyPr/>
                    <a:lstStyle/>
                    <a:p>
                      <a:pPr defTabSz="914400"/>
                      <a:r>
                        <a:rPr lang="en-AU" sz="1200" dirty="0"/>
                        <a:t>Example 1: Minimalist table</a:t>
                      </a:r>
                    </a:p>
                  </a:txBody>
                  <a:tcPr marL="25400" marR="25400" marT="25400" marB="25400" anchor="ctr" horzOverflow="overflow">
                    <a:solidFill>
                      <a:srgbClr val="FF968D"/>
                    </a:solidFill>
                  </a:tcPr>
                </a:tc>
                <a:tc>
                  <a:txBody>
                    <a:bodyPr/>
                    <a:lstStyle/>
                    <a:p>
                      <a:pPr defTabSz="914400"/>
                      <a:r>
                        <a:rPr lang="en-AU" sz="1200" dirty="0"/>
                        <a:t>Example 2: Satellite telescope mirror</a:t>
                      </a:r>
                    </a:p>
                  </a:txBody>
                  <a:tcPr marL="25400" marR="25400" marT="25400" marB="25400" anchor="ctr" horzOverflow="overflow">
                    <a:solidFill>
                      <a:schemeClr val="accent4">
                        <a:hueOff val="348544"/>
                        <a:lumOff val="7139"/>
                      </a:schemeClr>
                    </a:solidFill>
                  </a:tcPr>
                </a:tc>
                <a:tc>
                  <a:txBody>
                    <a:bodyPr/>
                    <a:lstStyle/>
                    <a:p>
                      <a:pPr defTabSz="914400"/>
                      <a:r>
                        <a:rPr lang="en-AU" sz="1200" dirty="0"/>
                        <a:t>Project time!</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Summary</a:t>
                      </a:r>
                      <a:endParaRPr sz="1200" dirty="0"/>
                    </a:p>
                  </a:txBody>
                  <a:tcPr marL="25400" marR="25400" marT="25400" marB="25400" anchor="ctr" horzOverflow="overflow">
                    <a:solidFill>
                      <a:schemeClr val="accent4">
                        <a:hueOff val="348544"/>
                        <a:lumOff val="7139"/>
                      </a:schemeClr>
                    </a:solidFill>
                  </a:tcPr>
                </a:tc>
                <a:extLst>
                  <a:ext uri="{0D108BD9-81ED-4DB2-BD59-A6C34878D82A}">
                    <a16:rowId xmlns:a16="http://schemas.microsoft.com/office/drawing/2014/main" val="10000"/>
                  </a:ext>
                </a:extLst>
              </a:tr>
              <a:tr h="274765">
                <a:tc>
                  <a:txBody>
                    <a:bodyPr/>
                    <a:lstStyle/>
                    <a:p>
                      <a:pPr defTabSz="914400"/>
                      <a:r>
                        <a:rPr lang="en-AU" sz="1200" dirty="0"/>
                        <a:t>5</a:t>
                      </a:r>
                      <a:r>
                        <a:rPr sz="1200" dirty="0"/>
                        <a:t> min</a:t>
                      </a:r>
                    </a:p>
                  </a:txBody>
                  <a:tcPr marL="25400" marR="25400" marT="25400" marB="25400" anchor="ctr" horzOverflow="overflow">
                    <a:solidFill>
                      <a:srgbClr val="D5D5D5"/>
                    </a:solidFill>
                  </a:tcPr>
                </a:tc>
                <a:tc>
                  <a:txBody>
                    <a:bodyPr/>
                    <a:lstStyle/>
                    <a:p>
                      <a:pPr defTabSz="914400"/>
                      <a:r>
                        <a:rPr sz="1200"/>
                        <a:t>5 min</a:t>
                      </a:r>
                    </a:p>
                  </a:txBody>
                  <a:tcPr marL="25400" marR="25400" marT="25400" marB="25400" anchor="ctr" horzOverflow="overflow">
                    <a:solidFill>
                      <a:srgbClr val="D5D5D5"/>
                    </a:solidFill>
                  </a:tcPr>
                </a:tc>
                <a:tc>
                  <a:txBody>
                    <a:bodyPr/>
                    <a:lstStyle/>
                    <a:p>
                      <a:pPr defTabSz="914400"/>
                      <a:r>
                        <a:rPr lang="en-AU" sz="1200" dirty="0"/>
                        <a:t>25</a:t>
                      </a:r>
                      <a:r>
                        <a:rPr sz="1200" dirty="0"/>
                        <a:t> min</a:t>
                      </a:r>
                    </a:p>
                  </a:txBody>
                  <a:tcPr marL="25400" marR="25400" marT="25400" marB="25400" anchor="ctr" horzOverflow="overflow">
                    <a:solidFill>
                      <a:srgbClr val="FF968D"/>
                    </a:solidFill>
                  </a:tcPr>
                </a:tc>
                <a:tc>
                  <a:txBody>
                    <a:bodyPr/>
                    <a:lstStyle/>
                    <a:p>
                      <a:pPr defTabSz="914400"/>
                      <a:r>
                        <a:rPr lang="en-AU" sz="1200" dirty="0"/>
                        <a:t>25</a:t>
                      </a:r>
                      <a:r>
                        <a:rPr sz="1200" dirty="0"/>
                        <a:t> min</a:t>
                      </a:r>
                    </a:p>
                  </a:txBody>
                  <a:tcPr marL="25400" marR="25400" marT="25400" marB="25400" anchor="ctr" horzOverflow="overflow">
                    <a:solidFill>
                      <a:srgbClr val="D5D5D5"/>
                    </a:solidFill>
                  </a:tcPr>
                </a:tc>
                <a:tc>
                  <a:txBody>
                    <a:bodyPr/>
                    <a:lstStyle/>
                    <a:p>
                      <a:pPr defTabSz="914400"/>
                      <a:r>
                        <a:rPr lang="en-AU" sz="1200" dirty="0"/>
                        <a:t>55 min</a:t>
                      </a:r>
                      <a:endParaRPr sz="1200" dirty="0"/>
                    </a:p>
                  </a:txBody>
                  <a:tcPr marL="25400" marR="25400" marT="25400" marB="25400" anchor="ctr" horzOverflow="overflow">
                    <a:solidFill>
                      <a:srgbClr val="D5D5D5"/>
                    </a:solidFill>
                  </a:tcPr>
                </a:tc>
                <a:tc>
                  <a:txBody>
                    <a:bodyPr/>
                    <a:lstStyle/>
                    <a:p>
                      <a:pPr defTabSz="914400"/>
                      <a:r>
                        <a:rPr sz="1200" dirty="0"/>
                        <a:t>5 min</a:t>
                      </a:r>
                    </a:p>
                  </a:txBody>
                  <a:tcPr marL="25400" marR="25400" marT="25400" marB="25400" anchor="ctr" horzOverflow="overflow">
                    <a:solidFill>
                      <a:srgbClr val="D5D5D5"/>
                    </a:solidFill>
                  </a:tcPr>
                </a:tc>
                <a:extLst>
                  <a:ext uri="{0D108BD9-81ED-4DB2-BD59-A6C34878D82A}">
                    <a16:rowId xmlns:a16="http://schemas.microsoft.com/office/drawing/2014/main" val="10001"/>
                  </a:ext>
                </a:extLst>
              </a:tr>
              <a:tr h="284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F968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5382354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2025E66-8CE3-0E0A-7B5C-F0A7E6F91463}"/>
              </a:ext>
            </a:extLst>
          </p:cNvPr>
          <p:cNvSpPr/>
          <p:nvPr/>
        </p:nvSpPr>
        <p:spPr>
          <a:xfrm>
            <a:off x="597205" y="5517232"/>
            <a:ext cx="5210763" cy="783883"/>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B6D53D27-FF94-336F-55D8-C6BFD3ED1E39}"/>
              </a:ext>
            </a:extLst>
          </p:cNvPr>
          <p:cNvSpPr/>
          <p:nvPr/>
        </p:nvSpPr>
        <p:spPr>
          <a:xfrm>
            <a:off x="597205" y="1408433"/>
            <a:ext cx="5210763" cy="346072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extLst>
              <a:ext uri="{FF2B5EF4-FFF2-40B4-BE49-F238E27FC236}">
                <a16:creationId xmlns:a16="http://schemas.microsoft.com/office/drawing/2014/main" id="{421BC392-5ACD-DC08-213A-05D573D90933}"/>
              </a:ext>
            </a:extLst>
          </p:cNvPr>
          <p:cNvPicPr>
            <a:picLocks noChangeAspect="1"/>
          </p:cNvPicPr>
          <p:nvPr/>
        </p:nvPicPr>
        <p:blipFill>
          <a:blip r:embed="rId3"/>
          <a:stretch>
            <a:fillRect/>
          </a:stretch>
        </p:blipFill>
        <p:spPr>
          <a:xfrm>
            <a:off x="7104112" y="1628400"/>
            <a:ext cx="3384376" cy="3074593"/>
          </a:xfrm>
          <a:prstGeom prst="rect">
            <a:avLst/>
          </a:prstGeom>
        </p:spPr>
      </p:pic>
      <p:sp>
        <p:nvSpPr>
          <p:cNvPr id="2" name="Title 1">
            <a:extLst>
              <a:ext uri="{FF2B5EF4-FFF2-40B4-BE49-F238E27FC236}">
                <a16:creationId xmlns:a16="http://schemas.microsoft.com/office/drawing/2014/main" id="{50066717-5573-4574-BEA8-383F134D075B}"/>
              </a:ext>
            </a:extLst>
          </p:cNvPr>
          <p:cNvSpPr>
            <a:spLocks noGrp="1"/>
          </p:cNvSpPr>
          <p:nvPr>
            <p:ph type="title"/>
          </p:nvPr>
        </p:nvSpPr>
        <p:spPr/>
        <p:txBody>
          <a:bodyPr>
            <a:normAutofit/>
          </a:bodyPr>
          <a:lstStyle/>
          <a:p>
            <a:pPr marR="0" algn="l" defTabSz="2438338" rtl="0" fontAlgn="auto" latinLnBrk="0" hangingPunct="0">
              <a:lnSpc>
                <a:spcPct val="90000"/>
              </a:lnSpc>
              <a:spcBef>
                <a:spcPts val="300"/>
              </a:spcBef>
              <a:spcAft>
                <a:spcPts val="600"/>
              </a:spcAft>
              <a:buClrTx/>
              <a:buSzTx/>
              <a:tabLst/>
            </a:pPr>
            <a:r>
              <a:rPr lang="en-GB" sz="3200" dirty="0">
                <a:solidFill>
                  <a:srgbClr val="000000"/>
                </a:solidFill>
                <a:latin typeface="Arial" panose="020B0604020202020204" pitchFamily="34" charset="0"/>
                <a:ea typeface="Roboto"/>
                <a:cs typeface="Arial" panose="020B0604020202020204" pitchFamily="34" charset="0"/>
                <a:sym typeface="Roboto"/>
              </a:rPr>
              <a:t>Example 1: Minimalist Table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A7992A-10B1-5756-75FC-8C702E12594B}"/>
                  </a:ext>
                </a:extLst>
              </p:cNvPr>
              <p:cNvSpPr txBox="1"/>
              <p:nvPr/>
            </p:nvSpPr>
            <p:spPr>
              <a:xfrm>
                <a:off x="695400" y="1553718"/>
                <a:ext cx="5040560" cy="30008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marR="0" indent="-285750" algn="just" defTabSz="2438338" rtl="0" fontAlgn="auto" latinLnBrk="0" hangingPunct="0">
                  <a:spcBef>
                    <a:spcPts val="300"/>
                  </a:spcBef>
                  <a:spcAft>
                    <a:spcPts val="1200"/>
                  </a:spcAft>
                  <a:buClrTx/>
                  <a:buSzTx/>
                  <a:buFont typeface="Wingdings" panose="05000000000000000000" pitchFamily="2" charset="2"/>
                  <a:buChar char="ü"/>
                  <a:tabLst/>
                </a:pPr>
                <a:r>
                  <a:rPr lang="en-GB" sz="1400" b="1" dirty="0">
                    <a:solidFill>
                      <a:srgbClr val="000000"/>
                    </a:solidFill>
                    <a:latin typeface="Arial" panose="020B0604020202020204" pitchFamily="34" charset="0"/>
                    <a:ea typeface="Roboto"/>
                    <a:cs typeface="Arial" panose="020B0604020202020204" pitchFamily="34" charset="0"/>
                    <a:sym typeface="Roboto"/>
                  </a:rPr>
                  <a:t>Step 1: Decide what you want to optimise</a:t>
                </a:r>
              </a:p>
              <a:p>
                <a:pPr marL="742950" lvl="1" indent="-285750" algn="just" defTabSz="2438338" fontAlgn="auto" hangingPunct="0">
                  <a:spcBef>
                    <a:spcPts val="300"/>
                  </a:spcBef>
                  <a:spcAft>
                    <a:spcPts val="1200"/>
                  </a:spcAft>
                  <a:buFont typeface="Wingdings" panose="05000000000000000000" pitchFamily="2" charset="2"/>
                  <a:buChar char="q"/>
                </a:pPr>
                <a:r>
                  <a:rPr lang="en-AU" sz="1200" dirty="0">
                    <a:solidFill>
                      <a:srgbClr val="000000"/>
                    </a:solidFill>
                    <a:latin typeface="Arial" panose="020B0604020202020204" pitchFamily="34" charset="0"/>
                    <a:ea typeface="Roboto"/>
                    <a:cs typeface="Arial" panose="020B0604020202020204" pitchFamily="34" charset="0"/>
                    <a:sym typeface="Roboto"/>
                  </a:rPr>
                  <a:t>We want to optimise the legs of the table. </a:t>
                </a:r>
              </a:p>
              <a:p>
                <a:pPr marL="742950" lvl="1" indent="-285750" algn="just" defTabSz="2438338" fontAlgn="auto" hangingPunct="0">
                  <a:spcBef>
                    <a:spcPts val="300"/>
                  </a:spcBef>
                  <a:spcAft>
                    <a:spcPts val="1200"/>
                  </a:spcAft>
                  <a:buFont typeface="Wingdings" panose="05000000000000000000" pitchFamily="2" charset="2"/>
                  <a:buChar char="q"/>
                </a:pPr>
                <a:r>
                  <a:rPr lang="en-AU" sz="1200" dirty="0">
                    <a:solidFill>
                      <a:srgbClr val="000000"/>
                    </a:solidFill>
                    <a:latin typeface="Arial" panose="020B0604020202020204" pitchFamily="34" charset="0"/>
                    <a:ea typeface="Roboto"/>
                    <a:cs typeface="Arial" panose="020B0604020202020204" pitchFamily="34" charset="0"/>
                    <a:sym typeface="Roboto"/>
                  </a:rPr>
                  <a:t>Specifically, we want to: </a:t>
                </a:r>
                <a:r>
                  <a:rPr lang="en-GB" sz="1200" i="1" dirty="0">
                    <a:solidFill>
                      <a:srgbClr val="000000"/>
                    </a:solidFill>
                    <a:latin typeface="Arial" panose="020B0604020202020204" pitchFamily="34" charset="0"/>
                    <a:ea typeface="Roboto"/>
                    <a:cs typeface="Arial" panose="020B0604020202020204" pitchFamily="34" charset="0"/>
                    <a:sym typeface="Roboto"/>
                  </a:rPr>
                  <a:t>Minimise</a:t>
                </a:r>
                <a:r>
                  <a:rPr lang="en-GB" sz="1200" dirty="0">
                    <a:solidFill>
                      <a:srgbClr val="000000"/>
                    </a:solidFill>
                    <a:latin typeface="Arial" panose="020B0604020202020204" pitchFamily="34" charset="0"/>
                    <a:ea typeface="Roboto"/>
                    <a:cs typeface="Arial" panose="020B0604020202020204" pitchFamily="34" charset="0"/>
                    <a:sym typeface="Roboto"/>
                  </a:rPr>
                  <a:t> </a:t>
                </a:r>
                <a:r>
                  <a:rPr lang="en-GB" sz="1200" u="sng" dirty="0">
                    <a:solidFill>
                      <a:srgbClr val="000000"/>
                    </a:solidFill>
                    <a:latin typeface="Arial" panose="020B0604020202020204" pitchFamily="34" charset="0"/>
                    <a:ea typeface="Roboto"/>
                    <a:cs typeface="Arial" panose="020B0604020202020204" pitchFamily="34" charset="0"/>
                    <a:sym typeface="Roboto"/>
                  </a:rPr>
                  <a:t>mass</a:t>
                </a:r>
                <a:r>
                  <a:rPr lang="en-GB" sz="1200" dirty="0">
                    <a:solidFill>
                      <a:srgbClr val="000000"/>
                    </a:solidFill>
                    <a:latin typeface="Arial" panose="020B0604020202020204" pitchFamily="34" charset="0"/>
                    <a:ea typeface="Roboto"/>
                    <a:cs typeface="Arial" panose="020B0604020202020204" pitchFamily="34" charset="0"/>
                    <a:sym typeface="Roboto"/>
                  </a:rPr>
                  <a:t> </a:t>
                </a:r>
                <a14:m>
                  <m:oMath xmlns:m="http://schemas.openxmlformats.org/officeDocument/2006/math">
                    <m:d>
                      <m:dPr>
                        <m:ctrlPr>
                          <a:rPr lang="en-AU" sz="1200" b="1" i="1" smtClean="0">
                            <a:solidFill>
                              <a:srgbClr val="000000"/>
                            </a:solidFill>
                            <a:latin typeface="Cambria Math" panose="02040503050406030204" pitchFamily="18" charset="0"/>
                            <a:ea typeface="Roboto"/>
                            <a:cs typeface="Arial" panose="020B0604020202020204" pitchFamily="34" charset="0"/>
                            <a:sym typeface="Roboto"/>
                          </a:rPr>
                        </m:ctrlPr>
                      </m:dPr>
                      <m:e>
                        <m:r>
                          <a:rPr lang="en-AU" sz="1200" b="1" i="1" smtClean="0">
                            <a:solidFill>
                              <a:srgbClr val="000000"/>
                            </a:solidFill>
                            <a:latin typeface="Cambria Math" panose="02040503050406030204" pitchFamily="18" charset="0"/>
                            <a:ea typeface="Roboto"/>
                            <a:cs typeface="Arial" panose="020B0604020202020204" pitchFamily="34" charset="0"/>
                            <a:sym typeface="Roboto"/>
                          </a:rPr>
                          <m:t>𝒎</m:t>
                        </m:r>
                      </m:e>
                    </m:d>
                  </m:oMath>
                </a14:m>
                <a:r>
                  <a:rPr lang="en-GB" sz="1200" dirty="0">
                    <a:solidFill>
                      <a:srgbClr val="000000"/>
                    </a:solidFill>
                    <a:latin typeface="Arial" panose="020B0604020202020204" pitchFamily="34" charset="0"/>
                    <a:ea typeface="Roboto"/>
                    <a:cs typeface="Arial" panose="020B0604020202020204" pitchFamily="34" charset="0"/>
                    <a:sym typeface="Roboto"/>
                  </a:rPr>
                  <a:t>, </a:t>
                </a:r>
                <a:r>
                  <a:rPr lang="en-GB" sz="1200" i="1" dirty="0">
                    <a:solidFill>
                      <a:srgbClr val="000000"/>
                    </a:solidFill>
                    <a:latin typeface="Arial" panose="020B0604020202020204" pitchFamily="34" charset="0"/>
                    <a:ea typeface="Roboto"/>
                    <a:cs typeface="Arial" panose="020B0604020202020204" pitchFamily="34" charset="0"/>
                    <a:sym typeface="Roboto"/>
                  </a:rPr>
                  <a:t>maximise</a:t>
                </a:r>
                <a:r>
                  <a:rPr lang="en-GB" sz="1200" dirty="0">
                    <a:solidFill>
                      <a:srgbClr val="000000"/>
                    </a:solidFill>
                    <a:latin typeface="Arial" panose="020B0604020202020204" pitchFamily="34" charset="0"/>
                    <a:ea typeface="Roboto"/>
                    <a:cs typeface="Arial" panose="020B0604020202020204" pitchFamily="34" charset="0"/>
                    <a:sym typeface="Roboto"/>
                  </a:rPr>
                  <a:t> </a:t>
                </a:r>
                <a:r>
                  <a:rPr lang="en-GB" sz="1200" u="sng" dirty="0">
                    <a:solidFill>
                      <a:srgbClr val="000000"/>
                    </a:solidFill>
                    <a:latin typeface="Arial" panose="020B0604020202020204" pitchFamily="34" charset="0"/>
                    <a:ea typeface="Roboto"/>
                    <a:cs typeface="Arial" panose="020B0604020202020204" pitchFamily="34" charset="0"/>
                    <a:sym typeface="Roboto"/>
                  </a:rPr>
                  <a:t>slenderness</a:t>
                </a:r>
                <a:r>
                  <a:rPr lang="en-GB" sz="1200" dirty="0">
                    <a:solidFill>
                      <a:srgbClr val="000000"/>
                    </a:solidFill>
                    <a:latin typeface="Arial" panose="020B0604020202020204" pitchFamily="34" charset="0"/>
                    <a:ea typeface="Roboto"/>
                    <a:cs typeface="Arial" panose="020B0604020202020204" pitchFamily="34" charset="0"/>
                    <a:sym typeface="Roboto"/>
                  </a:rPr>
                  <a:t> </a:t>
                </a:r>
                <a14:m>
                  <m:oMath xmlns:m="http://schemas.openxmlformats.org/officeDocument/2006/math">
                    <m:d>
                      <m:dPr>
                        <m:ctrlPr>
                          <a:rPr lang="en-AU" sz="1200" b="1" i="1" smtClean="0">
                            <a:solidFill>
                              <a:srgbClr val="000000"/>
                            </a:solidFill>
                            <a:latin typeface="Cambria Math" panose="02040503050406030204" pitchFamily="18" charset="0"/>
                            <a:ea typeface="Roboto"/>
                            <a:cs typeface="Arial" panose="020B0604020202020204" pitchFamily="34" charset="0"/>
                            <a:sym typeface="Roboto"/>
                          </a:rPr>
                        </m:ctrlPr>
                      </m:dPr>
                      <m:e>
                        <m:r>
                          <a:rPr lang="en-AU" sz="1200" b="1" i="1" smtClean="0">
                            <a:solidFill>
                              <a:srgbClr val="000000"/>
                            </a:solidFill>
                            <a:latin typeface="Cambria Math" panose="02040503050406030204" pitchFamily="18" charset="0"/>
                            <a:ea typeface="Roboto"/>
                            <a:cs typeface="Arial" panose="020B0604020202020204" pitchFamily="34" charset="0"/>
                            <a:sym typeface="Roboto"/>
                          </a:rPr>
                          <m:t>𝒓</m:t>
                        </m:r>
                      </m:e>
                    </m:d>
                    <m:r>
                      <a:rPr lang="en-AU" sz="1200" b="0" i="0" smtClean="0">
                        <a:solidFill>
                          <a:srgbClr val="000000"/>
                        </a:solidFill>
                        <a:latin typeface="Cambria Math" panose="02040503050406030204" pitchFamily="18" charset="0"/>
                        <a:ea typeface="Roboto"/>
                        <a:cs typeface="Arial" panose="020B0604020202020204" pitchFamily="34" charset="0"/>
                        <a:sym typeface="Roboto"/>
                      </a:rPr>
                      <m:t>.</m:t>
                    </m:r>
                  </m:oMath>
                </a14:m>
                <a:endParaRPr lang="en-AU" sz="1200" dirty="0">
                  <a:solidFill>
                    <a:srgbClr val="000000"/>
                  </a:solidFill>
                  <a:latin typeface="Arial" panose="020B0604020202020204" pitchFamily="34" charset="0"/>
                  <a:ea typeface="Roboto"/>
                  <a:cs typeface="Arial" panose="020B0604020202020204" pitchFamily="34" charset="0"/>
                  <a:sym typeface="Roboto"/>
                </a:endParaRPr>
              </a:p>
              <a:p>
                <a:pPr marL="285750" indent="-285750" algn="just" defTabSz="2438338" fontAlgn="auto" hangingPunct="0">
                  <a:spcBef>
                    <a:spcPts val="300"/>
                  </a:spcBef>
                  <a:spcAft>
                    <a:spcPts val="1200"/>
                  </a:spcAft>
                  <a:buFont typeface="Wingdings" panose="05000000000000000000" pitchFamily="2" charset="2"/>
                  <a:buChar char="ü"/>
                </a:pPr>
                <a:r>
                  <a:rPr lang="en-GB" sz="1400" b="1" dirty="0">
                    <a:solidFill>
                      <a:srgbClr val="000000"/>
                    </a:solidFill>
                    <a:latin typeface="Arial" panose="020B0604020202020204" pitchFamily="34" charset="0"/>
                    <a:ea typeface="Roboto"/>
                    <a:cs typeface="Arial" panose="020B0604020202020204" pitchFamily="34" charset="0"/>
                    <a:sym typeface="Roboto"/>
                  </a:rPr>
                  <a:t>Step 2: Determine constraints</a:t>
                </a:r>
              </a:p>
              <a:p>
                <a:pPr marL="742950" lvl="1" indent="-285750" algn="just" defTabSz="2438338" fontAlgn="auto" hangingPunct="0">
                  <a:spcBef>
                    <a:spcPts val="300"/>
                  </a:spcBef>
                  <a:spcAft>
                    <a:spcPts val="1200"/>
                  </a:spcAft>
                  <a:buFont typeface="Wingdings" panose="05000000000000000000" pitchFamily="2" charset="2"/>
                  <a:buChar char="q"/>
                </a:pPr>
                <a:r>
                  <a:rPr lang="en-GB" sz="1200" dirty="0">
                    <a:solidFill>
                      <a:srgbClr val="000000"/>
                    </a:solidFill>
                    <a:latin typeface="Arial" panose="020B0604020202020204" pitchFamily="34" charset="0"/>
                    <a:ea typeface="Roboto"/>
                    <a:cs typeface="Arial" panose="020B0604020202020204" pitchFamily="34" charset="0"/>
                    <a:sym typeface="Roboto"/>
                  </a:rPr>
                  <a:t>Fixed leg length </a:t>
                </a:r>
                <a14:m>
                  <m:oMath xmlns:m="http://schemas.openxmlformats.org/officeDocument/2006/math">
                    <m:r>
                      <a:rPr lang="en-AU" sz="1200" b="1" i="1" smtClean="0">
                        <a:solidFill>
                          <a:srgbClr val="000000"/>
                        </a:solidFill>
                        <a:latin typeface="Cambria Math" panose="02040503050406030204" pitchFamily="18" charset="0"/>
                        <a:ea typeface="Roboto"/>
                        <a:cs typeface="Arial" panose="020B0604020202020204" pitchFamily="34" charset="0"/>
                        <a:sym typeface="Roboto"/>
                      </a:rPr>
                      <m:t>(</m:t>
                    </m:r>
                    <m:r>
                      <a:rPr lang="en-AU" sz="1200" b="1" i="1" smtClean="0">
                        <a:solidFill>
                          <a:srgbClr val="000000"/>
                        </a:solidFill>
                        <a:latin typeface="Cambria Math" panose="02040503050406030204" pitchFamily="18" charset="0"/>
                        <a:ea typeface="Roboto"/>
                        <a:cs typeface="Arial" panose="020B0604020202020204" pitchFamily="34" charset="0"/>
                        <a:sym typeface="Roboto"/>
                      </a:rPr>
                      <m:t>𝑳</m:t>
                    </m:r>
                    <m:r>
                      <a:rPr lang="en-AU" sz="1200" b="1" i="1" smtClean="0">
                        <a:solidFill>
                          <a:srgbClr val="000000"/>
                        </a:solidFill>
                        <a:latin typeface="Cambria Math" panose="02040503050406030204" pitchFamily="18" charset="0"/>
                        <a:ea typeface="Roboto"/>
                        <a:cs typeface="Arial" panose="020B0604020202020204" pitchFamily="34" charset="0"/>
                        <a:sym typeface="Roboto"/>
                      </a:rPr>
                      <m:t>)</m:t>
                    </m:r>
                  </m:oMath>
                </a14:m>
                <a:r>
                  <a:rPr lang="en-GB" sz="1200" dirty="0">
                    <a:solidFill>
                      <a:srgbClr val="000000"/>
                    </a:solidFill>
                    <a:latin typeface="Arial" panose="020B0604020202020204" pitchFamily="34" charset="0"/>
                    <a:ea typeface="Roboto"/>
                    <a:cs typeface="Arial" panose="020B0604020202020204" pitchFamily="34" charset="0"/>
                    <a:sym typeface="Roboto"/>
                  </a:rPr>
                  <a:t>, withstand buckling under design load </a:t>
                </a:r>
                <a14:m>
                  <m:oMath xmlns:m="http://schemas.openxmlformats.org/officeDocument/2006/math">
                    <m:r>
                      <a:rPr lang="en-AU" sz="1200" b="1" i="1" smtClean="0">
                        <a:solidFill>
                          <a:srgbClr val="000000"/>
                        </a:solidFill>
                        <a:latin typeface="Cambria Math" panose="02040503050406030204" pitchFamily="18" charset="0"/>
                        <a:ea typeface="Roboto"/>
                        <a:cs typeface="Arial" panose="020B0604020202020204" pitchFamily="34" charset="0"/>
                        <a:sym typeface="Roboto"/>
                      </a:rPr>
                      <m:t>(</m:t>
                    </m:r>
                    <m:r>
                      <a:rPr lang="en-AU" sz="1200" b="1" i="1" smtClean="0">
                        <a:solidFill>
                          <a:srgbClr val="000000"/>
                        </a:solidFill>
                        <a:latin typeface="Cambria Math" panose="02040503050406030204" pitchFamily="18" charset="0"/>
                        <a:ea typeface="Roboto"/>
                        <a:cs typeface="Arial" panose="020B0604020202020204" pitchFamily="34" charset="0"/>
                        <a:sym typeface="Roboto"/>
                      </a:rPr>
                      <m:t>𝑭</m:t>
                    </m:r>
                    <m:r>
                      <a:rPr lang="en-AU" sz="1200" b="1" i="1" smtClean="0">
                        <a:solidFill>
                          <a:srgbClr val="000000"/>
                        </a:solidFill>
                        <a:latin typeface="Cambria Math" panose="02040503050406030204" pitchFamily="18" charset="0"/>
                        <a:ea typeface="Roboto"/>
                        <a:cs typeface="Arial" panose="020B0604020202020204" pitchFamily="34" charset="0"/>
                        <a:sym typeface="Roboto"/>
                      </a:rPr>
                      <m:t>)</m:t>
                    </m:r>
                  </m:oMath>
                </a14:m>
                <a:r>
                  <a:rPr lang="en-GB" sz="1200" dirty="0">
                    <a:solidFill>
                      <a:srgbClr val="000000"/>
                    </a:solidFill>
                    <a:latin typeface="Arial" panose="020B0604020202020204" pitchFamily="34" charset="0"/>
                    <a:ea typeface="Roboto"/>
                    <a:cs typeface="Arial" panose="020B0604020202020204" pitchFamily="34" charset="0"/>
                    <a:sym typeface="Roboto"/>
                  </a:rPr>
                  <a:t>, resistant to fracture when struck.</a:t>
                </a:r>
              </a:p>
              <a:p>
                <a:pPr marL="285750" indent="-285750" algn="just" defTabSz="2438338" fontAlgn="auto" hangingPunct="0">
                  <a:spcBef>
                    <a:spcPts val="300"/>
                  </a:spcBef>
                  <a:spcAft>
                    <a:spcPts val="1200"/>
                  </a:spcAft>
                  <a:buFont typeface="Wingdings" panose="05000000000000000000" pitchFamily="2" charset="2"/>
                  <a:buChar char="ü"/>
                </a:pPr>
                <a:r>
                  <a:rPr lang="en-GB" sz="1400" b="1" dirty="0">
                    <a:solidFill>
                      <a:srgbClr val="000000"/>
                    </a:solidFill>
                    <a:latin typeface="Arial" panose="020B0604020202020204" pitchFamily="34" charset="0"/>
                    <a:ea typeface="Roboto"/>
                    <a:cs typeface="Arial" panose="020B0604020202020204" pitchFamily="34" charset="0"/>
                    <a:sym typeface="Roboto"/>
                  </a:rPr>
                  <a:t>Step 3: Identify free variables that remain</a:t>
                </a:r>
              </a:p>
              <a:p>
                <a:pPr marL="742950" lvl="1" indent="-285750" algn="just" defTabSz="2438338" fontAlgn="auto" hangingPunct="0">
                  <a:spcBef>
                    <a:spcPts val="300"/>
                  </a:spcBef>
                  <a:spcAft>
                    <a:spcPts val="1200"/>
                  </a:spcAft>
                  <a:buFont typeface="Wingdings" panose="05000000000000000000" pitchFamily="2" charset="2"/>
                  <a:buChar char="q"/>
                </a:pPr>
                <a:r>
                  <a:rPr lang="en-GB" sz="1200" dirty="0">
                    <a:solidFill>
                      <a:srgbClr val="000000"/>
                    </a:solidFill>
                    <a:latin typeface="Arial" panose="020B0604020202020204" pitchFamily="34" charset="0"/>
                    <a:ea typeface="Roboto"/>
                    <a:cs typeface="Arial" panose="020B0604020202020204" pitchFamily="34" charset="0"/>
                    <a:sym typeface="Roboto"/>
                  </a:rPr>
                  <a:t>Diameter of table legs </a:t>
                </a:r>
                <a14:m>
                  <m:oMath xmlns:m="http://schemas.openxmlformats.org/officeDocument/2006/math">
                    <m:r>
                      <a:rPr lang="en-AU" sz="1200" b="1" i="1" smtClean="0">
                        <a:solidFill>
                          <a:srgbClr val="000000"/>
                        </a:solidFill>
                        <a:latin typeface="Cambria Math" panose="02040503050406030204" pitchFamily="18" charset="0"/>
                        <a:ea typeface="Roboto"/>
                        <a:cs typeface="Arial" panose="020B0604020202020204" pitchFamily="34" charset="0"/>
                        <a:sym typeface="Roboto"/>
                      </a:rPr>
                      <m:t>(</m:t>
                    </m:r>
                    <m:r>
                      <a:rPr lang="en-AU" sz="1200" b="1" i="1" smtClean="0">
                        <a:solidFill>
                          <a:srgbClr val="000000"/>
                        </a:solidFill>
                        <a:latin typeface="Cambria Math" panose="02040503050406030204" pitchFamily="18" charset="0"/>
                        <a:ea typeface="Roboto"/>
                        <a:cs typeface="Arial" panose="020B0604020202020204" pitchFamily="34" charset="0"/>
                        <a:sym typeface="Roboto"/>
                      </a:rPr>
                      <m:t>𝟐</m:t>
                    </m:r>
                    <m:r>
                      <a:rPr lang="en-AU" sz="1200" b="1" i="1" smtClean="0">
                        <a:solidFill>
                          <a:srgbClr val="000000"/>
                        </a:solidFill>
                        <a:latin typeface="Cambria Math" panose="02040503050406030204" pitchFamily="18" charset="0"/>
                        <a:ea typeface="Roboto"/>
                        <a:cs typeface="Arial" panose="020B0604020202020204" pitchFamily="34" charset="0"/>
                        <a:sym typeface="Roboto"/>
                      </a:rPr>
                      <m:t>𝒓</m:t>
                    </m:r>
                    <m:r>
                      <a:rPr lang="en-AU" sz="1200" b="1" i="1" smtClean="0">
                        <a:solidFill>
                          <a:srgbClr val="000000"/>
                        </a:solidFill>
                        <a:latin typeface="Cambria Math" panose="02040503050406030204" pitchFamily="18" charset="0"/>
                        <a:ea typeface="Roboto"/>
                        <a:cs typeface="Arial" panose="020B0604020202020204" pitchFamily="34" charset="0"/>
                        <a:sym typeface="Roboto"/>
                      </a:rPr>
                      <m:t>)</m:t>
                    </m:r>
                  </m:oMath>
                </a14:m>
                <a:r>
                  <a:rPr lang="en-GB" sz="1200" dirty="0">
                    <a:solidFill>
                      <a:srgbClr val="000000"/>
                    </a:solidFill>
                    <a:latin typeface="Arial" panose="020B0604020202020204" pitchFamily="34" charset="0"/>
                    <a:ea typeface="Roboto"/>
                    <a:cs typeface="Arial" panose="020B0604020202020204" pitchFamily="34" charset="0"/>
                    <a:sym typeface="Roboto"/>
                  </a:rPr>
                  <a:t>.</a:t>
                </a:r>
              </a:p>
            </p:txBody>
          </p:sp>
        </mc:Choice>
        <mc:Fallback xmlns="">
          <p:sp>
            <p:nvSpPr>
              <p:cNvPr id="11" name="TextBox 10">
                <a:extLst>
                  <a:ext uri="{FF2B5EF4-FFF2-40B4-BE49-F238E27FC236}">
                    <a16:creationId xmlns:a16="http://schemas.microsoft.com/office/drawing/2014/main" id="{26A7992A-10B1-5756-75FC-8C702E12594B}"/>
                  </a:ext>
                </a:extLst>
              </p:cNvPr>
              <p:cNvSpPr txBox="1">
                <a:spLocks noRot="1" noChangeAspect="1" noMove="1" noResize="1" noEditPoints="1" noAdjustHandles="1" noChangeArrowheads="1" noChangeShapeType="1" noTextEdit="1"/>
              </p:cNvSpPr>
              <p:nvPr/>
            </p:nvSpPr>
            <p:spPr>
              <a:xfrm>
                <a:off x="695400" y="1553718"/>
                <a:ext cx="5040560" cy="3000821"/>
              </a:xfrm>
              <a:prstGeom prst="rect">
                <a:avLst/>
              </a:prstGeom>
              <a:blipFill>
                <a:blip r:embed="rId4"/>
                <a:stretch>
                  <a:fillRect l="-121" t="-407" r="-121" b="-610"/>
                </a:stretch>
              </a:blipFill>
              <a:ln w="12700" cap="flat">
                <a:noFill/>
                <a:miter lim="400000"/>
              </a:ln>
              <a:effectLst/>
            </p:spPr>
            <p:txBody>
              <a:bodyPr/>
              <a:lstStyle/>
              <a:p>
                <a:r>
                  <a:rPr lang="en-AU">
                    <a:noFill/>
                  </a:rPr>
                  <a:t> </a:t>
                </a:r>
              </a:p>
            </p:txBody>
          </p:sp>
        </mc:Fallback>
      </mc:AlternateContent>
      <p:sp>
        <p:nvSpPr>
          <p:cNvPr id="17" name="Arrow: Down 16">
            <a:extLst>
              <a:ext uri="{FF2B5EF4-FFF2-40B4-BE49-F238E27FC236}">
                <a16:creationId xmlns:a16="http://schemas.microsoft.com/office/drawing/2014/main" id="{D4DB8430-F61E-4455-78C0-9F8D57CFE359}"/>
              </a:ext>
            </a:extLst>
          </p:cNvPr>
          <p:cNvSpPr/>
          <p:nvPr/>
        </p:nvSpPr>
        <p:spPr>
          <a:xfrm>
            <a:off x="2914554" y="5013176"/>
            <a:ext cx="360040" cy="436391"/>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19" name="TextBox 18">
            <a:extLst>
              <a:ext uri="{FF2B5EF4-FFF2-40B4-BE49-F238E27FC236}">
                <a16:creationId xmlns:a16="http://schemas.microsoft.com/office/drawing/2014/main" id="{E3C66830-D0B3-6470-F10B-8288432C235D}"/>
              </a:ext>
            </a:extLst>
          </p:cNvPr>
          <p:cNvSpPr txBox="1"/>
          <p:nvPr/>
        </p:nvSpPr>
        <p:spPr>
          <a:xfrm>
            <a:off x="598754" y="5566771"/>
            <a:ext cx="5209213" cy="6848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defTabSz="2438338" fontAlgn="auto" hangingPunct="0">
              <a:spcBef>
                <a:spcPts val="300"/>
              </a:spcBef>
              <a:spcAft>
                <a:spcPts val="1200"/>
              </a:spcAft>
              <a:buFont typeface="Wingdings" panose="05000000000000000000" pitchFamily="2" charset="2"/>
              <a:buChar char="ü"/>
            </a:pPr>
            <a:r>
              <a:rPr lang="en-GB" sz="1400" b="1" dirty="0">
                <a:solidFill>
                  <a:srgbClr val="000000"/>
                </a:solidFill>
                <a:latin typeface="Arial" panose="020B0604020202020204" pitchFamily="34" charset="0"/>
                <a:ea typeface="Roboto"/>
                <a:cs typeface="Arial" panose="020B0604020202020204" pitchFamily="34" charset="0"/>
                <a:sym typeface="Roboto"/>
              </a:rPr>
              <a:t>Step 4: Create material index/s</a:t>
            </a:r>
          </a:p>
          <a:p>
            <a:pPr marL="742950" lvl="1" indent="-285750" defTabSz="2438338" fontAlgn="auto" hangingPunct="0">
              <a:spcBef>
                <a:spcPts val="300"/>
              </a:spcBef>
              <a:spcAft>
                <a:spcPts val="1200"/>
              </a:spcAft>
              <a:buFont typeface="Wingdings" panose="05000000000000000000" pitchFamily="2" charset="2"/>
              <a:buChar char="q"/>
            </a:pPr>
            <a:r>
              <a:rPr lang="en-AU" sz="1200" dirty="0">
                <a:solidFill>
                  <a:srgbClr val="000000"/>
                </a:solidFill>
                <a:latin typeface="Arial" panose="020B0604020202020204" pitchFamily="34" charset="0"/>
                <a:ea typeface="Roboto"/>
                <a:cs typeface="Arial" panose="020B0604020202020204" pitchFamily="34" charset="0"/>
                <a:sym typeface="Roboto"/>
              </a:rPr>
              <a:t>We will start with minimising the mass… </a:t>
            </a:r>
            <a:endParaRPr lang="en-GB" sz="1200" dirty="0">
              <a:solidFill>
                <a:srgbClr val="000000"/>
              </a:solidFill>
              <a:latin typeface="Arial" panose="020B0604020202020204" pitchFamily="34" charset="0"/>
              <a:ea typeface="Roboto"/>
              <a:cs typeface="Arial" panose="020B0604020202020204" pitchFamily="34" charset="0"/>
              <a:sym typeface="Roboto"/>
            </a:endParaRPr>
          </a:p>
        </p:txBody>
      </p:sp>
    </p:spTree>
    <p:extLst>
      <p:ext uri="{BB962C8B-B14F-4D97-AF65-F5344CB8AC3E}">
        <p14:creationId xmlns:p14="http://schemas.microsoft.com/office/powerpoint/2010/main" val="299591266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F48447-A427-E369-D869-4CAA7D9761CA}"/>
              </a:ext>
            </a:extLst>
          </p:cNvPr>
          <p:cNvSpPr/>
          <p:nvPr/>
        </p:nvSpPr>
        <p:spPr>
          <a:xfrm>
            <a:off x="597205" y="1196752"/>
            <a:ext cx="7154979" cy="3600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extLst>
              <a:ext uri="{FF2B5EF4-FFF2-40B4-BE49-F238E27FC236}">
                <a16:creationId xmlns:a16="http://schemas.microsoft.com/office/drawing/2014/main" id="{421BC392-5ACD-DC08-213A-05D573D90933}"/>
              </a:ext>
            </a:extLst>
          </p:cNvPr>
          <p:cNvPicPr>
            <a:picLocks noChangeAspect="1"/>
          </p:cNvPicPr>
          <p:nvPr/>
        </p:nvPicPr>
        <p:blipFill>
          <a:blip r:embed="rId3"/>
          <a:stretch>
            <a:fillRect/>
          </a:stretch>
        </p:blipFill>
        <p:spPr>
          <a:xfrm>
            <a:off x="8204375" y="1624156"/>
            <a:ext cx="3384376" cy="3074593"/>
          </a:xfrm>
          <a:prstGeom prst="rect">
            <a:avLst/>
          </a:prstGeom>
        </p:spPr>
      </p:pic>
      <p:sp>
        <p:nvSpPr>
          <p:cNvPr id="2" name="Title 1">
            <a:extLst>
              <a:ext uri="{FF2B5EF4-FFF2-40B4-BE49-F238E27FC236}">
                <a16:creationId xmlns:a16="http://schemas.microsoft.com/office/drawing/2014/main" id="{50066717-5573-4574-BEA8-383F134D075B}"/>
              </a:ext>
            </a:extLst>
          </p:cNvPr>
          <p:cNvSpPr>
            <a:spLocks noGrp="1"/>
          </p:cNvSpPr>
          <p:nvPr>
            <p:ph type="title"/>
          </p:nvPr>
        </p:nvSpPr>
        <p:spPr/>
        <p:txBody>
          <a:bodyPr>
            <a:normAutofit/>
          </a:bodyPr>
          <a:lstStyle/>
          <a:p>
            <a:pPr marR="0" algn="l" defTabSz="2438338" rtl="0" fontAlgn="auto" latinLnBrk="0" hangingPunct="0">
              <a:lnSpc>
                <a:spcPct val="90000"/>
              </a:lnSpc>
              <a:spcBef>
                <a:spcPts val="300"/>
              </a:spcBef>
              <a:spcAft>
                <a:spcPts val="600"/>
              </a:spcAft>
              <a:buClrTx/>
              <a:buSzTx/>
              <a:tabLst/>
            </a:pPr>
            <a:r>
              <a:rPr lang="en-GB" sz="3200" dirty="0">
                <a:solidFill>
                  <a:srgbClr val="000000"/>
                </a:solidFill>
                <a:latin typeface="Arial" panose="020B0604020202020204" pitchFamily="34" charset="0"/>
                <a:ea typeface="Roboto"/>
                <a:cs typeface="Arial" panose="020B0604020202020204" pitchFamily="34" charset="0"/>
                <a:sym typeface="Roboto"/>
              </a:rPr>
              <a:t>Example 1: Minimalist Table</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3C66830-D0B3-6470-F10B-8288432C235D}"/>
                  </a:ext>
                </a:extLst>
              </p:cNvPr>
              <p:cNvSpPr txBox="1"/>
              <p:nvPr/>
            </p:nvSpPr>
            <p:spPr>
              <a:xfrm>
                <a:off x="597205" y="1256332"/>
                <a:ext cx="7154979" cy="34424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defTabSz="2438338" fontAlgn="auto" hangingPunct="0">
                  <a:spcBef>
                    <a:spcPts val="300"/>
                  </a:spcBef>
                  <a:spcAft>
                    <a:spcPts val="1200"/>
                  </a:spcAft>
                  <a:buFont typeface="Wingdings" panose="05000000000000000000" pitchFamily="2" charset="2"/>
                  <a:buChar char="ü"/>
                </a:pPr>
                <a:r>
                  <a:rPr lang="en-GB" sz="1400" b="1" dirty="0">
                    <a:solidFill>
                      <a:srgbClr val="000000"/>
                    </a:solidFill>
                    <a:latin typeface="Arial" panose="020B0604020202020204" pitchFamily="34" charset="0"/>
                    <a:ea typeface="Roboto"/>
                    <a:cs typeface="Arial" panose="020B0604020202020204" pitchFamily="34" charset="0"/>
                    <a:sym typeface="Roboto"/>
                  </a:rPr>
                  <a:t>Step 4a: Create material index for minimising mass</a:t>
                </a:r>
              </a:p>
              <a:p>
                <a:pPr algn="just" defTabSz="2438338" fontAlgn="auto" hangingPunct="0">
                  <a:spcBef>
                    <a:spcPts val="300"/>
                  </a:spcBef>
                  <a:spcAft>
                    <a:spcPts val="1200"/>
                  </a:spcAft>
                </a:pPr>
                <a:r>
                  <a:rPr lang="en-GB" sz="1400" dirty="0">
                    <a:solidFill>
                      <a:srgbClr val="000000"/>
                    </a:solidFill>
                    <a:latin typeface="Arial" panose="020B0604020202020204" pitchFamily="34" charset="0"/>
                    <a:ea typeface="Roboto"/>
                    <a:cs typeface="Arial" panose="020B0604020202020204" pitchFamily="34" charset="0"/>
                    <a:sym typeface="Roboto"/>
                  </a:rPr>
                  <a:t>Good idea to begin with an equation which defines the variable that you are analysing. The table leg is a solid cylinder, whose mass can be defined as:</a:t>
                </a:r>
              </a:p>
              <a:p>
                <a:pPr algn="just" defTabSz="2438338" fontAlgn="auto" hangingPunct="0">
                  <a:spcBef>
                    <a:spcPts val="300"/>
                  </a:spcBef>
                  <a:spcAft>
                    <a:spcPts val="1200"/>
                  </a:spcAft>
                </a:pPr>
                <a14:m>
                  <m:oMathPara xmlns:m="http://schemas.openxmlformats.org/officeDocument/2006/math">
                    <m:oMathParaPr>
                      <m:jc m:val="centerGroup"/>
                    </m:oMathParaPr>
                    <m:oMath xmlns:m="http://schemas.openxmlformats.org/officeDocument/2006/math">
                      <m:r>
                        <a:rPr lang="en-GB" sz="1400" b="1" i="1">
                          <a:solidFill>
                            <a:srgbClr val="000000"/>
                          </a:solidFill>
                          <a:latin typeface="Cambria Math" panose="02040503050406030204" pitchFamily="18" charset="0"/>
                          <a:ea typeface="Roboto"/>
                          <a:cs typeface="Arial" panose="020B0604020202020204" pitchFamily="34" charset="0"/>
                          <a:sym typeface="Roboto"/>
                        </a:rPr>
                        <m:t>𝒎</m:t>
                      </m:r>
                      <m:r>
                        <a:rPr lang="en-GB" sz="1400" b="1" i="1">
                          <a:solidFill>
                            <a:srgbClr val="000000"/>
                          </a:solidFill>
                          <a:latin typeface="Cambria Math" panose="02040503050406030204" pitchFamily="18" charset="0"/>
                          <a:ea typeface="Roboto"/>
                          <a:cs typeface="Arial" panose="020B0604020202020204" pitchFamily="34" charset="0"/>
                          <a:sym typeface="Roboto"/>
                        </a:rPr>
                        <m:t> = </m:t>
                      </m:r>
                      <m:r>
                        <a:rPr lang="el-GR" sz="1400" b="1" i="1">
                          <a:solidFill>
                            <a:srgbClr val="000000"/>
                          </a:solidFill>
                          <a:latin typeface="Cambria Math" panose="02040503050406030204" pitchFamily="18" charset="0"/>
                          <a:ea typeface="Roboto"/>
                          <a:cs typeface="Arial" panose="020B0604020202020204" pitchFamily="34" charset="0"/>
                          <a:sym typeface="Roboto"/>
                        </a:rPr>
                        <m:t>𝝅</m:t>
                      </m:r>
                      <m:sSup>
                        <m:sSup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sSupPr>
                        <m:e>
                          <m:r>
                            <a:rPr lang="en-GB" sz="1400" b="1" i="1">
                              <a:solidFill>
                                <a:srgbClr val="000000"/>
                              </a:solidFill>
                              <a:latin typeface="Cambria Math" panose="02040503050406030204" pitchFamily="18" charset="0"/>
                              <a:ea typeface="Roboto"/>
                              <a:cs typeface="Arial" panose="020B0604020202020204" pitchFamily="34" charset="0"/>
                              <a:sym typeface="Roboto"/>
                            </a:rPr>
                            <m:t>𝒓</m:t>
                          </m:r>
                        </m:e>
                        <m:sup>
                          <m:r>
                            <a:rPr lang="en-GB" sz="1400" b="1" i="1">
                              <a:solidFill>
                                <a:srgbClr val="000000"/>
                              </a:solidFill>
                              <a:latin typeface="Cambria Math" panose="02040503050406030204" pitchFamily="18" charset="0"/>
                              <a:ea typeface="Roboto"/>
                              <a:cs typeface="Arial" panose="020B0604020202020204" pitchFamily="34" charset="0"/>
                              <a:sym typeface="Roboto"/>
                            </a:rPr>
                            <m:t>𝟐</m:t>
                          </m:r>
                        </m:sup>
                      </m:sSup>
                      <m:r>
                        <a:rPr lang="en-GB" sz="1400" b="1" i="1">
                          <a:solidFill>
                            <a:srgbClr val="000000"/>
                          </a:solidFill>
                          <a:latin typeface="Cambria Math" panose="02040503050406030204" pitchFamily="18" charset="0"/>
                          <a:ea typeface="Roboto"/>
                          <a:cs typeface="Arial" panose="020B0604020202020204" pitchFamily="34" charset="0"/>
                          <a:sym typeface="Roboto"/>
                        </a:rPr>
                        <m:t>𝑳</m:t>
                      </m:r>
                      <m:r>
                        <a:rPr lang="el-GR" sz="1400" b="1" i="1">
                          <a:solidFill>
                            <a:srgbClr val="000000"/>
                          </a:solidFill>
                          <a:latin typeface="Cambria Math" panose="02040503050406030204" pitchFamily="18" charset="0"/>
                          <a:ea typeface="Roboto"/>
                          <a:cs typeface="Arial" panose="020B0604020202020204" pitchFamily="34" charset="0"/>
                          <a:sym typeface="Roboto"/>
                        </a:rPr>
                        <m:t>𝝆</m:t>
                      </m:r>
                      <m:r>
                        <a:rPr lang="el-GR" sz="1400" b="1" i="1">
                          <a:solidFill>
                            <a:srgbClr val="000000"/>
                          </a:solidFill>
                          <a:latin typeface="Cambria Math" panose="02040503050406030204" pitchFamily="18" charset="0"/>
                          <a:ea typeface="Roboto"/>
                          <a:cs typeface="Arial" panose="020B0604020202020204" pitchFamily="34" charset="0"/>
                          <a:sym typeface="Roboto"/>
                        </a:rPr>
                        <m:t> </m:t>
                      </m:r>
                      <m:d>
                        <m:dPr>
                          <m:ctrlPr>
                            <a:rPr lang="el-GR" sz="1400" b="1" i="1">
                              <a:solidFill>
                                <a:srgbClr val="000000"/>
                              </a:solidFill>
                              <a:latin typeface="Cambria Math" panose="02040503050406030204" pitchFamily="18" charset="0"/>
                              <a:ea typeface="Roboto"/>
                              <a:cs typeface="Arial" panose="020B0604020202020204" pitchFamily="34" charset="0"/>
                              <a:sym typeface="Roboto"/>
                            </a:rPr>
                          </m:ctrlPr>
                        </m:dPr>
                        <m:e>
                          <m:r>
                            <a:rPr lang="el-GR" sz="1400" b="1" i="1">
                              <a:solidFill>
                                <a:srgbClr val="000000"/>
                              </a:solidFill>
                              <a:latin typeface="Cambria Math" panose="02040503050406030204" pitchFamily="18" charset="0"/>
                              <a:ea typeface="Roboto"/>
                              <a:cs typeface="Arial" panose="020B0604020202020204" pitchFamily="34" charset="0"/>
                              <a:sym typeface="Roboto"/>
                            </a:rPr>
                            <m:t>𝟏</m:t>
                          </m:r>
                        </m:e>
                      </m:d>
                    </m:oMath>
                  </m:oMathPara>
                </a14:m>
                <a:endParaRPr lang="en-AU" sz="1400" b="1" dirty="0">
                  <a:solidFill>
                    <a:srgbClr val="000000"/>
                  </a:solidFill>
                  <a:latin typeface="Arial" panose="020B0604020202020204" pitchFamily="34" charset="0"/>
                  <a:ea typeface="Roboto"/>
                  <a:cs typeface="Arial" panose="020B0604020202020204" pitchFamily="34" charset="0"/>
                  <a:sym typeface="Roboto"/>
                </a:endParaRPr>
              </a:p>
              <a:p>
                <a:pPr algn="just" defTabSz="2438338" fontAlgn="auto" hangingPunct="0">
                  <a:spcBef>
                    <a:spcPts val="300"/>
                  </a:spcBef>
                  <a:spcAft>
                    <a:spcPts val="1200"/>
                  </a:spcAft>
                </a:pPr>
                <a:r>
                  <a:rPr lang="en-GB" sz="1400" dirty="0">
                    <a:solidFill>
                      <a:srgbClr val="000000"/>
                    </a:solidFill>
                    <a:latin typeface="Arial" panose="020B0604020202020204" pitchFamily="34" charset="0"/>
                    <a:ea typeface="Roboto"/>
                    <a:cs typeface="Arial" panose="020B0604020202020204" pitchFamily="34" charset="0"/>
                    <a:sym typeface="Roboto"/>
                  </a:rPr>
                  <a:t>With leg radius </a:t>
                </a:r>
                <a14:m>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𝒓</m:t>
                    </m:r>
                    <m:r>
                      <a:rPr lang="en-AU" sz="1400" b="0" i="1" smtClean="0">
                        <a:solidFill>
                          <a:srgbClr val="000000"/>
                        </a:solidFill>
                        <a:latin typeface="Cambria Math" panose="02040503050406030204" pitchFamily="18" charset="0"/>
                        <a:ea typeface="Roboto"/>
                        <a:cs typeface="Arial" panose="020B0604020202020204" pitchFamily="34" charset="0"/>
                        <a:sym typeface="Roboto"/>
                      </a:rPr>
                      <m:t>,</m:t>
                    </m:r>
                  </m:oMath>
                </a14:m>
                <a:r>
                  <a:rPr lang="en-GB" sz="1400" dirty="0">
                    <a:solidFill>
                      <a:srgbClr val="000000"/>
                    </a:solidFill>
                    <a:latin typeface="Arial" panose="020B0604020202020204" pitchFamily="34" charset="0"/>
                    <a:ea typeface="Roboto"/>
                    <a:cs typeface="Arial" panose="020B0604020202020204" pitchFamily="34" charset="0"/>
                    <a:sym typeface="Roboto"/>
                  </a:rPr>
                  <a:t> leg length </a:t>
                </a:r>
                <a14:m>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𝑳</m:t>
                    </m:r>
                  </m:oMath>
                </a14:m>
                <a:r>
                  <a:rPr lang="en-GB" sz="1400" dirty="0">
                    <a:solidFill>
                      <a:srgbClr val="000000"/>
                    </a:solidFill>
                    <a:latin typeface="Arial" panose="020B0604020202020204" pitchFamily="34" charset="0"/>
                    <a:ea typeface="Roboto"/>
                    <a:cs typeface="Arial" panose="020B0604020202020204" pitchFamily="34" charset="0"/>
                    <a:sym typeface="Roboto"/>
                  </a:rPr>
                  <a:t> and density </a:t>
                </a:r>
                <a14:m>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𝝆</m:t>
                    </m:r>
                    <m:r>
                      <a:rPr lang="en-AU" sz="1400" b="0" i="1" smtClean="0">
                        <a:solidFill>
                          <a:srgbClr val="000000"/>
                        </a:solidFill>
                        <a:latin typeface="Cambria Math" panose="02040503050406030204" pitchFamily="18" charset="0"/>
                        <a:ea typeface="Roboto"/>
                        <a:cs typeface="Arial" panose="020B0604020202020204" pitchFamily="34" charset="0"/>
                        <a:sym typeface="Roboto"/>
                      </a:rPr>
                      <m:t>.</m:t>
                    </m:r>
                  </m:oMath>
                </a14:m>
                <a:endParaRPr lang="en-GB" sz="1400" dirty="0">
                  <a:solidFill>
                    <a:srgbClr val="000000"/>
                  </a:solidFill>
                  <a:latin typeface="Arial" panose="020B0604020202020204" pitchFamily="34" charset="0"/>
                  <a:ea typeface="Roboto"/>
                  <a:cs typeface="Arial" panose="020B0604020202020204" pitchFamily="34" charset="0"/>
                  <a:sym typeface="Roboto"/>
                </a:endParaRPr>
              </a:p>
              <a:p>
                <a:pPr algn="just" defTabSz="2438338" fontAlgn="auto" hangingPunct="0">
                  <a:spcBef>
                    <a:spcPts val="300"/>
                  </a:spcBef>
                  <a:spcAft>
                    <a:spcPts val="1200"/>
                  </a:spcAft>
                </a:pPr>
                <a:r>
                  <a:rPr lang="en-GB" sz="1400" dirty="0">
                    <a:solidFill>
                      <a:srgbClr val="000000"/>
                    </a:solidFill>
                    <a:latin typeface="Arial" panose="020B0604020202020204" pitchFamily="34" charset="0"/>
                    <a:ea typeface="Roboto"/>
                    <a:cs typeface="Arial" panose="020B0604020202020204" pitchFamily="34" charset="0"/>
                    <a:sym typeface="Roboto"/>
                  </a:rPr>
                  <a:t>The key constraint that affects mass is the maximum load </a:t>
                </a:r>
                <a14:m>
                  <m:oMath xmlns:m="http://schemas.openxmlformats.org/officeDocument/2006/math">
                    <m:r>
                      <a:rPr lang="en-AU" sz="1400" b="0" i="1" smtClean="0">
                        <a:solidFill>
                          <a:srgbClr val="000000"/>
                        </a:solidFill>
                        <a:latin typeface="Cambria Math" panose="02040503050406030204" pitchFamily="18" charset="0"/>
                        <a:ea typeface="Roboto"/>
                        <a:cs typeface="Arial" panose="020B0604020202020204" pitchFamily="34" charset="0"/>
                        <a:sym typeface="Roboto"/>
                      </a:rPr>
                      <m:t>𝐹</m:t>
                    </m:r>
                  </m:oMath>
                </a14:m>
                <a:r>
                  <a:rPr lang="en-GB" sz="1400" dirty="0">
                    <a:solidFill>
                      <a:srgbClr val="000000"/>
                    </a:solidFill>
                    <a:latin typeface="Arial" panose="020B0604020202020204" pitchFamily="34" charset="0"/>
                    <a:ea typeface="Roboto"/>
                    <a:cs typeface="Arial" panose="020B0604020202020204" pitchFamily="34" charset="0"/>
                    <a:sym typeface="Roboto"/>
                  </a:rPr>
                  <a:t> the leg can bear without buckling. The equation for elastic buckling of a column is given by</a:t>
                </a:r>
              </a:p>
              <a:p>
                <a:pPr algn="just" defTabSz="2438338" fontAlgn="auto" hangingPunct="0">
                  <a:spcBef>
                    <a:spcPts val="300"/>
                  </a:spcBef>
                  <a:spcAft>
                    <a:spcPts val="1200"/>
                  </a:spcAft>
                </a:pPr>
                <a14:m>
                  <m:oMathPara xmlns:m="http://schemas.openxmlformats.org/officeDocument/2006/math">
                    <m:oMathParaPr>
                      <m:jc m:val="centerGroup"/>
                    </m:oMathParaPr>
                    <m:oMath xmlns:m="http://schemas.openxmlformats.org/officeDocument/2006/math">
                      <m:sSub>
                        <m:sSubPr>
                          <m:ctrlPr>
                            <a:rPr lang="en-AU" sz="1400" b="1" i="1" smtClean="0">
                              <a:solidFill>
                                <a:schemeClr val="tx1"/>
                              </a:solidFill>
                              <a:latin typeface="Cambria Math" panose="02040503050406030204" pitchFamily="18" charset="0"/>
                            </a:rPr>
                          </m:ctrlPr>
                        </m:sSubPr>
                        <m:e>
                          <m:r>
                            <a:rPr lang="en-AU" sz="1400" b="1" i="1">
                              <a:solidFill>
                                <a:schemeClr val="tx1"/>
                              </a:solidFill>
                              <a:latin typeface="Cambria Math" panose="02040503050406030204" pitchFamily="18" charset="0"/>
                            </a:rPr>
                            <m:t>𝑭</m:t>
                          </m:r>
                        </m:e>
                        <m:sub>
                          <m:r>
                            <a:rPr lang="en-AU" sz="1400" b="1" i="1">
                              <a:solidFill>
                                <a:schemeClr val="tx1"/>
                              </a:solidFill>
                              <a:latin typeface="Cambria Math" panose="02040503050406030204" pitchFamily="18" charset="0"/>
                            </a:rPr>
                            <m:t>𝒄𝒓𝒊𝒕</m:t>
                          </m:r>
                        </m:sub>
                      </m:sSub>
                      <m:r>
                        <a:rPr lang="en-AU" sz="1400" b="1" i="1" smtClean="0">
                          <a:solidFill>
                            <a:schemeClr val="tx1"/>
                          </a:solidFill>
                          <a:latin typeface="Cambria Math" panose="02040503050406030204" pitchFamily="18" charset="0"/>
                        </a:rPr>
                        <m:t>≥</m:t>
                      </m:r>
                      <m:f>
                        <m:fPr>
                          <m:ctrlPr>
                            <a:rPr lang="en-AU" sz="1400" b="1" i="1">
                              <a:solidFill>
                                <a:schemeClr val="tx1"/>
                              </a:solidFill>
                              <a:latin typeface="Cambria Math" panose="02040503050406030204" pitchFamily="18" charset="0"/>
                            </a:rPr>
                          </m:ctrlPr>
                        </m:fPr>
                        <m:num>
                          <m:sSup>
                            <m:sSupPr>
                              <m:ctrlPr>
                                <a:rPr lang="en-AU" sz="1400" b="1" i="1">
                                  <a:solidFill>
                                    <a:schemeClr val="tx1"/>
                                  </a:solidFill>
                                  <a:latin typeface="Cambria Math" panose="02040503050406030204" pitchFamily="18" charset="0"/>
                                </a:rPr>
                              </m:ctrlPr>
                            </m:sSupPr>
                            <m:e>
                              <m:r>
                                <a:rPr lang="en-AU" sz="1400" b="1" i="1">
                                  <a:solidFill>
                                    <a:schemeClr val="tx1"/>
                                  </a:solidFill>
                                  <a:latin typeface="Cambria Math" panose="02040503050406030204" pitchFamily="18" charset="0"/>
                                </a:rPr>
                                <m:t>𝝅</m:t>
                              </m:r>
                            </m:e>
                            <m:sup>
                              <m:r>
                                <a:rPr lang="en-AU" sz="1400" b="1" i="1">
                                  <a:solidFill>
                                    <a:schemeClr val="tx1"/>
                                  </a:solidFill>
                                  <a:latin typeface="Cambria Math" panose="02040503050406030204" pitchFamily="18" charset="0"/>
                                </a:rPr>
                                <m:t>𝟐</m:t>
                              </m:r>
                            </m:sup>
                          </m:sSup>
                          <m:r>
                            <a:rPr lang="en-AU" sz="1400" b="1" i="1">
                              <a:solidFill>
                                <a:schemeClr val="tx1"/>
                              </a:solidFill>
                              <a:latin typeface="Cambria Math" panose="02040503050406030204" pitchFamily="18" charset="0"/>
                            </a:rPr>
                            <m:t>𝑬𝑰</m:t>
                          </m:r>
                        </m:num>
                        <m:den>
                          <m:sSup>
                            <m:sSupPr>
                              <m:ctrlPr>
                                <a:rPr lang="en-AU" sz="1400" b="1" i="1">
                                  <a:solidFill>
                                    <a:schemeClr val="tx1"/>
                                  </a:solidFill>
                                  <a:latin typeface="Cambria Math" panose="02040503050406030204" pitchFamily="18" charset="0"/>
                                </a:rPr>
                              </m:ctrlPr>
                            </m:sSupPr>
                            <m:e>
                              <m:r>
                                <a:rPr lang="en-AU" sz="1400" b="1" i="1">
                                  <a:solidFill>
                                    <a:schemeClr val="tx1"/>
                                  </a:solidFill>
                                  <a:latin typeface="Cambria Math" panose="02040503050406030204" pitchFamily="18" charset="0"/>
                                </a:rPr>
                                <m:t>𝑳</m:t>
                              </m:r>
                            </m:e>
                            <m:sup>
                              <m:r>
                                <a:rPr lang="en-AU" sz="1400" b="1" i="1">
                                  <a:solidFill>
                                    <a:schemeClr val="tx1"/>
                                  </a:solidFill>
                                  <a:latin typeface="Cambria Math" panose="02040503050406030204" pitchFamily="18" charset="0"/>
                                </a:rPr>
                                <m:t>𝟐</m:t>
                              </m:r>
                            </m:sup>
                          </m:sSup>
                        </m:den>
                      </m:f>
                      <m:r>
                        <a:rPr lang="en-AU" sz="1400" b="1" i="1" smtClean="0">
                          <a:solidFill>
                            <a:schemeClr val="tx1"/>
                          </a:solidFill>
                          <a:latin typeface="Cambria Math" panose="02040503050406030204" pitchFamily="18" charset="0"/>
                        </a:rPr>
                        <m:t>=</m:t>
                      </m:r>
                      <m:f>
                        <m:fPr>
                          <m:ctrlPr>
                            <a:rPr lang="en-AU" sz="1400" b="1" i="1">
                              <a:solidFill>
                                <a:schemeClr val="tx1"/>
                              </a:solidFill>
                              <a:latin typeface="Cambria Math" panose="02040503050406030204" pitchFamily="18" charset="0"/>
                            </a:rPr>
                          </m:ctrlPr>
                        </m:fPr>
                        <m:num>
                          <m:sSup>
                            <m:sSupPr>
                              <m:ctrlPr>
                                <a:rPr lang="en-AU" sz="1400" b="1" i="1">
                                  <a:solidFill>
                                    <a:schemeClr val="tx1"/>
                                  </a:solidFill>
                                  <a:latin typeface="Cambria Math" panose="02040503050406030204" pitchFamily="18" charset="0"/>
                                </a:rPr>
                              </m:ctrlPr>
                            </m:sSupPr>
                            <m:e>
                              <m:r>
                                <a:rPr lang="en-AU" sz="1400" b="1" i="1">
                                  <a:solidFill>
                                    <a:schemeClr val="tx1"/>
                                  </a:solidFill>
                                  <a:latin typeface="Cambria Math" panose="02040503050406030204" pitchFamily="18" charset="0"/>
                                </a:rPr>
                                <m:t>𝝅</m:t>
                              </m:r>
                            </m:e>
                            <m:sup>
                              <m:r>
                                <a:rPr lang="en-AU" sz="1400" b="1" i="1">
                                  <a:solidFill>
                                    <a:schemeClr val="tx1"/>
                                  </a:solidFill>
                                  <a:latin typeface="Cambria Math" panose="02040503050406030204" pitchFamily="18" charset="0"/>
                                </a:rPr>
                                <m:t>𝟑</m:t>
                              </m:r>
                            </m:sup>
                          </m:sSup>
                          <m:r>
                            <a:rPr lang="en-AU" sz="1400" b="1" i="1">
                              <a:solidFill>
                                <a:schemeClr val="tx1"/>
                              </a:solidFill>
                              <a:latin typeface="Cambria Math" panose="02040503050406030204" pitchFamily="18" charset="0"/>
                            </a:rPr>
                            <m:t>𝑬</m:t>
                          </m:r>
                          <m:sSup>
                            <m:sSupPr>
                              <m:ctrlPr>
                                <a:rPr lang="en-AU" sz="1400" b="1" i="1">
                                  <a:solidFill>
                                    <a:schemeClr val="tx1"/>
                                  </a:solidFill>
                                  <a:latin typeface="Cambria Math" panose="02040503050406030204" pitchFamily="18" charset="0"/>
                                </a:rPr>
                              </m:ctrlPr>
                            </m:sSupPr>
                            <m:e>
                              <m:r>
                                <a:rPr lang="en-AU" sz="1400" b="1" i="1">
                                  <a:solidFill>
                                    <a:schemeClr val="tx1"/>
                                  </a:solidFill>
                                  <a:latin typeface="Cambria Math" panose="02040503050406030204" pitchFamily="18" charset="0"/>
                                </a:rPr>
                                <m:t>𝒓</m:t>
                              </m:r>
                            </m:e>
                            <m:sup>
                              <m:r>
                                <a:rPr lang="en-AU" sz="1400" b="1" i="1">
                                  <a:solidFill>
                                    <a:schemeClr val="tx1"/>
                                  </a:solidFill>
                                  <a:latin typeface="Cambria Math" panose="02040503050406030204" pitchFamily="18" charset="0"/>
                                </a:rPr>
                                <m:t>𝟒</m:t>
                              </m:r>
                            </m:sup>
                          </m:sSup>
                        </m:num>
                        <m:den>
                          <m:r>
                            <a:rPr lang="en-AU" sz="1400" b="1" i="1">
                              <a:solidFill>
                                <a:schemeClr val="tx1"/>
                              </a:solidFill>
                              <a:latin typeface="Cambria Math" panose="02040503050406030204" pitchFamily="18" charset="0"/>
                            </a:rPr>
                            <m:t>𝟒</m:t>
                          </m:r>
                          <m:sSup>
                            <m:sSupPr>
                              <m:ctrlPr>
                                <a:rPr lang="en-AU" sz="1400" b="1" i="1">
                                  <a:solidFill>
                                    <a:schemeClr val="tx1"/>
                                  </a:solidFill>
                                  <a:latin typeface="Cambria Math" panose="02040503050406030204" pitchFamily="18" charset="0"/>
                                </a:rPr>
                              </m:ctrlPr>
                            </m:sSupPr>
                            <m:e>
                              <m:r>
                                <a:rPr lang="en-AU" sz="1400" b="1" i="1">
                                  <a:solidFill>
                                    <a:schemeClr val="tx1"/>
                                  </a:solidFill>
                                  <a:latin typeface="Cambria Math" panose="02040503050406030204" pitchFamily="18" charset="0"/>
                                </a:rPr>
                                <m:t>𝑳</m:t>
                              </m:r>
                            </m:e>
                            <m:sup>
                              <m:r>
                                <a:rPr lang="en-AU" sz="1400" b="1" i="1">
                                  <a:solidFill>
                                    <a:schemeClr val="tx1"/>
                                  </a:solidFill>
                                  <a:latin typeface="Cambria Math" panose="02040503050406030204" pitchFamily="18" charset="0"/>
                                </a:rPr>
                                <m:t>𝟐</m:t>
                              </m:r>
                            </m:sup>
                          </m:sSup>
                        </m:den>
                      </m:f>
                      <m:r>
                        <a:rPr lang="en-AU" sz="1400" b="1" i="1" smtClean="0">
                          <a:solidFill>
                            <a:schemeClr val="tx1"/>
                          </a:solidFill>
                          <a:latin typeface="Cambria Math" panose="02040503050406030204" pitchFamily="18" charset="0"/>
                        </a:rPr>
                        <m:t> </m:t>
                      </m:r>
                      <m:d>
                        <m:dPr>
                          <m:ctrlPr>
                            <a:rPr lang="en-AU" sz="1400" b="1" i="1" smtClean="0">
                              <a:solidFill>
                                <a:schemeClr val="tx1"/>
                              </a:solidFill>
                              <a:latin typeface="Cambria Math" panose="02040503050406030204" pitchFamily="18" charset="0"/>
                            </a:rPr>
                          </m:ctrlPr>
                        </m:dPr>
                        <m:e>
                          <m:r>
                            <a:rPr lang="en-AU" sz="1400" b="1" i="1" smtClean="0">
                              <a:solidFill>
                                <a:schemeClr val="tx1"/>
                              </a:solidFill>
                              <a:latin typeface="Cambria Math" panose="02040503050406030204" pitchFamily="18" charset="0"/>
                            </a:rPr>
                            <m:t>𝟐</m:t>
                          </m:r>
                        </m:e>
                      </m:d>
                    </m:oMath>
                  </m:oMathPara>
                </a14:m>
                <a:endParaRPr lang="en-GB" sz="1400" b="1" dirty="0">
                  <a:solidFill>
                    <a:srgbClr val="000000"/>
                  </a:solidFill>
                  <a:latin typeface="Arial" panose="020B0604020202020204" pitchFamily="34" charset="0"/>
                  <a:ea typeface="Roboto"/>
                  <a:cs typeface="Arial" panose="020B0604020202020204" pitchFamily="34" charset="0"/>
                  <a:sym typeface="Roboto"/>
                </a:endParaRPr>
              </a:p>
              <a:p>
                <a:pPr algn="just" defTabSz="2438338" fontAlgn="auto" hangingPunct="0">
                  <a:spcBef>
                    <a:spcPts val="300"/>
                  </a:spcBef>
                  <a:spcAft>
                    <a:spcPts val="1200"/>
                  </a:spcAft>
                </a:pPr>
                <a:r>
                  <a:rPr lang="en-GB" sz="1400" dirty="0">
                    <a:solidFill>
                      <a:srgbClr val="000000"/>
                    </a:solidFill>
                    <a:latin typeface="Arial" panose="020B0604020202020204" pitchFamily="34" charset="0"/>
                    <a:ea typeface="Roboto"/>
                    <a:cs typeface="Arial" panose="020B0604020202020204" pitchFamily="34" charset="0"/>
                    <a:sym typeface="Roboto"/>
                  </a:rPr>
                  <a:t>With Young’s modulus </a:t>
                </a:r>
                <a14:m>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𝑬</m:t>
                    </m:r>
                    <m:r>
                      <a:rPr lang="en-AU" sz="1400" b="0" i="1" smtClean="0">
                        <a:solidFill>
                          <a:srgbClr val="000000"/>
                        </a:solidFill>
                        <a:latin typeface="Cambria Math" panose="02040503050406030204" pitchFamily="18" charset="0"/>
                        <a:ea typeface="Roboto"/>
                        <a:cs typeface="Arial" panose="020B0604020202020204" pitchFamily="34" charset="0"/>
                        <a:sym typeface="Roboto"/>
                      </a:rPr>
                      <m:t>,</m:t>
                    </m:r>
                  </m:oMath>
                </a14:m>
                <a:r>
                  <a:rPr lang="en-GB" sz="1400" dirty="0">
                    <a:solidFill>
                      <a:srgbClr val="000000"/>
                    </a:solidFill>
                    <a:latin typeface="Arial" panose="020B0604020202020204" pitchFamily="34" charset="0"/>
                    <a:ea typeface="Roboto"/>
                    <a:cs typeface="Arial" panose="020B0604020202020204" pitchFamily="34" charset="0"/>
                    <a:sym typeface="Roboto"/>
                  </a:rPr>
                  <a:t> second moment of area for column </a:t>
                </a:r>
                <a14:m>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𝑰</m:t>
                    </m:r>
                    <m:r>
                      <a:rPr lang="en-AU" sz="1400" b="1" i="1" smtClean="0">
                        <a:solidFill>
                          <a:srgbClr val="000000"/>
                        </a:solidFill>
                        <a:latin typeface="Cambria Math" panose="02040503050406030204" pitchFamily="18" charset="0"/>
                        <a:ea typeface="Roboto"/>
                        <a:cs typeface="Arial" panose="020B0604020202020204" pitchFamily="34" charset="0"/>
                        <a:sym typeface="Roboto"/>
                      </a:rPr>
                      <m:t>=</m:t>
                    </m:r>
                    <m:f>
                      <m:f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fPr>
                      <m:num>
                        <m:r>
                          <a:rPr lang="en-AU" sz="1400" b="1" i="1" smtClean="0">
                            <a:solidFill>
                              <a:srgbClr val="000000"/>
                            </a:solidFill>
                            <a:latin typeface="Cambria Math" panose="02040503050406030204" pitchFamily="18" charset="0"/>
                            <a:ea typeface="Roboto"/>
                            <a:cs typeface="Arial" panose="020B0604020202020204" pitchFamily="34" charset="0"/>
                            <a:sym typeface="Roboto"/>
                          </a:rPr>
                          <m:t>𝝅</m:t>
                        </m:r>
                        <m:sSup>
                          <m:sSup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sSupPr>
                          <m:e>
                            <m:r>
                              <a:rPr lang="en-AU" sz="1400" b="1" i="1" smtClean="0">
                                <a:solidFill>
                                  <a:srgbClr val="000000"/>
                                </a:solidFill>
                                <a:latin typeface="Cambria Math" panose="02040503050406030204" pitchFamily="18" charset="0"/>
                                <a:ea typeface="Roboto"/>
                                <a:cs typeface="Arial" panose="020B0604020202020204" pitchFamily="34" charset="0"/>
                                <a:sym typeface="Roboto"/>
                              </a:rPr>
                              <m:t>𝒓</m:t>
                            </m:r>
                          </m:e>
                          <m:sup>
                            <m:r>
                              <a:rPr lang="en-AU" sz="1400" b="1" i="1" smtClean="0">
                                <a:solidFill>
                                  <a:srgbClr val="000000"/>
                                </a:solidFill>
                                <a:latin typeface="Cambria Math" panose="02040503050406030204" pitchFamily="18" charset="0"/>
                                <a:ea typeface="Roboto"/>
                                <a:cs typeface="Arial" panose="020B0604020202020204" pitchFamily="34" charset="0"/>
                                <a:sym typeface="Roboto"/>
                              </a:rPr>
                              <m:t>𝟒</m:t>
                            </m:r>
                          </m:sup>
                        </m:sSup>
                      </m:num>
                      <m:den>
                        <m:r>
                          <a:rPr lang="en-AU" sz="1400" b="1" i="1" smtClean="0">
                            <a:solidFill>
                              <a:srgbClr val="000000"/>
                            </a:solidFill>
                            <a:latin typeface="Cambria Math" panose="02040503050406030204" pitchFamily="18" charset="0"/>
                            <a:ea typeface="Roboto"/>
                            <a:cs typeface="Arial" panose="020B0604020202020204" pitchFamily="34" charset="0"/>
                            <a:sym typeface="Roboto"/>
                          </a:rPr>
                          <m:t>𝟒</m:t>
                        </m:r>
                      </m:den>
                    </m:f>
                    <m:r>
                      <a:rPr lang="en-AU" sz="1400" b="0" i="1" smtClean="0">
                        <a:solidFill>
                          <a:srgbClr val="000000"/>
                        </a:solidFill>
                        <a:latin typeface="Cambria Math" panose="02040503050406030204" pitchFamily="18" charset="0"/>
                        <a:ea typeface="Roboto"/>
                        <a:cs typeface="Arial" panose="020B0604020202020204" pitchFamily="34" charset="0"/>
                        <a:sym typeface="Roboto"/>
                      </a:rPr>
                      <m:t>.</m:t>
                    </m:r>
                  </m:oMath>
                </a14:m>
                <a:endParaRPr lang="en-GB" sz="1400" dirty="0">
                  <a:solidFill>
                    <a:srgbClr val="000000"/>
                  </a:solidFill>
                  <a:latin typeface="Arial" panose="020B0604020202020204" pitchFamily="34" charset="0"/>
                  <a:ea typeface="Roboto"/>
                  <a:cs typeface="Arial" panose="020B0604020202020204" pitchFamily="34" charset="0"/>
                  <a:sym typeface="Roboto"/>
                </a:endParaRPr>
              </a:p>
            </p:txBody>
          </p:sp>
        </mc:Choice>
        <mc:Fallback xmlns="">
          <p:sp>
            <p:nvSpPr>
              <p:cNvPr id="19" name="TextBox 18">
                <a:extLst>
                  <a:ext uri="{FF2B5EF4-FFF2-40B4-BE49-F238E27FC236}">
                    <a16:creationId xmlns:a16="http://schemas.microsoft.com/office/drawing/2014/main" id="{E3C66830-D0B3-6470-F10B-8288432C235D}"/>
                  </a:ext>
                </a:extLst>
              </p:cNvPr>
              <p:cNvSpPr txBox="1">
                <a:spLocks noRot="1" noChangeAspect="1" noMove="1" noResize="1" noEditPoints="1" noAdjustHandles="1" noChangeArrowheads="1" noChangeShapeType="1" noTextEdit="1"/>
              </p:cNvSpPr>
              <p:nvPr/>
            </p:nvSpPr>
            <p:spPr>
              <a:xfrm>
                <a:off x="597205" y="1256332"/>
                <a:ext cx="7154979" cy="3442417"/>
              </a:xfrm>
              <a:prstGeom prst="rect">
                <a:avLst/>
              </a:prstGeom>
              <a:blipFill>
                <a:blip r:embed="rId4"/>
                <a:stretch>
                  <a:fillRect l="-256" t="-354" r="-170" b="-177"/>
                </a:stretch>
              </a:blipFill>
              <a:ln w="12700" cap="flat">
                <a:noFill/>
                <a:miter lim="400000"/>
              </a:ln>
              <a:effectLst/>
            </p:spPr>
            <p:txBody>
              <a:bodyPr/>
              <a:lstStyle/>
              <a:p>
                <a:r>
                  <a:rPr lang="en-AU">
                    <a:noFill/>
                  </a:rPr>
                  <a:t> </a:t>
                </a:r>
              </a:p>
            </p:txBody>
          </p:sp>
        </mc:Fallback>
      </mc:AlternateContent>
      <p:sp>
        <p:nvSpPr>
          <p:cNvPr id="8" name="Rectangle 7">
            <a:extLst>
              <a:ext uri="{FF2B5EF4-FFF2-40B4-BE49-F238E27FC236}">
                <a16:creationId xmlns:a16="http://schemas.microsoft.com/office/drawing/2014/main" id="{7057082A-110C-4E69-4832-C8737508BD34}"/>
              </a:ext>
            </a:extLst>
          </p:cNvPr>
          <p:cNvSpPr/>
          <p:nvPr/>
        </p:nvSpPr>
        <p:spPr>
          <a:xfrm>
            <a:off x="597205" y="5440659"/>
            <a:ext cx="7154979" cy="87759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Arrow: Down 8">
            <a:extLst>
              <a:ext uri="{FF2B5EF4-FFF2-40B4-BE49-F238E27FC236}">
                <a16:creationId xmlns:a16="http://schemas.microsoft.com/office/drawing/2014/main" id="{7F82F414-F539-ED8E-7279-E53FFB47471E}"/>
              </a:ext>
            </a:extLst>
          </p:cNvPr>
          <p:cNvSpPr/>
          <p:nvPr/>
        </p:nvSpPr>
        <p:spPr>
          <a:xfrm>
            <a:off x="3922666" y="4914227"/>
            <a:ext cx="360040" cy="436391"/>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7C55DEC-4B78-3D6D-4573-9EB0EB8E055F}"/>
                  </a:ext>
                </a:extLst>
              </p:cNvPr>
              <p:cNvSpPr txBox="1"/>
              <p:nvPr/>
            </p:nvSpPr>
            <p:spPr>
              <a:xfrm>
                <a:off x="597205" y="5617844"/>
                <a:ext cx="7154979"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defTabSz="2438338" fontAlgn="auto" hangingPunct="0">
                  <a:spcBef>
                    <a:spcPts val="300"/>
                  </a:spcBef>
                  <a:spcAft>
                    <a:spcPts val="1200"/>
                  </a:spcAft>
                </a:pPr>
                <a:r>
                  <a:rPr lang="en-GB" sz="1400" dirty="0">
                    <a:solidFill>
                      <a:srgbClr val="000000"/>
                    </a:solidFill>
                    <a:latin typeface="Arial" panose="020B0604020202020204" pitchFamily="34" charset="0"/>
                    <a:ea typeface="Roboto"/>
                    <a:cs typeface="Arial" panose="020B0604020202020204" pitchFamily="34" charset="0"/>
                    <a:sym typeface="Roboto"/>
                  </a:rPr>
                  <a:t>We now want to try to combine </a:t>
                </a:r>
                <a14:m>
                  <m:oMath xmlns:m="http://schemas.openxmlformats.org/officeDocument/2006/math">
                    <m:sSub>
                      <m:sSubPr>
                        <m:ctrlPr>
                          <a:rPr lang="en-AU" sz="1400" b="1" i="1" smtClean="0">
                            <a:solidFill>
                              <a:srgbClr val="000000"/>
                            </a:solidFill>
                            <a:latin typeface="Cambria Math" panose="02040503050406030204" pitchFamily="18" charset="0"/>
                            <a:ea typeface="Roboto"/>
                            <a:cs typeface="Arial" panose="020B0604020202020204" pitchFamily="34" charset="0"/>
                            <a:sym typeface="Roboto"/>
                          </a:rPr>
                        </m:ctrlPr>
                      </m:sSubPr>
                      <m:e>
                        <m:r>
                          <a:rPr lang="en-AU" sz="1400" b="1" i="1" smtClean="0">
                            <a:solidFill>
                              <a:srgbClr val="000000"/>
                            </a:solidFill>
                            <a:latin typeface="Cambria Math" panose="02040503050406030204" pitchFamily="18" charset="0"/>
                            <a:ea typeface="Roboto"/>
                            <a:cs typeface="Arial" panose="020B0604020202020204" pitchFamily="34" charset="0"/>
                            <a:sym typeface="Roboto"/>
                          </a:rPr>
                          <m:t>𝑭</m:t>
                        </m:r>
                      </m:e>
                      <m:sub>
                        <m:r>
                          <a:rPr lang="en-AU" sz="1400" b="1" i="1" smtClean="0">
                            <a:solidFill>
                              <a:srgbClr val="000000"/>
                            </a:solidFill>
                            <a:latin typeface="Cambria Math" panose="02040503050406030204" pitchFamily="18" charset="0"/>
                            <a:ea typeface="Roboto"/>
                            <a:cs typeface="Arial" panose="020B0604020202020204" pitchFamily="34" charset="0"/>
                            <a:sym typeface="Roboto"/>
                          </a:rPr>
                          <m:t>𝒄𝒓𝒊𝒕</m:t>
                        </m:r>
                      </m:sub>
                    </m:sSub>
                  </m:oMath>
                </a14:m>
                <a:r>
                  <a:rPr lang="en-GB" sz="1400" dirty="0">
                    <a:solidFill>
                      <a:srgbClr val="000000"/>
                    </a:solidFill>
                    <a:latin typeface="Arial" panose="020B0604020202020204" pitchFamily="34" charset="0"/>
                    <a:ea typeface="Roboto"/>
                    <a:cs typeface="Arial" panose="020B0604020202020204" pitchFamily="34" charset="0"/>
                    <a:sym typeface="Roboto"/>
                  </a:rPr>
                  <a:t> and </a:t>
                </a:r>
                <a14:m>
                  <m:oMath xmlns:m="http://schemas.openxmlformats.org/officeDocument/2006/math">
                    <m:r>
                      <a:rPr lang="en-AU" sz="1400" b="1" i="1" smtClean="0">
                        <a:solidFill>
                          <a:srgbClr val="000000"/>
                        </a:solidFill>
                        <a:latin typeface="Cambria Math" panose="02040503050406030204" pitchFamily="18" charset="0"/>
                        <a:ea typeface="Roboto"/>
                        <a:cs typeface="Arial" panose="020B0604020202020204" pitchFamily="34" charset="0"/>
                        <a:sym typeface="Roboto"/>
                      </a:rPr>
                      <m:t>𝒎</m:t>
                    </m:r>
                  </m:oMath>
                </a14:m>
                <a:r>
                  <a:rPr lang="en-GB" sz="1400" dirty="0">
                    <a:solidFill>
                      <a:srgbClr val="000000"/>
                    </a:solidFill>
                    <a:latin typeface="Arial" panose="020B0604020202020204" pitchFamily="34" charset="0"/>
                    <a:ea typeface="Roboto"/>
                    <a:cs typeface="Arial" panose="020B0604020202020204" pitchFamily="34" charset="0"/>
                    <a:sym typeface="Roboto"/>
                  </a:rPr>
                  <a:t> into a new equation that can describe their relationship  </a:t>
                </a:r>
              </a:p>
            </p:txBody>
          </p:sp>
        </mc:Choice>
        <mc:Fallback xmlns="">
          <p:sp>
            <p:nvSpPr>
              <p:cNvPr id="10" name="TextBox 9">
                <a:extLst>
                  <a:ext uri="{FF2B5EF4-FFF2-40B4-BE49-F238E27FC236}">
                    <a16:creationId xmlns:a16="http://schemas.microsoft.com/office/drawing/2014/main" id="{67C55DEC-4B78-3D6D-4573-9EB0EB8E055F}"/>
                  </a:ext>
                </a:extLst>
              </p:cNvPr>
              <p:cNvSpPr txBox="1">
                <a:spLocks noRot="1" noChangeAspect="1" noMove="1" noResize="1" noEditPoints="1" noAdjustHandles="1" noChangeArrowheads="1" noChangeShapeType="1" noTextEdit="1"/>
              </p:cNvSpPr>
              <p:nvPr/>
            </p:nvSpPr>
            <p:spPr>
              <a:xfrm>
                <a:off x="597205" y="5617844"/>
                <a:ext cx="7154979" cy="523220"/>
              </a:xfrm>
              <a:prstGeom prst="rect">
                <a:avLst/>
              </a:prstGeom>
              <a:blipFill>
                <a:blip r:embed="rId5"/>
                <a:stretch>
                  <a:fillRect l="-256" t="-2353" r="-170" b="-11765"/>
                </a:stretch>
              </a:blipFill>
              <a:ln w="12700" cap="flat">
                <a:noFill/>
                <a:miter lim="400000"/>
              </a:ln>
              <a:effectLst/>
            </p:spPr>
            <p:txBody>
              <a:bodyPr/>
              <a:lstStyle/>
              <a:p>
                <a:r>
                  <a:rPr lang="en-AU">
                    <a:noFill/>
                  </a:rPr>
                  <a:t> </a:t>
                </a:r>
              </a:p>
            </p:txBody>
          </p:sp>
        </mc:Fallback>
      </mc:AlternateContent>
    </p:spTree>
    <p:extLst>
      <p:ext uri="{BB962C8B-B14F-4D97-AF65-F5344CB8AC3E}">
        <p14:creationId xmlns:p14="http://schemas.microsoft.com/office/powerpoint/2010/main" val="2686228727"/>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Clancy Bold"/>
        <a:ea typeface="Clancy Bold"/>
        <a:cs typeface="Clancy Bold"/>
      </a:majorFont>
      <a:minorFont>
        <a:latin typeface="Clancy Bold"/>
        <a:ea typeface="Clancy Bold"/>
        <a:cs typeface="Clancy Bold"/>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n-lt"/>
            <a:ea typeface="+mn-ea"/>
            <a:cs typeface="+mn-cs"/>
            <a:sym typeface="Clancy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EAA672B80842458340B174EC3BCA2A" ma:contentTypeVersion="5" ma:contentTypeDescription="Create a new document." ma:contentTypeScope="" ma:versionID="0269efb248b70c0c2ce2c04086cd2f51">
  <xsd:schema xmlns:xsd="http://www.w3.org/2001/XMLSchema" xmlns:xs="http://www.w3.org/2001/XMLSchema" xmlns:p="http://schemas.microsoft.com/office/2006/metadata/properties" xmlns:ns2="5a8f7a4e-13e1-4573-aeb3-2c487d99bdd2" xmlns:ns3="783ad3b3-5491-4699-8793-8b3370c0b0de" targetNamespace="http://schemas.microsoft.com/office/2006/metadata/properties" ma:root="true" ma:fieldsID="84069817d5036a4c9d63bed9779f5157" ns2:_="" ns3:_="">
    <xsd:import namespace="5a8f7a4e-13e1-4573-aeb3-2c487d99bdd2"/>
    <xsd:import namespace="783ad3b3-5491-4699-8793-8b3370c0b0d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8f7a4e-13e1-4573-aeb3-2c487d99bd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3ad3b3-5491-4699-8793-8b3370c0b0d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469A91-02E5-4B70-B1A5-98823C3187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8f7a4e-13e1-4573-aeb3-2c487d99bdd2"/>
    <ds:schemaRef ds:uri="783ad3b3-5491-4699-8793-8b3370c0b0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9B593B-7E48-479D-A6F7-CD908E708AF1}">
  <ds:schemaRef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purl.org/dc/elements/1.1/"/>
    <ds:schemaRef ds:uri="5a8f7a4e-13e1-4573-aeb3-2c487d99bdd2"/>
    <ds:schemaRef ds:uri="http://schemas.microsoft.com/office/2006/documentManagement/types"/>
    <ds:schemaRef ds:uri="783ad3b3-5491-4699-8793-8b3370c0b0de"/>
    <ds:schemaRef ds:uri="http://www.w3.org/XML/1998/namespace"/>
    <ds:schemaRef ds:uri="http://purl.org/dc/terms/"/>
  </ds:schemaRefs>
</ds:datastoreItem>
</file>

<file path=customXml/itemProps3.xml><?xml version="1.0" encoding="utf-8"?>
<ds:datastoreItem xmlns:ds="http://schemas.openxmlformats.org/officeDocument/2006/customXml" ds:itemID="{701B9B8E-8E87-4691-BCB0-54EDB55896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12065</TotalTime>
  <Words>2571</Words>
  <Application>Microsoft Macintosh PowerPoint</Application>
  <PresentationFormat>Widescreen</PresentationFormat>
  <Paragraphs>301</Paragraphs>
  <Slides>25</Slides>
  <Notes>25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Calibri</vt:lpstr>
      <vt:lpstr>Cambria Math</vt:lpstr>
      <vt:lpstr>Clancy Bold</vt:lpstr>
      <vt:lpstr>Clancy Light</vt:lpstr>
      <vt:lpstr>Clancy Regular</vt:lpstr>
      <vt:lpstr>Helvetica Neue</vt:lpstr>
      <vt:lpstr>Helvetica Neue Light</vt:lpstr>
      <vt:lpstr>Helvetica Neue Medium</vt:lpstr>
      <vt:lpstr>Helvetica Neue Thin</vt:lpstr>
      <vt:lpstr>Roboto</vt:lpstr>
      <vt:lpstr>Wingdings</vt:lpstr>
      <vt:lpstr>21_BasicWhite</vt:lpstr>
      <vt:lpstr>PowerPoint Presentation</vt:lpstr>
      <vt:lpstr>Class overview</vt:lpstr>
      <vt:lpstr>PowerPoint Presentation</vt:lpstr>
      <vt:lpstr>PowerPoint Presentation</vt:lpstr>
      <vt:lpstr>PowerPoint Presentation</vt:lpstr>
      <vt:lpstr>PowerPoint Presentation</vt:lpstr>
      <vt:lpstr>PowerPoint Presentation</vt:lpstr>
      <vt:lpstr>Example 1: Minimalist Table</vt:lpstr>
      <vt:lpstr>Example 1: Minimalist Table</vt:lpstr>
      <vt:lpstr>Example 1: Minimalist Table</vt:lpstr>
      <vt:lpstr>Example 1: Minimalist Table</vt:lpstr>
      <vt:lpstr>Example 1: Minimalist Table</vt:lpstr>
      <vt:lpstr>Example 1: Minimalist Table</vt:lpstr>
      <vt:lpstr>Example 1: Minimalist Table</vt:lpstr>
      <vt:lpstr>PowerPoint Presentation</vt:lpstr>
      <vt:lpstr>Example 2: Satellite Telescope Mirror</vt:lpstr>
      <vt:lpstr>Example 2: Satellite Telescope Mirror</vt:lpstr>
      <vt:lpstr>Example 2: Satellite Telescope Mirror</vt:lpstr>
      <vt:lpstr>Example 2: Satellite Telescope Mirror</vt:lpstr>
      <vt:lpstr>Example 2: Satellite Telescope Mirror</vt:lpstr>
      <vt:lpstr>Example 2: Satellite Telescope Mirror</vt:lpstr>
      <vt:lpstr>Material Selection Process: Key Takeaways</vt:lpstr>
      <vt:lpstr>PowerPoint Presentation</vt:lpstr>
      <vt:lpstr>PowerPoint Presentation</vt:lpstr>
      <vt:lpstr>Summary</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Elisabeth Crawford</dc:creator>
  <cp:lastModifiedBy>Dan Nguyen</cp:lastModifiedBy>
  <cp:revision>323</cp:revision>
  <cp:lastPrinted>2016-07-24T09:52:58Z</cp:lastPrinted>
  <dcterms:created xsi:type="dcterms:W3CDTF">2011-09-09T04:57:54Z</dcterms:created>
  <dcterms:modified xsi:type="dcterms:W3CDTF">2023-10-10T01:54:13Z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0x0101002FEAA672B80842458340B174EC3BCA2A</vt:lpwstr>
  </property>
</Properties>
</file>