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78" r:id="rId4"/>
  </p:sldMasterIdLst>
  <p:notesMasterIdLst>
    <p:notesMasterId r:id="rId16"/>
  </p:notesMasterIdLst>
  <p:handoutMasterIdLst>
    <p:handoutMasterId r:id="rId17"/>
  </p:handoutMasterIdLst>
  <p:sldIdLst>
    <p:sldId id="258" r:id="rId5"/>
    <p:sldId id="667" r:id="rId6"/>
    <p:sldId id="670" r:id="rId7"/>
    <p:sldId id="671" r:id="rId8"/>
    <p:sldId id="672" r:id="rId9"/>
    <p:sldId id="673" r:id="rId10"/>
    <p:sldId id="678" r:id="rId11"/>
    <p:sldId id="674" r:id="rId12"/>
    <p:sldId id="675" r:id="rId13"/>
    <p:sldId id="676" r:id="rId14"/>
    <p:sldId id="677" r:id="rId15"/>
  </p:sldIdLst>
  <p:sldSz cx="12192000" cy="6858000"/>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4">
          <p15:clr>
            <a:srgbClr val="A4A3A4"/>
          </p15:clr>
        </p15:guide>
        <p15:guide id="2" pos="2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2F2F2"/>
    <a:srgbClr val="FF968D"/>
    <a:srgbClr val="D5D5D5"/>
    <a:srgbClr val="FFEA4B"/>
    <a:srgbClr val="FFFDEF"/>
    <a:srgbClr val="2F2F2F"/>
    <a:srgbClr val="4A452A"/>
    <a:srgbClr val="F6D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3FC067-CE13-4B39-AE9D-EF91BB09376D}" v="290" dt="2023-10-20T04:11:42.601"/>
    <p1510:client id="{A49E1250-1D1D-46B2-9507-D4EAA877C38D}" v="1" dt="2023-10-19T12:59:32.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4" autoAdjust="0"/>
    <p:restoredTop sz="85833" autoAdjust="0"/>
  </p:normalViewPr>
  <p:slideViewPr>
    <p:cSldViewPr>
      <p:cViewPr varScale="1">
        <p:scale>
          <a:sx n="60" d="100"/>
          <a:sy n="60" d="100"/>
        </p:scale>
        <p:origin x="184" y="2008"/>
      </p:cViewPr>
      <p:guideLst>
        <p:guide orient="horz" pos="2160"/>
        <p:guide pos="3840"/>
      </p:guideLst>
    </p:cSldViewPr>
  </p:slideViewPr>
  <p:outlineViewPr>
    <p:cViewPr>
      <p:scale>
        <a:sx n="33" d="100"/>
        <a:sy n="33" d="100"/>
      </p:scale>
      <p:origin x="0" y="188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680" y="-78"/>
      </p:cViewPr>
      <p:guideLst>
        <p:guide orient="horz" pos="3124"/>
        <p:guide pos="21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290" cy="49593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63032" y="0"/>
            <a:ext cx="2955290" cy="495935"/>
          </a:xfrm>
          <a:prstGeom prst="rect">
            <a:avLst/>
          </a:prstGeom>
        </p:spPr>
        <p:txBody>
          <a:bodyPr vert="horz" lIns="91440" tIns="45720" rIns="91440" bIns="45720" rtlCol="0"/>
          <a:lstStyle>
            <a:lvl1pPr algn="r">
              <a:defRPr sz="1200"/>
            </a:lvl1pPr>
          </a:lstStyle>
          <a:p>
            <a:fld id="{E058B851-DA40-4FF3-8C99-E64356027372}" type="datetimeFigureOut">
              <a:rPr lang="en-AU" smtClean="0"/>
              <a:t>25/10/2023</a:t>
            </a:fld>
            <a:endParaRPr lang="en-AU"/>
          </a:p>
        </p:txBody>
      </p:sp>
      <p:sp>
        <p:nvSpPr>
          <p:cNvPr id="4" name="Footer Placeholder 3"/>
          <p:cNvSpPr>
            <a:spLocks noGrp="1"/>
          </p:cNvSpPr>
          <p:nvPr>
            <p:ph type="ftr" sz="quarter" idx="2"/>
          </p:nvPr>
        </p:nvSpPr>
        <p:spPr>
          <a:xfrm>
            <a:off x="0" y="9421044"/>
            <a:ext cx="2955290" cy="49593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63032" y="9421044"/>
            <a:ext cx="2955290" cy="495935"/>
          </a:xfrm>
          <a:prstGeom prst="rect">
            <a:avLst/>
          </a:prstGeom>
        </p:spPr>
        <p:txBody>
          <a:bodyPr vert="horz" lIns="91440" tIns="45720" rIns="91440" bIns="45720" rtlCol="0" anchor="b"/>
          <a:lstStyle>
            <a:lvl1pPr algn="r">
              <a:defRPr sz="1200"/>
            </a:lvl1pPr>
          </a:lstStyle>
          <a:p>
            <a:fld id="{188275A4-699C-4534-8626-7AA82FB94A72}" type="slidenum">
              <a:rPr lang="en-AU" smtClean="0"/>
              <a:t>‹#›</a:t>
            </a:fld>
            <a:endParaRPr lang="en-AU"/>
          </a:p>
        </p:txBody>
      </p:sp>
    </p:spTree>
    <p:extLst>
      <p:ext uri="{BB962C8B-B14F-4D97-AF65-F5344CB8AC3E}">
        <p14:creationId xmlns:p14="http://schemas.microsoft.com/office/powerpoint/2010/main" val="805705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290" cy="49593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cs typeface="Arial" pitchFamily="34" charset="0"/>
              </a:defRPr>
            </a:lvl1pPr>
          </a:lstStyle>
          <a:p>
            <a:pPr>
              <a:defRPr/>
            </a:pPr>
            <a:endParaRPr lang="en-US" altLang="en-US"/>
          </a:p>
        </p:txBody>
      </p:sp>
      <p:sp>
        <p:nvSpPr>
          <p:cNvPr id="3" name="Date Placeholder 2"/>
          <p:cNvSpPr>
            <a:spLocks noGrp="1"/>
          </p:cNvSpPr>
          <p:nvPr>
            <p:ph type="dt" idx="1"/>
          </p:nvPr>
        </p:nvSpPr>
        <p:spPr>
          <a:xfrm>
            <a:off x="3863032" y="0"/>
            <a:ext cx="2955290" cy="49593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pitchFamily="34" charset="0"/>
              </a:defRPr>
            </a:lvl1pPr>
          </a:lstStyle>
          <a:p>
            <a:pPr>
              <a:defRPr/>
            </a:pPr>
            <a:fld id="{CCBE385C-F569-458A-9F51-C644686A1438}" type="datetimeFigureOut">
              <a:rPr lang="en-US" altLang="en-US"/>
              <a:pPr>
                <a:defRPr/>
              </a:pPr>
              <a:t>10/25/23</a:t>
            </a:fld>
            <a:endParaRPr lang="en-US" altLang="en-US"/>
          </a:p>
        </p:txBody>
      </p:sp>
      <p:sp>
        <p:nvSpPr>
          <p:cNvPr id="4" name="Slide Image Placeholder 3"/>
          <p:cNvSpPr>
            <a:spLocks noGrp="1" noRot="1" noChangeAspect="1"/>
          </p:cNvSpPr>
          <p:nvPr>
            <p:ph type="sldImg" idx="2"/>
          </p:nvPr>
        </p:nvSpPr>
        <p:spPr>
          <a:xfrm>
            <a:off x="104775" y="744538"/>
            <a:ext cx="6610350" cy="3719512"/>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1990" y="4711383"/>
            <a:ext cx="5455920" cy="446341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1044"/>
            <a:ext cx="2955290" cy="49593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cs typeface="Arial" pitchFamily="34" charset="0"/>
              </a:defRPr>
            </a:lvl1pPr>
          </a:lstStyle>
          <a:p>
            <a:pPr>
              <a:defRPr/>
            </a:pPr>
            <a:endParaRPr lang="en-US" altLang="en-US"/>
          </a:p>
        </p:txBody>
      </p:sp>
      <p:sp>
        <p:nvSpPr>
          <p:cNvPr id="7" name="Slide Number Placeholder 6"/>
          <p:cNvSpPr>
            <a:spLocks noGrp="1"/>
          </p:cNvSpPr>
          <p:nvPr>
            <p:ph type="sldNum" sz="quarter" idx="5"/>
          </p:nvPr>
        </p:nvSpPr>
        <p:spPr>
          <a:xfrm>
            <a:off x="3863032" y="9421044"/>
            <a:ext cx="2955290" cy="49593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cs typeface="Arial" pitchFamily="34" charset="0"/>
              </a:defRPr>
            </a:lvl1pPr>
          </a:lstStyle>
          <a:p>
            <a:pPr>
              <a:defRPr/>
            </a:pPr>
            <a:fld id="{E674DDEE-3FB6-4B4F-A788-44C2AA5921D5}" type="slidenum">
              <a:rPr lang="en-US" altLang="en-US"/>
              <a:pPr>
                <a:defRPr/>
              </a:pPr>
              <a:t>‹#›</a:t>
            </a:fld>
            <a:endParaRPr lang="en-US" altLang="en-US"/>
          </a:p>
        </p:txBody>
      </p:sp>
    </p:spTree>
    <p:extLst>
      <p:ext uri="{BB962C8B-B14F-4D97-AF65-F5344CB8AC3E}">
        <p14:creationId xmlns:p14="http://schemas.microsoft.com/office/powerpoint/2010/main" val="605558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7238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901003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Refer students to the assessment brief PDF for more information. Note that there are a few dot points in the tips section that must have been left over from when the presentation was still a video submission (covid times). Those don’t </a:t>
            </a:r>
            <a:r>
              <a:rPr lang="en-AU"/>
              <a:t>apply anymore.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86172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83976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58681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829356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94191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77095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212092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10251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994975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pic>
        <p:nvPicPr>
          <p:cNvPr id="11"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12" name="Author and Date"/>
          <p:cNvSpPr txBox="1">
            <a:spLocks noGrp="1"/>
          </p:cNvSpPr>
          <p:nvPr>
            <p:ph type="body" sz="quarter" idx="21" hasCustomPrompt="1"/>
          </p:nvPr>
        </p:nvSpPr>
        <p:spPr>
          <a:xfrm>
            <a:off x="600671" y="5929933"/>
            <a:ext cx="10985501" cy="318489"/>
          </a:xfrm>
          <a:prstGeom prst="rect">
            <a:avLst/>
          </a:prstGeom>
        </p:spPr>
        <p:txBody>
          <a:bodyPr lIns="45719" tIns="45719" rIns="45719" bIns="45719"/>
          <a:lstStyle>
            <a:lvl1pPr marL="0" indent="0" defTabSz="412740">
              <a:lnSpc>
                <a:spcPct val="100000"/>
              </a:lnSpc>
              <a:spcBef>
                <a:spcPts val="0"/>
              </a:spcBef>
              <a:buSzTx/>
              <a:buNone/>
              <a:defRPr sz="1800">
                <a:latin typeface="+mn-lt"/>
                <a:ea typeface="+mn-ea"/>
                <a:cs typeface="+mn-cs"/>
                <a:sym typeface="Clancy Bold"/>
              </a:defRPr>
            </a:lvl1pPr>
          </a:lstStyle>
          <a:p>
            <a:r>
              <a:t>Author and Date</a:t>
            </a:r>
          </a:p>
        </p:txBody>
      </p:sp>
      <p:sp>
        <p:nvSpPr>
          <p:cNvPr id="13" name="Presentation Title"/>
          <p:cNvSpPr txBox="1">
            <a:spLocks noGrp="1"/>
          </p:cNvSpPr>
          <p:nvPr>
            <p:ph type="title" hasCustomPrompt="1"/>
          </p:nvPr>
        </p:nvSpPr>
        <p:spPr>
          <a:xfrm>
            <a:off x="603249" y="1287497"/>
            <a:ext cx="10985503" cy="2324100"/>
          </a:xfrm>
          <a:prstGeom prst="rect">
            <a:avLst/>
          </a:prstGeom>
        </p:spPr>
        <p:txBody>
          <a:bodyPr anchor="b"/>
          <a:lstStyle>
            <a:lvl1pPr>
              <a:defRPr sz="5800" spc="-116"/>
            </a:lvl1pPr>
          </a:lstStyle>
          <a:p>
            <a:r>
              <a:t>Presentation Title</a:t>
            </a:r>
          </a:p>
        </p:txBody>
      </p:sp>
      <p:sp>
        <p:nvSpPr>
          <p:cNvPr id="14" name="Body Level One…"/>
          <p:cNvSpPr txBox="1">
            <a:spLocks noGrp="1"/>
          </p:cNvSpPr>
          <p:nvPr>
            <p:ph type="body" sz="quarter" idx="1" hasCustomPrompt="1"/>
          </p:nvPr>
        </p:nvSpPr>
        <p:spPr>
          <a:xfrm>
            <a:off x="600673" y="3611597"/>
            <a:ext cx="10985500" cy="952500"/>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315492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pic>
        <p:nvPicPr>
          <p:cNvPr id="100"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101" name="Body Level One…"/>
          <p:cNvSpPr txBox="1">
            <a:spLocks noGrp="1"/>
          </p:cNvSpPr>
          <p:nvPr>
            <p:ph type="body" sz="half" idx="1" hasCustomPrompt="1"/>
          </p:nvPr>
        </p:nvSpPr>
        <p:spPr>
          <a:xfrm>
            <a:off x="603251" y="2460422"/>
            <a:ext cx="10985500" cy="1937157"/>
          </a:xfrm>
          <a:prstGeom prst="rect">
            <a:avLst/>
          </a:prstGeom>
        </p:spPr>
        <p:txBody>
          <a:bodyPr anchor="ctr"/>
          <a:lstStyle>
            <a:lvl1pPr marL="0" indent="0" algn="ctr">
              <a:lnSpc>
                <a:spcPct val="80000"/>
              </a:lnSpc>
              <a:spcBef>
                <a:spcPts val="0"/>
              </a:spcBef>
              <a:buSzTx/>
              <a:buNone/>
              <a:defRPr sz="5800" spc="-116">
                <a:latin typeface="Clancy Regular"/>
                <a:ea typeface="Clancy Regular"/>
                <a:cs typeface="Clancy Regular"/>
                <a:sym typeface="Clancy Regular"/>
              </a:defRPr>
            </a:lvl1pPr>
            <a:lvl2pPr marL="0" indent="0" algn="ctr">
              <a:lnSpc>
                <a:spcPct val="80000"/>
              </a:lnSpc>
              <a:spcBef>
                <a:spcPts val="0"/>
              </a:spcBef>
              <a:buSzTx/>
              <a:buNone/>
              <a:defRPr sz="5800" spc="-116">
                <a:latin typeface="Clancy Regular"/>
                <a:ea typeface="Clancy Regular"/>
                <a:cs typeface="Clancy Regular"/>
                <a:sym typeface="Clancy Regular"/>
              </a:defRPr>
            </a:lvl2pPr>
            <a:lvl3pPr marL="0" indent="0" algn="ctr">
              <a:lnSpc>
                <a:spcPct val="80000"/>
              </a:lnSpc>
              <a:spcBef>
                <a:spcPts val="0"/>
              </a:spcBef>
              <a:buSzTx/>
              <a:buNone/>
              <a:defRPr sz="5800" spc="-116">
                <a:latin typeface="Clancy Regular"/>
                <a:ea typeface="Clancy Regular"/>
                <a:cs typeface="Clancy Regular"/>
                <a:sym typeface="Clancy Regular"/>
              </a:defRPr>
            </a:lvl3pPr>
            <a:lvl4pPr marL="0" indent="0" algn="ctr">
              <a:lnSpc>
                <a:spcPct val="80000"/>
              </a:lnSpc>
              <a:spcBef>
                <a:spcPts val="0"/>
              </a:spcBef>
              <a:buSzTx/>
              <a:buNone/>
              <a:defRPr sz="5800" spc="-116">
                <a:latin typeface="Clancy Regular"/>
                <a:ea typeface="Clancy Regular"/>
                <a:cs typeface="Clancy Regular"/>
                <a:sym typeface="Clancy Regular"/>
              </a:defRPr>
            </a:lvl4pPr>
            <a:lvl5pPr marL="0" indent="0" algn="ctr">
              <a:lnSpc>
                <a:spcPct val="80000"/>
              </a:lnSpc>
              <a:spcBef>
                <a:spcPts val="0"/>
              </a:spcBef>
              <a:buSzTx/>
              <a:buNone/>
              <a:defRPr sz="5800" spc="-116">
                <a:latin typeface="Clancy Regular"/>
                <a:ea typeface="Clancy Regular"/>
                <a:cs typeface="Clancy Regular"/>
                <a:sym typeface="Clancy Regular"/>
              </a:defRPr>
            </a:lvl5pPr>
          </a:lstStyle>
          <a:p>
            <a:r>
              <a:t>Statement</a:t>
            </a:r>
          </a:p>
          <a:p>
            <a:pPr lvl="1"/>
            <a:endParaRPr/>
          </a:p>
          <a:p>
            <a:pPr lvl="2"/>
            <a:endParaRPr/>
          </a:p>
          <a:p>
            <a:pPr lvl="3"/>
            <a:endParaRPr/>
          </a:p>
          <a:p>
            <a:pPr lvl="4"/>
            <a:endParaRP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9064231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9" name="Body Level One…"/>
          <p:cNvSpPr txBox="1">
            <a:spLocks noGrp="1"/>
          </p:cNvSpPr>
          <p:nvPr>
            <p:ph type="body" idx="1" hasCustomPrompt="1"/>
          </p:nvPr>
        </p:nvSpPr>
        <p:spPr>
          <a:xfrm>
            <a:off x="603251" y="537964"/>
            <a:ext cx="10985500" cy="3620792"/>
          </a:xfrm>
          <a:prstGeom prst="rect">
            <a:avLst/>
          </a:prstGeom>
        </p:spPr>
        <p:txBody>
          <a:bodyPr anchor="b"/>
          <a:lstStyle>
            <a:lvl1pPr marL="0" indent="0" algn="ctr">
              <a:lnSpc>
                <a:spcPct val="80000"/>
              </a:lnSpc>
              <a:spcBef>
                <a:spcPts val="0"/>
              </a:spcBef>
              <a:buSzTx/>
              <a:buNone/>
              <a:defRPr sz="12500" b="1" spc="-125">
                <a:latin typeface="Helvetica Neue"/>
                <a:ea typeface="Helvetica Neue"/>
                <a:cs typeface="Helvetica Neue"/>
                <a:sym typeface="Helvetica Neue"/>
              </a:defRPr>
            </a:lvl1pPr>
            <a:lvl2pPr marL="0" indent="0" algn="ctr">
              <a:lnSpc>
                <a:spcPct val="80000"/>
              </a:lnSpc>
              <a:spcBef>
                <a:spcPts val="0"/>
              </a:spcBef>
              <a:buSzTx/>
              <a:buNone/>
              <a:defRPr sz="12500" b="1" spc="-125">
                <a:latin typeface="Helvetica Neue"/>
                <a:ea typeface="Helvetica Neue"/>
                <a:cs typeface="Helvetica Neue"/>
                <a:sym typeface="Helvetica Neue"/>
              </a:defRPr>
            </a:lvl2pPr>
            <a:lvl3pPr marL="0" indent="0" algn="ctr">
              <a:lnSpc>
                <a:spcPct val="80000"/>
              </a:lnSpc>
              <a:spcBef>
                <a:spcPts val="0"/>
              </a:spcBef>
              <a:buSzTx/>
              <a:buNone/>
              <a:defRPr sz="12500" b="1" spc="-125">
                <a:latin typeface="Helvetica Neue"/>
                <a:ea typeface="Helvetica Neue"/>
                <a:cs typeface="Helvetica Neue"/>
                <a:sym typeface="Helvetica Neue"/>
              </a:defRPr>
            </a:lvl3pPr>
            <a:lvl4pPr marL="0" indent="0" algn="ctr">
              <a:lnSpc>
                <a:spcPct val="80000"/>
              </a:lnSpc>
              <a:spcBef>
                <a:spcPts val="0"/>
              </a:spcBef>
              <a:buSzTx/>
              <a:buNone/>
              <a:defRPr sz="12500" b="1" spc="-125">
                <a:latin typeface="Helvetica Neue"/>
                <a:ea typeface="Helvetica Neue"/>
                <a:cs typeface="Helvetica Neue"/>
                <a:sym typeface="Helvetica Neue"/>
              </a:defRPr>
            </a:lvl4pPr>
            <a:lvl5pPr marL="0" indent="0" algn="ctr">
              <a:lnSpc>
                <a:spcPct val="80000"/>
              </a:lnSpc>
              <a:spcBef>
                <a:spcPts val="0"/>
              </a:spcBef>
              <a:buSzTx/>
              <a:buNone/>
              <a:defRPr sz="12500" b="1" spc="-125">
                <a:latin typeface="Helvetica Neue"/>
                <a:ea typeface="Helvetica Neue"/>
                <a:cs typeface="Helvetica Neue"/>
                <a:sym typeface="Helvetica Neue"/>
              </a:defRPr>
            </a:lvl5pPr>
          </a:lstStyle>
          <a:p>
            <a:r>
              <a:t>100%</a:t>
            </a:r>
          </a:p>
          <a:p>
            <a:pPr lvl="1"/>
            <a:endParaRPr/>
          </a:p>
          <a:p>
            <a:pPr lvl="2"/>
            <a:endParaRPr/>
          </a:p>
          <a:p>
            <a:pPr lvl="3"/>
            <a:endParaRPr/>
          </a:p>
          <a:p>
            <a:pPr lvl="4"/>
            <a:endParaRPr/>
          </a:p>
        </p:txBody>
      </p:sp>
      <p:sp>
        <p:nvSpPr>
          <p:cNvPr id="110" name="Fact information"/>
          <p:cNvSpPr txBox="1">
            <a:spLocks noGrp="1"/>
          </p:cNvSpPr>
          <p:nvPr>
            <p:ph type="body" sz="quarter" idx="21" hasCustomPrompt="1"/>
          </p:nvPr>
        </p:nvSpPr>
        <p:spPr>
          <a:xfrm>
            <a:off x="603251" y="4131090"/>
            <a:ext cx="10985500" cy="467391"/>
          </a:xfrm>
          <a:prstGeom prst="rect">
            <a:avLst/>
          </a:prstGeom>
        </p:spPr>
        <p:txBody>
          <a:bodyPr lIns="45719" tIns="45719" rIns="45719" bIns="45719"/>
          <a:lstStyle>
            <a:lvl1pPr marL="0" indent="0" algn="ctr" defTabSz="412740">
              <a:lnSpc>
                <a:spcPct val="100000"/>
              </a:lnSpc>
              <a:spcBef>
                <a:spcPts val="0"/>
              </a:spcBef>
              <a:buSzTx/>
              <a:buNone/>
              <a:defRPr sz="2751" b="1">
                <a:latin typeface="Helvetica Neue"/>
                <a:ea typeface="Helvetica Neue"/>
                <a:cs typeface="Helvetica Neue"/>
                <a:sym typeface="Helvetica Neue"/>
              </a:defRPr>
            </a:lvl1pPr>
          </a:lstStyle>
          <a:p>
            <a:r>
              <a:t>Fact information</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4892627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8" name="Attribution"/>
          <p:cNvSpPr txBox="1">
            <a:spLocks noGrp="1"/>
          </p:cNvSpPr>
          <p:nvPr>
            <p:ph type="body" sz="quarter" idx="21" hasCustomPrompt="1"/>
          </p:nvPr>
        </p:nvSpPr>
        <p:spPr>
          <a:xfrm>
            <a:off x="1215012" y="5337728"/>
            <a:ext cx="10100027" cy="318489"/>
          </a:xfrm>
          <a:prstGeom prst="rect">
            <a:avLst/>
          </a:prstGeom>
        </p:spPr>
        <p:txBody>
          <a:bodyPr lIns="45719" tIns="45719" rIns="45719" bIns="45719"/>
          <a:lstStyle>
            <a:lvl1pPr marL="0" indent="0" defTabSz="412740">
              <a:lnSpc>
                <a:spcPct val="100000"/>
              </a:lnSpc>
              <a:spcBef>
                <a:spcPts val="0"/>
              </a:spcBef>
              <a:buSzTx/>
              <a:buNone/>
              <a:defRPr sz="900">
                <a:latin typeface="Helvetica Neue Light"/>
                <a:ea typeface="Helvetica Neue Light"/>
                <a:cs typeface="Helvetica Neue Light"/>
                <a:sym typeface="Helvetica Neue Light"/>
              </a:defRPr>
            </a:lvl1pPr>
          </a:lstStyle>
          <a:p>
            <a:r>
              <a:t>Attribution</a:t>
            </a:r>
          </a:p>
        </p:txBody>
      </p:sp>
      <p:sp>
        <p:nvSpPr>
          <p:cNvPr id="119" name="Body Level One…"/>
          <p:cNvSpPr txBox="1">
            <a:spLocks noGrp="1"/>
          </p:cNvSpPr>
          <p:nvPr>
            <p:ph type="body" sz="half" idx="1" hasCustomPrompt="1"/>
          </p:nvPr>
        </p:nvSpPr>
        <p:spPr>
          <a:xfrm>
            <a:off x="876962" y="2469931"/>
            <a:ext cx="10438077" cy="1918140"/>
          </a:xfrm>
          <a:prstGeom prst="rect">
            <a:avLst/>
          </a:prstGeom>
        </p:spPr>
        <p:txBody>
          <a:bodyPr/>
          <a:lstStyle>
            <a:lvl1pPr marL="319453" indent="-234945">
              <a:spcBef>
                <a:spcPts val="0"/>
              </a:spcBef>
              <a:buSzTx/>
              <a:buNone/>
              <a:defRPr sz="4251" spc="-85">
                <a:latin typeface="Helvetica Neue Medium"/>
                <a:ea typeface="Helvetica Neue Medium"/>
                <a:cs typeface="Helvetica Neue Medium"/>
                <a:sym typeface="Helvetica Neue Medium"/>
              </a:defRPr>
            </a:lvl1pPr>
            <a:lvl2pPr marL="319453" indent="-234945">
              <a:spcBef>
                <a:spcPts val="0"/>
              </a:spcBef>
              <a:buSzTx/>
              <a:buNone/>
              <a:defRPr sz="4251" spc="-85">
                <a:latin typeface="Helvetica Neue Medium"/>
                <a:ea typeface="Helvetica Neue Medium"/>
                <a:cs typeface="Helvetica Neue Medium"/>
                <a:sym typeface="Helvetica Neue Medium"/>
              </a:defRPr>
            </a:lvl2pPr>
            <a:lvl3pPr marL="319453" indent="-234945">
              <a:spcBef>
                <a:spcPts val="0"/>
              </a:spcBef>
              <a:buSzTx/>
              <a:buNone/>
              <a:defRPr sz="4251" spc="-85">
                <a:latin typeface="Helvetica Neue Medium"/>
                <a:ea typeface="Helvetica Neue Medium"/>
                <a:cs typeface="Helvetica Neue Medium"/>
                <a:sym typeface="Helvetica Neue Medium"/>
              </a:defRPr>
            </a:lvl3pPr>
            <a:lvl4pPr marL="319453" indent="-234945">
              <a:spcBef>
                <a:spcPts val="0"/>
              </a:spcBef>
              <a:buSzTx/>
              <a:buNone/>
              <a:defRPr sz="4251" spc="-85">
                <a:latin typeface="Helvetica Neue Medium"/>
                <a:ea typeface="Helvetica Neue Medium"/>
                <a:cs typeface="Helvetica Neue Medium"/>
                <a:sym typeface="Helvetica Neue Medium"/>
              </a:defRPr>
            </a:lvl4pPr>
            <a:lvl5pPr marL="319453" indent="-234945">
              <a:spcBef>
                <a:spcPts val="0"/>
              </a:spcBef>
              <a:buSzTx/>
              <a:buNone/>
              <a:defRPr sz="4251"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334532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7" name="Image"/>
          <p:cNvSpPr>
            <a:spLocks noGrp="1"/>
          </p:cNvSpPr>
          <p:nvPr>
            <p:ph type="pic" sz="quarter" idx="21"/>
          </p:nvPr>
        </p:nvSpPr>
        <p:spPr>
          <a:xfrm>
            <a:off x="7880351" y="508001"/>
            <a:ext cx="3719549" cy="2974839"/>
          </a:xfrm>
          <a:prstGeom prst="rect">
            <a:avLst/>
          </a:prstGeom>
        </p:spPr>
        <p:txBody>
          <a:bodyPr lIns="91439" tIns="45719" rIns="91439" bIns="45719">
            <a:noAutofit/>
          </a:bodyPr>
          <a:lstStyle/>
          <a:p>
            <a:endParaRPr/>
          </a:p>
        </p:txBody>
      </p:sp>
      <p:sp>
        <p:nvSpPr>
          <p:cNvPr id="128" name="Image"/>
          <p:cNvSpPr>
            <a:spLocks noGrp="1"/>
          </p:cNvSpPr>
          <p:nvPr>
            <p:ph type="pic" sz="half" idx="22"/>
          </p:nvPr>
        </p:nvSpPr>
        <p:spPr>
          <a:xfrm>
            <a:off x="6750051" y="1989137"/>
            <a:ext cx="5219700" cy="6075091"/>
          </a:xfrm>
          <a:prstGeom prst="rect">
            <a:avLst/>
          </a:prstGeom>
        </p:spPr>
        <p:txBody>
          <a:bodyPr lIns="91439" tIns="45719" rIns="91439" bIns="45719">
            <a:noAutofit/>
          </a:bodyPr>
          <a:lstStyle/>
          <a:p>
            <a:endParaRPr/>
          </a:p>
        </p:txBody>
      </p:sp>
      <p:sp>
        <p:nvSpPr>
          <p:cNvPr id="129" name="Image"/>
          <p:cNvSpPr>
            <a:spLocks noGrp="1"/>
          </p:cNvSpPr>
          <p:nvPr>
            <p:ph type="pic" idx="23"/>
          </p:nvPr>
        </p:nvSpPr>
        <p:spPr>
          <a:xfrm>
            <a:off x="-69851" y="247650"/>
            <a:ext cx="8305800" cy="6229351"/>
          </a:xfrm>
          <a:prstGeom prst="rect">
            <a:avLst/>
          </a:prstGeom>
        </p:spPr>
        <p:txBody>
          <a:bodyPr lIns="91439" tIns="45719" rIns="91439" bIns="45719">
            <a:noAutofit/>
          </a:bodyPr>
          <a:lstStyle/>
          <a:p>
            <a:endParaRP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8951722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7" name="Image"/>
          <p:cNvSpPr>
            <a:spLocks noGrp="1"/>
          </p:cNvSpPr>
          <p:nvPr>
            <p:ph type="pic" idx="21"/>
          </p:nvPr>
        </p:nvSpPr>
        <p:spPr>
          <a:xfrm>
            <a:off x="-666750" y="-2762251"/>
            <a:ext cx="13525500" cy="10820400"/>
          </a:xfrm>
          <a:prstGeom prst="rect">
            <a:avLst/>
          </a:prstGeom>
        </p:spPr>
        <p:txBody>
          <a:bodyPr lIns="91439" tIns="45719" rIns="91439" bIns="45719">
            <a:noAutofit/>
          </a:bodyPr>
          <a:lstStyle/>
          <a:p>
            <a:endParaRPr/>
          </a:p>
        </p:txBody>
      </p:sp>
      <p:sp>
        <p:nvSpPr>
          <p:cNvPr id="13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92934164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518072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ck">
    <p:bg>
      <p:bgPr>
        <a:solidFill>
          <a:srgbClr val="000000"/>
        </a:solidFill>
        <a:effectLst/>
      </p:bgPr>
    </p:bg>
    <p:spTree>
      <p:nvGrpSpPr>
        <p:cNvPr id="1" name=""/>
        <p:cNvGrpSpPr/>
        <p:nvPr/>
      </p:nvGrpSpPr>
      <p:grpSpPr>
        <a:xfrm>
          <a:off x="0" y="0"/>
          <a:ext cx="0" cy="0"/>
          <a:chOff x="0" y="0"/>
          <a:chExt cx="0" cy="0"/>
        </a:xfrm>
      </p:grpSpPr>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1329653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Title &amp; Bullets">
    <p:bg>
      <p:bgPr>
        <a:solidFill>
          <a:srgbClr val="000000"/>
        </a:solidFill>
        <a:effectLst/>
      </p:bgPr>
    </p:bg>
    <p:spTree>
      <p:nvGrpSpPr>
        <p:cNvPr id="1" name=""/>
        <p:cNvGrpSpPr/>
        <p:nvPr/>
      </p:nvGrpSpPr>
      <p:grpSpPr>
        <a:xfrm>
          <a:off x="0" y="0"/>
          <a:ext cx="0" cy="0"/>
          <a:chOff x="0" y="0"/>
          <a:chExt cx="0" cy="0"/>
        </a:xfrm>
      </p:grpSpPr>
      <p:sp>
        <p:nvSpPr>
          <p:cNvPr id="159" name="Slide Title"/>
          <p:cNvSpPr txBox="1">
            <a:spLocks noGrp="1"/>
          </p:cNvSpPr>
          <p:nvPr>
            <p:ph type="title" hasCustomPrompt="1"/>
          </p:nvPr>
        </p:nvSpPr>
        <p:spPr>
          <a:prstGeom prst="rect">
            <a:avLst/>
          </a:prstGeom>
        </p:spPr>
        <p:txBody>
          <a:bodyPr/>
          <a:lstStyle>
            <a:lvl1pPr>
              <a:defRPr>
                <a:solidFill>
                  <a:srgbClr val="FFFFFF"/>
                </a:solidFill>
              </a:defRPr>
            </a:lvl1pPr>
          </a:lstStyle>
          <a:p>
            <a:r>
              <a:t>Slide Title</a:t>
            </a:r>
          </a:p>
        </p:txBody>
      </p:sp>
      <p:sp>
        <p:nvSpPr>
          <p:cNvPr id="160"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solidFill>
                  <a:srgbClr val="FFFFFF"/>
                </a:solidFill>
                <a:latin typeface="Clancy Light"/>
                <a:ea typeface="Clancy Light"/>
                <a:cs typeface="Clancy Light"/>
                <a:sym typeface="Clancy Light"/>
              </a:defRPr>
            </a:lvl1pPr>
          </a:lstStyle>
          <a:p>
            <a:r>
              <a:t>Slide Subtitle</a:t>
            </a:r>
          </a:p>
        </p:txBody>
      </p:sp>
      <p:sp>
        <p:nvSpPr>
          <p:cNvPr id="161" name="Body Level One…"/>
          <p:cNvSpPr txBox="1">
            <a:spLocks noGrp="1"/>
          </p:cNvSpPr>
          <p:nvPr>
            <p:ph type="body"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Slide bullet text</a:t>
            </a:r>
          </a:p>
          <a:p>
            <a:pPr lvl="1"/>
            <a:endParaRPr/>
          </a:p>
          <a:p>
            <a:pPr lvl="2"/>
            <a:endParaRPr/>
          </a:p>
          <a:p>
            <a:pPr lvl="3"/>
            <a:endParaRPr/>
          </a:p>
          <a:p>
            <a:pPr lvl="4"/>
            <a:endParaRPr/>
          </a:p>
        </p:txBody>
      </p:sp>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126259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Sub Alternate">
    <p:bg>
      <p:bgPr>
        <a:solidFill>
          <a:schemeClr val="accent4"/>
        </a:solidFill>
        <a:effectLst/>
      </p:bgPr>
    </p:bg>
    <p:spTree>
      <p:nvGrpSpPr>
        <p:cNvPr id="1" name=""/>
        <p:cNvGrpSpPr/>
        <p:nvPr/>
      </p:nvGrpSpPr>
      <p:grpSpPr>
        <a:xfrm>
          <a:off x="0" y="0"/>
          <a:ext cx="0" cy="0"/>
          <a:chOff x="0" y="0"/>
          <a:chExt cx="0" cy="0"/>
        </a:xfrm>
      </p:grpSpPr>
      <p:sp>
        <p:nvSpPr>
          <p:cNvPr id="169" name="Triangle"/>
          <p:cNvSpPr/>
          <p:nvPr/>
        </p:nvSpPr>
        <p:spPr>
          <a:xfrm rot="5400000">
            <a:off x="144791" y="2392052"/>
            <a:ext cx="6856444" cy="20738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70" name="Rectangle"/>
          <p:cNvSpPr/>
          <p:nvPr/>
        </p:nvSpPr>
        <p:spPr>
          <a:xfrm>
            <a:off x="-3167" y="-913"/>
            <a:ext cx="2541651" cy="6911396"/>
          </a:xfrm>
          <a:prstGeom prst="rect">
            <a:avLst/>
          </a:prstGeom>
          <a:solidFill>
            <a:srgbClr val="FFFFFF"/>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71" name="Title Text"/>
          <p:cNvSpPr txBox="1">
            <a:spLocks noGrp="1"/>
          </p:cNvSpPr>
          <p:nvPr>
            <p:ph type="title"/>
          </p:nvPr>
        </p:nvSpPr>
        <p:spPr>
          <a:xfrm>
            <a:off x="324851" y="2898384"/>
            <a:ext cx="3647903" cy="901101"/>
          </a:xfrm>
          <a:prstGeom prst="rect">
            <a:avLst/>
          </a:prstGeom>
        </p:spPr>
        <p:txBody>
          <a:bodyPr lIns="71437" tIns="71437" rIns="71437" bIns="71437" anchor="ctr">
            <a:noAutofit/>
          </a:bodyPr>
          <a:lstStyle>
            <a:lvl1pPr>
              <a:defRPr sz="5800" spc="-116"/>
            </a:lvl1pPr>
          </a:lstStyle>
          <a:p>
            <a:r>
              <a:t>Title Text</a:t>
            </a:r>
          </a:p>
        </p:txBody>
      </p:sp>
      <p:sp>
        <p:nvSpPr>
          <p:cNvPr id="172" name="Title Text"/>
          <p:cNvSpPr txBox="1">
            <a:spLocks noGrp="1"/>
          </p:cNvSpPr>
          <p:nvPr>
            <p:ph type="body" sz="quarter" idx="21"/>
          </p:nvPr>
        </p:nvSpPr>
        <p:spPr>
          <a:xfrm>
            <a:off x="4892073" y="2930134"/>
            <a:ext cx="6914864" cy="901101"/>
          </a:xfrm>
          <a:prstGeom prst="rect">
            <a:avLst/>
          </a:prstGeom>
        </p:spPr>
        <p:txBody>
          <a:bodyPr lIns="71437" tIns="71437" rIns="71437" bIns="71437" anchor="ctr"/>
          <a:lstStyle>
            <a:lvl1pPr marL="0" indent="0" algn="ctr">
              <a:lnSpc>
                <a:spcPct val="80000"/>
              </a:lnSpc>
              <a:spcBef>
                <a:spcPts val="0"/>
              </a:spcBef>
              <a:buSzTx/>
              <a:buNone/>
              <a:defRPr sz="4251" spc="-85">
                <a:latin typeface="+mn-lt"/>
                <a:ea typeface="+mn-ea"/>
                <a:cs typeface="+mn-cs"/>
                <a:sym typeface="Clancy Bold"/>
              </a:defRPr>
            </a:lvl1pPr>
          </a:lstStyle>
          <a:p>
            <a:r>
              <a:t>Title Text</a:t>
            </a:r>
          </a:p>
        </p:txBody>
      </p:sp>
      <p:sp>
        <p:nvSpPr>
          <p:cNvPr id="173" name="Slide Number"/>
          <p:cNvSpPr txBox="1">
            <a:spLocks noGrp="1"/>
          </p:cNvSpPr>
          <p:nvPr>
            <p:ph type="sldNum" sz="quarter" idx="2"/>
          </p:nvPr>
        </p:nvSpPr>
        <p:spPr>
          <a:xfrm>
            <a:off x="5935724" y="6536531"/>
            <a:ext cx="315791" cy="313546"/>
          </a:xfrm>
          <a:prstGeom prst="rect">
            <a:avLst/>
          </a:prstGeom>
        </p:spPr>
        <p:txBody>
          <a:bodyPr lIns="71437" tIns="71437" rIns="71437" bIns="71437" anchor="t"/>
          <a:lstStyle>
            <a:lvl1pPr defTabSz="410755">
              <a:defRPr sz="1100">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288991067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Inverse">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2416970" y="2949184"/>
            <a:ext cx="7358063" cy="901101"/>
          </a:xfrm>
          <a:prstGeom prst="rect">
            <a:avLst/>
          </a:prstGeom>
        </p:spPr>
        <p:txBody>
          <a:bodyPr lIns="71437" tIns="71437" rIns="71437" bIns="71437" anchor="ctr"/>
          <a:lstStyle>
            <a:lvl1pPr algn="ctr">
              <a:defRPr sz="5800" spc="-116"/>
            </a:lvl1pPr>
          </a:lstStyle>
          <a:p>
            <a:r>
              <a:t>Title Text</a:t>
            </a:r>
          </a:p>
        </p:txBody>
      </p:sp>
      <p:sp>
        <p:nvSpPr>
          <p:cNvPr id="181" name="Body Level One…"/>
          <p:cNvSpPr txBox="1">
            <a:spLocks noGrp="1"/>
          </p:cNvSpPr>
          <p:nvPr>
            <p:ph type="body" sz="quarter" idx="1"/>
          </p:nvPr>
        </p:nvSpPr>
        <p:spPr>
          <a:xfrm>
            <a:off x="2416970" y="3977939"/>
            <a:ext cx="7358063" cy="794743"/>
          </a:xfrm>
          <a:prstGeom prst="rect">
            <a:avLst/>
          </a:prstGeom>
        </p:spPr>
        <p:txBody>
          <a:bodyPr lIns="71437" tIns="71437" rIns="71437" bIns="71437"/>
          <a:lstStyle>
            <a:lvl1pPr marL="0" indent="0" algn="ctr" defTabSz="412740">
              <a:lnSpc>
                <a:spcPct val="100000"/>
              </a:lnSpc>
              <a:spcBef>
                <a:spcPts val="0"/>
              </a:spcBef>
              <a:buSzTx/>
              <a:buNone/>
              <a:defRPr sz="2751" b="1">
                <a:latin typeface="Helvetica Neue"/>
                <a:ea typeface="Helvetica Neue"/>
                <a:cs typeface="Helvetica Neue"/>
                <a:sym typeface="Helvetica Neue"/>
              </a:defRPr>
            </a:lvl1pPr>
            <a:lvl2pPr marL="0" indent="0" algn="ctr" defTabSz="412740">
              <a:lnSpc>
                <a:spcPct val="100000"/>
              </a:lnSpc>
              <a:spcBef>
                <a:spcPts val="0"/>
              </a:spcBef>
              <a:buSzTx/>
              <a:buNone/>
              <a:defRPr sz="2751" b="1">
                <a:latin typeface="Helvetica Neue"/>
                <a:ea typeface="Helvetica Neue"/>
                <a:cs typeface="Helvetica Neue"/>
                <a:sym typeface="Helvetica Neue"/>
              </a:defRPr>
            </a:lvl2pPr>
            <a:lvl3pPr marL="0" indent="0" algn="ctr" defTabSz="412740">
              <a:lnSpc>
                <a:spcPct val="100000"/>
              </a:lnSpc>
              <a:spcBef>
                <a:spcPts val="0"/>
              </a:spcBef>
              <a:buSzTx/>
              <a:buNone/>
              <a:defRPr sz="2751" b="1">
                <a:latin typeface="Helvetica Neue"/>
                <a:ea typeface="Helvetica Neue"/>
                <a:cs typeface="Helvetica Neue"/>
                <a:sym typeface="Helvetica Neue"/>
              </a:defRPr>
            </a:lvl3pPr>
            <a:lvl4pPr marL="0" indent="0" algn="ctr" defTabSz="412740">
              <a:lnSpc>
                <a:spcPct val="100000"/>
              </a:lnSpc>
              <a:spcBef>
                <a:spcPts val="0"/>
              </a:spcBef>
              <a:buSzTx/>
              <a:buNone/>
              <a:defRPr sz="2751" b="1">
                <a:latin typeface="Helvetica Neue"/>
                <a:ea typeface="Helvetica Neue"/>
                <a:cs typeface="Helvetica Neue"/>
                <a:sym typeface="Helvetica Neue"/>
              </a:defRPr>
            </a:lvl4pPr>
            <a:lvl5pPr marL="0" indent="0" algn="ctr" defTabSz="412740">
              <a:lnSpc>
                <a:spcPct val="100000"/>
              </a:lnSpc>
              <a:spcBef>
                <a:spcPts val="0"/>
              </a:spcBef>
              <a:buSzTx/>
              <a:buNone/>
              <a:defRPr sz="2751"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82" name="Triangle"/>
          <p:cNvSpPr/>
          <p:nvPr/>
        </p:nvSpPr>
        <p:spPr>
          <a:xfrm rot="5400000">
            <a:off x="-2394441" y="2392052"/>
            <a:ext cx="6856444" cy="20738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83" name="Slide Number"/>
          <p:cNvSpPr txBox="1">
            <a:spLocks noGrp="1"/>
          </p:cNvSpPr>
          <p:nvPr>
            <p:ph type="sldNum" sz="quarter" idx="2"/>
          </p:nvPr>
        </p:nvSpPr>
        <p:spPr>
          <a:xfrm>
            <a:off x="5935724" y="6536531"/>
            <a:ext cx="315791" cy="313546"/>
          </a:xfrm>
          <a:prstGeom prst="rect">
            <a:avLst/>
          </a:prstGeom>
        </p:spPr>
        <p:txBody>
          <a:bodyPr lIns="71437" tIns="71437" rIns="71437" bIns="71437" anchor="t"/>
          <a:lstStyle>
            <a:lvl1pPr defTabSz="410755">
              <a:defRPr sz="1100">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3397006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666699290_02_crop_3159x1892.jpg"/>
          <p:cNvSpPr>
            <a:spLocks noGrp="1"/>
          </p:cNvSpPr>
          <p:nvPr>
            <p:ph type="pic" idx="21"/>
          </p:nvPr>
        </p:nvSpPr>
        <p:spPr>
          <a:xfrm>
            <a:off x="-577849" y="-647700"/>
            <a:ext cx="13373100" cy="8009467"/>
          </a:xfrm>
          <a:prstGeom prst="rect">
            <a:avLst/>
          </a:prstGeom>
        </p:spPr>
        <p:txBody>
          <a:bodyPr lIns="91439" tIns="45719" rIns="91439" bIns="45719">
            <a:noAutofit/>
          </a:bodyPr>
          <a:lstStyle/>
          <a:p>
            <a:endParaRPr/>
          </a:p>
        </p:txBody>
      </p:sp>
      <p:sp>
        <p:nvSpPr>
          <p:cNvPr id="23" name="Presentation Title"/>
          <p:cNvSpPr txBox="1">
            <a:spLocks noGrp="1"/>
          </p:cNvSpPr>
          <p:nvPr>
            <p:ph type="title" hasCustomPrompt="1"/>
          </p:nvPr>
        </p:nvSpPr>
        <p:spPr>
          <a:xfrm>
            <a:off x="603251" y="3562351"/>
            <a:ext cx="10985500" cy="2324100"/>
          </a:xfrm>
          <a:prstGeom prst="rect">
            <a:avLst/>
          </a:prstGeom>
        </p:spPr>
        <p:txBody>
          <a:bodyPr anchor="b"/>
          <a:lstStyle>
            <a:lvl1pPr>
              <a:defRPr sz="5800" spc="-116"/>
            </a:lvl1pPr>
          </a:lstStyle>
          <a:p>
            <a:r>
              <a:t>Presentation Title</a:t>
            </a:r>
          </a:p>
        </p:txBody>
      </p:sp>
      <p:sp>
        <p:nvSpPr>
          <p:cNvPr id="24" name="Author and Date"/>
          <p:cNvSpPr txBox="1">
            <a:spLocks noGrp="1"/>
          </p:cNvSpPr>
          <p:nvPr>
            <p:ph type="body" sz="quarter" idx="22" hasCustomPrompt="1"/>
          </p:nvPr>
        </p:nvSpPr>
        <p:spPr>
          <a:xfrm>
            <a:off x="603846" y="553070"/>
            <a:ext cx="10984311" cy="318489"/>
          </a:xfrm>
          <a:prstGeom prst="rect">
            <a:avLst/>
          </a:prstGeom>
        </p:spPr>
        <p:txBody>
          <a:bodyPr lIns="45719" tIns="45719" rIns="45719" bIns="45719"/>
          <a:lstStyle>
            <a:lvl1pPr marL="0" indent="0" defTabSz="412740">
              <a:lnSpc>
                <a:spcPct val="100000"/>
              </a:lnSpc>
              <a:spcBef>
                <a:spcPts val="0"/>
              </a:spcBef>
              <a:buSzTx/>
              <a:buNone/>
              <a:defRPr sz="1800">
                <a:latin typeface="+mn-lt"/>
                <a:ea typeface="+mn-ea"/>
                <a:cs typeface="+mn-cs"/>
                <a:sym typeface="Clancy Bold"/>
              </a:defRPr>
            </a:lvl1pPr>
          </a:lstStyle>
          <a:p>
            <a:r>
              <a:t>Author and Date</a:t>
            </a:r>
          </a:p>
        </p:txBody>
      </p:sp>
      <p:sp>
        <p:nvSpPr>
          <p:cNvPr id="25" name="Body Level One…"/>
          <p:cNvSpPr txBox="1">
            <a:spLocks noGrp="1"/>
          </p:cNvSpPr>
          <p:nvPr>
            <p:ph type="body" sz="quarter" idx="1" hasCustomPrompt="1"/>
          </p:nvPr>
        </p:nvSpPr>
        <p:spPr>
          <a:xfrm>
            <a:off x="603251" y="5804955"/>
            <a:ext cx="10985500" cy="558476"/>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3850381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2_Title &amp; Bullets">
    <p:spTree>
      <p:nvGrpSpPr>
        <p:cNvPr id="1" name=""/>
        <p:cNvGrpSpPr/>
        <p:nvPr/>
      </p:nvGrpSpPr>
      <p:grpSpPr>
        <a:xfrm>
          <a:off x="0" y="0"/>
          <a:ext cx="0" cy="0"/>
          <a:chOff x="0" y="0"/>
          <a:chExt cx="0" cy="0"/>
        </a:xfrm>
      </p:grpSpPr>
      <p:sp>
        <p:nvSpPr>
          <p:cNvPr id="190" name="Slide Title"/>
          <p:cNvSpPr txBox="1">
            <a:spLocks noGrp="1"/>
          </p:cNvSpPr>
          <p:nvPr>
            <p:ph type="title" hasCustomPrompt="1"/>
          </p:nvPr>
        </p:nvSpPr>
        <p:spPr>
          <a:prstGeom prst="rect">
            <a:avLst/>
          </a:prstGeom>
        </p:spPr>
        <p:txBody>
          <a:bodyPr/>
          <a:lstStyle/>
          <a:p>
            <a:r>
              <a:t>Slide Title</a:t>
            </a:r>
          </a:p>
        </p:txBody>
      </p:sp>
      <p:sp>
        <p:nvSpPr>
          <p:cNvPr id="191"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192" name="Body Level One…"/>
          <p:cNvSpPr txBox="1">
            <a:spLocks noGrp="1"/>
          </p:cNvSpPr>
          <p:nvPr>
            <p:ph type="body" idx="1" hasCustomPrompt="1"/>
          </p:nvPr>
        </p:nvSpPr>
        <p:spPr>
          <a:prstGeom prst="rect">
            <a:avLst/>
          </a:prstGeom>
        </p:spPr>
        <p:txBody>
          <a:bodyPr/>
          <a:lstStyle>
            <a:lvl1pPr>
              <a:lnSpc>
                <a:spcPct val="110000"/>
              </a:lnSpc>
            </a:lvl1pPr>
            <a:lvl2pPr>
              <a:lnSpc>
                <a:spcPct val="110000"/>
              </a:lnSpc>
            </a:lvl2pPr>
            <a:lvl3pPr>
              <a:lnSpc>
                <a:spcPct val="110000"/>
              </a:lnSpc>
            </a:lvl3pPr>
            <a:lvl4pPr>
              <a:lnSpc>
                <a:spcPct val="110000"/>
              </a:lnSpc>
            </a:lvl4pPr>
            <a:lvl5pPr>
              <a:lnSpc>
                <a:spcPct val="110000"/>
              </a:lnSpc>
            </a:lvl5pPr>
          </a:lstStyle>
          <a:p>
            <a:r>
              <a:t>Slide bullet text</a:t>
            </a:r>
          </a:p>
          <a:p>
            <a:pPr lvl="1"/>
            <a:endParaRPr/>
          </a:p>
          <a:p>
            <a:pPr lvl="2"/>
            <a:endParaRPr/>
          </a:p>
          <a:p>
            <a:pPr lvl="3"/>
            <a:endParaRPr/>
          </a:p>
          <a:p>
            <a:pPr lvl="4"/>
            <a:endParaRP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6658536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CD3AA47-3D24-4F43-877D-EE1DFEBB1A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2601"/>
            <a:ext cx="2609851"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a:spLocks noGrp="1"/>
          </p:cNvSpPr>
          <p:nvPr>
            <p:ph type="body" sz="quarter" idx="10"/>
          </p:nvPr>
        </p:nvSpPr>
        <p:spPr>
          <a:xfrm>
            <a:off x="2954105" y="795579"/>
            <a:ext cx="9190568" cy="1148844"/>
          </a:xfrm>
        </p:spPr>
        <p:txBody>
          <a:bodyPr anchor="b"/>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430089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CD3AA47-3D24-4F43-877D-EE1DFEBB1A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2601"/>
            <a:ext cx="2609851"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a:spLocks noGrp="1"/>
          </p:cNvSpPr>
          <p:nvPr>
            <p:ph type="body" sz="quarter" idx="10"/>
          </p:nvPr>
        </p:nvSpPr>
        <p:spPr>
          <a:xfrm>
            <a:off x="2954105" y="795579"/>
            <a:ext cx="9190568" cy="1148844"/>
          </a:xfrm>
        </p:spPr>
        <p:txBody>
          <a:bodyPr anchor="b"/>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166414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910457886_1434x1669.jpg"/>
          <p:cNvSpPr>
            <a:spLocks noGrp="1"/>
          </p:cNvSpPr>
          <p:nvPr>
            <p:ph type="pic" idx="21"/>
          </p:nvPr>
        </p:nvSpPr>
        <p:spPr>
          <a:xfrm>
            <a:off x="5486400" y="-101600"/>
            <a:ext cx="6072419" cy="7067551"/>
          </a:xfrm>
          <a:prstGeom prst="rect">
            <a:avLst/>
          </a:prstGeom>
        </p:spPr>
        <p:txBody>
          <a:bodyPr lIns="91439" tIns="45719" rIns="91439" bIns="45719">
            <a:noAutofit/>
          </a:bodyPr>
          <a:lstStyle/>
          <a:p>
            <a:endParaRPr/>
          </a:p>
        </p:txBody>
      </p:sp>
      <p:sp>
        <p:nvSpPr>
          <p:cNvPr id="34" name="Slide Title"/>
          <p:cNvSpPr txBox="1">
            <a:spLocks noGrp="1"/>
          </p:cNvSpPr>
          <p:nvPr>
            <p:ph type="title" hasCustomPrompt="1"/>
          </p:nvPr>
        </p:nvSpPr>
        <p:spPr>
          <a:xfrm>
            <a:off x="603251" y="635000"/>
            <a:ext cx="4889500" cy="2941136"/>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603251" y="3530288"/>
            <a:ext cx="4889500" cy="2692712"/>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5971049" y="6488825"/>
            <a:ext cx="243656"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316369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0174071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4221159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603251" y="1186482"/>
            <a:ext cx="4889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62" name="Body Level One…"/>
          <p:cNvSpPr txBox="1">
            <a:spLocks noGrp="1"/>
          </p:cNvSpPr>
          <p:nvPr>
            <p:ph type="body" sz="half" idx="1" hasCustomPrompt="1"/>
          </p:nvPr>
        </p:nvSpPr>
        <p:spPr>
          <a:xfrm>
            <a:off x="603251"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3"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4" name="Slide Title"/>
          <p:cNvSpPr txBox="1">
            <a:spLocks noGrp="1"/>
          </p:cNvSpPr>
          <p:nvPr>
            <p:ph type="title" hasCustomPrompt="1"/>
          </p:nvPr>
        </p:nvSpPr>
        <p:spPr>
          <a:xfrm>
            <a:off x="603251" y="539750"/>
            <a:ext cx="4889500" cy="717551"/>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7544129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pic>
        <p:nvPicPr>
          <p:cNvPr id="72"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73" name="Section Title"/>
          <p:cNvSpPr txBox="1">
            <a:spLocks noGrp="1"/>
          </p:cNvSpPr>
          <p:nvPr>
            <p:ph type="title" hasCustomPrompt="1"/>
          </p:nvPr>
        </p:nvSpPr>
        <p:spPr>
          <a:xfrm>
            <a:off x="603249" y="2266951"/>
            <a:ext cx="10985503" cy="2324100"/>
          </a:xfrm>
          <a:prstGeom prst="rect">
            <a:avLst/>
          </a:prstGeom>
        </p:spPr>
        <p:txBody>
          <a:bodyPr anchor="ctr"/>
          <a:lstStyle>
            <a:lvl1pPr>
              <a:defRPr sz="5800" spc="-116">
                <a:latin typeface="Clancy Regular"/>
                <a:ea typeface="Clancy Regular"/>
                <a:cs typeface="Clancy Regular"/>
                <a:sym typeface="Clancy Regular"/>
              </a:defRPr>
            </a:lvl1pPr>
          </a:lstStyle>
          <a:p>
            <a:r>
              <a:t>Section Title</a:t>
            </a:r>
          </a:p>
        </p:txBody>
      </p:sp>
      <p:sp>
        <p:nvSpPr>
          <p:cNvPr id="74" name="Slide Number"/>
          <p:cNvSpPr txBox="1">
            <a:spLocks noGrp="1"/>
          </p:cNvSpPr>
          <p:nvPr>
            <p:ph type="sldNum" sz="quarter" idx="2"/>
          </p:nvPr>
        </p:nvSpPr>
        <p:spPr>
          <a:xfrm>
            <a:off x="5971049" y="6488825"/>
            <a:ext cx="243656"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5822311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603251" y="539750"/>
            <a:ext cx="10985500" cy="717475"/>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7773265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603251" y="539750"/>
            <a:ext cx="10985500" cy="717551"/>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412740">
              <a:lnSpc>
                <a:spcPct val="100000"/>
              </a:lnSpc>
              <a:spcBef>
                <a:spcPts val="900"/>
              </a:spcBef>
              <a:buSzTx/>
              <a:buNone/>
              <a:defRPr sz="2751" spc="-28">
                <a:latin typeface="Helvetica Neue"/>
                <a:ea typeface="Helvetica Neue"/>
                <a:cs typeface="Helvetica Neue"/>
                <a:sym typeface="Helvetica Neue"/>
              </a:defRPr>
            </a:lvl1pPr>
            <a:lvl2pPr marL="0" indent="0" defTabSz="412740">
              <a:lnSpc>
                <a:spcPct val="100000"/>
              </a:lnSpc>
              <a:spcBef>
                <a:spcPts val="900"/>
              </a:spcBef>
              <a:buSzTx/>
              <a:buNone/>
              <a:defRPr sz="2751" spc="-28">
                <a:latin typeface="Helvetica Neue"/>
                <a:ea typeface="Helvetica Neue"/>
                <a:cs typeface="Helvetica Neue"/>
                <a:sym typeface="Helvetica Neue"/>
              </a:defRPr>
            </a:lvl2pPr>
            <a:lvl3pPr marL="0" indent="0" defTabSz="412740">
              <a:lnSpc>
                <a:spcPct val="100000"/>
              </a:lnSpc>
              <a:spcBef>
                <a:spcPts val="900"/>
              </a:spcBef>
              <a:buSzTx/>
              <a:buNone/>
              <a:defRPr sz="2751" spc="-28">
                <a:latin typeface="Helvetica Neue"/>
                <a:ea typeface="Helvetica Neue"/>
                <a:cs typeface="Helvetica Neue"/>
                <a:sym typeface="Helvetica Neue"/>
              </a:defRPr>
            </a:lvl3pPr>
            <a:lvl4pPr marL="0" indent="0" defTabSz="412740">
              <a:lnSpc>
                <a:spcPct val="100000"/>
              </a:lnSpc>
              <a:spcBef>
                <a:spcPts val="900"/>
              </a:spcBef>
              <a:buSzTx/>
              <a:buNone/>
              <a:defRPr sz="2751" spc="-28">
                <a:latin typeface="Helvetica Neue"/>
                <a:ea typeface="Helvetica Neue"/>
                <a:cs typeface="Helvetica Neue"/>
                <a:sym typeface="Helvetica Neue"/>
              </a:defRPr>
            </a:lvl4pPr>
            <a:lvl5pPr marL="0" indent="0" defTabSz="412740">
              <a:lnSpc>
                <a:spcPct val="100000"/>
              </a:lnSpc>
              <a:spcBef>
                <a:spcPts val="900"/>
              </a:spcBef>
              <a:buSzTx/>
              <a:buNone/>
              <a:defRPr sz="2751" spc="-28">
                <a:latin typeface="Helvetica Neue"/>
                <a:ea typeface="Helvetica Neue"/>
                <a:cs typeface="Helvetica Neue"/>
                <a:sym typeface="Helvetica Neue"/>
              </a:defRPr>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6255240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1" y="539751"/>
            <a:ext cx="10985500" cy="71658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603251" y="2124253"/>
            <a:ext cx="10985500" cy="412800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1049" y="6486709"/>
            <a:ext cx="243656" cy="241092"/>
          </a:xfrm>
          <a:prstGeom prst="rect">
            <a:avLst/>
          </a:prstGeom>
          <a:ln w="12700">
            <a:miter lim="400000"/>
          </a:ln>
        </p:spPr>
        <p:txBody>
          <a:bodyPr wrap="none" lIns="50800" tIns="50800" rIns="50800" bIns="50800" anchor="b">
            <a:spAutoFit/>
          </a:bodyPr>
          <a:lstStyle>
            <a:lvl1pPr algn="ctr" defTabSz="292093">
              <a:lnSpc>
                <a:spcPct val="100000"/>
              </a:lnSpc>
              <a:spcBef>
                <a:spcPts val="0"/>
              </a:spcBef>
              <a:defRPr sz="900">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975657525"/>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 id="2147484490" r:id="rId12"/>
    <p:sldLayoutId id="2147484491" r:id="rId13"/>
    <p:sldLayoutId id="2147484492" r:id="rId14"/>
    <p:sldLayoutId id="2147484493" r:id="rId15"/>
    <p:sldLayoutId id="2147484494" r:id="rId16"/>
    <p:sldLayoutId id="2147484495" r:id="rId17"/>
    <p:sldLayoutId id="2147484496" r:id="rId18"/>
    <p:sldLayoutId id="2147484497" r:id="rId19"/>
    <p:sldLayoutId id="2147484498" r:id="rId20"/>
    <p:sldLayoutId id="2147484499" r:id="rId21"/>
    <p:sldLayoutId id="2147484501" r:id="rId22"/>
  </p:sldLayoutIdLst>
  <p:transition spd="med"/>
  <p:txStyles>
    <p:title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p:titleStyle>
    <p:bodyStyle>
      <a:lvl1pPr marL="304792"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1pPr>
      <a:lvl2pPr marL="609585"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2pPr>
      <a:lvl3pPr marL="914377"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3pPr>
      <a:lvl4pPr marL="1219170"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4pPr>
      <a:lvl5pPr marL="1523962"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5pPr>
      <a:lvl6pPr marL="1828754"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6pPr>
      <a:lvl7pPr marL="2133547"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7pPr>
      <a:lvl8pPr marL="2438339"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8pPr>
      <a:lvl9pPr marL="2743131"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9pPr>
    </p:bodyStyle>
    <p:otherStyle>
      <a:lvl1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
          </p:nvPr>
        </p:nvSpPr>
        <p:spPr>
          <a:xfrm>
            <a:off x="3249309" y="2634258"/>
            <a:ext cx="7358063" cy="794743"/>
          </a:xfrm>
        </p:spPr>
        <p:txBody>
          <a:bodyPr/>
          <a:lstStyle/>
          <a:p>
            <a:r>
              <a:rPr lang="en-AU" sz="3733" dirty="0">
                <a:solidFill>
                  <a:schemeClr val="tx1">
                    <a:lumMod val="50000"/>
                  </a:schemeClr>
                </a:solidFill>
              </a:rPr>
              <a:t>DESN2000 MECH Workshop </a:t>
            </a:r>
          </a:p>
        </p:txBody>
      </p:sp>
      <p:sp>
        <p:nvSpPr>
          <p:cNvPr id="3" name="TextBox 2">
            <a:extLst>
              <a:ext uri="{FF2B5EF4-FFF2-40B4-BE49-F238E27FC236}">
                <a16:creationId xmlns:a16="http://schemas.microsoft.com/office/drawing/2014/main" id="{99E4B2D3-E9A5-D81E-73F9-1172DD56DBC2}"/>
              </a:ext>
            </a:extLst>
          </p:cNvPr>
          <p:cNvSpPr txBox="1"/>
          <p:nvPr/>
        </p:nvSpPr>
        <p:spPr>
          <a:xfrm>
            <a:off x="4038598" y="3501008"/>
            <a:ext cx="6096000" cy="502766"/>
          </a:xfrm>
          <a:prstGeom prst="rect">
            <a:avLst/>
          </a:prstGeom>
          <a:noFill/>
        </p:spPr>
        <p:txBody>
          <a:bodyPr wrap="square">
            <a:spAutoFit/>
          </a:bodyPr>
          <a:lstStyle/>
          <a:p>
            <a:pPr algn="r" defTabSz="1219170" eaLnBrk="0" hangingPunct="0"/>
            <a:r>
              <a:rPr lang="en-AU" sz="2667" dirty="0">
                <a:solidFill>
                  <a:srgbClr val="000000">
                    <a:lumMod val="50000"/>
                  </a:srgbClr>
                </a:solidFill>
                <a:latin typeface="Arial" panose="020B0604020202020204" pitchFamily="34" charset="0"/>
                <a:ea typeface="ＭＳ Ｐゴシック" panose="020B0600070205080204" pitchFamily="34" charset="-128"/>
              </a:rPr>
              <a:t>Assessment Brief – Final Presentation</a:t>
            </a:r>
          </a:p>
        </p:txBody>
      </p:sp>
      <p:cxnSp>
        <p:nvCxnSpPr>
          <p:cNvPr id="21" name="Straight Connector 20">
            <a:extLst>
              <a:ext uri="{FF2B5EF4-FFF2-40B4-BE49-F238E27FC236}">
                <a16:creationId xmlns:a16="http://schemas.microsoft.com/office/drawing/2014/main" id="{13A2649F-8CBD-823D-6967-A4C2E1A81EF3}"/>
              </a:ext>
            </a:extLst>
          </p:cNvPr>
          <p:cNvCxnSpPr/>
          <p:nvPr/>
        </p:nvCxnSpPr>
        <p:spPr>
          <a:xfrm>
            <a:off x="2649414" y="3429000"/>
            <a:ext cx="8874369"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924333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27185D-3AA1-1A2A-52CC-4812C460B245}"/>
              </a:ext>
            </a:extLst>
          </p:cNvPr>
          <p:cNvSpPr/>
          <p:nvPr/>
        </p:nvSpPr>
        <p:spPr>
          <a:xfrm>
            <a:off x="3863751" y="1843505"/>
            <a:ext cx="7851497" cy="4517213"/>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Submission and Presentation  </a:t>
            </a:r>
          </a:p>
        </p:txBody>
      </p:sp>
      <p:cxnSp>
        <p:nvCxnSpPr>
          <p:cNvPr id="14" name="Straight Connector 13">
            <a:extLst>
              <a:ext uri="{FF2B5EF4-FFF2-40B4-BE49-F238E27FC236}">
                <a16:creationId xmlns:a16="http://schemas.microsoft.com/office/drawing/2014/main" id="{0C976CF7-EE3F-FB00-0E0B-A0D5ADE1CAD3}"/>
              </a:ext>
            </a:extLst>
          </p:cNvPr>
          <p:cNvCxnSpPr>
            <a:cxnSpLocks/>
          </p:cNvCxnSpPr>
          <p:nvPr/>
        </p:nvCxnSpPr>
        <p:spPr>
          <a:xfrm flipV="1">
            <a:off x="318815" y="1242988"/>
            <a:ext cx="11554369" cy="20609"/>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540BAE9-4467-9A73-BBF8-E2151F6720B3}"/>
              </a:ext>
            </a:extLst>
          </p:cNvPr>
          <p:cNvSpPr txBox="1"/>
          <p:nvPr/>
        </p:nvSpPr>
        <p:spPr>
          <a:xfrm>
            <a:off x="4439815" y="3069777"/>
            <a:ext cx="6696741" cy="20646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just" defTabSz="2438338" rtl="0" fontAlgn="auto" latinLnBrk="0" hangingPunct="0">
              <a:lnSpc>
                <a:spcPct val="150000"/>
              </a:lnSpc>
              <a:spcBef>
                <a:spcPts val="300"/>
              </a:spcBef>
              <a:spcAft>
                <a:spcPts val="600"/>
              </a:spcAft>
              <a:buClrTx/>
              <a:buSzTx/>
              <a:buFont typeface="Wingdings" panose="05000000000000000000" pitchFamily="2" charset="2"/>
              <a:buChar char="v"/>
              <a:tabLst/>
            </a:pPr>
            <a:r>
              <a:rPr lang="en-AU" sz="1400" dirty="0">
                <a:solidFill>
                  <a:srgbClr val="000000"/>
                </a:solidFill>
                <a:latin typeface="Arial" panose="020B0604020202020204" pitchFamily="34" charset="0"/>
                <a:ea typeface="Roboto"/>
                <a:cs typeface="Arial" panose="020B0604020202020204" pitchFamily="34" charset="0"/>
                <a:sym typeface="Roboto"/>
              </a:rPr>
              <a:t>Presentation date: </a:t>
            </a:r>
            <a:r>
              <a:rPr lang="en-AU" sz="1400" b="1" dirty="0">
                <a:solidFill>
                  <a:srgbClr val="000000"/>
                </a:solidFill>
                <a:latin typeface="Arial" panose="020B0604020202020204" pitchFamily="34" charset="0"/>
                <a:ea typeface="Roboto"/>
                <a:cs typeface="Arial" panose="020B0604020202020204" pitchFamily="34" charset="0"/>
                <a:sym typeface="Roboto"/>
              </a:rPr>
              <a:t>During Week 10 workshops </a:t>
            </a:r>
          </a:p>
          <a:p>
            <a:pPr marL="171450" marR="0" indent="-171450" algn="just" defTabSz="2438338" rtl="0" fontAlgn="auto" latinLnBrk="0" hangingPunct="0">
              <a:lnSpc>
                <a:spcPct val="150000"/>
              </a:lnSpc>
              <a:spcBef>
                <a:spcPts val="300"/>
              </a:spcBef>
              <a:spcAft>
                <a:spcPts val="600"/>
              </a:spcAft>
              <a:buClrTx/>
              <a:buSzTx/>
              <a:buFont typeface="Wingdings" panose="05000000000000000000" pitchFamily="2" charset="2"/>
              <a:buChar char="v"/>
              <a:tabLst/>
            </a:pPr>
            <a:r>
              <a:rPr lang="en-AU" sz="1400" dirty="0">
                <a:solidFill>
                  <a:srgbClr val="000000"/>
                </a:solidFill>
                <a:latin typeface="Arial" panose="020B0604020202020204" pitchFamily="34" charset="0"/>
                <a:ea typeface="Roboto"/>
                <a:cs typeface="Arial" panose="020B0604020202020204" pitchFamily="34" charset="0"/>
                <a:sym typeface="Roboto"/>
              </a:rPr>
              <a:t>We will present in one of the Makerspaces (and potentially livestreamed to the cohort!) Details will be provided at a later date. </a:t>
            </a:r>
          </a:p>
          <a:p>
            <a:pPr marL="628650" lvl="1" indent="-171450" algn="just" defTabSz="2438338" fontAlgn="auto" hangingPunct="0">
              <a:lnSpc>
                <a:spcPct val="150000"/>
              </a:lnSpc>
              <a:spcBef>
                <a:spcPts val="300"/>
              </a:spcBef>
              <a:spcAft>
                <a:spcPts val="600"/>
              </a:spcAft>
              <a:buFont typeface="Wingdings" panose="05000000000000000000" pitchFamily="2" charset="2"/>
              <a:buChar char="§"/>
            </a:pPr>
            <a:r>
              <a:rPr lang="en-AU" sz="1400" dirty="0">
                <a:solidFill>
                  <a:srgbClr val="000000"/>
                </a:solidFill>
                <a:latin typeface="Arial" panose="020B0604020202020204" pitchFamily="34" charset="0"/>
                <a:ea typeface="Roboto"/>
                <a:cs typeface="Arial" panose="020B0604020202020204" pitchFamily="34" charset="0"/>
                <a:sym typeface="Roboto"/>
              </a:rPr>
              <a:t>This is why we emphasise refining and polishing your presentation, you’ll be presenting to a slightly larger audience!</a:t>
            </a:r>
          </a:p>
        </p:txBody>
      </p:sp>
      <p:cxnSp>
        <p:nvCxnSpPr>
          <p:cNvPr id="11" name="Straight Connector 10">
            <a:extLst>
              <a:ext uri="{FF2B5EF4-FFF2-40B4-BE49-F238E27FC236}">
                <a16:creationId xmlns:a16="http://schemas.microsoft.com/office/drawing/2014/main" id="{16886E6D-123F-2CC9-A04B-E950D6DF4E1D}"/>
              </a:ext>
            </a:extLst>
          </p:cNvPr>
          <p:cNvCxnSpPr>
            <a:cxnSpLocks/>
          </p:cNvCxnSpPr>
          <p:nvPr/>
        </p:nvCxnSpPr>
        <p:spPr>
          <a:xfrm>
            <a:off x="3863752" y="1843506"/>
            <a:ext cx="0" cy="4517212"/>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6F12EAE-7719-33AE-C38C-FD50EB919E51}"/>
              </a:ext>
            </a:extLst>
          </p:cNvPr>
          <p:cNvSpPr txBox="1"/>
          <p:nvPr/>
        </p:nvSpPr>
        <p:spPr>
          <a:xfrm>
            <a:off x="555106" y="1979911"/>
            <a:ext cx="3120358" cy="42073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spcBef>
                <a:spcPts val="300"/>
              </a:spcBef>
              <a:spcAft>
                <a:spcPts val="900"/>
              </a:spcAft>
            </a:pPr>
            <a:r>
              <a:rPr lang="en-GB" sz="1400" b="1" dirty="0"/>
              <a:t>Format: PPT or PDF</a:t>
            </a:r>
          </a:p>
          <a:p>
            <a:pPr>
              <a:lnSpc>
                <a:spcPct val="150000"/>
              </a:lnSpc>
              <a:spcBef>
                <a:spcPts val="300"/>
              </a:spcBef>
              <a:spcAft>
                <a:spcPts val="900"/>
              </a:spcAft>
            </a:pPr>
            <a:r>
              <a:rPr lang="en-GB" sz="1400" b="1" dirty="0"/>
              <a:t>2 Places to Submit</a:t>
            </a:r>
          </a:p>
          <a:p>
            <a:pPr marL="285750" indent="-285750">
              <a:lnSpc>
                <a:spcPct val="150000"/>
              </a:lnSpc>
              <a:spcBef>
                <a:spcPts val="300"/>
              </a:spcBef>
              <a:spcAft>
                <a:spcPts val="900"/>
              </a:spcAft>
              <a:buFont typeface="Wingdings" panose="05000000000000000000" pitchFamily="2" charset="2"/>
              <a:buChar char="ü"/>
            </a:pPr>
            <a:r>
              <a:rPr lang="en-GB" sz="1400" dirty="0"/>
              <a:t>Direct email to demonstrators </a:t>
            </a:r>
          </a:p>
          <a:p>
            <a:pPr marL="285750" indent="-285750">
              <a:lnSpc>
                <a:spcPct val="150000"/>
              </a:lnSpc>
              <a:spcBef>
                <a:spcPts val="300"/>
              </a:spcBef>
              <a:spcAft>
                <a:spcPts val="900"/>
              </a:spcAft>
              <a:buFont typeface="Wingdings" panose="05000000000000000000" pitchFamily="2" charset="2"/>
              <a:buChar char="ü"/>
            </a:pPr>
            <a:r>
              <a:rPr lang="en-GB" sz="1400" dirty="0"/>
              <a:t>On Moodle </a:t>
            </a:r>
          </a:p>
          <a:p>
            <a:pPr>
              <a:lnSpc>
                <a:spcPct val="150000"/>
              </a:lnSpc>
              <a:spcBef>
                <a:spcPts val="300"/>
              </a:spcBef>
              <a:spcAft>
                <a:spcPts val="900"/>
              </a:spcAft>
            </a:pPr>
            <a:r>
              <a:rPr lang="en-GB" sz="1400" b="1" dirty="0"/>
              <a:t>Due date: 2100 Sunday Week 9</a:t>
            </a:r>
          </a:p>
          <a:p>
            <a:pPr>
              <a:lnSpc>
                <a:spcPct val="150000"/>
              </a:lnSpc>
              <a:spcBef>
                <a:spcPts val="300"/>
              </a:spcBef>
              <a:spcAft>
                <a:spcPts val="900"/>
              </a:spcAft>
            </a:pPr>
            <a:r>
              <a:rPr lang="en-GB" sz="1400" b="1" dirty="0"/>
              <a:t>One submission on each platform, per team. </a:t>
            </a:r>
          </a:p>
          <a:p>
            <a:pPr>
              <a:lnSpc>
                <a:spcPct val="150000"/>
              </a:lnSpc>
              <a:spcBef>
                <a:spcPts val="300"/>
              </a:spcBef>
              <a:spcAft>
                <a:spcPts val="900"/>
              </a:spcAft>
            </a:pPr>
            <a:r>
              <a:rPr lang="en-GB" sz="1400" b="1" dirty="0"/>
              <a:t>Ignore the due date on Moodle, submission on Moodle is purely to open the peer evaluation tool</a:t>
            </a:r>
            <a:endParaRPr lang="en-AU" sz="1400" b="1" dirty="0"/>
          </a:p>
        </p:txBody>
      </p:sp>
    </p:spTree>
    <p:extLst>
      <p:ext uri="{BB962C8B-B14F-4D97-AF65-F5344CB8AC3E}">
        <p14:creationId xmlns:p14="http://schemas.microsoft.com/office/powerpoint/2010/main" val="35913174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
          </p:nvPr>
        </p:nvSpPr>
        <p:spPr>
          <a:xfrm>
            <a:off x="3249309" y="2634258"/>
            <a:ext cx="7358063" cy="794743"/>
          </a:xfrm>
        </p:spPr>
        <p:txBody>
          <a:bodyPr/>
          <a:lstStyle/>
          <a:p>
            <a:r>
              <a:rPr lang="en-AU" sz="3733" dirty="0">
                <a:solidFill>
                  <a:schemeClr val="tx1">
                    <a:lumMod val="50000"/>
                  </a:schemeClr>
                </a:solidFill>
              </a:rPr>
              <a:t>DESN2000 MECH Workshop </a:t>
            </a:r>
          </a:p>
        </p:txBody>
      </p:sp>
      <p:sp>
        <p:nvSpPr>
          <p:cNvPr id="3" name="TextBox 2">
            <a:extLst>
              <a:ext uri="{FF2B5EF4-FFF2-40B4-BE49-F238E27FC236}">
                <a16:creationId xmlns:a16="http://schemas.microsoft.com/office/drawing/2014/main" id="{99E4B2D3-E9A5-D81E-73F9-1172DD56DBC2}"/>
              </a:ext>
            </a:extLst>
          </p:cNvPr>
          <p:cNvSpPr txBox="1"/>
          <p:nvPr/>
        </p:nvSpPr>
        <p:spPr>
          <a:xfrm>
            <a:off x="4038598" y="3501008"/>
            <a:ext cx="6096000" cy="502766"/>
          </a:xfrm>
          <a:prstGeom prst="rect">
            <a:avLst/>
          </a:prstGeom>
          <a:noFill/>
        </p:spPr>
        <p:txBody>
          <a:bodyPr wrap="square">
            <a:spAutoFit/>
          </a:bodyPr>
          <a:lstStyle/>
          <a:p>
            <a:pPr algn="r" defTabSz="1219170" eaLnBrk="0" hangingPunct="0"/>
            <a:r>
              <a:rPr lang="en-AU" sz="2667" dirty="0">
                <a:solidFill>
                  <a:srgbClr val="000000">
                    <a:lumMod val="50000"/>
                  </a:srgbClr>
                </a:solidFill>
                <a:latin typeface="Arial" panose="020B0604020202020204" pitchFamily="34" charset="0"/>
                <a:ea typeface="ＭＳ Ｐゴシック" panose="020B0600070205080204" pitchFamily="34" charset="-128"/>
              </a:rPr>
              <a:t>Assessment Brief – Final Presentation</a:t>
            </a:r>
          </a:p>
        </p:txBody>
      </p:sp>
      <p:cxnSp>
        <p:nvCxnSpPr>
          <p:cNvPr id="21" name="Straight Connector 20">
            <a:extLst>
              <a:ext uri="{FF2B5EF4-FFF2-40B4-BE49-F238E27FC236}">
                <a16:creationId xmlns:a16="http://schemas.microsoft.com/office/drawing/2014/main" id="{13A2649F-8CBD-823D-6967-A4C2E1A81EF3}"/>
              </a:ext>
            </a:extLst>
          </p:cNvPr>
          <p:cNvCxnSpPr/>
          <p:nvPr/>
        </p:nvCxnSpPr>
        <p:spPr>
          <a:xfrm>
            <a:off x="2649414" y="3429000"/>
            <a:ext cx="8874369"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37326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87066-9904-F2CA-4E0F-9F79F8212AAC}"/>
              </a:ext>
            </a:extLst>
          </p:cNvPr>
          <p:cNvSpPr/>
          <p:nvPr/>
        </p:nvSpPr>
        <p:spPr>
          <a:xfrm>
            <a:off x="7450807" y="1990325"/>
            <a:ext cx="4464496" cy="4204596"/>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Overview</a:t>
            </a:r>
          </a:p>
        </p:txBody>
      </p:sp>
      <p:pic>
        <p:nvPicPr>
          <p:cNvPr id="4" name="Picture 3">
            <a:extLst>
              <a:ext uri="{FF2B5EF4-FFF2-40B4-BE49-F238E27FC236}">
                <a16:creationId xmlns:a16="http://schemas.microsoft.com/office/drawing/2014/main" id="{7FB47F67-0CF6-2282-22C8-A8512CF4FE2D}"/>
              </a:ext>
            </a:extLst>
          </p:cNvPr>
          <p:cNvPicPr>
            <a:picLocks noChangeAspect="1"/>
          </p:cNvPicPr>
          <p:nvPr/>
        </p:nvPicPr>
        <p:blipFill>
          <a:blip r:embed="rId3"/>
          <a:stretch>
            <a:fillRect/>
          </a:stretch>
        </p:blipFill>
        <p:spPr>
          <a:xfrm>
            <a:off x="469454" y="2326821"/>
            <a:ext cx="6703646" cy="1334181"/>
          </a:xfrm>
          <a:prstGeom prst="rect">
            <a:avLst/>
          </a:prstGeom>
          <a:ln>
            <a:solidFill>
              <a:schemeClr val="tx1"/>
            </a:solidFill>
          </a:ln>
        </p:spPr>
      </p:pic>
      <p:sp>
        <p:nvSpPr>
          <p:cNvPr id="5" name="TextBox 4">
            <a:extLst>
              <a:ext uri="{FF2B5EF4-FFF2-40B4-BE49-F238E27FC236}">
                <a16:creationId xmlns:a16="http://schemas.microsoft.com/office/drawing/2014/main" id="{ABC35CDD-3879-08B6-EA5C-A1B3AD4C1CA1}"/>
              </a:ext>
            </a:extLst>
          </p:cNvPr>
          <p:cNvSpPr txBox="1"/>
          <p:nvPr/>
        </p:nvSpPr>
        <p:spPr>
          <a:xfrm>
            <a:off x="7593260" y="2204864"/>
            <a:ext cx="4267894" cy="18569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l" defTabSz="2438338" rtl="0" fontAlgn="auto" latinLnBrk="0" hangingPunct="0">
              <a:spcBef>
                <a:spcPts val="300"/>
              </a:spcBef>
              <a:spcAft>
                <a:spcPts val="600"/>
              </a:spcAft>
              <a:buClrTx/>
              <a:buSzTx/>
              <a:buFont typeface="Wingdings" panose="05000000000000000000" pitchFamily="2" charset="2"/>
              <a:buChar char="q"/>
              <a:tabLst/>
            </a:pP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As highlighted, there is no specific structure. The core objective is to ensure your audience:</a:t>
            </a:r>
          </a:p>
          <a:p>
            <a:pPr marL="628650" lvl="1" indent="-171450" defTabSz="2438338" fontAlgn="auto" hangingPunct="0">
              <a:spcBef>
                <a:spcPts val="300"/>
              </a:spcBef>
              <a:spcAft>
                <a:spcPts val="600"/>
              </a:spcAft>
              <a:buFont typeface="Wingdings" panose="05000000000000000000" pitchFamily="2" charset="2"/>
              <a:buChar char="ü"/>
            </a:pPr>
            <a:r>
              <a:rPr lang="en-AU" sz="1200" dirty="0">
                <a:solidFill>
                  <a:srgbClr val="000000"/>
                </a:solidFill>
                <a:latin typeface="Arial" panose="020B0604020202020204" pitchFamily="34" charset="0"/>
                <a:ea typeface="Roboto"/>
                <a:cs typeface="Arial" panose="020B0604020202020204" pitchFamily="34" charset="0"/>
                <a:sym typeface="Roboto"/>
              </a:rPr>
              <a:t>I</a:t>
            </a: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s convinced that the </a:t>
            </a:r>
            <a:r>
              <a:rPr kumimoji="0" lang="en-AU" sz="1200" b="1"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problem is significant</a:t>
            </a: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a:t>
            </a:r>
          </a:p>
          <a:p>
            <a:pPr marL="628650" lvl="1" indent="-171450" defTabSz="2438338" fontAlgn="auto" hangingPunct="0">
              <a:spcBef>
                <a:spcPts val="300"/>
              </a:spcBef>
              <a:spcAft>
                <a:spcPts val="600"/>
              </a:spcAft>
              <a:buFont typeface="Wingdings" panose="05000000000000000000" pitchFamily="2" charset="2"/>
              <a:buChar char="ü"/>
            </a:pPr>
            <a:r>
              <a:rPr lang="en-AU" sz="1200" dirty="0">
                <a:solidFill>
                  <a:srgbClr val="000000"/>
                </a:solidFill>
                <a:latin typeface="Arial" panose="020B0604020202020204" pitchFamily="34" charset="0"/>
                <a:ea typeface="Roboto"/>
                <a:cs typeface="Arial" panose="020B0604020202020204" pitchFamily="34" charset="0"/>
                <a:sym typeface="Roboto"/>
              </a:rPr>
              <a:t>Believes </a:t>
            </a: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your </a:t>
            </a:r>
            <a:r>
              <a:rPr kumimoji="0" lang="en-AU" sz="1200" b="1"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design</a:t>
            </a: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 is an </a:t>
            </a:r>
            <a:r>
              <a:rPr kumimoji="0" lang="en-AU" sz="1200" b="1"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effective</a:t>
            </a: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 </a:t>
            </a:r>
            <a:r>
              <a:rPr kumimoji="0" lang="en-AU" sz="1200" b="1"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solution</a:t>
            </a: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 to </a:t>
            </a:r>
            <a:r>
              <a:rPr kumimoji="0" lang="en-AU" sz="1200" b="1"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address the key issues </a:t>
            </a: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of said problem.</a:t>
            </a:r>
          </a:p>
          <a:p>
            <a:pPr marL="628650" lvl="1" indent="-171450" defTabSz="2438338" fontAlgn="auto" hangingPunct="0">
              <a:spcBef>
                <a:spcPts val="300"/>
              </a:spcBef>
              <a:spcAft>
                <a:spcPts val="600"/>
              </a:spcAft>
              <a:buFont typeface="Wingdings" panose="05000000000000000000" pitchFamily="2" charset="2"/>
              <a:buChar char="ü"/>
            </a:pPr>
            <a:r>
              <a:rPr lang="en-AU" sz="1200" dirty="0">
                <a:solidFill>
                  <a:srgbClr val="000000"/>
                </a:solidFill>
                <a:latin typeface="Arial" panose="020B0604020202020204" pitchFamily="34" charset="0"/>
                <a:ea typeface="Roboto"/>
                <a:cs typeface="Arial" panose="020B0604020202020204" pitchFamily="34" charset="0"/>
                <a:sym typeface="Roboto"/>
              </a:rPr>
              <a:t>Agrees that your idea </a:t>
            </a:r>
            <a:r>
              <a:rPr lang="en-AU" sz="1200" b="1" dirty="0">
                <a:solidFill>
                  <a:srgbClr val="000000"/>
                </a:solidFill>
                <a:latin typeface="Arial" panose="020B0604020202020204" pitchFamily="34" charset="0"/>
                <a:ea typeface="Roboto"/>
                <a:cs typeface="Arial" panose="020B0604020202020204" pitchFamily="34" charset="0"/>
                <a:sym typeface="Roboto"/>
              </a:rPr>
              <a:t>is feasible from a technical perspective</a:t>
            </a:r>
            <a:r>
              <a:rPr lang="en-AU" sz="1200" dirty="0">
                <a:solidFill>
                  <a:srgbClr val="000000"/>
                </a:solidFill>
                <a:latin typeface="Arial" panose="020B0604020202020204" pitchFamily="34" charset="0"/>
                <a:ea typeface="Roboto"/>
                <a:cs typeface="Arial" panose="020B0604020202020204" pitchFamily="34" charset="0"/>
                <a:sym typeface="Roboto"/>
              </a:rPr>
              <a:t>. </a:t>
            </a:r>
            <a:endPar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endParaRPr>
          </a:p>
        </p:txBody>
      </p:sp>
      <p:pic>
        <p:nvPicPr>
          <p:cNvPr id="7" name="Picture 6">
            <a:extLst>
              <a:ext uri="{FF2B5EF4-FFF2-40B4-BE49-F238E27FC236}">
                <a16:creationId xmlns:a16="http://schemas.microsoft.com/office/drawing/2014/main" id="{E25D2D0F-61C1-248C-E34F-C5A2D6D7DE07}"/>
              </a:ext>
            </a:extLst>
          </p:cNvPr>
          <p:cNvPicPr>
            <a:picLocks noChangeAspect="1"/>
          </p:cNvPicPr>
          <p:nvPr/>
        </p:nvPicPr>
        <p:blipFill>
          <a:blip r:embed="rId4"/>
          <a:stretch>
            <a:fillRect/>
          </a:stretch>
        </p:blipFill>
        <p:spPr>
          <a:xfrm>
            <a:off x="450801" y="4948885"/>
            <a:ext cx="6703646" cy="591498"/>
          </a:xfrm>
          <a:prstGeom prst="rect">
            <a:avLst/>
          </a:prstGeom>
          <a:ln>
            <a:solidFill>
              <a:schemeClr val="tx1"/>
            </a:solidFill>
          </a:ln>
        </p:spPr>
      </p:pic>
      <p:sp>
        <p:nvSpPr>
          <p:cNvPr id="8" name="TextBox 7">
            <a:extLst>
              <a:ext uri="{FF2B5EF4-FFF2-40B4-BE49-F238E27FC236}">
                <a16:creationId xmlns:a16="http://schemas.microsoft.com/office/drawing/2014/main" id="{636AF2AD-F22B-F6D1-8815-AD2A5E291C21}"/>
              </a:ext>
            </a:extLst>
          </p:cNvPr>
          <p:cNvSpPr txBox="1"/>
          <p:nvPr/>
        </p:nvSpPr>
        <p:spPr>
          <a:xfrm>
            <a:off x="7598766" y="4523924"/>
            <a:ext cx="4267894" cy="14414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l" defTabSz="2438338" rtl="0" fontAlgn="auto" latinLnBrk="0" hangingPunct="0">
              <a:spcBef>
                <a:spcPts val="300"/>
              </a:spcBef>
              <a:spcAft>
                <a:spcPts val="600"/>
              </a:spcAft>
              <a:buClrTx/>
              <a:buSzTx/>
              <a:buFont typeface="Wingdings" panose="05000000000000000000" pitchFamily="2" charset="2"/>
              <a:buChar char="q"/>
              <a:tabLst/>
            </a:pP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Relevant for all parts of the pitch, but the biggest is the technical section. </a:t>
            </a:r>
          </a:p>
          <a:p>
            <a:pPr marL="628650" lvl="1" indent="-171450" defTabSz="2438338" fontAlgn="auto" hangingPunct="0">
              <a:spcBef>
                <a:spcPts val="300"/>
              </a:spcBef>
              <a:spcAft>
                <a:spcPts val="600"/>
              </a:spcAft>
              <a:buFont typeface="Wingdings" panose="05000000000000000000" pitchFamily="2" charset="2"/>
              <a:buChar char="§"/>
            </a:pPr>
            <a:r>
              <a:rPr lang="en-AU" sz="1200" dirty="0">
                <a:solidFill>
                  <a:srgbClr val="000000"/>
                </a:solidFill>
                <a:latin typeface="Arial" panose="020B0604020202020204" pitchFamily="34" charset="0"/>
                <a:ea typeface="Roboto"/>
                <a:cs typeface="Arial" panose="020B0604020202020204" pitchFamily="34" charset="0"/>
                <a:sym typeface="Roboto"/>
              </a:rPr>
              <a:t>You will need to present some analytical work but pages upon pages of equations is not an effective means to communicate your device’s technical feasibility. </a:t>
            </a:r>
            <a:endPar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endParaRPr>
          </a:p>
        </p:txBody>
      </p:sp>
      <p:cxnSp>
        <p:nvCxnSpPr>
          <p:cNvPr id="12" name="Straight Connector 11">
            <a:extLst>
              <a:ext uri="{FF2B5EF4-FFF2-40B4-BE49-F238E27FC236}">
                <a16:creationId xmlns:a16="http://schemas.microsoft.com/office/drawing/2014/main" id="{9CD49FC8-4A19-9791-9329-D159599291DD}"/>
              </a:ext>
            </a:extLst>
          </p:cNvPr>
          <p:cNvCxnSpPr>
            <a:cxnSpLocks/>
          </p:cNvCxnSpPr>
          <p:nvPr/>
        </p:nvCxnSpPr>
        <p:spPr>
          <a:xfrm>
            <a:off x="7450807" y="1990325"/>
            <a:ext cx="0" cy="4204596"/>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976CF7-EE3F-FB00-0E0B-A0D5ADE1CAD3}"/>
              </a:ext>
            </a:extLst>
          </p:cNvPr>
          <p:cNvCxnSpPr>
            <a:cxnSpLocks/>
          </p:cNvCxnSpPr>
          <p:nvPr/>
        </p:nvCxnSpPr>
        <p:spPr>
          <a:xfrm flipV="1">
            <a:off x="318815" y="1450220"/>
            <a:ext cx="11554369" cy="20609"/>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39540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27185D-3AA1-1A2A-52CC-4812C460B245}"/>
              </a:ext>
            </a:extLst>
          </p:cNvPr>
          <p:cNvSpPr/>
          <p:nvPr/>
        </p:nvSpPr>
        <p:spPr>
          <a:xfrm>
            <a:off x="6960096" y="1843506"/>
            <a:ext cx="4464496" cy="4204596"/>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Marking Criteria</a:t>
            </a:r>
          </a:p>
        </p:txBody>
      </p:sp>
      <p:cxnSp>
        <p:nvCxnSpPr>
          <p:cNvPr id="14" name="Straight Connector 13">
            <a:extLst>
              <a:ext uri="{FF2B5EF4-FFF2-40B4-BE49-F238E27FC236}">
                <a16:creationId xmlns:a16="http://schemas.microsoft.com/office/drawing/2014/main" id="{0C976CF7-EE3F-FB00-0E0B-A0D5ADE1CAD3}"/>
              </a:ext>
            </a:extLst>
          </p:cNvPr>
          <p:cNvCxnSpPr>
            <a:cxnSpLocks/>
          </p:cNvCxnSpPr>
          <p:nvPr/>
        </p:nvCxnSpPr>
        <p:spPr>
          <a:xfrm flipV="1">
            <a:off x="318815" y="1242988"/>
            <a:ext cx="11554369" cy="20609"/>
          </a:xfrm>
          <a:prstGeom prst="line">
            <a:avLst/>
          </a:prstGeom>
          <a:ln w="28575"/>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79AF95F4-492E-3DAE-270E-C4ADD4C14F92}"/>
              </a:ext>
            </a:extLst>
          </p:cNvPr>
          <p:cNvPicPr>
            <a:picLocks noChangeAspect="1"/>
          </p:cNvPicPr>
          <p:nvPr/>
        </p:nvPicPr>
        <p:blipFill>
          <a:blip r:embed="rId3"/>
          <a:stretch>
            <a:fillRect/>
          </a:stretch>
        </p:blipFill>
        <p:spPr>
          <a:xfrm>
            <a:off x="1271464" y="1449773"/>
            <a:ext cx="4667175" cy="5083578"/>
          </a:xfrm>
          <a:prstGeom prst="rect">
            <a:avLst/>
          </a:prstGeom>
        </p:spPr>
      </p:pic>
      <p:sp>
        <p:nvSpPr>
          <p:cNvPr id="9" name="TextBox 8">
            <a:extLst>
              <a:ext uri="{FF2B5EF4-FFF2-40B4-BE49-F238E27FC236}">
                <a16:creationId xmlns:a16="http://schemas.microsoft.com/office/drawing/2014/main" id="{E540BAE9-4467-9A73-BBF8-E2151F6720B3}"/>
              </a:ext>
            </a:extLst>
          </p:cNvPr>
          <p:cNvSpPr txBox="1"/>
          <p:nvPr/>
        </p:nvSpPr>
        <p:spPr>
          <a:xfrm>
            <a:off x="7570918" y="2328694"/>
            <a:ext cx="3242853" cy="3234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just" defTabSz="2438338" rtl="0" fontAlgn="auto" latinLnBrk="0" hangingPunct="0">
              <a:lnSpc>
                <a:spcPct val="200000"/>
              </a:lnSpc>
              <a:spcBef>
                <a:spcPts val="300"/>
              </a:spcBef>
              <a:spcAft>
                <a:spcPts val="600"/>
              </a:spcAft>
              <a:buClrTx/>
              <a:buSzTx/>
              <a:buFont typeface="Wingdings" panose="05000000000000000000" pitchFamily="2" charset="2"/>
              <a:buChar char="v"/>
              <a:tabLst/>
            </a:pPr>
            <a:r>
              <a:rPr kumimoji="0" lang="en-AU" sz="14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Aside from the communications tab, if you are not too sure where to start in terms of structuring your presentation, following the order of the marking criteria </a:t>
            </a:r>
            <a:r>
              <a:rPr kumimoji="0" lang="en-AU" sz="1400" b="1"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(problem, solution and technical)</a:t>
            </a:r>
            <a:r>
              <a:rPr kumimoji="0" lang="en-AU" sz="14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 is a good sequence to start your draft with. </a:t>
            </a:r>
          </a:p>
        </p:txBody>
      </p:sp>
      <p:cxnSp>
        <p:nvCxnSpPr>
          <p:cNvPr id="11" name="Straight Connector 10">
            <a:extLst>
              <a:ext uri="{FF2B5EF4-FFF2-40B4-BE49-F238E27FC236}">
                <a16:creationId xmlns:a16="http://schemas.microsoft.com/office/drawing/2014/main" id="{16886E6D-123F-2CC9-A04B-E950D6DF4E1D}"/>
              </a:ext>
            </a:extLst>
          </p:cNvPr>
          <p:cNvCxnSpPr>
            <a:cxnSpLocks/>
          </p:cNvCxnSpPr>
          <p:nvPr/>
        </p:nvCxnSpPr>
        <p:spPr>
          <a:xfrm>
            <a:off x="6960096" y="1843506"/>
            <a:ext cx="0" cy="4204596"/>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38134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27185D-3AA1-1A2A-52CC-4812C460B245}"/>
              </a:ext>
            </a:extLst>
          </p:cNvPr>
          <p:cNvSpPr/>
          <p:nvPr/>
        </p:nvSpPr>
        <p:spPr>
          <a:xfrm>
            <a:off x="3863752" y="1843506"/>
            <a:ext cx="7560840" cy="4204596"/>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Marking Criteria - Problem</a:t>
            </a:r>
          </a:p>
        </p:txBody>
      </p:sp>
      <p:cxnSp>
        <p:nvCxnSpPr>
          <p:cNvPr id="14" name="Straight Connector 13">
            <a:extLst>
              <a:ext uri="{FF2B5EF4-FFF2-40B4-BE49-F238E27FC236}">
                <a16:creationId xmlns:a16="http://schemas.microsoft.com/office/drawing/2014/main" id="{0C976CF7-EE3F-FB00-0E0B-A0D5ADE1CAD3}"/>
              </a:ext>
            </a:extLst>
          </p:cNvPr>
          <p:cNvCxnSpPr>
            <a:cxnSpLocks/>
          </p:cNvCxnSpPr>
          <p:nvPr/>
        </p:nvCxnSpPr>
        <p:spPr>
          <a:xfrm flipV="1">
            <a:off x="318815" y="1242988"/>
            <a:ext cx="11554369" cy="20609"/>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540BAE9-4467-9A73-BBF8-E2151F6720B3}"/>
              </a:ext>
            </a:extLst>
          </p:cNvPr>
          <p:cNvSpPr txBox="1"/>
          <p:nvPr/>
        </p:nvSpPr>
        <p:spPr>
          <a:xfrm>
            <a:off x="4072770" y="2163263"/>
            <a:ext cx="7142804" cy="35650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just" defTabSz="2438338" rtl="0" fontAlgn="auto" latinLnBrk="0" hangingPunct="0">
              <a:lnSpc>
                <a:spcPct val="150000"/>
              </a:lnSpc>
              <a:spcBef>
                <a:spcPts val="300"/>
              </a:spcBef>
              <a:spcAft>
                <a:spcPts val="600"/>
              </a:spcAft>
              <a:buClrTx/>
              <a:buSzTx/>
              <a:buFont typeface="Wingdings" panose="05000000000000000000" pitchFamily="2" charset="2"/>
              <a:buChar char="v"/>
              <a:tabLst/>
            </a:pP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The short 1-minute pitch you developed in Week 5 can be used as a great introduction to this section!</a:t>
            </a:r>
          </a:p>
          <a:p>
            <a:pPr marL="628650" lvl="1" indent="-171450" algn="just" defTabSz="2438338" fontAlgn="auto" hangingPunct="0">
              <a:lnSpc>
                <a:spcPct val="150000"/>
              </a:lnSpc>
              <a:spcBef>
                <a:spcPts val="300"/>
              </a:spcBef>
              <a:spcAft>
                <a:spcPts val="600"/>
              </a:spcAft>
              <a:buFont typeface="Wingdings" panose="05000000000000000000" pitchFamily="2" charset="2"/>
              <a:buChar char="§"/>
            </a:pPr>
            <a:r>
              <a:rPr lang="en-AU" sz="1200" dirty="0">
                <a:solidFill>
                  <a:srgbClr val="000000"/>
                </a:solidFill>
                <a:latin typeface="Arial" panose="020B0604020202020204" pitchFamily="34" charset="0"/>
                <a:ea typeface="Roboto"/>
                <a:cs typeface="Arial" panose="020B0604020202020204" pitchFamily="34" charset="0"/>
                <a:sym typeface="Roboto"/>
              </a:rPr>
              <a:t>Use it to set the scene and proceed to define your problem in greater detail. </a:t>
            </a:r>
          </a:p>
          <a:p>
            <a:pPr algn="just" defTabSz="2438338" fontAlgn="auto" hangingPunct="0">
              <a:lnSpc>
                <a:spcPct val="150000"/>
              </a:lnSpc>
              <a:spcBef>
                <a:spcPts val="300"/>
              </a:spcBef>
              <a:spcAft>
                <a:spcPts val="600"/>
              </a:spcAft>
            </a:pPr>
            <a:endParaRPr lang="en-AU" sz="1200" dirty="0">
              <a:solidFill>
                <a:srgbClr val="000000"/>
              </a:solidFill>
              <a:latin typeface="Arial" panose="020B0604020202020204" pitchFamily="34" charset="0"/>
              <a:ea typeface="Roboto"/>
              <a:cs typeface="Arial" panose="020B0604020202020204" pitchFamily="34" charset="0"/>
              <a:sym typeface="Roboto"/>
            </a:endParaRPr>
          </a:p>
          <a:p>
            <a:pPr marL="171450" indent="-171450" algn="just" defTabSz="2438338" fontAlgn="auto" hangingPunct="0">
              <a:lnSpc>
                <a:spcPct val="150000"/>
              </a:lnSpc>
              <a:spcBef>
                <a:spcPts val="300"/>
              </a:spcBef>
              <a:spcAft>
                <a:spcPts val="600"/>
              </a:spcAft>
              <a:buFont typeface="Wingdings" panose="05000000000000000000" pitchFamily="2" charset="2"/>
              <a:buChar char="q"/>
            </a:pPr>
            <a:r>
              <a:rPr lang="en-AU" sz="1200" dirty="0">
                <a:solidFill>
                  <a:srgbClr val="000000"/>
                </a:solidFill>
                <a:latin typeface="Arial" panose="020B0604020202020204" pitchFamily="34" charset="0"/>
                <a:ea typeface="Roboto"/>
                <a:cs typeface="Arial" panose="020B0604020202020204" pitchFamily="34" charset="0"/>
                <a:sym typeface="Roboto"/>
              </a:rPr>
              <a:t>One way to draft this section is to try presenting a highly concentrated version of the user research section of your interim presentation. </a:t>
            </a:r>
          </a:p>
          <a:p>
            <a:pPr marL="628650" lvl="1" indent="-171450" algn="just" defTabSz="2438338" fontAlgn="auto" hangingPunct="0">
              <a:lnSpc>
                <a:spcPct val="150000"/>
              </a:lnSpc>
              <a:spcBef>
                <a:spcPts val="300"/>
              </a:spcBef>
              <a:spcAft>
                <a:spcPts val="600"/>
              </a:spcAft>
              <a:buFont typeface="Wingdings" panose="05000000000000000000" pitchFamily="2" charset="2"/>
              <a:buChar char="§"/>
            </a:pPr>
            <a:r>
              <a:rPr lang="en-AU" sz="1200" dirty="0">
                <a:solidFill>
                  <a:srgbClr val="000000"/>
                </a:solidFill>
                <a:latin typeface="Arial" panose="020B0604020202020204" pitchFamily="34" charset="0"/>
                <a:ea typeface="Roboto"/>
                <a:cs typeface="Arial" panose="020B0604020202020204" pitchFamily="34" charset="0"/>
                <a:sym typeface="Roboto"/>
              </a:rPr>
              <a:t>This time focus on the findings rather than the method, they can be mentioned as single phrase remarks </a:t>
            </a:r>
            <a:r>
              <a:rPr lang="en-AU" sz="1200" b="1" dirty="0">
                <a:solidFill>
                  <a:srgbClr val="000000"/>
                </a:solidFill>
                <a:latin typeface="Arial" panose="020B0604020202020204" pitchFamily="34" charset="0"/>
                <a:ea typeface="Roboto"/>
                <a:cs typeface="Arial" panose="020B0604020202020204" pitchFamily="34" charset="0"/>
                <a:sym typeface="Roboto"/>
              </a:rPr>
              <a:t>(e.g. survey of the population found that…).</a:t>
            </a:r>
            <a:r>
              <a:rPr lang="en-AU" sz="1200" dirty="0">
                <a:solidFill>
                  <a:srgbClr val="000000"/>
                </a:solidFill>
                <a:latin typeface="Arial" panose="020B0604020202020204" pitchFamily="34" charset="0"/>
                <a:ea typeface="Roboto"/>
                <a:cs typeface="Arial" panose="020B0604020202020204" pitchFamily="34" charset="0"/>
                <a:sym typeface="Roboto"/>
              </a:rPr>
              <a:t> The key focus is </a:t>
            </a:r>
            <a:r>
              <a:rPr lang="en-AU" sz="1200" b="1" dirty="0">
                <a:solidFill>
                  <a:srgbClr val="000000"/>
                </a:solidFill>
                <a:latin typeface="Arial" panose="020B0604020202020204" pitchFamily="34" charset="0"/>
                <a:ea typeface="Roboto"/>
                <a:cs typeface="Arial" panose="020B0604020202020204" pitchFamily="34" charset="0"/>
                <a:sym typeface="Roboto"/>
              </a:rPr>
              <a:t>why the problem is significant</a:t>
            </a:r>
            <a:r>
              <a:rPr lang="en-AU" sz="1200" dirty="0">
                <a:solidFill>
                  <a:srgbClr val="000000"/>
                </a:solidFill>
                <a:latin typeface="Arial" panose="020B0604020202020204" pitchFamily="34" charset="0"/>
                <a:ea typeface="Roboto"/>
                <a:cs typeface="Arial" panose="020B0604020202020204" pitchFamily="34" charset="0"/>
                <a:sym typeface="Roboto"/>
              </a:rPr>
              <a:t>, and providing </a:t>
            </a:r>
            <a:r>
              <a:rPr lang="en-AU" sz="1200" b="1" dirty="0">
                <a:solidFill>
                  <a:srgbClr val="000000"/>
                </a:solidFill>
                <a:latin typeface="Arial" panose="020B0604020202020204" pitchFamily="34" charset="0"/>
                <a:ea typeface="Roboto"/>
                <a:cs typeface="Arial" panose="020B0604020202020204" pitchFamily="34" charset="0"/>
                <a:sym typeface="Roboto"/>
              </a:rPr>
              <a:t>insight into who </a:t>
            </a:r>
            <a:r>
              <a:rPr lang="en-AU" sz="1200" dirty="0">
                <a:solidFill>
                  <a:srgbClr val="000000"/>
                </a:solidFill>
                <a:latin typeface="Arial" panose="020B0604020202020204" pitchFamily="34" charset="0"/>
                <a:ea typeface="Roboto"/>
                <a:cs typeface="Arial" panose="020B0604020202020204" pitchFamily="34" charset="0"/>
                <a:sym typeface="Roboto"/>
              </a:rPr>
              <a:t>is affected </a:t>
            </a:r>
            <a:r>
              <a:rPr lang="en-AU" sz="1200" b="1" dirty="0">
                <a:solidFill>
                  <a:srgbClr val="000000"/>
                </a:solidFill>
                <a:latin typeface="Arial" panose="020B0604020202020204" pitchFamily="34" charset="0"/>
                <a:ea typeface="Roboto"/>
                <a:cs typeface="Arial" panose="020B0604020202020204" pitchFamily="34" charset="0"/>
                <a:sym typeface="Roboto"/>
              </a:rPr>
              <a:t>and how </a:t>
            </a:r>
            <a:r>
              <a:rPr lang="en-AU" sz="1200" dirty="0">
                <a:solidFill>
                  <a:srgbClr val="000000"/>
                </a:solidFill>
                <a:latin typeface="Arial" panose="020B0604020202020204" pitchFamily="34" charset="0"/>
                <a:ea typeface="Roboto"/>
                <a:cs typeface="Arial" panose="020B0604020202020204" pitchFamily="34" charset="0"/>
                <a:sym typeface="Roboto"/>
              </a:rPr>
              <a:t>they are affected. </a:t>
            </a:r>
            <a:endParaRPr lang="en-AU" sz="1200" b="1" dirty="0">
              <a:solidFill>
                <a:srgbClr val="000000"/>
              </a:solidFill>
              <a:latin typeface="Arial" panose="020B0604020202020204" pitchFamily="34" charset="0"/>
              <a:ea typeface="Roboto"/>
              <a:cs typeface="Arial" panose="020B0604020202020204" pitchFamily="34" charset="0"/>
              <a:sym typeface="Roboto"/>
            </a:endParaRPr>
          </a:p>
          <a:p>
            <a:pPr marL="171450" indent="-171450" algn="just" defTabSz="2438338" fontAlgn="auto" hangingPunct="0">
              <a:lnSpc>
                <a:spcPct val="150000"/>
              </a:lnSpc>
              <a:spcBef>
                <a:spcPts val="300"/>
              </a:spcBef>
              <a:spcAft>
                <a:spcPts val="600"/>
              </a:spcAft>
              <a:buFont typeface="Wingdings" panose="05000000000000000000" pitchFamily="2" charset="2"/>
              <a:buChar char="q"/>
            </a:pPr>
            <a:r>
              <a:rPr lang="en-AU" sz="1200" dirty="0">
                <a:solidFill>
                  <a:srgbClr val="000000"/>
                </a:solidFill>
                <a:latin typeface="Arial" panose="020B0604020202020204" pitchFamily="34" charset="0"/>
                <a:ea typeface="Roboto"/>
                <a:cs typeface="Arial" panose="020B0604020202020204" pitchFamily="34" charset="0"/>
                <a:sym typeface="Roboto"/>
              </a:rPr>
              <a:t>Generally, it is a good idea to back up any claims with statistics. These can be extracted from your user research. Infographics help a lot with this section. </a:t>
            </a:r>
          </a:p>
        </p:txBody>
      </p:sp>
      <p:cxnSp>
        <p:nvCxnSpPr>
          <p:cNvPr id="11" name="Straight Connector 10">
            <a:extLst>
              <a:ext uri="{FF2B5EF4-FFF2-40B4-BE49-F238E27FC236}">
                <a16:creationId xmlns:a16="http://schemas.microsoft.com/office/drawing/2014/main" id="{16886E6D-123F-2CC9-A04B-E950D6DF4E1D}"/>
              </a:ext>
            </a:extLst>
          </p:cNvPr>
          <p:cNvCxnSpPr>
            <a:cxnSpLocks/>
          </p:cNvCxnSpPr>
          <p:nvPr/>
        </p:nvCxnSpPr>
        <p:spPr>
          <a:xfrm>
            <a:off x="3863752" y="1843506"/>
            <a:ext cx="0" cy="4204596"/>
          </a:xfrm>
          <a:prstGeom prst="line">
            <a:avLst/>
          </a:prstGeom>
          <a:ln w="28575"/>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11A4E447-6DCE-49B3-46E3-BD35191989AE}"/>
              </a:ext>
            </a:extLst>
          </p:cNvPr>
          <p:cNvPicPr>
            <a:picLocks noChangeAspect="1"/>
          </p:cNvPicPr>
          <p:nvPr/>
        </p:nvPicPr>
        <p:blipFill>
          <a:blip r:embed="rId3"/>
          <a:stretch>
            <a:fillRect/>
          </a:stretch>
        </p:blipFill>
        <p:spPr>
          <a:xfrm>
            <a:off x="804664" y="2707380"/>
            <a:ext cx="2448267" cy="2476846"/>
          </a:xfrm>
          <a:prstGeom prst="rect">
            <a:avLst/>
          </a:prstGeom>
          <a:ln>
            <a:solidFill>
              <a:schemeClr val="tx1"/>
            </a:solidFill>
          </a:ln>
        </p:spPr>
      </p:pic>
      <p:sp>
        <p:nvSpPr>
          <p:cNvPr id="7" name="TextBox 6">
            <a:extLst>
              <a:ext uri="{FF2B5EF4-FFF2-40B4-BE49-F238E27FC236}">
                <a16:creationId xmlns:a16="http://schemas.microsoft.com/office/drawing/2014/main" id="{A6F12EAE-7719-33AE-C38C-FD50EB919E51}"/>
              </a:ext>
            </a:extLst>
          </p:cNvPr>
          <p:cNvSpPr txBox="1"/>
          <p:nvPr/>
        </p:nvSpPr>
        <p:spPr>
          <a:xfrm>
            <a:off x="430604" y="1279576"/>
            <a:ext cx="103691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Motivate and define your problem, including a consideration of your users.</a:t>
            </a:r>
            <a:endParaRPr lang="en-AU" dirty="0"/>
          </a:p>
        </p:txBody>
      </p:sp>
      <p:cxnSp>
        <p:nvCxnSpPr>
          <p:cNvPr id="8" name="Straight Connector 7">
            <a:extLst>
              <a:ext uri="{FF2B5EF4-FFF2-40B4-BE49-F238E27FC236}">
                <a16:creationId xmlns:a16="http://schemas.microsoft.com/office/drawing/2014/main" id="{2331390A-ED34-569A-AA43-FDA253C9C09B}"/>
              </a:ext>
            </a:extLst>
          </p:cNvPr>
          <p:cNvCxnSpPr>
            <a:cxnSpLocks/>
          </p:cNvCxnSpPr>
          <p:nvPr/>
        </p:nvCxnSpPr>
        <p:spPr>
          <a:xfrm>
            <a:off x="4157154" y="3212976"/>
            <a:ext cx="6974035" cy="0"/>
          </a:xfrm>
          <a:prstGeom prst="line">
            <a:avLst/>
          </a:prstGeom>
          <a:ln w="31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075865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27185D-3AA1-1A2A-52CC-4812C460B245}"/>
              </a:ext>
            </a:extLst>
          </p:cNvPr>
          <p:cNvSpPr/>
          <p:nvPr/>
        </p:nvSpPr>
        <p:spPr>
          <a:xfrm>
            <a:off x="3863752" y="1843505"/>
            <a:ext cx="7560840" cy="4517213"/>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Marking Criteria - Solution</a:t>
            </a:r>
          </a:p>
        </p:txBody>
      </p:sp>
      <p:cxnSp>
        <p:nvCxnSpPr>
          <p:cNvPr id="14" name="Straight Connector 13">
            <a:extLst>
              <a:ext uri="{FF2B5EF4-FFF2-40B4-BE49-F238E27FC236}">
                <a16:creationId xmlns:a16="http://schemas.microsoft.com/office/drawing/2014/main" id="{0C976CF7-EE3F-FB00-0E0B-A0D5ADE1CAD3}"/>
              </a:ext>
            </a:extLst>
          </p:cNvPr>
          <p:cNvCxnSpPr>
            <a:cxnSpLocks/>
          </p:cNvCxnSpPr>
          <p:nvPr/>
        </p:nvCxnSpPr>
        <p:spPr>
          <a:xfrm flipV="1">
            <a:off x="318815" y="1242988"/>
            <a:ext cx="11554369" cy="20609"/>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540BAE9-4467-9A73-BBF8-E2151F6720B3}"/>
              </a:ext>
            </a:extLst>
          </p:cNvPr>
          <p:cNvSpPr txBox="1"/>
          <p:nvPr/>
        </p:nvSpPr>
        <p:spPr>
          <a:xfrm>
            <a:off x="4090710" y="2086858"/>
            <a:ext cx="7142804" cy="41190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just" defTabSz="2438338" rtl="0" fontAlgn="auto" latinLnBrk="0" hangingPunct="0">
              <a:lnSpc>
                <a:spcPct val="150000"/>
              </a:lnSpc>
              <a:spcBef>
                <a:spcPts val="300"/>
              </a:spcBef>
              <a:spcAft>
                <a:spcPts val="600"/>
              </a:spcAft>
              <a:buClrTx/>
              <a:buSzTx/>
              <a:buFont typeface="Wingdings" panose="05000000000000000000" pitchFamily="2" charset="2"/>
              <a:buChar char="v"/>
              <a:tabLst/>
            </a:pP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A strong UVP statement is a great opener to summarise the unique value/novelty of your design before going into detail!</a:t>
            </a:r>
            <a:r>
              <a:rPr lang="en-AU" sz="1200" dirty="0">
                <a:solidFill>
                  <a:srgbClr val="000000"/>
                </a:solidFill>
                <a:latin typeface="Arial" panose="020B0604020202020204" pitchFamily="34" charset="0"/>
                <a:ea typeface="Roboto"/>
                <a:cs typeface="Arial" panose="020B0604020202020204" pitchFamily="34" charset="0"/>
                <a:sym typeface="Roboto"/>
              </a:rPr>
              <a:t> </a:t>
            </a:r>
          </a:p>
          <a:p>
            <a:pPr algn="just" defTabSz="2438338" fontAlgn="auto" hangingPunct="0">
              <a:lnSpc>
                <a:spcPct val="150000"/>
              </a:lnSpc>
              <a:spcBef>
                <a:spcPts val="300"/>
              </a:spcBef>
              <a:spcAft>
                <a:spcPts val="600"/>
              </a:spcAft>
            </a:pPr>
            <a:endParaRPr lang="en-AU" sz="1200" dirty="0">
              <a:solidFill>
                <a:srgbClr val="000000"/>
              </a:solidFill>
              <a:latin typeface="Arial" panose="020B0604020202020204" pitchFamily="34" charset="0"/>
              <a:ea typeface="Roboto"/>
              <a:cs typeface="Arial" panose="020B0604020202020204" pitchFamily="34" charset="0"/>
              <a:sym typeface="Roboto"/>
            </a:endParaRPr>
          </a:p>
          <a:p>
            <a:pPr marL="171450" indent="-171450" algn="just" defTabSz="2438338" fontAlgn="auto" hangingPunct="0">
              <a:lnSpc>
                <a:spcPct val="150000"/>
              </a:lnSpc>
              <a:spcBef>
                <a:spcPts val="300"/>
              </a:spcBef>
              <a:spcAft>
                <a:spcPts val="600"/>
              </a:spcAft>
              <a:buFont typeface="Wingdings" panose="05000000000000000000" pitchFamily="2" charset="2"/>
              <a:buChar char="q"/>
            </a:pPr>
            <a:r>
              <a:rPr lang="en-AU" sz="1200" dirty="0">
                <a:solidFill>
                  <a:srgbClr val="000000"/>
                </a:solidFill>
                <a:latin typeface="Arial" panose="020B0604020202020204" pitchFamily="34" charset="0"/>
                <a:ea typeface="Roboto"/>
                <a:cs typeface="Arial" panose="020B0604020202020204" pitchFamily="34" charset="0"/>
                <a:sym typeface="Roboto"/>
              </a:rPr>
              <a:t>The key element to highlight in this section is </a:t>
            </a:r>
            <a:r>
              <a:rPr lang="en-AU" sz="1200" b="1" dirty="0">
                <a:solidFill>
                  <a:srgbClr val="000000"/>
                </a:solidFill>
                <a:latin typeface="Arial" panose="020B0604020202020204" pitchFamily="34" charset="0"/>
                <a:ea typeface="Roboto"/>
                <a:cs typeface="Arial" panose="020B0604020202020204" pitchFamily="34" charset="0"/>
                <a:sym typeface="Roboto"/>
              </a:rPr>
              <a:t>how your design connects to the problem as an effective solution. </a:t>
            </a:r>
            <a:r>
              <a:rPr lang="en-AU" sz="1200" dirty="0">
                <a:solidFill>
                  <a:srgbClr val="000000"/>
                </a:solidFill>
                <a:latin typeface="Arial" panose="020B0604020202020204" pitchFamily="34" charset="0"/>
                <a:ea typeface="Roboto"/>
                <a:cs typeface="Arial" panose="020B0604020202020204" pitchFamily="34" charset="0"/>
                <a:sym typeface="Roboto"/>
              </a:rPr>
              <a:t>Often a presentation will explain what the problem is and how the solution works, but there are not words to explain how the two are connected. </a:t>
            </a:r>
          </a:p>
          <a:p>
            <a:pPr marL="628650" lvl="1" indent="-171450" algn="just" defTabSz="2438338" fontAlgn="auto" hangingPunct="0">
              <a:lnSpc>
                <a:spcPct val="150000"/>
              </a:lnSpc>
              <a:spcBef>
                <a:spcPts val="300"/>
              </a:spcBef>
              <a:spcAft>
                <a:spcPts val="600"/>
              </a:spcAft>
              <a:buFont typeface="Wingdings" panose="05000000000000000000" pitchFamily="2" charset="2"/>
              <a:buChar char="ü"/>
            </a:pPr>
            <a:r>
              <a:rPr lang="en-AU" sz="1200" dirty="0">
                <a:solidFill>
                  <a:srgbClr val="000000"/>
                </a:solidFill>
                <a:latin typeface="Arial" panose="020B0604020202020204" pitchFamily="34" charset="0"/>
                <a:ea typeface="Roboto"/>
                <a:cs typeface="Arial" panose="020B0604020202020204" pitchFamily="34" charset="0"/>
                <a:sym typeface="Roboto"/>
              </a:rPr>
              <a:t>Remember, don’t assume your audience will automatically make the connection themselves.</a:t>
            </a:r>
          </a:p>
          <a:p>
            <a:pPr marL="171450" indent="-171450" algn="just" defTabSz="2438338" fontAlgn="auto" hangingPunct="0">
              <a:lnSpc>
                <a:spcPct val="150000"/>
              </a:lnSpc>
              <a:spcBef>
                <a:spcPts val="300"/>
              </a:spcBef>
              <a:spcAft>
                <a:spcPts val="600"/>
              </a:spcAft>
              <a:buFont typeface="Wingdings" panose="05000000000000000000" pitchFamily="2" charset="2"/>
              <a:buChar char="q"/>
            </a:pPr>
            <a:r>
              <a:rPr lang="en-AU" sz="1200" b="1" dirty="0">
                <a:solidFill>
                  <a:srgbClr val="000000"/>
                </a:solidFill>
                <a:latin typeface="Arial" panose="020B0604020202020204" pitchFamily="34" charset="0"/>
                <a:ea typeface="Roboto"/>
                <a:cs typeface="Arial" panose="020B0604020202020204" pitchFamily="34" charset="0"/>
                <a:sym typeface="Roboto"/>
              </a:rPr>
              <a:t>More detailed </a:t>
            </a:r>
            <a:r>
              <a:rPr lang="en-AU" sz="1200" dirty="0">
                <a:solidFill>
                  <a:srgbClr val="000000"/>
                </a:solidFill>
                <a:latin typeface="Arial" panose="020B0604020202020204" pitchFamily="34" charset="0"/>
                <a:ea typeface="Roboto"/>
                <a:cs typeface="Arial" panose="020B0604020202020204" pitchFamily="34" charset="0"/>
                <a:sym typeface="Roboto"/>
              </a:rPr>
              <a:t>(and labelled! Labels are great </a:t>
            </a:r>
            <a:r>
              <a:rPr lang="en-AU" sz="1200" dirty="0">
                <a:solidFill>
                  <a:srgbClr val="000000"/>
                </a:solidFill>
                <a:latin typeface="Arial" panose="020B0604020202020204" pitchFamily="34" charset="0"/>
                <a:ea typeface="Roboto"/>
                <a:cs typeface="Arial" panose="020B0604020202020204" pitchFamily="34" charset="0"/>
                <a:sym typeface="Wingdings" panose="05000000000000000000" pitchFamily="2" charset="2"/>
              </a:rPr>
              <a:t>) </a:t>
            </a:r>
            <a:r>
              <a:rPr lang="en-AU" sz="1200" b="1" dirty="0">
                <a:solidFill>
                  <a:srgbClr val="000000"/>
                </a:solidFill>
                <a:latin typeface="Arial" panose="020B0604020202020204" pitchFamily="34" charset="0"/>
                <a:ea typeface="Roboto"/>
                <a:cs typeface="Arial" panose="020B0604020202020204" pitchFamily="34" charset="0"/>
                <a:sym typeface="Wingdings" panose="05000000000000000000" pitchFamily="2" charset="2"/>
              </a:rPr>
              <a:t>illustrations</a:t>
            </a:r>
            <a:r>
              <a:rPr lang="en-AU" sz="1200" dirty="0">
                <a:solidFill>
                  <a:srgbClr val="000000"/>
                </a:solidFill>
                <a:latin typeface="Arial" panose="020B0604020202020204" pitchFamily="34" charset="0"/>
                <a:ea typeface="Roboto"/>
                <a:cs typeface="Arial" panose="020B0604020202020204" pitchFamily="34" charset="0"/>
                <a:sym typeface="Wingdings" panose="05000000000000000000" pitchFamily="2" charset="2"/>
              </a:rPr>
              <a:t> of your final concept are expected. Another piece of content worth including here is illustrating how the device is intended to be used to solve the problem, in context of where you intend to install it, showing how people/environment will interact with it. </a:t>
            </a:r>
          </a:p>
          <a:p>
            <a:pPr marL="171450" indent="-171450" algn="just" defTabSz="2438338" fontAlgn="auto" hangingPunct="0">
              <a:lnSpc>
                <a:spcPct val="150000"/>
              </a:lnSpc>
              <a:spcBef>
                <a:spcPts val="300"/>
              </a:spcBef>
              <a:spcAft>
                <a:spcPts val="600"/>
              </a:spcAft>
              <a:buFont typeface="Wingdings" panose="05000000000000000000" pitchFamily="2" charset="2"/>
              <a:buChar char="q"/>
            </a:pPr>
            <a:r>
              <a:rPr lang="en-AU" sz="1200" dirty="0">
                <a:solidFill>
                  <a:srgbClr val="000000"/>
                </a:solidFill>
                <a:latin typeface="Arial" panose="020B0604020202020204" pitchFamily="34" charset="0"/>
                <a:ea typeface="Roboto"/>
                <a:cs typeface="Arial" panose="020B0604020202020204" pitchFamily="34" charset="0"/>
                <a:sym typeface="Wingdings" panose="05000000000000000000" pitchFamily="2" charset="2"/>
              </a:rPr>
              <a:t>In essence, show us </a:t>
            </a:r>
            <a:r>
              <a:rPr lang="en-AU" sz="1200" b="1" dirty="0">
                <a:solidFill>
                  <a:srgbClr val="000000"/>
                </a:solidFill>
                <a:latin typeface="Arial" panose="020B0604020202020204" pitchFamily="34" charset="0"/>
                <a:ea typeface="Roboto"/>
                <a:cs typeface="Arial" panose="020B0604020202020204" pitchFamily="34" charset="0"/>
                <a:sym typeface="Wingdings" panose="05000000000000000000" pitchFamily="2" charset="2"/>
              </a:rPr>
              <a:t>how it works </a:t>
            </a:r>
            <a:r>
              <a:rPr lang="en-AU" sz="1200" dirty="0">
                <a:solidFill>
                  <a:srgbClr val="000000"/>
                </a:solidFill>
                <a:latin typeface="Arial" panose="020B0604020202020204" pitchFamily="34" charset="0"/>
                <a:ea typeface="Roboto"/>
                <a:cs typeface="Arial" panose="020B0604020202020204" pitchFamily="34" charset="0"/>
                <a:sym typeface="Wingdings" panose="05000000000000000000" pitchFamily="2" charset="2"/>
              </a:rPr>
              <a:t>and </a:t>
            </a:r>
            <a:r>
              <a:rPr lang="en-AU" sz="1200" b="1" dirty="0">
                <a:solidFill>
                  <a:srgbClr val="000000"/>
                </a:solidFill>
                <a:latin typeface="Arial" panose="020B0604020202020204" pitchFamily="34" charset="0"/>
                <a:ea typeface="Roboto"/>
                <a:cs typeface="Arial" panose="020B0604020202020204" pitchFamily="34" charset="0"/>
                <a:sym typeface="Wingdings" panose="05000000000000000000" pitchFamily="2" charset="2"/>
              </a:rPr>
              <a:t>why is it the best </a:t>
            </a:r>
            <a:r>
              <a:rPr lang="en-AU" sz="1200" dirty="0">
                <a:solidFill>
                  <a:srgbClr val="000000"/>
                </a:solidFill>
                <a:latin typeface="Arial" panose="020B0604020202020204" pitchFamily="34" charset="0"/>
                <a:ea typeface="Roboto"/>
                <a:cs typeface="Arial" panose="020B0604020202020204" pitchFamily="34" charset="0"/>
                <a:sym typeface="Wingdings" panose="05000000000000000000" pitchFamily="2" charset="2"/>
              </a:rPr>
              <a:t>way to solve the problem. </a:t>
            </a:r>
            <a:endParaRPr lang="en-AU" sz="1200" dirty="0">
              <a:solidFill>
                <a:srgbClr val="000000"/>
              </a:solidFill>
              <a:latin typeface="Arial" panose="020B0604020202020204" pitchFamily="34" charset="0"/>
              <a:ea typeface="Roboto"/>
              <a:cs typeface="Arial" panose="020B0604020202020204" pitchFamily="34" charset="0"/>
              <a:sym typeface="Roboto"/>
            </a:endParaRPr>
          </a:p>
        </p:txBody>
      </p:sp>
      <p:cxnSp>
        <p:nvCxnSpPr>
          <p:cNvPr id="11" name="Straight Connector 10">
            <a:extLst>
              <a:ext uri="{FF2B5EF4-FFF2-40B4-BE49-F238E27FC236}">
                <a16:creationId xmlns:a16="http://schemas.microsoft.com/office/drawing/2014/main" id="{16886E6D-123F-2CC9-A04B-E950D6DF4E1D}"/>
              </a:ext>
            </a:extLst>
          </p:cNvPr>
          <p:cNvCxnSpPr>
            <a:cxnSpLocks/>
          </p:cNvCxnSpPr>
          <p:nvPr/>
        </p:nvCxnSpPr>
        <p:spPr>
          <a:xfrm>
            <a:off x="3863752" y="1843506"/>
            <a:ext cx="0" cy="4517212"/>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6F12EAE-7719-33AE-C38C-FD50EB919E51}"/>
              </a:ext>
            </a:extLst>
          </p:cNvPr>
          <p:cNvSpPr txBox="1"/>
          <p:nvPr/>
        </p:nvSpPr>
        <p:spPr>
          <a:xfrm>
            <a:off x="430604" y="1279576"/>
            <a:ext cx="103691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Describe your proposed design and how it excels at solving your problem.</a:t>
            </a:r>
            <a:endParaRPr lang="en-AU" dirty="0"/>
          </a:p>
        </p:txBody>
      </p:sp>
      <p:cxnSp>
        <p:nvCxnSpPr>
          <p:cNvPr id="8" name="Straight Connector 7">
            <a:extLst>
              <a:ext uri="{FF2B5EF4-FFF2-40B4-BE49-F238E27FC236}">
                <a16:creationId xmlns:a16="http://schemas.microsoft.com/office/drawing/2014/main" id="{2331390A-ED34-569A-AA43-FDA253C9C09B}"/>
              </a:ext>
            </a:extLst>
          </p:cNvPr>
          <p:cNvCxnSpPr>
            <a:cxnSpLocks/>
          </p:cNvCxnSpPr>
          <p:nvPr/>
        </p:nvCxnSpPr>
        <p:spPr>
          <a:xfrm>
            <a:off x="4175094" y="2996952"/>
            <a:ext cx="6974035" cy="0"/>
          </a:xfrm>
          <a:prstGeom prst="line">
            <a:avLst/>
          </a:prstGeom>
          <a:ln w="3175"/>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3173C628-1E89-C361-581D-78ACC43A6EA8}"/>
              </a:ext>
            </a:extLst>
          </p:cNvPr>
          <p:cNvPicPr>
            <a:picLocks noChangeAspect="1"/>
          </p:cNvPicPr>
          <p:nvPr/>
        </p:nvPicPr>
        <p:blipFill>
          <a:blip r:embed="rId3"/>
          <a:stretch>
            <a:fillRect/>
          </a:stretch>
        </p:blipFill>
        <p:spPr>
          <a:xfrm>
            <a:off x="551384" y="2746124"/>
            <a:ext cx="2946045" cy="2399356"/>
          </a:xfrm>
          <a:prstGeom prst="rect">
            <a:avLst/>
          </a:prstGeom>
          <a:ln>
            <a:solidFill>
              <a:schemeClr val="tx1"/>
            </a:solidFill>
          </a:ln>
        </p:spPr>
      </p:pic>
    </p:spTree>
    <p:extLst>
      <p:ext uri="{BB962C8B-B14F-4D97-AF65-F5344CB8AC3E}">
        <p14:creationId xmlns:p14="http://schemas.microsoft.com/office/powerpoint/2010/main" val="120127976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27185D-3AA1-1A2A-52CC-4812C460B245}"/>
              </a:ext>
            </a:extLst>
          </p:cNvPr>
          <p:cNvSpPr/>
          <p:nvPr/>
        </p:nvSpPr>
        <p:spPr>
          <a:xfrm>
            <a:off x="3719735" y="1843505"/>
            <a:ext cx="7995513" cy="4517213"/>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Marking Criteria – Technical </a:t>
            </a:r>
          </a:p>
        </p:txBody>
      </p:sp>
      <p:cxnSp>
        <p:nvCxnSpPr>
          <p:cNvPr id="14" name="Straight Connector 13">
            <a:extLst>
              <a:ext uri="{FF2B5EF4-FFF2-40B4-BE49-F238E27FC236}">
                <a16:creationId xmlns:a16="http://schemas.microsoft.com/office/drawing/2014/main" id="{0C976CF7-EE3F-FB00-0E0B-A0D5ADE1CAD3}"/>
              </a:ext>
            </a:extLst>
          </p:cNvPr>
          <p:cNvCxnSpPr>
            <a:cxnSpLocks/>
          </p:cNvCxnSpPr>
          <p:nvPr/>
        </p:nvCxnSpPr>
        <p:spPr>
          <a:xfrm flipV="1">
            <a:off x="318815" y="1242988"/>
            <a:ext cx="11554369" cy="20609"/>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540BAE9-4467-9A73-BBF8-E2151F6720B3}"/>
              </a:ext>
            </a:extLst>
          </p:cNvPr>
          <p:cNvSpPr txBox="1"/>
          <p:nvPr/>
        </p:nvSpPr>
        <p:spPr>
          <a:xfrm>
            <a:off x="3997464" y="2157988"/>
            <a:ext cx="7440056" cy="38882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just" defTabSz="2438338" rtl="0" fontAlgn="auto" latinLnBrk="0" hangingPunct="0">
              <a:lnSpc>
                <a:spcPct val="150000"/>
              </a:lnSpc>
              <a:spcBef>
                <a:spcPts val="300"/>
              </a:spcBef>
              <a:spcAft>
                <a:spcPts val="600"/>
              </a:spcAft>
              <a:buClrTx/>
              <a:buSzTx/>
              <a:buFont typeface="Wingdings" panose="05000000000000000000" pitchFamily="2" charset="2"/>
              <a:buChar char="v"/>
              <a:tabLst/>
            </a:pPr>
            <a:r>
              <a:rPr lang="en-AU" sz="1200" dirty="0">
                <a:solidFill>
                  <a:srgbClr val="000000"/>
                </a:solidFill>
                <a:latin typeface="Arial" panose="020B0604020202020204" pitchFamily="34" charset="0"/>
                <a:ea typeface="Roboto"/>
                <a:cs typeface="Arial" panose="020B0604020202020204" pitchFamily="34" charset="0"/>
                <a:sym typeface="Roboto"/>
              </a:rPr>
              <a:t>The goal here is to </a:t>
            </a:r>
            <a:r>
              <a:rPr lang="en-AU" sz="1200" b="1" dirty="0">
                <a:solidFill>
                  <a:srgbClr val="000000"/>
                </a:solidFill>
                <a:latin typeface="Arial" panose="020B0604020202020204" pitchFamily="34" charset="0"/>
                <a:ea typeface="Roboto"/>
                <a:cs typeface="Arial" panose="020B0604020202020204" pitchFamily="34" charset="0"/>
                <a:sym typeface="Roboto"/>
              </a:rPr>
              <a:t>demonstrate that your device is feasible from a technical perspective</a:t>
            </a:r>
            <a:r>
              <a:rPr lang="en-AU" sz="1200" dirty="0">
                <a:solidFill>
                  <a:srgbClr val="000000"/>
                </a:solidFill>
                <a:latin typeface="Arial" panose="020B0604020202020204" pitchFamily="34" charset="0"/>
                <a:ea typeface="Roboto"/>
                <a:cs typeface="Arial" panose="020B0604020202020204" pitchFamily="34" charset="0"/>
                <a:sym typeface="Roboto"/>
              </a:rPr>
              <a:t>. There are no specified topics to include. A general guide is to try to provide a </a:t>
            </a:r>
            <a:r>
              <a:rPr lang="en-AU" sz="1200" b="1" dirty="0">
                <a:solidFill>
                  <a:srgbClr val="000000"/>
                </a:solidFill>
                <a:latin typeface="Arial" panose="020B0604020202020204" pitchFamily="34" charset="0"/>
                <a:ea typeface="Roboto"/>
                <a:cs typeface="Arial" panose="020B0604020202020204" pitchFamily="34" charset="0"/>
                <a:sym typeface="Roboto"/>
              </a:rPr>
              <a:t>system wide analysis </a:t>
            </a:r>
            <a:r>
              <a:rPr lang="en-AU" sz="1200" dirty="0">
                <a:solidFill>
                  <a:srgbClr val="000000"/>
                </a:solidFill>
                <a:latin typeface="Arial" panose="020B0604020202020204" pitchFamily="34" charset="0"/>
                <a:ea typeface="Roboto"/>
                <a:cs typeface="Arial" panose="020B0604020202020204" pitchFamily="34" charset="0"/>
                <a:sym typeface="Roboto"/>
              </a:rPr>
              <a:t>of your device, describing the specific components you will use and </a:t>
            </a:r>
            <a:r>
              <a:rPr lang="en-AU" sz="1200" b="1" dirty="0">
                <a:solidFill>
                  <a:srgbClr val="000000"/>
                </a:solidFill>
                <a:latin typeface="Arial" panose="020B0604020202020204" pitchFamily="34" charset="0"/>
                <a:ea typeface="Roboto"/>
                <a:cs typeface="Arial" panose="020B0604020202020204" pitchFamily="34" charset="0"/>
                <a:sym typeface="Roboto"/>
              </a:rPr>
              <a:t>how they work together </a:t>
            </a:r>
            <a:r>
              <a:rPr lang="en-AU" sz="1200" dirty="0">
                <a:solidFill>
                  <a:srgbClr val="000000"/>
                </a:solidFill>
                <a:latin typeface="Arial" panose="020B0604020202020204" pitchFamily="34" charset="0"/>
                <a:ea typeface="Roboto"/>
                <a:cs typeface="Arial" panose="020B0604020202020204" pitchFamily="34" charset="0"/>
                <a:sym typeface="Roboto"/>
              </a:rPr>
              <a:t>to achieve the functions you intend them to perform. Use calculations engineering theory and external sources where fitting to back up your claims. </a:t>
            </a:r>
          </a:p>
          <a:p>
            <a:pPr marL="628650" lvl="1" indent="-171450" algn="just" defTabSz="2438338" fontAlgn="auto" hangingPunct="0">
              <a:lnSpc>
                <a:spcPct val="150000"/>
              </a:lnSpc>
              <a:spcBef>
                <a:spcPts val="300"/>
              </a:spcBef>
              <a:spcAft>
                <a:spcPts val="600"/>
              </a:spcAft>
              <a:buFont typeface="Wingdings" panose="05000000000000000000" pitchFamily="2" charset="2"/>
              <a:buChar char="§"/>
            </a:pPr>
            <a:r>
              <a:rPr kumimoji="0" lang="en-AU" sz="1200" b="1"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For prototyping teams: </a:t>
            </a: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This is where you might present your testing goals and key findings (if your device is suitable for live demonstration that would be a great addition to this section too!)</a:t>
            </a:r>
          </a:p>
          <a:p>
            <a:pPr marL="628650" lvl="1" indent="-171450" algn="just" defTabSz="2438338" fontAlgn="auto" hangingPunct="0">
              <a:lnSpc>
                <a:spcPct val="150000"/>
              </a:lnSpc>
              <a:spcBef>
                <a:spcPts val="300"/>
              </a:spcBef>
              <a:spcAft>
                <a:spcPts val="600"/>
              </a:spcAft>
              <a:buFont typeface="Wingdings" panose="05000000000000000000" pitchFamily="2" charset="2"/>
              <a:buChar char="§"/>
            </a:pPr>
            <a:r>
              <a:rPr lang="en-AU" sz="1200" b="1" dirty="0">
                <a:solidFill>
                  <a:srgbClr val="000000"/>
                </a:solidFill>
                <a:latin typeface="Arial" panose="020B0604020202020204" pitchFamily="34" charset="0"/>
                <a:ea typeface="Roboto"/>
                <a:cs typeface="Arial" panose="020B0604020202020204" pitchFamily="34" charset="0"/>
                <a:sym typeface="Roboto"/>
              </a:rPr>
              <a:t>For technical analysis teams: </a:t>
            </a:r>
            <a:r>
              <a:rPr lang="en-AU" sz="1200" dirty="0">
                <a:solidFill>
                  <a:srgbClr val="000000"/>
                </a:solidFill>
                <a:latin typeface="Arial" panose="020B0604020202020204" pitchFamily="34" charset="0"/>
                <a:ea typeface="Roboto"/>
                <a:cs typeface="Arial" panose="020B0604020202020204" pitchFamily="34" charset="0"/>
                <a:sym typeface="Roboto"/>
              </a:rPr>
              <a:t>You may opt to include some of the key findings of your technical analysis. However, you should still focus on how your device is technically valid as a whole, rather than just focusing only a particular fastener, sensor etc. </a:t>
            </a:r>
          </a:p>
          <a:p>
            <a:pPr marL="171450" marR="0" indent="-171450" algn="just" defTabSz="2438338" rtl="0" fontAlgn="auto" latinLnBrk="0" hangingPunct="0">
              <a:lnSpc>
                <a:spcPct val="150000"/>
              </a:lnSpc>
              <a:spcBef>
                <a:spcPts val="300"/>
              </a:spcBef>
              <a:spcAft>
                <a:spcPts val="600"/>
              </a:spcAft>
              <a:buClrTx/>
              <a:buSzTx/>
              <a:buFont typeface="Wingdings" panose="05000000000000000000" pitchFamily="2" charset="2"/>
              <a:buChar char="v"/>
              <a:tabLst/>
            </a:pPr>
            <a:r>
              <a:rPr lang="en-AU" sz="1200" dirty="0">
                <a:solidFill>
                  <a:srgbClr val="000000"/>
                </a:solidFill>
                <a:latin typeface="Arial" panose="020B0604020202020204" pitchFamily="34" charset="0"/>
                <a:ea typeface="Roboto"/>
                <a:cs typeface="Arial" panose="020B0604020202020204" pitchFamily="34" charset="0"/>
                <a:sym typeface="Roboto"/>
              </a:rPr>
              <a:t>Overall, you should try to </a:t>
            </a:r>
            <a:r>
              <a:rPr lang="en-AU" sz="1200" u="sng" dirty="0">
                <a:solidFill>
                  <a:srgbClr val="000000"/>
                </a:solidFill>
                <a:latin typeface="Arial" panose="020B0604020202020204" pitchFamily="34" charset="0"/>
                <a:ea typeface="Roboto"/>
                <a:cs typeface="Arial" panose="020B0604020202020204" pitchFamily="34" charset="0"/>
                <a:sym typeface="Roboto"/>
              </a:rPr>
              <a:t>analyse your device as a whole from a technical perspective</a:t>
            </a:r>
            <a:r>
              <a:rPr lang="en-AU" sz="1200" dirty="0">
                <a:solidFill>
                  <a:srgbClr val="000000"/>
                </a:solidFill>
                <a:latin typeface="Arial" panose="020B0604020202020204" pitchFamily="34" charset="0"/>
                <a:ea typeface="Roboto"/>
                <a:cs typeface="Arial" panose="020B0604020202020204" pitchFamily="34" charset="0"/>
                <a:sym typeface="Roboto"/>
              </a:rPr>
              <a:t> to demonstrate its feasibility. </a:t>
            </a:r>
          </a:p>
        </p:txBody>
      </p:sp>
      <p:cxnSp>
        <p:nvCxnSpPr>
          <p:cNvPr id="11" name="Straight Connector 10">
            <a:extLst>
              <a:ext uri="{FF2B5EF4-FFF2-40B4-BE49-F238E27FC236}">
                <a16:creationId xmlns:a16="http://schemas.microsoft.com/office/drawing/2014/main" id="{16886E6D-123F-2CC9-A04B-E950D6DF4E1D}"/>
              </a:ext>
            </a:extLst>
          </p:cNvPr>
          <p:cNvCxnSpPr>
            <a:cxnSpLocks/>
          </p:cNvCxnSpPr>
          <p:nvPr/>
        </p:nvCxnSpPr>
        <p:spPr>
          <a:xfrm>
            <a:off x="3719735" y="1843505"/>
            <a:ext cx="0" cy="4517212"/>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6F12EAE-7719-33AE-C38C-FD50EB919E51}"/>
              </a:ext>
            </a:extLst>
          </p:cNvPr>
          <p:cNvSpPr txBox="1"/>
          <p:nvPr/>
        </p:nvSpPr>
        <p:spPr>
          <a:xfrm>
            <a:off x="430604" y="1279576"/>
            <a:ext cx="103691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a:t>Describe the technical validation of your design, to convince the engineering audience it works.</a:t>
            </a:r>
            <a:endParaRPr lang="en-AU" dirty="0"/>
          </a:p>
        </p:txBody>
      </p:sp>
      <p:pic>
        <p:nvPicPr>
          <p:cNvPr id="4" name="Picture 3">
            <a:extLst>
              <a:ext uri="{FF2B5EF4-FFF2-40B4-BE49-F238E27FC236}">
                <a16:creationId xmlns:a16="http://schemas.microsoft.com/office/drawing/2014/main" id="{69ED83FB-F9D8-EC16-24B8-954DFB1FA6B4}"/>
              </a:ext>
            </a:extLst>
          </p:cNvPr>
          <p:cNvPicPr>
            <a:picLocks noChangeAspect="1"/>
          </p:cNvPicPr>
          <p:nvPr/>
        </p:nvPicPr>
        <p:blipFill>
          <a:blip r:embed="rId3"/>
          <a:stretch>
            <a:fillRect/>
          </a:stretch>
        </p:blipFill>
        <p:spPr>
          <a:xfrm>
            <a:off x="623392" y="2274181"/>
            <a:ext cx="2594917" cy="3655859"/>
          </a:xfrm>
          <a:prstGeom prst="rect">
            <a:avLst/>
          </a:prstGeom>
          <a:ln>
            <a:solidFill>
              <a:schemeClr val="tx1"/>
            </a:solidFill>
          </a:ln>
        </p:spPr>
      </p:pic>
    </p:spTree>
    <p:extLst>
      <p:ext uri="{BB962C8B-B14F-4D97-AF65-F5344CB8AC3E}">
        <p14:creationId xmlns:p14="http://schemas.microsoft.com/office/powerpoint/2010/main" val="28063552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27185D-3AA1-1A2A-52CC-4812C460B245}"/>
              </a:ext>
            </a:extLst>
          </p:cNvPr>
          <p:cNvSpPr/>
          <p:nvPr/>
        </p:nvSpPr>
        <p:spPr>
          <a:xfrm>
            <a:off x="3719735" y="1843505"/>
            <a:ext cx="7995513" cy="4517213"/>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Marking Criteria – Technical </a:t>
            </a:r>
          </a:p>
        </p:txBody>
      </p:sp>
      <p:cxnSp>
        <p:nvCxnSpPr>
          <p:cNvPr id="14" name="Straight Connector 13">
            <a:extLst>
              <a:ext uri="{FF2B5EF4-FFF2-40B4-BE49-F238E27FC236}">
                <a16:creationId xmlns:a16="http://schemas.microsoft.com/office/drawing/2014/main" id="{0C976CF7-EE3F-FB00-0E0B-A0D5ADE1CAD3}"/>
              </a:ext>
            </a:extLst>
          </p:cNvPr>
          <p:cNvCxnSpPr>
            <a:cxnSpLocks/>
          </p:cNvCxnSpPr>
          <p:nvPr/>
        </p:nvCxnSpPr>
        <p:spPr>
          <a:xfrm flipV="1">
            <a:off x="318815" y="1242988"/>
            <a:ext cx="11554369" cy="20609"/>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6886E6D-123F-2CC9-A04B-E950D6DF4E1D}"/>
              </a:ext>
            </a:extLst>
          </p:cNvPr>
          <p:cNvCxnSpPr>
            <a:cxnSpLocks/>
          </p:cNvCxnSpPr>
          <p:nvPr/>
        </p:nvCxnSpPr>
        <p:spPr>
          <a:xfrm>
            <a:off x="3719735" y="1843505"/>
            <a:ext cx="0" cy="4517212"/>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6F12EAE-7719-33AE-C38C-FD50EB919E51}"/>
              </a:ext>
            </a:extLst>
          </p:cNvPr>
          <p:cNvSpPr txBox="1"/>
          <p:nvPr/>
        </p:nvSpPr>
        <p:spPr>
          <a:xfrm>
            <a:off x="430604" y="1279576"/>
            <a:ext cx="103691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a:t>Describe the technical validation of your design, to convince the engineering audience it works.</a:t>
            </a:r>
            <a:endParaRPr lang="en-AU" dirty="0"/>
          </a:p>
        </p:txBody>
      </p:sp>
      <p:pic>
        <p:nvPicPr>
          <p:cNvPr id="4" name="Picture 3">
            <a:extLst>
              <a:ext uri="{FF2B5EF4-FFF2-40B4-BE49-F238E27FC236}">
                <a16:creationId xmlns:a16="http://schemas.microsoft.com/office/drawing/2014/main" id="{69ED83FB-F9D8-EC16-24B8-954DFB1FA6B4}"/>
              </a:ext>
            </a:extLst>
          </p:cNvPr>
          <p:cNvPicPr>
            <a:picLocks noChangeAspect="1"/>
          </p:cNvPicPr>
          <p:nvPr/>
        </p:nvPicPr>
        <p:blipFill>
          <a:blip r:embed="rId3"/>
          <a:stretch>
            <a:fillRect/>
          </a:stretch>
        </p:blipFill>
        <p:spPr>
          <a:xfrm>
            <a:off x="623392" y="2274181"/>
            <a:ext cx="2594917" cy="3655859"/>
          </a:xfrm>
          <a:prstGeom prst="rect">
            <a:avLst/>
          </a:prstGeom>
          <a:ln>
            <a:solidFill>
              <a:schemeClr val="tx1"/>
            </a:solidFill>
          </a:ln>
        </p:spPr>
      </p:pic>
      <p:sp>
        <p:nvSpPr>
          <p:cNvPr id="5" name="TextBox 4">
            <a:extLst>
              <a:ext uri="{FF2B5EF4-FFF2-40B4-BE49-F238E27FC236}">
                <a16:creationId xmlns:a16="http://schemas.microsoft.com/office/drawing/2014/main" id="{68CC41A3-D0DA-EC1C-6E62-4341FC819BDC}"/>
              </a:ext>
            </a:extLst>
          </p:cNvPr>
          <p:cNvSpPr txBox="1"/>
          <p:nvPr/>
        </p:nvSpPr>
        <p:spPr>
          <a:xfrm>
            <a:off x="4009082" y="2653412"/>
            <a:ext cx="7416817" cy="28973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defTabSz="2438338" fontAlgn="auto" hangingPunct="0">
              <a:lnSpc>
                <a:spcPct val="150000"/>
              </a:lnSpc>
              <a:spcBef>
                <a:spcPts val="300"/>
              </a:spcBef>
              <a:spcAft>
                <a:spcPts val="600"/>
              </a:spcAft>
              <a:buFont typeface="Wingdings" panose="05000000000000000000" pitchFamily="2" charset="2"/>
              <a:buChar char="q"/>
            </a:pPr>
            <a:r>
              <a:rPr lang="en-AU" sz="1200" dirty="0">
                <a:solidFill>
                  <a:srgbClr val="000000"/>
                </a:solidFill>
                <a:latin typeface="Arial" panose="020B0604020202020204" pitchFamily="34" charset="0"/>
                <a:ea typeface="Roboto"/>
                <a:cs typeface="Arial" panose="020B0604020202020204" pitchFamily="34" charset="0"/>
                <a:sym typeface="Roboto"/>
              </a:rPr>
              <a:t>This is a section where </a:t>
            </a:r>
            <a:r>
              <a:rPr lang="en-AU" sz="1200" b="1" dirty="0">
                <a:solidFill>
                  <a:srgbClr val="000000"/>
                </a:solidFill>
                <a:latin typeface="Arial" panose="020B0604020202020204" pitchFamily="34" charset="0"/>
                <a:ea typeface="Roboto"/>
                <a:cs typeface="Arial" panose="020B0604020202020204" pitchFamily="34" charset="0"/>
                <a:sym typeface="Roboto"/>
              </a:rPr>
              <a:t>clear communication will separate good from great</a:t>
            </a:r>
            <a:r>
              <a:rPr lang="en-AU" sz="1200" dirty="0">
                <a:solidFill>
                  <a:srgbClr val="000000"/>
                </a:solidFill>
                <a:latin typeface="Arial" panose="020B0604020202020204" pitchFamily="34" charset="0"/>
                <a:ea typeface="Roboto"/>
                <a:cs typeface="Arial" panose="020B0604020202020204" pitchFamily="34" charset="0"/>
                <a:sym typeface="Roboto"/>
              </a:rPr>
              <a:t>. Arrange and phrase your content so that the audience is fed </a:t>
            </a:r>
            <a:r>
              <a:rPr lang="en-AU" sz="1200" b="1" dirty="0">
                <a:solidFill>
                  <a:srgbClr val="000000"/>
                </a:solidFill>
                <a:latin typeface="Arial" panose="020B0604020202020204" pitchFamily="34" charset="0"/>
                <a:ea typeface="Roboto"/>
                <a:cs typeface="Arial" panose="020B0604020202020204" pitchFamily="34" charset="0"/>
                <a:sym typeface="Roboto"/>
              </a:rPr>
              <a:t>just enough information </a:t>
            </a:r>
            <a:r>
              <a:rPr lang="en-AU" sz="1200" dirty="0">
                <a:solidFill>
                  <a:srgbClr val="000000"/>
                </a:solidFill>
                <a:latin typeface="Arial" panose="020B0604020202020204" pitchFamily="34" charset="0"/>
                <a:ea typeface="Roboto"/>
                <a:cs typeface="Arial" panose="020B0604020202020204" pitchFamily="34" charset="0"/>
                <a:sym typeface="Roboto"/>
              </a:rPr>
              <a:t>such that they can comprehend that your technical analysis is sound. </a:t>
            </a:r>
            <a:r>
              <a:rPr lang="en-AU" sz="1200" b="1" dirty="0">
                <a:solidFill>
                  <a:srgbClr val="000000"/>
                </a:solidFill>
                <a:latin typeface="Arial" panose="020B0604020202020204" pitchFamily="34" charset="0"/>
                <a:ea typeface="Roboto"/>
                <a:cs typeface="Arial" panose="020B0604020202020204" pitchFamily="34" charset="0"/>
                <a:sym typeface="Roboto"/>
              </a:rPr>
              <a:t>Avoid long derivation and reading equations</a:t>
            </a:r>
            <a:r>
              <a:rPr lang="en-AU" sz="1200" dirty="0">
                <a:solidFill>
                  <a:srgbClr val="000000"/>
                </a:solidFill>
                <a:latin typeface="Arial" panose="020B0604020202020204" pitchFamily="34" charset="0"/>
                <a:ea typeface="Roboto"/>
                <a:cs typeface="Arial" panose="020B0604020202020204" pitchFamily="34" charset="0"/>
                <a:sym typeface="Roboto"/>
              </a:rPr>
              <a:t>. Focus on:</a:t>
            </a:r>
          </a:p>
          <a:p>
            <a:pPr marL="628650" lvl="1" indent="-171450" algn="just" defTabSz="2438338" fontAlgn="auto" hangingPunct="0">
              <a:lnSpc>
                <a:spcPct val="150000"/>
              </a:lnSpc>
              <a:spcBef>
                <a:spcPts val="300"/>
              </a:spcBef>
              <a:spcAft>
                <a:spcPts val="600"/>
              </a:spcAft>
              <a:buFont typeface="Wingdings" panose="05000000000000000000" pitchFamily="2" charset="2"/>
              <a:buChar char="ü"/>
            </a:pPr>
            <a:r>
              <a:rPr lang="en-AU" sz="1200" b="1" dirty="0">
                <a:solidFill>
                  <a:srgbClr val="000000"/>
                </a:solidFill>
                <a:latin typeface="Arial" panose="020B0604020202020204" pitchFamily="34" charset="0"/>
                <a:ea typeface="Roboto"/>
                <a:cs typeface="Arial" panose="020B0604020202020204" pitchFamily="34" charset="0"/>
                <a:sym typeface="Roboto"/>
              </a:rPr>
              <a:t>Identify</a:t>
            </a:r>
            <a:r>
              <a:rPr lang="en-AU" sz="1200" dirty="0">
                <a:solidFill>
                  <a:srgbClr val="000000"/>
                </a:solidFill>
                <a:latin typeface="Arial" panose="020B0604020202020204" pitchFamily="34" charset="0"/>
                <a:ea typeface="Roboto"/>
                <a:cs typeface="Arial" panose="020B0604020202020204" pitchFamily="34" charset="0"/>
                <a:sym typeface="Roboto"/>
              </a:rPr>
              <a:t> </a:t>
            </a:r>
            <a:r>
              <a:rPr lang="en-AU" sz="1200" b="1" dirty="0">
                <a:solidFill>
                  <a:srgbClr val="000000"/>
                </a:solidFill>
                <a:latin typeface="Arial" panose="020B0604020202020204" pitchFamily="34" charset="0"/>
                <a:ea typeface="Roboto"/>
                <a:cs typeface="Arial" panose="020B0604020202020204" pitchFamily="34" charset="0"/>
                <a:sym typeface="Roboto"/>
              </a:rPr>
              <a:t>what do we need to know </a:t>
            </a:r>
            <a:r>
              <a:rPr lang="en-AU" sz="1200" dirty="0">
                <a:solidFill>
                  <a:srgbClr val="000000"/>
                </a:solidFill>
                <a:latin typeface="Arial" panose="020B0604020202020204" pitchFamily="34" charset="0"/>
                <a:ea typeface="Roboto"/>
                <a:cs typeface="Arial" panose="020B0604020202020204" pitchFamily="34" charset="0"/>
                <a:sym typeface="Roboto"/>
              </a:rPr>
              <a:t>in</a:t>
            </a:r>
            <a:r>
              <a:rPr lang="en-AU" sz="1200" b="1" dirty="0">
                <a:solidFill>
                  <a:srgbClr val="000000"/>
                </a:solidFill>
                <a:latin typeface="Arial" panose="020B0604020202020204" pitchFamily="34" charset="0"/>
                <a:ea typeface="Roboto"/>
                <a:cs typeface="Arial" panose="020B0604020202020204" pitchFamily="34" charset="0"/>
                <a:sym typeface="Roboto"/>
              </a:rPr>
              <a:t> </a:t>
            </a:r>
            <a:r>
              <a:rPr lang="en-AU" sz="1200" dirty="0">
                <a:solidFill>
                  <a:srgbClr val="000000"/>
                </a:solidFill>
                <a:latin typeface="Arial" panose="020B0604020202020204" pitchFamily="34" charset="0"/>
                <a:ea typeface="Roboto"/>
                <a:cs typeface="Arial" panose="020B0604020202020204" pitchFamily="34" charset="0"/>
                <a:sym typeface="Roboto"/>
              </a:rPr>
              <a:t>order that the device is valid from a technical perspective.</a:t>
            </a:r>
          </a:p>
          <a:p>
            <a:pPr marL="628650" lvl="1" indent="-171450" algn="just" defTabSz="2438338" fontAlgn="auto" hangingPunct="0">
              <a:lnSpc>
                <a:spcPct val="150000"/>
              </a:lnSpc>
              <a:spcBef>
                <a:spcPts val="300"/>
              </a:spcBef>
              <a:spcAft>
                <a:spcPts val="600"/>
              </a:spcAft>
              <a:buFont typeface="Wingdings" panose="05000000000000000000" pitchFamily="2" charset="2"/>
              <a:buChar char="ü"/>
            </a:pPr>
            <a:r>
              <a:rPr lang="en-AU" sz="1200" b="1" dirty="0">
                <a:solidFill>
                  <a:srgbClr val="000000"/>
                </a:solidFill>
                <a:latin typeface="Arial" panose="020B0604020202020204" pitchFamily="34" charset="0"/>
                <a:ea typeface="Roboto"/>
                <a:cs typeface="Arial" panose="020B0604020202020204" pitchFamily="34" charset="0"/>
                <a:sym typeface="Roboto"/>
              </a:rPr>
              <a:t>Identify</a:t>
            </a:r>
            <a:r>
              <a:rPr lang="en-AU" sz="1200" dirty="0">
                <a:solidFill>
                  <a:srgbClr val="000000"/>
                </a:solidFill>
                <a:latin typeface="Arial" panose="020B0604020202020204" pitchFamily="34" charset="0"/>
                <a:ea typeface="Roboto"/>
                <a:cs typeface="Arial" panose="020B0604020202020204" pitchFamily="34" charset="0"/>
                <a:sym typeface="Roboto"/>
              </a:rPr>
              <a:t> the </a:t>
            </a:r>
            <a:r>
              <a:rPr lang="en-AU" sz="1200" b="1" dirty="0">
                <a:solidFill>
                  <a:srgbClr val="000000"/>
                </a:solidFill>
                <a:latin typeface="Arial" panose="020B0604020202020204" pitchFamily="34" charset="0"/>
                <a:ea typeface="Roboto"/>
                <a:cs typeface="Arial" panose="020B0604020202020204" pitchFamily="34" charset="0"/>
                <a:sym typeface="Roboto"/>
              </a:rPr>
              <a:t>key principles </a:t>
            </a:r>
            <a:r>
              <a:rPr lang="en-AU" sz="1200" dirty="0">
                <a:solidFill>
                  <a:srgbClr val="000000"/>
                </a:solidFill>
                <a:latin typeface="Arial" panose="020B0604020202020204" pitchFamily="34" charset="0"/>
                <a:ea typeface="Roboto"/>
                <a:cs typeface="Arial" panose="020B0604020202020204" pitchFamily="34" charset="0"/>
                <a:sym typeface="Roboto"/>
              </a:rPr>
              <a:t>(analytical or theory) and explain how it can find what we need to know. </a:t>
            </a:r>
          </a:p>
          <a:p>
            <a:pPr marL="628650" lvl="1" indent="-171450" algn="just" defTabSz="2438338" fontAlgn="auto" hangingPunct="0">
              <a:lnSpc>
                <a:spcPct val="150000"/>
              </a:lnSpc>
              <a:spcBef>
                <a:spcPts val="300"/>
              </a:spcBef>
              <a:spcAft>
                <a:spcPts val="600"/>
              </a:spcAft>
              <a:buFont typeface="Wingdings" panose="05000000000000000000" pitchFamily="2" charset="2"/>
              <a:buChar char="ü"/>
            </a:pPr>
            <a:r>
              <a:rPr lang="en-AU" sz="1200" b="1" dirty="0">
                <a:solidFill>
                  <a:srgbClr val="000000"/>
                </a:solidFill>
                <a:latin typeface="Arial" panose="020B0604020202020204" pitchFamily="34" charset="0"/>
                <a:ea typeface="Roboto"/>
                <a:cs typeface="Arial" panose="020B0604020202020204" pitchFamily="34" charset="0"/>
                <a:sym typeface="Roboto"/>
              </a:rPr>
              <a:t>Describe the parameters/assumptions </a:t>
            </a:r>
            <a:r>
              <a:rPr lang="en-AU" sz="1200" dirty="0">
                <a:solidFill>
                  <a:srgbClr val="000000"/>
                </a:solidFill>
                <a:latin typeface="Arial" panose="020B0604020202020204" pitchFamily="34" charset="0"/>
                <a:ea typeface="Roboto"/>
                <a:cs typeface="Arial" panose="020B0604020202020204" pitchFamily="34" charset="0"/>
                <a:sym typeface="Roboto"/>
              </a:rPr>
              <a:t>and </a:t>
            </a:r>
            <a:r>
              <a:rPr lang="en-AU" sz="1200" b="1" dirty="0">
                <a:solidFill>
                  <a:srgbClr val="000000"/>
                </a:solidFill>
                <a:latin typeface="Arial" panose="020B0604020202020204" pitchFamily="34" charset="0"/>
                <a:ea typeface="Roboto"/>
                <a:cs typeface="Arial" panose="020B0604020202020204" pitchFamily="34" charset="0"/>
                <a:sym typeface="Roboto"/>
              </a:rPr>
              <a:t>convey the key findings </a:t>
            </a:r>
            <a:r>
              <a:rPr lang="en-AU" sz="1200" dirty="0">
                <a:solidFill>
                  <a:srgbClr val="000000"/>
                </a:solidFill>
                <a:latin typeface="Arial" panose="020B0604020202020204" pitchFamily="34" charset="0"/>
                <a:ea typeface="Roboto"/>
                <a:cs typeface="Arial" panose="020B0604020202020204" pitchFamily="34" charset="0"/>
                <a:sym typeface="Roboto"/>
              </a:rPr>
              <a:t>of the analysis. </a:t>
            </a:r>
            <a:r>
              <a:rPr lang="en-AU" sz="1200" b="1" dirty="0">
                <a:solidFill>
                  <a:srgbClr val="000000"/>
                </a:solidFill>
                <a:latin typeface="Arial" panose="020B0604020202020204" pitchFamily="34" charset="0"/>
                <a:ea typeface="Roboto"/>
                <a:cs typeface="Arial" panose="020B0604020202020204" pitchFamily="34" charset="0"/>
                <a:sym typeface="Roboto"/>
              </a:rPr>
              <a:t>Explain and link back</a:t>
            </a:r>
            <a:r>
              <a:rPr lang="en-AU" sz="1200" dirty="0">
                <a:solidFill>
                  <a:srgbClr val="000000"/>
                </a:solidFill>
                <a:latin typeface="Arial" panose="020B0604020202020204" pitchFamily="34" charset="0"/>
                <a:ea typeface="Roboto"/>
                <a:cs typeface="Arial" panose="020B0604020202020204" pitchFamily="34" charset="0"/>
                <a:sym typeface="Roboto"/>
              </a:rPr>
              <a:t> to how this answers what we needed to know to </a:t>
            </a:r>
            <a:r>
              <a:rPr lang="en-AU" sz="1200" b="1" dirty="0">
                <a:solidFill>
                  <a:srgbClr val="000000"/>
                </a:solidFill>
                <a:latin typeface="Arial" panose="020B0604020202020204" pitchFamily="34" charset="0"/>
                <a:ea typeface="Roboto"/>
                <a:cs typeface="Arial" panose="020B0604020202020204" pitchFamily="34" charset="0"/>
                <a:sym typeface="Roboto"/>
              </a:rPr>
              <a:t>prove the devices validity </a:t>
            </a:r>
            <a:r>
              <a:rPr lang="en-AU" sz="1200" dirty="0">
                <a:solidFill>
                  <a:srgbClr val="000000"/>
                </a:solidFill>
                <a:latin typeface="Arial" panose="020B0604020202020204" pitchFamily="34" charset="0"/>
                <a:ea typeface="Roboto"/>
                <a:cs typeface="Arial" panose="020B0604020202020204" pitchFamily="34" charset="0"/>
                <a:sym typeface="Roboto"/>
              </a:rPr>
              <a:t>(first point).</a:t>
            </a:r>
          </a:p>
        </p:txBody>
      </p:sp>
    </p:spTree>
    <p:extLst>
      <p:ext uri="{BB962C8B-B14F-4D97-AF65-F5344CB8AC3E}">
        <p14:creationId xmlns:p14="http://schemas.microsoft.com/office/powerpoint/2010/main" val="28259514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27185D-3AA1-1A2A-52CC-4812C460B245}"/>
              </a:ext>
            </a:extLst>
          </p:cNvPr>
          <p:cNvSpPr/>
          <p:nvPr/>
        </p:nvSpPr>
        <p:spPr>
          <a:xfrm>
            <a:off x="3863751" y="1843505"/>
            <a:ext cx="7851497" cy="4517213"/>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Marking Criteria – Communication  </a:t>
            </a:r>
          </a:p>
        </p:txBody>
      </p:sp>
      <p:cxnSp>
        <p:nvCxnSpPr>
          <p:cNvPr id="14" name="Straight Connector 13">
            <a:extLst>
              <a:ext uri="{FF2B5EF4-FFF2-40B4-BE49-F238E27FC236}">
                <a16:creationId xmlns:a16="http://schemas.microsoft.com/office/drawing/2014/main" id="{0C976CF7-EE3F-FB00-0E0B-A0D5ADE1CAD3}"/>
              </a:ext>
            </a:extLst>
          </p:cNvPr>
          <p:cNvCxnSpPr>
            <a:cxnSpLocks/>
          </p:cNvCxnSpPr>
          <p:nvPr/>
        </p:nvCxnSpPr>
        <p:spPr>
          <a:xfrm flipV="1">
            <a:off x="318815" y="1242988"/>
            <a:ext cx="11554369" cy="20609"/>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540BAE9-4467-9A73-BBF8-E2151F6720B3}"/>
              </a:ext>
            </a:extLst>
          </p:cNvPr>
          <p:cNvSpPr txBox="1"/>
          <p:nvPr/>
        </p:nvSpPr>
        <p:spPr>
          <a:xfrm>
            <a:off x="4050552" y="1879770"/>
            <a:ext cx="7477897" cy="4396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just" defTabSz="2438338" rtl="0" fontAlgn="auto" latinLnBrk="0" hangingPunct="0">
              <a:lnSpc>
                <a:spcPct val="150000"/>
              </a:lnSpc>
              <a:spcBef>
                <a:spcPts val="300"/>
              </a:spcBef>
              <a:spcAft>
                <a:spcPts val="600"/>
              </a:spcAft>
              <a:buClrTx/>
              <a:buSzTx/>
              <a:buFont typeface="Wingdings" panose="05000000000000000000" pitchFamily="2" charset="2"/>
              <a:buChar char="v"/>
              <a:tabLst/>
            </a:pP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Get this part right and the marks of everything else goes up! The easier we can understand your ideas, the more we can appreciate the depth of your work and thus the more marks we can give!</a:t>
            </a:r>
            <a:endParaRPr lang="en-AU" sz="1200" dirty="0">
              <a:solidFill>
                <a:srgbClr val="000000"/>
              </a:solidFill>
              <a:latin typeface="Arial" panose="020B0604020202020204" pitchFamily="34" charset="0"/>
              <a:ea typeface="Roboto"/>
              <a:cs typeface="Arial" panose="020B0604020202020204" pitchFamily="34" charset="0"/>
              <a:sym typeface="Roboto"/>
            </a:endParaRPr>
          </a:p>
          <a:p>
            <a:pPr algn="just" defTabSz="2438338" fontAlgn="auto" hangingPunct="0">
              <a:lnSpc>
                <a:spcPct val="150000"/>
              </a:lnSpc>
              <a:spcBef>
                <a:spcPts val="300"/>
              </a:spcBef>
              <a:spcAft>
                <a:spcPts val="600"/>
              </a:spcAft>
            </a:pPr>
            <a:endParaRPr lang="en-AU" sz="1200" dirty="0">
              <a:solidFill>
                <a:srgbClr val="000000"/>
              </a:solidFill>
              <a:latin typeface="Arial" panose="020B0604020202020204" pitchFamily="34" charset="0"/>
              <a:ea typeface="Roboto"/>
              <a:cs typeface="Arial" panose="020B0604020202020204" pitchFamily="34" charset="0"/>
              <a:sym typeface="Roboto"/>
            </a:endParaRPr>
          </a:p>
          <a:p>
            <a:pPr marL="171450" indent="-171450" algn="just" defTabSz="2438338" fontAlgn="auto" hangingPunct="0">
              <a:lnSpc>
                <a:spcPct val="150000"/>
              </a:lnSpc>
              <a:spcBef>
                <a:spcPts val="300"/>
              </a:spcBef>
              <a:spcAft>
                <a:spcPts val="600"/>
              </a:spcAft>
              <a:buFont typeface="Wingdings" panose="05000000000000000000" pitchFamily="2" charset="2"/>
              <a:buChar char="q"/>
            </a:pPr>
            <a:r>
              <a:rPr lang="en-AU" sz="1200" b="1" dirty="0">
                <a:solidFill>
                  <a:srgbClr val="000000"/>
                </a:solidFill>
                <a:latin typeface="Arial" panose="020B0604020202020204" pitchFamily="34" charset="0"/>
                <a:ea typeface="Roboto"/>
                <a:cs typeface="Arial" panose="020B0604020202020204" pitchFamily="34" charset="0"/>
                <a:sym typeface="Roboto"/>
              </a:rPr>
              <a:t>Everyone must speak! </a:t>
            </a:r>
            <a:r>
              <a:rPr lang="en-AU" sz="1200" dirty="0">
                <a:solidFill>
                  <a:srgbClr val="000000"/>
                </a:solidFill>
                <a:latin typeface="Arial" panose="020B0604020202020204" pitchFamily="34" charset="0"/>
                <a:ea typeface="Roboto"/>
                <a:cs typeface="Arial" panose="020B0604020202020204" pitchFamily="34" charset="0"/>
                <a:sym typeface="Roboto"/>
              </a:rPr>
              <a:t>Even for a group of 8 the timing would about 1 min 20 sec per member (accounting for 5 s transition). Practice, refine and practice more so you make the most of every second!</a:t>
            </a:r>
          </a:p>
          <a:p>
            <a:pPr marL="171450" indent="-171450" algn="just" defTabSz="2438338" fontAlgn="auto" hangingPunct="0">
              <a:lnSpc>
                <a:spcPct val="150000"/>
              </a:lnSpc>
              <a:spcBef>
                <a:spcPts val="300"/>
              </a:spcBef>
              <a:spcAft>
                <a:spcPts val="600"/>
              </a:spcAft>
              <a:buFont typeface="Wingdings" panose="05000000000000000000" pitchFamily="2" charset="2"/>
              <a:buChar char="q"/>
            </a:pPr>
            <a:r>
              <a:rPr lang="en-AU" sz="1200" b="1" dirty="0">
                <a:solidFill>
                  <a:srgbClr val="000000"/>
                </a:solidFill>
                <a:latin typeface="Arial" panose="020B0604020202020204" pitchFamily="34" charset="0"/>
                <a:ea typeface="Roboto"/>
                <a:cs typeface="Arial" panose="020B0604020202020204" pitchFamily="34" charset="0"/>
                <a:sym typeface="Roboto"/>
              </a:rPr>
              <a:t>Less is more! </a:t>
            </a:r>
            <a:r>
              <a:rPr lang="en-AU" sz="1200" dirty="0">
                <a:solidFill>
                  <a:srgbClr val="000000"/>
                </a:solidFill>
                <a:latin typeface="Arial" panose="020B0604020202020204" pitchFamily="34" charset="0"/>
                <a:ea typeface="Roboto"/>
                <a:cs typeface="Arial" panose="020B0604020202020204" pitchFamily="34" charset="0"/>
                <a:sym typeface="Roboto"/>
              </a:rPr>
              <a:t>Saying </a:t>
            </a:r>
            <a:r>
              <a:rPr lang="en-AU" sz="1200" b="1" dirty="0">
                <a:solidFill>
                  <a:srgbClr val="000000"/>
                </a:solidFill>
                <a:latin typeface="Arial" panose="020B0604020202020204" pitchFamily="34" charset="0"/>
                <a:ea typeface="Roboto"/>
                <a:cs typeface="Arial" panose="020B0604020202020204" pitchFamily="34" charset="0"/>
                <a:sym typeface="Roboto"/>
              </a:rPr>
              <a:t>lots of content very fast will only make it harder for the audience to process all the information </a:t>
            </a:r>
            <a:r>
              <a:rPr lang="en-AU" sz="1200" dirty="0">
                <a:solidFill>
                  <a:srgbClr val="000000"/>
                </a:solidFill>
                <a:latin typeface="Arial" panose="020B0604020202020204" pitchFamily="34" charset="0"/>
                <a:ea typeface="Roboto"/>
                <a:cs typeface="Arial" panose="020B0604020202020204" pitchFamily="34" charset="0"/>
                <a:sym typeface="Roboto"/>
              </a:rPr>
              <a:t>you are trying to convey. Scan your script thoroughly for “filler words” and format to streamline sentences. </a:t>
            </a:r>
          </a:p>
          <a:p>
            <a:pPr marL="171450" indent="-171450" algn="just" defTabSz="2438338" fontAlgn="auto" hangingPunct="0">
              <a:lnSpc>
                <a:spcPct val="150000"/>
              </a:lnSpc>
              <a:spcBef>
                <a:spcPts val="300"/>
              </a:spcBef>
              <a:spcAft>
                <a:spcPts val="600"/>
              </a:spcAft>
              <a:buFont typeface="Wingdings" panose="05000000000000000000" pitchFamily="2" charset="2"/>
              <a:buChar char="q"/>
            </a:pPr>
            <a:r>
              <a:rPr lang="en-AU" sz="1200" b="1" dirty="0">
                <a:solidFill>
                  <a:srgbClr val="000000"/>
                </a:solidFill>
                <a:latin typeface="Arial" panose="020B0604020202020204" pitchFamily="34" charset="0"/>
                <a:ea typeface="Roboto"/>
                <a:cs typeface="Arial" panose="020B0604020202020204" pitchFamily="34" charset="0"/>
                <a:sym typeface="Roboto"/>
              </a:rPr>
              <a:t>Balance the use of pictures and text. </a:t>
            </a:r>
            <a:r>
              <a:rPr lang="en-AU" sz="1200" dirty="0">
                <a:solidFill>
                  <a:srgbClr val="000000"/>
                </a:solidFill>
                <a:latin typeface="Arial" panose="020B0604020202020204" pitchFamily="34" charset="0"/>
                <a:ea typeface="Roboto"/>
                <a:cs typeface="Arial" panose="020B0604020202020204" pitchFamily="34" charset="0"/>
                <a:sym typeface="Roboto"/>
              </a:rPr>
              <a:t>If you must use pure text, use other techniques such as lines, shapes and colour to highlight important information for the audience. </a:t>
            </a:r>
          </a:p>
          <a:p>
            <a:pPr marL="171450" indent="-171450" algn="just" defTabSz="2438338" fontAlgn="auto" hangingPunct="0">
              <a:lnSpc>
                <a:spcPct val="150000"/>
              </a:lnSpc>
              <a:spcBef>
                <a:spcPts val="300"/>
              </a:spcBef>
              <a:spcAft>
                <a:spcPts val="600"/>
              </a:spcAft>
              <a:buFont typeface="Wingdings" panose="05000000000000000000" pitchFamily="2" charset="2"/>
              <a:buChar char="q"/>
            </a:pPr>
            <a:r>
              <a:rPr lang="en-AU" sz="1200" b="1" dirty="0">
                <a:solidFill>
                  <a:srgbClr val="000000"/>
                </a:solidFill>
                <a:latin typeface="Arial" panose="020B0604020202020204" pitchFamily="34" charset="0"/>
                <a:ea typeface="Roboto"/>
                <a:cs typeface="Arial" panose="020B0604020202020204" pitchFamily="34" charset="0"/>
                <a:sym typeface="Roboto"/>
              </a:rPr>
              <a:t>Repeat important information onscreen! </a:t>
            </a:r>
            <a:r>
              <a:rPr lang="en-AU" sz="1200" dirty="0">
                <a:solidFill>
                  <a:srgbClr val="000000"/>
                </a:solidFill>
                <a:latin typeface="Arial" panose="020B0604020202020204" pitchFamily="34" charset="0"/>
                <a:ea typeface="Roboto"/>
                <a:cs typeface="Arial" panose="020B0604020202020204" pitchFamily="34" charset="0"/>
                <a:sym typeface="Roboto"/>
              </a:rPr>
              <a:t>If you feel a piece of content is something the audience must remember, include it on the slide. That way, if the audience missed the information in your speech, they could still catch up by reading it. </a:t>
            </a:r>
          </a:p>
        </p:txBody>
      </p:sp>
      <p:cxnSp>
        <p:nvCxnSpPr>
          <p:cNvPr id="11" name="Straight Connector 10">
            <a:extLst>
              <a:ext uri="{FF2B5EF4-FFF2-40B4-BE49-F238E27FC236}">
                <a16:creationId xmlns:a16="http://schemas.microsoft.com/office/drawing/2014/main" id="{16886E6D-123F-2CC9-A04B-E950D6DF4E1D}"/>
              </a:ext>
            </a:extLst>
          </p:cNvPr>
          <p:cNvCxnSpPr>
            <a:cxnSpLocks/>
          </p:cNvCxnSpPr>
          <p:nvPr/>
        </p:nvCxnSpPr>
        <p:spPr>
          <a:xfrm>
            <a:off x="3863752" y="1843506"/>
            <a:ext cx="0" cy="4517212"/>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6F12EAE-7719-33AE-C38C-FD50EB919E51}"/>
              </a:ext>
            </a:extLst>
          </p:cNvPr>
          <p:cNvSpPr txBox="1"/>
          <p:nvPr/>
        </p:nvSpPr>
        <p:spPr>
          <a:xfrm>
            <a:off x="430604" y="1279576"/>
            <a:ext cx="103691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Visual and verbal presentation quality. Give the audience a clear and convincing delivery</a:t>
            </a:r>
            <a:endParaRPr lang="en-AU" dirty="0"/>
          </a:p>
        </p:txBody>
      </p:sp>
      <p:cxnSp>
        <p:nvCxnSpPr>
          <p:cNvPr id="8" name="Straight Connector 7">
            <a:extLst>
              <a:ext uri="{FF2B5EF4-FFF2-40B4-BE49-F238E27FC236}">
                <a16:creationId xmlns:a16="http://schemas.microsoft.com/office/drawing/2014/main" id="{2331390A-ED34-569A-AA43-FDA253C9C09B}"/>
              </a:ext>
            </a:extLst>
          </p:cNvPr>
          <p:cNvCxnSpPr>
            <a:cxnSpLocks/>
          </p:cNvCxnSpPr>
          <p:nvPr/>
        </p:nvCxnSpPr>
        <p:spPr>
          <a:xfrm>
            <a:off x="4302481" y="2780928"/>
            <a:ext cx="6974035" cy="0"/>
          </a:xfrm>
          <a:prstGeom prst="line">
            <a:avLst/>
          </a:prstGeom>
          <a:ln w="3175"/>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50B818E2-996A-81AE-3BC2-C890A00B5B0D}"/>
              </a:ext>
            </a:extLst>
          </p:cNvPr>
          <p:cNvPicPr>
            <a:picLocks noChangeAspect="1"/>
          </p:cNvPicPr>
          <p:nvPr/>
        </p:nvPicPr>
        <p:blipFill>
          <a:blip r:embed="rId3"/>
          <a:stretch>
            <a:fillRect/>
          </a:stretch>
        </p:blipFill>
        <p:spPr>
          <a:xfrm>
            <a:off x="448227" y="2276872"/>
            <a:ext cx="3188540" cy="3844516"/>
          </a:xfrm>
          <a:prstGeom prst="rect">
            <a:avLst/>
          </a:prstGeom>
          <a:ln>
            <a:solidFill>
              <a:schemeClr val="tx1"/>
            </a:solidFill>
          </a:ln>
        </p:spPr>
      </p:pic>
    </p:spTree>
    <p:extLst>
      <p:ext uri="{BB962C8B-B14F-4D97-AF65-F5344CB8AC3E}">
        <p14:creationId xmlns:p14="http://schemas.microsoft.com/office/powerpoint/2010/main" val="41304529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27185D-3AA1-1A2A-52CC-4812C460B245}"/>
              </a:ext>
            </a:extLst>
          </p:cNvPr>
          <p:cNvSpPr/>
          <p:nvPr/>
        </p:nvSpPr>
        <p:spPr>
          <a:xfrm>
            <a:off x="3863751" y="1843505"/>
            <a:ext cx="7851497" cy="4517213"/>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fontAlgn="auto"/>
            <a:r>
              <a:rPr lang="en-AU" sz="3600" kern="0" dirty="0">
                <a:latin typeface="Arial" panose="020B0604020202020204" pitchFamily="34" charset="0"/>
                <a:cs typeface="Arial" panose="020B0604020202020204" pitchFamily="34" charset="0"/>
              </a:rPr>
              <a:t>Marking Criteria – Communication  </a:t>
            </a:r>
          </a:p>
        </p:txBody>
      </p:sp>
      <p:cxnSp>
        <p:nvCxnSpPr>
          <p:cNvPr id="14" name="Straight Connector 13">
            <a:extLst>
              <a:ext uri="{FF2B5EF4-FFF2-40B4-BE49-F238E27FC236}">
                <a16:creationId xmlns:a16="http://schemas.microsoft.com/office/drawing/2014/main" id="{0C976CF7-EE3F-FB00-0E0B-A0D5ADE1CAD3}"/>
              </a:ext>
            </a:extLst>
          </p:cNvPr>
          <p:cNvCxnSpPr>
            <a:cxnSpLocks/>
          </p:cNvCxnSpPr>
          <p:nvPr/>
        </p:nvCxnSpPr>
        <p:spPr>
          <a:xfrm flipV="1">
            <a:off x="318815" y="1242988"/>
            <a:ext cx="11554369" cy="20609"/>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540BAE9-4467-9A73-BBF8-E2151F6720B3}"/>
              </a:ext>
            </a:extLst>
          </p:cNvPr>
          <p:cNvSpPr txBox="1"/>
          <p:nvPr/>
        </p:nvSpPr>
        <p:spPr>
          <a:xfrm>
            <a:off x="4050552" y="2670506"/>
            <a:ext cx="7477897"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just" defTabSz="2438338" rtl="0" fontAlgn="auto" latinLnBrk="0" hangingPunct="0">
              <a:lnSpc>
                <a:spcPct val="150000"/>
              </a:lnSpc>
              <a:spcBef>
                <a:spcPts val="300"/>
              </a:spcBef>
              <a:spcAft>
                <a:spcPts val="600"/>
              </a:spcAft>
              <a:buClrTx/>
              <a:buSzTx/>
              <a:buFont typeface="Wingdings" panose="05000000000000000000" pitchFamily="2" charset="2"/>
              <a:buChar char="v"/>
              <a:tabLst/>
            </a:pP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Most importantly, practice, practice, practice!</a:t>
            </a:r>
          </a:p>
          <a:p>
            <a:pPr marL="628650" lvl="1" indent="-171450" algn="just" defTabSz="2438338" fontAlgn="auto" hangingPunct="0">
              <a:lnSpc>
                <a:spcPct val="150000"/>
              </a:lnSpc>
              <a:spcBef>
                <a:spcPts val="300"/>
              </a:spcBef>
              <a:spcAft>
                <a:spcPts val="600"/>
              </a:spcAft>
              <a:buFont typeface="Wingdings" panose="05000000000000000000" pitchFamily="2" charset="2"/>
              <a:buChar char="§"/>
            </a:pPr>
            <a:r>
              <a:rPr lang="en-AU" sz="1200" dirty="0">
                <a:solidFill>
                  <a:srgbClr val="000000"/>
                </a:solidFill>
                <a:latin typeface="Arial" panose="020B0604020202020204" pitchFamily="34" charset="0"/>
                <a:ea typeface="Roboto"/>
                <a:cs typeface="Arial" panose="020B0604020202020204" pitchFamily="34" charset="0"/>
                <a:sym typeface="Roboto"/>
              </a:rPr>
              <a:t>Rehearse right down to where everyone should stand and move as each person presents their section. If you are presenting right next to the screen, try to have the person speaking always closer to the centre so they can point to the slides. </a:t>
            </a:r>
          </a:p>
          <a:p>
            <a:pPr marL="628650" lvl="1" indent="-171450" algn="just" defTabSz="2438338" fontAlgn="auto" hangingPunct="0">
              <a:lnSpc>
                <a:spcPct val="150000"/>
              </a:lnSpc>
              <a:spcBef>
                <a:spcPts val="300"/>
              </a:spcBef>
              <a:spcAft>
                <a:spcPts val="600"/>
              </a:spcAft>
              <a:buFont typeface="Wingdings" panose="05000000000000000000" pitchFamily="2" charset="2"/>
              <a:buChar char="§"/>
            </a:pPr>
            <a:r>
              <a:rPr lang="en-AU" sz="1200" b="1" dirty="0">
                <a:solidFill>
                  <a:srgbClr val="000000"/>
                </a:solidFill>
                <a:latin typeface="Arial" panose="020B0604020202020204" pitchFamily="34" charset="0"/>
                <a:ea typeface="Roboto"/>
                <a:cs typeface="Arial" panose="020B0604020202020204" pitchFamily="34" charset="0"/>
                <a:sym typeface="Roboto"/>
              </a:rPr>
              <a:t>Do your best to minimise the use of palm cards. </a:t>
            </a:r>
            <a:r>
              <a:rPr lang="en-AU" sz="1200" dirty="0">
                <a:solidFill>
                  <a:srgbClr val="000000"/>
                </a:solidFill>
                <a:latin typeface="Arial" panose="020B0604020202020204" pitchFamily="34" charset="0"/>
                <a:ea typeface="Roboto"/>
                <a:cs typeface="Arial" panose="020B0604020202020204" pitchFamily="34" charset="0"/>
                <a:sym typeface="Roboto"/>
              </a:rPr>
              <a:t>If you can already confidently present with minimal looking at them, consider trying presenting from memory. If you read from palm cards a lot, try to practice until you can just glance at them occasionally. </a:t>
            </a:r>
          </a:p>
          <a:p>
            <a:pPr marL="628650" lvl="1" indent="-171450" algn="just" defTabSz="2438338" fontAlgn="auto" hangingPunct="0">
              <a:lnSpc>
                <a:spcPct val="150000"/>
              </a:lnSpc>
              <a:spcBef>
                <a:spcPts val="300"/>
              </a:spcBef>
              <a:spcAft>
                <a:spcPts val="600"/>
              </a:spcAft>
              <a:buFont typeface="Wingdings" panose="05000000000000000000" pitchFamily="2" charset="2"/>
              <a:buChar char="§"/>
            </a:pPr>
            <a:r>
              <a:rPr lang="en-AU" sz="1200" b="1" dirty="0">
                <a:solidFill>
                  <a:srgbClr val="000000"/>
                </a:solidFill>
                <a:latin typeface="Arial" panose="020B0604020202020204" pitchFamily="34" charset="0"/>
                <a:ea typeface="Roboto"/>
                <a:cs typeface="Arial" panose="020B0604020202020204" pitchFamily="34" charset="0"/>
                <a:sym typeface="Roboto"/>
              </a:rPr>
              <a:t>Use small palm cards; </a:t>
            </a:r>
            <a:r>
              <a:rPr lang="en-AU" sz="1200" dirty="0">
                <a:solidFill>
                  <a:srgbClr val="000000"/>
                </a:solidFill>
                <a:latin typeface="Arial" panose="020B0604020202020204" pitchFamily="34" charset="0"/>
                <a:ea typeface="Roboto"/>
                <a:cs typeface="Arial" panose="020B0604020202020204" pitchFamily="34" charset="0"/>
                <a:sym typeface="Roboto"/>
              </a:rPr>
              <a:t>avoid large A4 sheets of script/phones/tablets/laptops. Having large items in your hands can be a distraction.</a:t>
            </a:r>
          </a:p>
        </p:txBody>
      </p:sp>
      <p:cxnSp>
        <p:nvCxnSpPr>
          <p:cNvPr id="11" name="Straight Connector 10">
            <a:extLst>
              <a:ext uri="{FF2B5EF4-FFF2-40B4-BE49-F238E27FC236}">
                <a16:creationId xmlns:a16="http://schemas.microsoft.com/office/drawing/2014/main" id="{16886E6D-123F-2CC9-A04B-E950D6DF4E1D}"/>
              </a:ext>
            </a:extLst>
          </p:cNvPr>
          <p:cNvCxnSpPr>
            <a:cxnSpLocks/>
          </p:cNvCxnSpPr>
          <p:nvPr/>
        </p:nvCxnSpPr>
        <p:spPr>
          <a:xfrm>
            <a:off x="3863752" y="1843506"/>
            <a:ext cx="0" cy="4517212"/>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6F12EAE-7719-33AE-C38C-FD50EB919E51}"/>
              </a:ext>
            </a:extLst>
          </p:cNvPr>
          <p:cNvSpPr txBox="1"/>
          <p:nvPr/>
        </p:nvSpPr>
        <p:spPr>
          <a:xfrm>
            <a:off x="430604" y="1279576"/>
            <a:ext cx="103691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Visual and verbal presentation quality. Give the audience a clear and convincing delivery.</a:t>
            </a:r>
            <a:endParaRPr lang="en-AU" dirty="0"/>
          </a:p>
        </p:txBody>
      </p:sp>
      <p:pic>
        <p:nvPicPr>
          <p:cNvPr id="5" name="Picture 4">
            <a:extLst>
              <a:ext uri="{FF2B5EF4-FFF2-40B4-BE49-F238E27FC236}">
                <a16:creationId xmlns:a16="http://schemas.microsoft.com/office/drawing/2014/main" id="{50B818E2-996A-81AE-3BC2-C890A00B5B0D}"/>
              </a:ext>
            </a:extLst>
          </p:cNvPr>
          <p:cNvPicPr>
            <a:picLocks noChangeAspect="1"/>
          </p:cNvPicPr>
          <p:nvPr/>
        </p:nvPicPr>
        <p:blipFill>
          <a:blip r:embed="rId3"/>
          <a:stretch>
            <a:fillRect/>
          </a:stretch>
        </p:blipFill>
        <p:spPr>
          <a:xfrm>
            <a:off x="448227" y="2276872"/>
            <a:ext cx="3188540" cy="3844516"/>
          </a:xfrm>
          <a:prstGeom prst="rect">
            <a:avLst/>
          </a:prstGeom>
          <a:ln>
            <a:solidFill>
              <a:schemeClr val="tx1"/>
            </a:solidFill>
          </a:ln>
        </p:spPr>
      </p:pic>
    </p:spTree>
    <p:extLst>
      <p:ext uri="{BB962C8B-B14F-4D97-AF65-F5344CB8AC3E}">
        <p14:creationId xmlns:p14="http://schemas.microsoft.com/office/powerpoint/2010/main" val="606937756"/>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Clancy Bold"/>
        <a:ea typeface="Clancy Bold"/>
        <a:cs typeface="Clancy Bold"/>
      </a:majorFont>
      <a:minorFont>
        <a:latin typeface="Clancy Bold"/>
        <a:ea typeface="Clancy Bold"/>
        <a:cs typeface="Clancy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n-lt"/>
            <a:ea typeface="+mn-ea"/>
            <a:cs typeface="+mn-cs"/>
            <a:sym typeface="Clancy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EAA672B80842458340B174EC3BCA2A" ma:contentTypeVersion="5" ma:contentTypeDescription="Create a new document." ma:contentTypeScope="" ma:versionID="0269efb248b70c0c2ce2c04086cd2f51">
  <xsd:schema xmlns:xsd="http://www.w3.org/2001/XMLSchema" xmlns:xs="http://www.w3.org/2001/XMLSchema" xmlns:p="http://schemas.microsoft.com/office/2006/metadata/properties" xmlns:ns2="5a8f7a4e-13e1-4573-aeb3-2c487d99bdd2" xmlns:ns3="783ad3b3-5491-4699-8793-8b3370c0b0de" targetNamespace="http://schemas.microsoft.com/office/2006/metadata/properties" ma:root="true" ma:fieldsID="84069817d5036a4c9d63bed9779f5157" ns2:_="" ns3:_="">
    <xsd:import namespace="5a8f7a4e-13e1-4573-aeb3-2c487d99bdd2"/>
    <xsd:import namespace="783ad3b3-5491-4699-8793-8b3370c0b0d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f7a4e-13e1-4573-aeb3-2c487d99bd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3ad3b3-5491-4699-8793-8b3370c0b0d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9B593B-7E48-479D-A6F7-CD908E708AF1}">
  <ds:schemaRefs>
    <ds:schemaRef ds:uri="http://www.w3.org/XML/1998/namespace"/>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documentManagement/types"/>
    <ds:schemaRef ds:uri="783ad3b3-5491-4699-8793-8b3370c0b0de"/>
    <ds:schemaRef ds:uri="5a8f7a4e-13e1-4573-aeb3-2c487d99bdd2"/>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8B985640-8CB3-42E2-9DBD-CE3843F95F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8f7a4e-13e1-4573-aeb3-2c487d99bdd2"/>
    <ds:schemaRef ds:uri="783ad3b3-5491-4699-8793-8b3370c0b0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1B9B8E-8E87-4691-BCB0-54EDB55896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11267</TotalTime>
  <Words>1393</Words>
  <Application>Microsoft Macintosh PowerPoint</Application>
  <PresentationFormat>Widescreen</PresentationFormat>
  <Paragraphs>78</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Clancy Bold</vt:lpstr>
      <vt:lpstr>Clancy Light</vt:lpstr>
      <vt:lpstr>Clancy Regular</vt:lpstr>
      <vt:lpstr>Helvetica Neue</vt:lpstr>
      <vt:lpstr>Helvetica Neue Light</vt:lpstr>
      <vt:lpstr>Helvetica Neue Medium</vt:lpstr>
      <vt:lpstr>Helvetica Neue Thin</vt:lpstr>
      <vt:lpstr>Roboto</vt:lpstr>
      <vt:lpstr>Wingdings</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Elisabeth Crawford</dc:creator>
  <cp:lastModifiedBy>Dan Nguyen</cp:lastModifiedBy>
  <cp:revision>323</cp:revision>
  <cp:lastPrinted>2016-07-24T09:52:58Z</cp:lastPrinted>
  <dcterms:created xsi:type="dcterms:W3CDTF">2011-09-09T04:57:54Z</dcterms:created>
  <dcterms:modified xsi:type="dcterms:W3CDTF">2023-10-25T03:59:54Z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0x0101002FEAA672B80842458340B174EC3BCA2A</vt:lpwstr>
  </property>
</Properties>
</file>