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0" r:id="rId2"/>
  </p:sldMasterIdLst>
  <p:notesMasterIdLst>
    <p:notesMasterId r:id="rId29"/>
  </p:notesMasterIdLst>
  <p:sldIdLst>
    <p:sldId id="256" r:id="rId3"/>
    <p:sldId id="261" r:id="rId4"/>
    <p:sldId id="260" r:id="rId5"/>
    <p:sldId id="286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72" r:id="rId20"/>
    <p:sldId id="278" r:id="rId21"/>
    <p:sldId id="273" r:id="rId22"/>
    <p:sldId id="274" r:id="rId23"/>
    <p:sldId id="276" r:id="rId24"/>
    <p:sldId id="277" r:id="rId25"/>
    <p:sldId id="283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52EB6A-B230-4F73-A36A-9DF7ECA7189E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0DCE16-C0F7-4E57-BFD3-66B77E3F2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0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8" y="1412776"/>
            <a:ext cx="9141624" cy="2155522"/>
          </a:xfrm>
          <a:prstGeom prst="rect">
            <a:avLst/>
          </a:prstGeom>
          <a:noFill/>
        </p:spPr>
      </p:pic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92000" y="1674000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2000" y="222480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-457200">
              <a:lnSpc>
                <a:spcPct val="90000"/>
              </a:lnSpc>
              <a:buNone/>
              <a:defRPr sz="3200" baseline="0">
                <a:latin typeface="+mn-lt"/>
                <a:cs typeface="Microsoft Sans Serif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+mn-lt"/>
                <a:cs typeface="Arial MT Std"/>
              </a:defRPr>
            </a:lvl1pPr>
            <a:lvl2pPr>
              <a:defRPr sz="1800">
                <a:latin typeface="+mn-lt"/>
                <a:cs typeface="Arial MT Std"/>
              </a:defRPr>
            </a:lvl2pPr>
            <a:lvl3pPr>
              <a:defRPr sz="1600">
                <a:latin typeface="+mn-lt"/>
                <a:cs typeface="Arial MT Std"/>
              </a:defRPr>
            </a:lvl3pPr>
            <a:lvl4pPr>
              <a:defRPr sz="1400">
                <a:latin typeface="+mn-lt"/>
                <a:cs typeface="Arial MT Std"/>
              </a:defRPr>
            </a:lvl4pPr>
            <a:lvl5pPr>
              <a:defRPr sz="1400">
                <a:latin typeface="+mn-lt"/>
                <a:cs typeface="Arial MT Std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+mn-lt"/>
                <a:cs typeface="Arial MT Std"/>
              </a:defRPr>
            </a:lvl1pPr>
            <a:lvl2pPr>
              <a:defRPr sz="1800">
                <a:latin typeface="+mn-lt"/>
                <a:cs typeface="Arial MT Std"/>
              </a:defRPr>
            </a:lvl2pPr>
            <a:lvl3pPr>
              <a:defRPr sz="1600">
                <a:latin typeface="+mn-lt"/>
                <a:cs typeface="Arial MT Std"/>
              </a:defRPr>
            </a:lvl3pPr>
            <a:lvl4pPr>
              <a:defRPr sz="1400">
                <a:latin typeface="+mn-lt"/>
                <a:cs typeface="Arial MT Std"/>
              </a:defRPr>
            </a:lvl4pPr>
            <a:lvl5pPr>
              <a:defRPr sz="1400">
                <a:latin typeface="+mn-lt"/>
                <a:cs typeface="Arial MT Std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aseline="0"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2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+mn-lt"/>
                <a:cs typeface="Arial MT Std"/>
              </a:defRPr>
            </a:lvl1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cs typeface="Arial MT Std"/>
              </a:defRPr>
            </a:lvl1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+mn-lt"/>
                <a:cs typeface="Arial MT Std"/>
              </a:defRPr>
            </a:lvl1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cs typeface="Arial MT Std"/>
              </a:defRPr>
            </a:lvl1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aseline="0"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52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6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32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+mn-lt"/>
                <a:cs typeface="Arial MT Std"/>
              </a:defRPr>
            </a:lvl1pPr>
            <a:lvl2pPr>
              <a:defRPr sz="2000">
                <a:latin typeface="+mn-lt"/>
                <a:cs typeface="Arial MT Std"/>
              </a:defRPr>
            </a:lvl2pPr>
            <a:lvl3pPr>
              <a:defRPr sz="1800">
                <a:latin typeface="+mn-lt"/>
                <a:cs typeface="Arial MT Std"/>
              </a:defRPr>
            </a:lvl3pPr>
            <a:lvl4pPr>
              <a:defRPr sz="1600">
                <a:latin typeface="+mn-lt"/>
                <a:cs typeface="Arial MT Std"/>
              </a:defRPr>
            </a:lvl4pPr>
            <a:lvl5pPr>
              <a:defRPr sz="1600">
                <a:latin typeface="+mn-lt"/>
                <a:cs typeface="Arial MT St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  <a:cs typeface="Arial M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0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n-lt"/>
                <a:cs typeface="Arial MT Std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379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  <a:cs typeface="Arial M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99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uate Biomedic Engineer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-457200">
              <a:lnSpc>
                <a:spcPct val="90000"/>
              </a:lnSpc>
              <a:buNone/>
              <a:defRPr sz="3200" baseline="0">
                <a:latin typeface="+mn-lt"/>
                <a:cs typeface="Microsoft Sans Serif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 baseline="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icrosoft Sans Serif" pitchFamily="34" charset="0"/>
                <a:cs typeface="Microsoft Sans Serif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37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Sans Serif" pitchFamily="34" charset="0"/>
                <a:cs typeface="Microsoft Sans Serif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C944-3B52-4916-A01A-C1A83E4A2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4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098AE-AAF3-42C3-9A70-8A585235A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555E0-B7CE-47FD-8273-286F6045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iomedical Engineer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92000" y="1772469"/>
            <a:ext cx="5688012" cy="5764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baseline="0">
                <a:latin typeface="+mn-lt"/>
              </a:defRPr>
            </a:lvl1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2000" y="2322000"/>
            <a:ext cx="5689600" cy="43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+mn-lt"/>
              </a:defRPr>
            </a:lvl1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1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2" r:id="rId3"/>
    <p:sldLayoutId id="2147483781" r:id="rId4"/>
    <p:sldLayoutId id="2147483786" r:id="rId5"/>
    <p:sldLayoutId id="2147483787" r:id="rId6"/>
    <p:sldLayoutId id="2147483788" r:id="rId7"/>
    <p:sldLayoutId id="2147483789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27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lc.unsw.edu.a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hyperlink" Target="mailto:p.mort@unsw.edu.a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gera3005.deviantart.com/art/Star-fleet-phaser-type-5-prototype-62170639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hyperlink" Target="http://www.projectrho.com/public_html/rocket/sidearmexotic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" TargetMode="External"/><Relationship Id="rId2" Type="http://schemas.openxmlformats.org/officeDocument/2006/relationships/hyperlink" Target="https://www.youtube.com/watch?v=yRUa09ETqSY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lc.unsw.edu.a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Oral 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ENGG1000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0306" y="2625874"/>
            <a:ext cx="5090045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Ms Pam Mort, The Learning Centre &amp; Dr Alex von Brasch, School EE et al...</a:t>
            </a:r>
          </a:p>
        </p:txBody>
      </p:sp>
      <p:pic>
        <p:nvPicPr>
          <p:cNvPr id="5" name="Picture 6" descr="TLC2012.bmp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3"/>
          <a:stretch/>
        </p:blipFill>
        <p:spPr bwMode="auto">
          <a:xfrm>
            <a:off x="1936005" y="124669"/>
            <a:ext cx="5240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452320" y="3645024"/>
            <a:ext cx="1619672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000" dirty="0">
                <a:latin typeface="Times New Roman" pitchFamily="18" charset="0"/>
              </a:rPr>
              <a:t>This is a publicly available resource for staff and students at UNSW. UNSW students may download a single copy for individual study purposes. No parts of this guide may be reproduced without permission from the author. If educators or institutions </a:t>
            </a:r>
            <a:r>
              <a:rPr lang="en-AU" altLang="en-US" sz="1000" b="1" dirty="0">
                <a:latin typeface="Times New Roman" pitchFamily="18" charset="0"/>
              </a:rPr>
              <a:t>not</a:t>
            </a:r>
            <a:r>
              <a:rPr lang="en-AU" altLang="en-US" sz="1000" dirty="0">
                <a:latin typeface="Times New Roman" pitchFamily="18" charset="0"/>
              </a:rPr>
              <a:t> part of UNSW would like to use the resource in their own courses, written permission is required. Please contact Pam Mort (</a:t>
            </a:r>
            <a:r>
              <a:rPr lang="en-AU" altLang="en-US" sz="1000" dirty="0">
                <a:latin typeface="Times New Roman" pitchFamily="18" charset="0"/>
                <a:hlinkClick r:id="rId4"/>
              </a:rPr>
              <a:t>p.mort@unsw.edu.au</a:t>
            </a:r>
            <a:r>
              <a:rPr lang="en-AU" altLang="en-US" sz="1000" dirty="0">
                <a:latin typeface="Times New Roman" pitchFamily="18" charset="0"/>
              </a:rPr>
              <a:t> ) for permission and comments.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AU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96" y="2996952"/>
            <a:ext cx="417165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259061" y="1208070"/>
            <a:ext cx="6408564" cy="48963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0467DCD-1B3A-4DCA-BAC5-0B2C33E10C9D}" type="slidenum">
              <a:rPr lang="en-US" altLang="en-US" sz="1400" smtClean="0"/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412206" y="346869"/>
            <a:ext cx="43195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Practising Academic Literacy</a:t>
            </a:r>
          </a:p>
          <a:p>
            <a:pPr algn="ctr">
              <a:defRPr/>
            </a:pPr>
            <a:r>
              <a:rPr lang="en-AU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  Generic Self-paced Model</a:t>
            </a: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908175" y="1320801"/>
            <a:ext cx="216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Student self enrols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476375" y="2276475"/>
            <a:ext cx="2303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Chooses module/s</a:t>
            </a: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3563938" y="3644900"/>
            <a:ext cx="374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Submit sample writing - conditional</a:t>
            </a: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4572000" y="2287587"/>
            <a:ext cx="172819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Tutor feedback</a:t>
            </a:r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1692275" y="3215481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Module 1</a:t>
            </a:r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1692275" y="3573463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Module 2</a:t>
            </a: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1692275" y="38608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Module 3</a:t>
            </a:r>
          </a:p>
        </p:txBody>
      </p:sp>
      <p:sp>
        <p:nvSpPr>
          <p:cNvPr id="9228" name="TextBox 13"/>
          <p:cNvSpPr txBox="1">
            <a:spLocks noChangeArrowheads="1"/>
          </p:cNvSpPr>
          <p:nvPr/>
        </p:nvSpPr>
        <p:spPr bwMode="auto">
          <a:xfrm>
            <a:off x="1692275" y="422116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Module n…</a:t>
            </a:r>
          </a:p>
        </p:txBody>
      </p:sp>
      <p:cxnSp>
        <p:nvCxnSpPr>
          <p:cNvPr id="9229" name="Straight Arrow Connector 15"/>
          <p:cNvCxnSpPr>
            <a:cxnSpLocks noChangeShapeType="1"/>
          </p:cNvCxnSpPr>
          <p:nvPr/>
        </p:nvCxnSpPr>
        <p:spPr bwMode="auto">
          <a:xfrm>
            <a:off x="2411413" y="2781300"/>
            <a:ext cx="0" cy="43180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Straight Arrow Connector 19"/>
          <p:cNvCxnSpPr>
            <a:cxnSpLocks noChangeShapeType="1"/>
          </p:cNvCxnSpPr>
          <p:nvPr/>
        </p:nvCxnSpPr>
        <p:spPr bwMode="auto">
          <a:xfrm flipV="1">
            <a:off x="5580063" y="2852738"/>
            <a:ext cx="0" cy="71913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23"/>
          <p:cNvCxnSpPr>
            <a:cxnSpLocks noChangeShapeType="1"/>
          </p:cNvCxnSpPr>
          <p:nvPr/>
        </p:nvCxnSpPr>
        <p:spPr bwMode="auto">
          <a:xfrm>
            <a:off x="3219450" y="1711325"/>
            <a:ext cx="0" cy="576262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TextBox 26"/>
          <p:cNvSpPr txBox="1">
            <a:spLocks noChangeArrowheads="1"/>
          </p:cNvSpPr>
          <p:nvPr/>
        </p:nvSpPr>
        <p:spPr bwMode="auto">
          <a:xfrm>
            <a:off x="3852863" y="4868863"/>
            <a:ext cx="210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Completes module</a:t>
            </a:r>
          </a:p>
        </p:txBody>
      </p:sp>
      <p:cxnSp>
        <p:nvCxnSpPr>
          <p:cNvPr id="9233" name="Elbow Connector 28"/>
          <p:cNvCxnSpPr>
            <a:cxnSpLocks noChangeShapeType="1"/>
          </p:cNvCxnSpPr>
          <p:nvPr/>
        </p:nvCxnSpPr>
        <p:spPr bwMode="auto">
          <a:xfrm rot="16200000" flipH="1">
            <a:off x="3023394" y="3825082"/>
            <a:ext cx="935037" cy="8636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Straight Arrow Connector 30"/>
          <p:cNvCxnSpPr>
            <a:cxnSpLocks noChangeShapeType="1"/>
          </p:cNvCxnSpPr>
          <p:nvPr/>
        </p:nvCxnSpPr>
        <p:spPr bwMode="auto">
          <a:xfrm flipV="1">
            <a:off x="5580063" y="4149725"/>
            <a:ext cx="0" cy="64770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Shape 40"/>
          <p:cNvCxnSpPr>
            <a:cxnSpLocks noChangeShapeType="1"/>
          </p:cNvCxnSpPr>
          <p:nvPr/>
        </p:nvCxnSpPr>
        <p:spPr bwMode="auto">
          <a:xfrm rot="16200000" flipH="1">
            <a:off x="1527969" y="2821783"/>
            <a:ext cx="2489200" cy="2160587"/>
          </a:xfrm>
          <a:prstGeom prst="bentConnector2">
            <a:avLst/>
          </a:prstGeom>
          <a:noFill/>
          <a:ln w="25400" algn="ctr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TextBox 19"/>
          <p:cNvSpPr txBox="1">
            <a:spLocks noChangeArrowheads="1"/>
          </p:cNvSpPr>
          <p:nvPr/>
        </p:nvSpPr>
        <p:spPr bwMode="auto">
          <a:xfrm>
            <a:off x="-90619" y="20638"/>
            <a:ext cx="293541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4000" dirty="0">
                <a:solidFill>
                  <a:srgbClr val="FF0000"/>
                </a:solidFill>
              </a:rPr>
              <a:t>Revised slide</a:t>
            </a:r>
          </a:p>
        </p:txBody>
      </p:sp>
      <p:cxnSp>
        <p:nvCxnSpPr>
          <p:cNvPr id="9237" name="Straight Arrow Connector 19"/>
          <p:cNvCxnSpPr>
            <a:cxnSpLocks noChangeShapeType="1"/>
          </p:cNvCxnSpPr>
          <p:nvPr/>
        </p:nvCxnSpPr>
        <p:spPr bwMode="auto">
          <a:xfrm flipH="1">
            <a:off x="3779838" y="2492375"/>
            <a:ext cx="792162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71144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B2E7D-DA8D-4E61-9EF7-BE045F1164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46889" y="292514"/>
            <a:ext cx="6840760" cy="5584758"/>
            <a:chOff x="130" y="-326"/>
            <a:chExt cx="3221" cy="2734"/>
          </a:xfrm>
        </p:grpSpPr>
        <p:pic>
          <p:nvPicPr>
            <p:cNvPr id="10244" name="Picture 4" descr="side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64"/>
              <a:ext cx="3085" cy="2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130" y="-326"/>
              <a:ext cx="3221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zh-CN" sz="4000" b="1" dirty="0">
                  <a:ea typeface="SimSun" pitchFamily="2" charset="-122"/>
                </a:rPr>
                <a:t>Prototype - side view</a:t>
              </a:r>
              <a:endParaRPr lang="en-US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662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4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Font size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71600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AU" sz="1600" kern="0" dirty="0">
                <a:latin typeface="+mn-lt"/>
              </a:rPr>
              <a:t>Times New Roman 18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AU" sz="1800" kern="0" dirty="0">
                <a:latin typeface="+mn-lt"/>
              </a:rPr>
              <a:t>Times New Roman 20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AU" sz="2000" kern="0" dirty="0">
                <a:latin typeface="+mn-lt"/>
              </a:rPr>
              <a:t>Times New Roman 24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AU" kern="0" dirty="0">
                <a:latin typeface="+mn-lt"/>
              </a:rPr>
              <a:t>Times New Roman 28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AU" sz="2800" kern="0" dirty="0">
                <a:latin typeface="+mn-lt"/>
              </a:rPr>
              <a:t>Times New Roman 32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AU" sz="3600" kern="0" dirty="0">
                <a:latin typeface="+mn-lt"/>
              </a:rPr>
              <a:t>Times New Roman 36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AU" sz="7200" kern="0" dirty="0">
                <a:latin typeface="+mn-lt"/>
              </a:rPr>
              <a:t>Times New Roman 80</a:t>
            </a:r>
          </a:p>
        </p:txBody>
      </p:sp>
      <p:sp>
        <p:nvSpPr>
          <p:cNvPr id="1126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73306F-74BE-4521-A09D-F0CCB068DA5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1633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      </a:t>
            </a:r>
            <a:r>
              <a:rPr lang="en-AU" altLang="en-US" sz="4000" dirty="0">
                <a:solidFill>
                  <a:srgbClr val="FF0000"/>
                </a:solidFill>
              </a:rPr>
              <a:t>Which is easier to read?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63246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rgbClr val="FF3300"/>
                </a:solidFill>
                <a:latin typeface="Times New Roman" pitchFamily="18" charset="0"/>
              </a:rPr>
              <a:t>Red text on blue background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6477000" cy="4572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rgbClr val="FFFF66"/>
                </a:solidFill>
                <a:latin typeface="Times New Roman" pitchFamily="18" charset="0"/>
              </a:rPr>
              <a:t>Yellow text on orange background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19200" y="4114800"/>
            <a:ext cx="6553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rgbClr val="000099"/>
                </a:solidFill>
                <a:latin typeface="Times New Roman" pitchFamily="18" charset="0"/>
              </a:rPr>
              <a:t>Blue text on white background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14478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19200" y="4953000"/>
            <a:ext cx="6400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rgbClr val="0033CC"/>
                </a:solidFill>
                <a:latin typeface="Times New Roman" pitchFamily="18" charset="0"/>
              </a:rPr>
              <a:t>Blue text on green background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87450" y="5805488"/>
            <a:ext cx="64008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  <a:latin typeface="Times New Roman" pitchFamily="18" charset="0"/>
              </a:rPr>
              <a:t>White text on black background</a:t>
            </a:r>
          </a:p>
        </p:txBody>
      </p:sp>
      <p:sp>
        <p:nvSpPr>
          <p:cNvPr id="122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557FE-E34B-43C6-BE70-C3112FC4B6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010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580" grpId="0" animBg="1" autoUpdateAnimBg="0"/>
      <p:bldP spid="24581" grpId="0" animBg="1" autoUpdateAnimBg="0"/>
      <p:bldP spid="24583" grpId="0" animBg="1" autoUpdateAnimBg="0"/>
      <p:bldP spid="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2574925" y="222250"/>
            <a:ext cx="4187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4000" b="1" dirty="0">
                <a:solidFill>
                  <a:srgbClr val="E61B06"/>
                </a:solidFill>
                <a:latin typeface="Arial" pitchFamily="34" charset="0"/>
              </a:rPr>
              <a:t>The Introduction</a:t>
            </a:r>
            <a:endParaRPr lang="en-AU" altLang="en-AU" sz="2400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727325" y="1143000"/>
            <a:ext cx="339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Greet the audience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4017963"/>
            <a:ext cx="268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“Good morning...</a:t>
            </a:r>
            <a:endParaRPr lang="en-AU" altLang="en-AU" sz="2400" b="1">
              <a:solidFill>
                <a:srgbClr val="333399"/>
              </a:solidFill>
              <a:latin typeface="Arial MT Condensed Light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743200" y="1600200"/>
            <a:ext cx="2557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Introduce Self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97300" y="4017963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I’m  Julie and this is Fred, .. “</a:t>
            </a:r>
            <a:endParaRPr lang="en-AU" altLang="en-AU" sz="2400">
              <a:latin typeface="Arial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743200" y="2057400"/>
            <a:ext cx="433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Introduce Topic &amp; scope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28725" y="4475163"/>
            <a:ext cx="685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“Today we’d like to present our solution to…”</a:t>
            </a:r>
            <a:endParaRPr lang="en-AU" altLang="en-AU" sz="2400">
              <a:latin typeface="Arial" pitchFamily="34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743200" y="2514600"/>
            <a:ext cx="5305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Explain your purpose/position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228725" y="4932363"/>
            <a:ext cx="5738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“This problem is important because…</a:t>
            </a:r>
            <a:endParaRPr lang="en-AU" altLang="en-AU" sz="2400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743200" y="2971800"/>
            <a:ext cx="273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Give an outline</a:t>
            </a:r>
            <a:endParaRPr lang="en-AU" altLang="en-AU" sz="2400">
              <a:solidFill>
                <a:srgbClr val="000066"/>
              </a:solidFill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219200" y="5389563"/>
            <a:ext cx="674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“First, I’ll describe…. Then Fred will show…”</a:t>
            </a:r>
            <a:endParaRPr lang="en-AU" altLang="en-AU" sz="2400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743200" y="3367088"/>
            <a:ext cx="418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Make transition to body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219200" y="5846763"/>
            <a:ext cx="382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“Now to my first point…”</a:t>
            </a:r>
            <a:endParaRPr lang="en-AU" altLang="en-AU" sz="2400"/>
          </a:p>
        </p:txBody>
      </p:sp>
      <p:sp>
        <p:nvSpPr>
          <p:cNvPr id="1332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2E54C-4EF1-44EC-BEA9-4D7E36B67F6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618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3" grpId="0" build="p" autoUpdateAnimBg="0"/>
      <p:bldP spid="9224" grpId="0" build="p" autoUpdateAnimBg="0"/>
      <p:bldP spid="9225" grpId="0" build="p" autoUpdateAnimBg="0"/>
      <p:bldP spid="9226" grpId="0" build="p" autoUpdateAnimBg="0"/>
      <p:bldP spid="9227" grpId="0" build="p" autoUpdateAnimBg="0"/>
      <p:bldP spid="9228" grpId="0" build="p" autoUpdateAnimBg="0"/>
      <p:bldP spid="9229" grpId="0" build="p" autoUpdateAnimBg="0"/>
      <p:bldP spid="9230" grpId="0" build="p" autoUpdateAnimBg="0"/>
      <p:bldP spid="9231" grpId="0" build="p" autoUpdateAnimBg="0"/>
      <p:bldP spid="9232" grpId="0" build="p" autoUpdateAnimBg="0"/>
      <p:bldP spid="923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323850" y="188913"/>
            <a:ext cx="8529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4000" b="1">
                <a:solidFill>
                  <a:srgbClr val="E61B06"/>
                </a:solidFill>
                <a:latin typeface="Arial" pitchFamily="34" charset="0"/>
              </a:rPr>
              <a:t>Show  ideas and explain solutions</a:t>
            </a:r>
            <a:endParaRPr lang="en-AU" altLang="en-AU" sz="2400"/>
          </a:p>
        </p:txBody>
      </p:sp>
      <p:sp>
        <p:nvSpPr>
          <p:cNvPr id="15366" name="Text Box 1030"/>
          <p:cNvSpPr txBox="1">
            <a:spLocks noChangeArrowheads="1"/>
          </p:cNvSpPr>
          <p:nvPr/>
        </p:nvSpPr>
        <p:spPr bwMode="auto">
          <a:xfrm>
            <a:off x="177651" y="1467669"/>
            <a:ext cx="418782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altLang="en-AU" sz="2800" b="1" dirty="0">
                <a:solidFill>
                  <a:srgbClr val="FF0000"/>
                </a:solidFill>
                <a:latin typeface="Arial" pitchFamily="34" charset="0"/>
              </a:rPr>
              <a:t>1. System Overview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What is the idea/solution?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What will it look like?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How will it work generally?</a:t>
            </a:r>
            <a:endParaRPr lang="en-AU" altLang="en-AU" sz="2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4340" name="Text Box 1035"/>
          <p:cNvSpPr txBox="1">
            <a:spLocks noChangeArrowheads="1"/>
          </p:cNvSpPr>
          <p:nvPr/>
        </p:nvSpPr>
        <p:spPr bwMode="auto">
          <a:xfrm>
            <a:off x="2460625" y="53260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AU" sz="2400"/>
          </a:p>
        </p:txBody>
      </p:sp>
      <p:sp>
        <p:nvSpPr>
          <p:cNvPr id="14343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1A3E2-B316-426F-9790-C885D2E28D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2052" name="Picture 4" descr="Star fleet phaser  type 5 prototype by bagera3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62453"/>
            <a:ext cx="4168937" cy="4410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27113"/>
            <a:ext cx="7092280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AU" sz="1000" b="1" dirty="0">
                <a:latin typeface="+mj-lt"/>
              </a:rPr>
              <a:t>Image sources: </a:t>
            </a:r>
            <a:r>
              <a:rPr lang="en-AU" sz="1000" b="1" dirty="0">
                <a:latin typeface="+mj-lt"/>
                <a:hlinkClick r:id="rId3"/>
              </a:rPr>
              <a:t>http://bagera3005.deviantart.com/art/Star-fleet-phaser-type-5-prototype-621706391</a:t>
            </a:r>
            <a:endParaRPr lang="en-AU" sz="1000" b="1" dirty="0">
              <a:latin typeface="+mj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AU" sz="1000" b="1" dirty="0">
                <a:latin typeface="+mj-lt"/>
                <a:hlinkClick r:id="rId4"/>
              </a:rPr>
              <a:t>http://www.projectrho.com/public_html/rocket/sidearmexotic.php</a:t>
            </a:r>
            <a:r>
              <a:rPr lang="en-AU" sz="1000" b="1" dirty="0">
                <a:latin typeface="+mj-lt"/>
              </a:rPr>
              <a:t> </a:t>
            </a:r>
            <a:endParaRPr kumimoji="0" lang="en-AU" sz="10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AutoShape 6" descr="Image result for star trek phaser shooting ali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22" y="4552623"/>
            <a:ext cx="1674082" cy="167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95536" y="885781"/>
            <a:ext cx="5760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Large components - Small components</a:t>
            </a:r>
          </a:p>
          <a:p>
            <a:pPr lvl="1"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AU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5037411"/>
            <a:ext cx="2489200" cy="16319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   Evaluation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Analysis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Testing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Results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   Conclusions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4090865" cy="24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0"/>
          <a:stretch/>
        </p:blipFill>
        <p:spPr bwMode="auto">
          <a:xfrm>
            <a:off x="395536" y="5373216"/>
            <a:ext cx="558820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onallcylinders.com/wp-content/uploads/2013/12/ss_jf00_elec_corn_fig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47" y="1988840"/>
            <a:ext cx="3405732" cy="22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9" y="1916832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Arial" pitchFamily="34" charset="0"/>
              <a:buChar char="•"/>
              <a:defRPr/>
            </a:pPr>
            <a:r>
              <a:rPr lang="en-AU" alt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Interaction of components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967" y="4522440"/>
            <a:ext cx="422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Arial" pitchFamily="34" charset="0"/>
              <a:buChar char="•"/>
              <a:defRPr/>
            </a:pPr>
            <a:r>
              <a:rPr lang="en-AU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Why is this a good solution?</a:t>
            </a:r>
            <a:endParaRPr lang="en-A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824859" y="150195"/>
            <a:ext cx="5323082" cy="7355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AU" altLang="en-AU" sz="2800" b="1" dirty="0">
                <a:solidFill>
                  <a:srgbClr val="FF0000"/>
                </a:solidFill>
                <a:latin typeface="Arial" pitchFamily="34" charset="0"/>
              </a:rPr>
              <a:t>2. System / component details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0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488237" cy="20928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Work Plan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Tasks completed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Tasks to be completed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Team member roles</a:t>
            </a:r>
          </a:p>
          <a:p>
            <a:pPr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3" name="Right Brace 2"/>
          <p:cNvSpPr/>
          <p:nvPr/>
        </p:nvSpPr>
        <p:spPr>
          <a:xfrm>
            <a:off x="4956994" y="704776"/>
            <a:ext cx="612824" cy="144016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581774" y="1070913"/>
            <a:ext cx="2448272" cy="707886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+ Why is this a good plan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4594" b="57691"/>
          <a:stretch/>
        </p:blipFill>
        <p:spPr bwMode="auto">
          <a:xfrm>
            <a:off x="745033" y="2823742"/>
            <a:ext cx="7282755" cy="24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7"/>
          <a:stretch/>
        </p:blipFill>
        <p:spPr bwMode="auto">
          <a:xfrm>
            <a:off x="4588469" y="5589240"/>
            <a:ext cx="3800475" cy="91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9FD38-3A9F-49C0-A5C2-1E1EE4D73C2C}"/>
              </a:ext>
            </a:extLst>
          </p:cNvPr>
          <p:cNvGrpSpPr/>
          <p:nvPr/>
        </p:nvGrpSpPr>
        <p:grpSpPr>
          <a:xfrm>
            <a:off x="971600" y="5301208"/>
            <a:ext cx="3240360" cy="557336"/>
            <a:chOff x="971600" y="5301208"/>
            <a:chExt cx="3240360" cy="557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C4E237-CA6A-4D57-B57B-69F9CF58ABA4}"/>
                </a:ext>
              </a:extLst>
            </p:cNvPr>
            <p:cNvSpPr txBox="1"/>
            <p:nvPr/>
          </p:nvSpPr>
          <p:spPr>
            <a:xfrm>
              <a:off x="971600" y="5589240"/>
              <a:ext cx="2016224" cy="2693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AU" sz="11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Can you read this easily?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8AEDE6-71C2-4D8D-BDD7-E123FCDDE5EA}"/>
                </a:ext>
              </a:extLst>
            </p:cNvPr>
            <p:cNvCxnSpPr/>
            <p:nvPr/>
          </p:nvCxnSpPr>
          <p:spPr>
            <a:xfrm flipV="1">
              <a:off x="2411760" y="5301208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E4BBCF-3DDC-48B0-A13C-1585D6F8A3F8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987824" y="5723892"/>
              <a:ext cx="1224136" cy="134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74925" y="374650"/>
            <a:ext cx="3989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4000" b="1">
                <a:solidFill>
                  <a:srgbClr val="E61B06"/>
                </a:solidFill>
                <a:latin typeface="Arial" pitchFamily="34" charset="0"/>
              </a:rPr>
              <a:t>The Conclusion</a:t>
            </a:r>
            <a:endParaRPr lang="en-AU" altLang="en-AU" sz="24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71600" y="1219200"/>
            <a:ext cx="4938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Recap main points covered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71600" y="1752600"/>
            <a:ext cx="929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Restate your position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71600" y="2286000"/>
            <a:ext cx="536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Point out further implications.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363663" y="2819400"/>
            <a:ext cx="600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Provide a stimulus for discussion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62075" y="3367088"/>
            <a:ext cx="3633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AU" sz="2800" b="1">
                <a:solidFill>
                  <a:srgbClr val="000066"/>
                </a:solidFill>
                <a:latin typeface="Arial" pitchFamily="34" charset="0"/>
              </a:rPr>
              <a:t>Thank the audience</a:t>
            </a:r>
          </a:p>
        </p:txBody>
      </p:sp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1892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05400"/>
            <a:ext cx="787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Line 17"/>
          <p:cNvSpPr>
            <a:spLocks noChangeShapeType="1"/>
          </p:cNvSpPr>
          <p:nvPr/>
        </p:nvSpPr>
        <p:spPr bwMode="auto">
          <a:xfrm flipH="1">
            <a:off x="6553200" y="50292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71" name="Line 19"/>
          <p:cNvSpPr>
            <a:spLocks noChangeShapeType="1"/>
          </p:cNvSpPr>
          <p:nvPr/>
        </p:nvSpPr>
        <p:spPr bwMode="auto">
          <a:xfrm>
            <a:off x="6553200" y="6553200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72" name="Line 20"/>
          <p:cNvSpPr>
            <a:spLocks noChangeShapeType="1"/>
          </p:cNvSpPr>
          <p:nvPr/>
        </p:nvSpPr>
        <p:spPr bwMode="auto">
          <a:xfrm flipV="1">
            <a:off x="8763000" y="502920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73" name="Line 21"/>
          <p:cNvSpPr>
            <a:spLocks noChangeShapeType="1"/>
          </p:cNvSpPr>
          <p:nvPr/>
        </p:nvSpPr>
        <p:spPr bwMode="auto">
          <a:xfrm>
            <a:off x="6553200" y="502920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58763" y="4267200"/>
            <a:ext cx="8504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“In conclusion, we have seen, through looking at… &amp;…..”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28600" y="4724400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“that the best solution is ….”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28600" y="5181600"/>
            <a:ext cx="634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 dirty="0">
                <a:solidFill>
                  <a:srgbClr val="333399"/>
                </a:solidFill>
                <a:latin typeface="Arial" pitchFamily="34" charset="0"/>
              </a:rPr>
              <a:t>“Our next challenge is to design …”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39713" y="5638800"/>
            <a:ext cx="584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“We’d like to hear your opinions on….”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2400" b="1">
                <a:solidFill>
                  <a:srgbClr val="333399"/>
                </a:solidFill>
                <a:latin typeface="Arial" pitchFamily="34" charset="0"/>
              </a:rPr>
              <a:t>“Thankyou for your attention &amp; questions”</a:t>
            </a:r>
          </a:p>
        </p:txBody>
      </p:sp>
      <p:sp>
        <p:nvSpPr>
          <p:cNvPr id="15379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716D6-DE18-46BA-B434-17CC6C4EE6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99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build="p" autoUpdateAnimBg="0"/>
      <p:bldP spid="11270" grpId="0" build="p" autoUpdateAnimBg="0"/>
      <p:bldP spid="11271" grpId="0" build="p" autoUpdateAnimBg="0"/>
      <p:bldP spid="11272" grpId="0" build="p" autoUpdateAnimBg="0"/>
      <p:bldP spid="11286" grpId="0" build="p" autoUpdateAnimBg="0"/>
      <p:bldP spid="11287" grpId="0" build="p" autoUpdateAnimBg="0"/>
      <p:bldP spid="11288" grpId="0" build="p" autoUpdateAnimBg="0"/>
      <p:bldP spid="11289" grpId="0" build="p" autoUpdateAnimBg="0"/>
      <p:bldP spid="1129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2348880"/>
            <a:ext cx="4038600" cy="37426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 hangingPunct="0">
              <a:buNone/>
            </a:pPr>
            <a:r>
              <a:rPr lang="en-AU" b="1" dirty="0"/>
              <a:t>Audiences ask questions for a number of reasons.  </a:t>
            </a:r>
          </a:p>
          <a:p>
            <a:pPr hangingPunct="0"/>
            <a:endParaRPr lang="en-AU" dirty="0"/>
          </a:p>
          <a:p>
            <a:pPr marL="0" indent="0" hangingPunct="0">
              <a:buNone/>
            </a:pPr>
            <a:r>
              <a:rPr lang="en-AU" dirty="0"/>
              <a:t>They may: </a:t>
            </a:r>
          </a:p>
          <a:p>
            <a:pPr lvl="0" hangingPunct="0"/>
            <a:r>
              <a:rPr lang="en-AU" dirty="0"/>
              <a:t>misunderstand what you have said,</a:t>
            </a:r>
          </a:p>
          <a:p>
            <a:pPr lvl="0" hangingPunct="0"/>
            <a:endParaRPr lang="en-AU" dirty="0"/>
          </a:p>
          <a:p>
            <a:pPr lvl="0" hangingPunct="0"/>
            <a:r>
              <a:rPr lang="en-AU" dirty="0"/>
              <a:t>want further information,</a:t>
            </a:r>
          </a:p>
          <a:p>
            <a:pPr lvl="0" hangingPunct="0"/>
            <a:endParaRPr lang="en-AU" dirty="0"/>
          </a:p>
          <a:p>
            <a:pPr lvl="0" hangingPunct="0"/>
            <a:r>
              <a:rPr lang="en-AU" dirty="0"/>
              <a:t>present an alternative view or interpretation or procedure ,</a:t>
            </a:r>
          </a:p>
          <a:p>
            <a:pPr lvl="0" hangingPunct="0"/>
            <a:endParaRPr lang="en-AU" dirty="0"/>
          </a:p>
          <a:p>
            <a:pPr lvl="0" hangingPunct="0"/>
            <a:r>
              <a:rPr lang="en-AU" dirty="0"/>
              <a:t>want to raise  other issues (these can be relevant or irrelevant).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96752"/>
            <a:ext cx="4038600" cy="403244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hangingPunct="0">
              <a:buNone/>
            </a:pPr>
            <a:r>
              <a:rPr lang="en-AU" dirty="0"/>
              <a:t>So how do you respond?  </a:t>
            </a:r>
          </a:p>
          <a:p>
            <a:pPr marL="0" indent="0" hangingPunct="0">
              <a:buNone/>
            </a:pPr>
            <a:endParaRPr lang="en-AU" dirty="0"/>
          </a:p>
          <a:p>
            <a:pPr marL="0" indent="0" hangingPunct="0">
              <a:buNone/>
            </a:pPr>
            <a:r>
              <a:rPr lang="en-AU" dirty="0"/>
              <a:t> </a:t>
            </a:r>
            <a:r>
              <a:rPr lang="en-AU" b="1" dirty="0"/>
              <a:t>As a general rule practice the following:</a:t>
            </a:r>
          </a:p>
          <a:p>
            <a:pPr marL="0" indent="0" hangingPunct="0">
              <a:buNone/>
            </a:pPr>
            <a:endParaRPr lang="en-AU" dirty="0"/>
          </a:p>
          <a:p>
            <a:pPr hangingPunct="0">
              <a:buFont typeface="+mj-lt"/>
              <a:buAutoNum type="arabicPeriod"/>
            </a:pPr>
            <a:r>
              <a:rPr lang="en-AU" dirty="0"/>
              <a:t>Listen carefully to the whole question. </a:t>
            </a:r>
          </a:p>
          <a:p>
            <a:pPr lvl="0" hangingPunct="0">
              <a:buFont typeface="+mj-lt"/>
              <a:buAutoNum type="arabicPeriod"/>
            </a:pPr>
            <a:r>
              <a:rPr lang="en-AU" dirty="0"/>
              <a:t>Breathe naturally and stay relaxed so your thoughts remain focussed on the question.</a:t>
            </a:r>
          </a:p>
          <a:p>
            <a:pPr lvl="0" hangingPunct="0">
              <a:buFont typeface="+mj-lt"/>
              <a:buAutoNum type="arabicPeriod"/>
            </a:pPr>
            <a:r>
              <a:rPr lang="en-AU" dirty="0"/>
              <a:t>Summarise or rephrase the question so the whole audience hears what has been asked.</a:t>
            </a:r>
          </a:p>
          <a:p>
            <a:pPr lvl="0" hangingPunct="0">
              <a:buFont typeface="+mj-lt"/>
              <a:buAutoNum type="arabicPeriod"/>
            </a:pPr>
            <a:r>
              <a:rPr lang="en-AU" dirty="0"/>
              <a:t>Confirm your understanding of the question with a nod/eye contact and verbal check  “The question was ...  am I right ?”</a:t>
            </a:r>
          </a:p>
          <a:p>
            <a:pPr lvl="0" hangingPunct="0">
              <a:buFont typeface="+mj-lt"/>
              <a:buAutoNum type="arabicPeriod"/>
            </a:pPr>
            <a:r>
              <a:rPr lang="en-AU" dirty="0"/>
              <a:t>Address the whole audience when you answer the question. </a:t>
            </a:r>
          </a:p>
          <a:p>
            <a:pPr lvl="0" hangingPunct="0">
              <a:buFont typeface="+mj-lt"/>
              <a:buAutoNum type="arabicPeriod"/>
            </a:pPr>
            <a:r>
              <a:rPr lang="en-AU" dirty="0"/>
              <a:t>Conclude by asking if the answer was satisfactory/sufficient.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048" y="188640"/>
            <a:ext cx="3034680" cy="792088"/>
          </a:xfrm>
        </p:spPr>
        <p:txBody>
          <a:bodyPr/>
          <a:lstStyle/>
          <a:p>
            <a:pPr algn="r"/>
            <a:r>
              <a:rPr lang="en-AU" b="1" dirty="0">
                <a:solidFill>
                  <a:srgbClr val="FF0000"/>
                </a:solidFill>
              </a:rPr>
              <a:t>Question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5445224"/>
            <a:ext cx="5544616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TIP * Prepare possible questions and rehearse your answers </a:t>
            </a:r>
          </a:p>
        </p:txBody>
      </p:sp>
      <p:pic>
        <p:nvPicPr>
          <p:cNvPr id="1026" name="Picture 2" descr="bobsbur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24"/>
            <a:ext cx="3232820" cy="21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>
                <a:solidFill>
                  <a:srgbClr val="FF0000"/>
                </a:solidFill>
              </a:rPr>
              <a:t>Your task… Your pitch!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Explain your technical solution in a coherent and succinct manner</a:t>
            </a:r>
          </a:p>
          <a:p>
            <a:r>
              <a:rPr lang="en-AU" sz="2400" dirty="0"/>
              <a:t>Justify why your chosen design will win the competition</a:t>
            </a:r>
          </a:p>
          <a:p>
            <a:r>
              <a:rPr lang="en-AU" sz="2400" dirty="0"/>
              <a:t>Convince your client that you have a viable plan to present a functional prototype at final testing</a:t>
            </a:r>
          </a:p>
          <a:p>
            <a:endParaRPr lang="en-AU" sz="2400" dirty="0"/>
          </a:p>
          <a:p>
            <a:r>
              <a:rPr lang="en-AU" sz="2400" dirty="0"/>
              <a:t>Present as a group</a:t>
            </a:r>
          </a:p>
          <a:p>
            <a:r>
              <a:rPr lang="en-AU" sz="2400" dirty="0"/>
              <a:t>Do not go over time (20 Minutes – includes Q&amp;A) </a:t>
            </a:r>
          </a:p>
          <a:p>
            <a:r>
              <a:rPr lang="en-AU" sz="2400" u="sng" dirty="0"/>
              <a:t>No more than </a:t>
            </a:r>
            <a:r>
              <a:rPr lang="en-AU" sz="2400" dirty="0"/>
              <a:t>8 PowerPoint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D098AE-AAF3-42C3-9A70-8A585235AB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63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316260" y="1988840"/>
            <a:ext cx="532827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b="1" dirty="0">
                <a:hlinkClick r:id="rId2"/>
              </a:rPr>
              <a:t>3MT </a:t>
            </a:r>
            <a:r>
              <a:rPr lang="en-AU" altLang="en-US" b="1" dirty="0"/>
              <a:t>2014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35" y="476250"/>
            <a:ext cx="7920930" cy="76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4400" dirty="0">
                <a:solidFill>
                  <a:srgbClr val="FF0000"/>
                </a:solidFill>
                <a:latin typeface="+mj-lt"/>
                <a:cs typeface="Arial" pitchFamily="34" charset="0"/>
              </a:rPr>
              <a:t>What makes a good speaker?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23953" y="2636912"/>
            <a:ext cx="46085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Well prepared.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Has rehearsed many times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Passionate and confident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…?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…?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….?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AU" altLang="en-US" sz="2400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716CC-393F-493C-8CA5-C9486129E44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316260" y="5222949"/>
            <a:ext cx="5328270" cy="4619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b="1" dirty="0"/>
              <a:t>+ View more good speakers at </a:t>
            </a:r>
            <a:r>
              <a:rPr lang="en-AU" altLang="en-US" sz="2400" b="1" dirty="0">
                <a:hlinkClick r:id="rId3"/>
              </a:rPr>
              <a:t>TED</a:t>
            </a:r>
            <a:endParaRPr lang="en-AU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16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2352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876675" y="1389063"/>
            <a:ext cx="2828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b="1" dirty="0">
                <a:solidFill>
                  <a:schemeClr val="accent2"/>
                </a:solidFill>
                <a:latin typeface="Arial MT Condensed Light" charset="0"/>
              </a:rPr>
              <a:t>Body Language</a:t>
            </a:r>
            <a:endParaRPr lang="en-AU" altLang="en-AU" sz="2400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86200" y="2392363"/>
            <a:ext cx="2230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b="1">
                <a:solidFill>
                  <a:schemeClr val="accent2"/>
                </a:solidFill>
                <a:latin typeface="Arial MT Condensed Light" charset="0"/>
              </a:rPr>
              <a:t>Eye Contact</a:t>
            </a:r>
            <a:endParaRPr lang="en-AU" altLang="en-AU" sz="2400">
              <a:latin typeface="Gill Sans Condensed Bold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889375" y="3370263"/>
            <a:ext cx="1139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b="1">
                <a:solidFill>
                  <a:schemeClr val="accent2"/>
                </a:solidFill>
                <a:latin typeface="Arial MT Condensed Light" charset="0"/>
              </a:rPr>
              <a:t>Voice</a:t>
            </a:r>
            <a:endParaRPr lang="en-AU" altLang="en-AU" b="1">
              <a:latin typeface="Arial MT Condensed Light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886200" y="4419600"/>
            <a:ext cx="1808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b="1">
                <a:solidFill>
                  <a:schemeClr val="accent2"/>
                </a:solidFill>
                <a:latin typeface="Arial MT Condensed Light" charset="0"/>
              </a:rPr>
              <a:t>Handouts</a:t>
            </a:r>
            <a:endParaRPr lang="en-AU" altLang="en-AU" sz="240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944938" y="5334000"/>
            <a:ext cx="116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b="1">
                <a:solidFill>
                  <a:schemeClr val="accent2"/>
                </a:solidFill>
                <a:latin typeface="Arial MT Condensed Light" charset="0"/>
              </a:rPr>
              <a:t>Notes</a:t>
            </a:r>
            <a:endParaRPr lang="en-AU" altLang="en-AU" b="1">
              <a:latin typeface="Arial MT Condensed Light" charset="0"/>
            </a:endParaRPr>
          </a:p>
        </p:txBody>
      </p:sp>
      <p:sp>
        <p:nvSpPr>
          <p:cNvPr id="1741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671ED-27B1-45F9-9B96-558CF06D015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555776" y="188640"/>
            <a:ext cx="482453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4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1987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  <p:bldP spid="512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AU" altLang="en-US" sz="4000" dirty="0">
                <a:solidFill>
                  <a:srgbClr val="FF0000"/>
                </a:solidFill>
              </a:rPr>
              <a:t>Need more Info?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114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AU" sz="2800" dirty="0">
                <a:solidFill>
                  <a:schemeClr val="accent3"/>
                </a:solidFill>
              </a:rPr>
              <a:t>Fellow students</a:t>
            </a:r>
          </a:p>
          <a:p>
            <a:pPr>
              <a:lnSpc>
                <a:spcPct val="90000"/>
              </a:lnSpc>
              <a:defRPr/>
            </a:pPr>
            <a:r>
              <a:rPr lang="en-AU" sz="2800" dirty="0">
                <a:solidFill>
                  <a:schemeClr val="accent3"/>
                </a:solidFill>
              </a:rPr>
              <a:t>Your tutors/mentors</a:t>
            </a:r>
          </a:p>
          <a:p>
            <a:pPr>
              <a:lnSpc>
                <a:spcPct val="90000"/>
              </a:lnSpc>
              <a:defRPr/>
            </a:pPr>
            <a:r>
              <a:rPr lang="en-AU" sz="2800" dirty="0">
                <a:solidFill>
                  <a:schemeClr val="accent3"/>
                </a:solidFill>
              </a:rPr>
              <a:t>The Learning Centre- Online resources -</a:t>
            </a:r>
            <a:r>
              <a:rPr lang="en-AU" sz="2800" dirty="0">
                <a:solidFill>
                  <a:schemeClr val="accent3"/>
                </a:solidFill>
                <a:hlinkClick r:id="rId2"/>
              </a:rPr>
              <a:t>http://www.lc.unsw.edu.au</a:t>
            </a:r>
            <a:r>
              <a:rPr lang="en-AU" sz="2800" dirty="0">
                <a:solidFill>
                  <a:schemeClr val="accent3"/>
                </a:solidFill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AU" sz="2800" dirty="0">
                <a:solidFill>
                  <a:schemeClr val="accent3"/>
                </a:solidFill>
              </a:rPr>
              <a:t>The Learning Centre – Workshops &amp; Consultations – online booking</a:t>
            </a:r>
          </a:p>
          <a:p>
            <a:pPr>
              <a:lnSpc>
                <a:spcPct val="90000"/>
              </a:lnSpc>
              <a:defRPr/>
            </a:pPr>
            <a:endParaRPr lang="en-AU" dirty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AU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322BEE-3DF2-460F-94E3-CF40C5311A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19461" name="Picture 5" descr="TLC201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149080"/>
            <a:ext cx="6667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48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dirty="0">
                <a:solidFill>
                  <a:srgbClr val="FF0000"/>
                </a:solidFill>
              </a:rPr>
              <a:t>Thankyou!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altLang="en-US" sz="4000" dirty="0">
                <a:solidFill>
                  <a:srgbClr val="000066"/>
                </a:solidFill>
              </a:rPr>
              <a:t>“It usually takes no more than three weeks to prepare a good impromptu speech” </a:t>
            </a:r>
          </a:p>
          <a:p>
            <a:pPr marL="0" indent="0" algn="ctr">
              <a:buNone/>
            </a:pPr>
            <a:r>
              <a:rPr lang="en-AU" altLang="en-US" sz="4000" dirty="0">
                <a:solidFill>
                  <a:srgbClr val="000066"/>
                </a:solidFill>
              </a:rPr>
              <a:t>(Mark Twain, </a:t>
            </a:r>
            <a:r>
              <a:rPr lang="en-AU" altLang="en-US" sz="4000" dirty="0" err="1">
                <a:solidFill>
                  <a:srgbClr val="000066"/>
                </a:solidFill>
              </a:rPr>
              <a:t>nd</a:t>
            </a:r>
            <a:r>
              <a:rPr lang="en-AU" altLang="en-US" sz="4000" dirty="0">
                <a:solidFill>
                  <a:srgbClr val="000066"/>
                </a:solidFill>
              </a:rPr>
              <a:t>.).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824B28-9B8F-4FF2-A710-0C5638AED89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8964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088232"/>
          </a:xfrm>
        </p:spPr>
        <p:txBody>
          <a:bodyPr>
            <a:normAutofit/>
          </a:bodyPr>
          <a:lstStyle/>
          <a:p>
            <a:r>
              <a:rPr lang="en-AU" dirty="0"/>
              <a:t>Check Moodle for specific information on the Design Proposal Report and Design Presentations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95108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Mentor Session –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Peer Assessment Activity for the Conceptual Design Phase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Group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During Mentor Meeting in Week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See Guidelines on Moodle – Engineering Design Process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Preparation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Review Team 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Create a Morphological Chart – Functions and Attributes of the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Conduct a brain-storming session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/>
              <a:t>Facilitation Guide on Moodle</a:t>
            </a:r>
          </a:p>
        </p:txBody>
      </p:sp>
    </p:spTree>
    <p:extLst>
      <p:ext uri="{BB962C8B-B14F-4D97-AF65-F5344CB8AC3E}">
        <p14:creationId xmlns:p14="http://schemas.microsoft.com/office/powerpoint/2010/main" val="104928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Mentor Session –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Group Presentation – Mentor meeting Week 6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10 minutes plus 2 minutes question time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Concept Generation, Morph Chart, Methods, one aspect of design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Assessed by Mentor (50%) and other students (50%)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Individual Assessment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Submitted on Moodle by 9pm Friday, Week 6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One page description of a concept or sub-system you individually designed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Assessed by mentor</a:t>
            </a:r>
          </a:p>
        </p:txBody>
      </p:sp>
    </p:spTree>
    <p:extLst>
      <p:ext uri="{BB962C8B-B14F-4D97-AF65-F5344CB8AC3E}">
        <p14:creationId xmlns:p14="http://schemas.microsoft.com/office/powerpoint/2010/main" val="68007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753100"/>
            <a:ext cx="901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5400"/>
            <a:ext cx="1352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11699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12350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43000"/>
            <a:ext cx="8509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Line 15"/>
          <p:cNvSpPr>
            <a:spLocks noChangeShapeType="1"/>
          </p:cNvSpPr>
          <p:nvPr/>
        </p:nvSpPr>
        <p:spPr bwMode="auto">
          <a:xfrm>
            <a:off x="0" y="571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1295400" y="487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6" name="Line 17"/>
          <p:cNvSpPr>
            <a:spLocks noChangeShapeType="1"/>
          </p:cNvSpPr>
          <p:nvPr/>
        </p:nvSpPr>
        <p:spPr bwMode="auto">
          <a:xfrm>
            <a:off x="12954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 flipV="1">
            <a:off x="29718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8" name="Line 19"/>
          <p:cNvSpPr>
            <a:spLocks noChangeShapeType="1"/>
          </p:cNvSpPr>
          <p:nvPr/>
        </p:nvSpPr>
        <p:spPr bwMode="auto">
          <a:xfrm>
            <a:off x="29718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 flipV="1">
            <a:off x="47244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7244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 flipV="1">
            <a:off x="6324600" y="2133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12" name="Line 23"/>
          <p:cNvSpPr>
            <a:spLocks noChangeShapeType="1"/>
          </p:cNvSpPr>
          <p:nvPr/>
        </p:nvSpPr>
        <p:spPr bwMode="auto">
          <a:xfrm>
            <a:off x="6324600" y="213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13" name="Line 24"/>
          <p:cNvSpPr>
            <a:spLocks noChangeShapeType="1"/>
          </p:cNvSpPr>
          <p:nvPr/>
        </p:nvSpPr>
        <p:spPr bwMode="auto">
          <a:xfrm flipV="1">
            <a:off x="76962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14" name="Line 25"/>
          <p:cNvSpPr>
            <a:spLocks noChangeShapeType="1"/>
          </p:cNvSpPr>
          <p:nvPr/>
        </p:nvSpPr>
        <p:spPr bwMode="auto">
          <a:xfrm>
            <a:off x="7696200" y="121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15" name="Text Box 26"/>
          <p:cNvSpPr txBox="1">
            <a:spLocks noChangeArrowheads="1"/>
          </p:cNvSpPr>
          <p:nvPr/>
        </p:nvSpPr>
        <p:spPr bwMode="auto">
          <a:xfrm>
            <a:off x="3429000" y="5175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AU" sz="2400"/>
          </a:p>
        </p:txBody>
      </p:sp>
      <p:sp>
        <p:nvSpPr>
          <p:cNvPr id="4116" name="Text Box 28"/>
          <p:cNvSpPr txBox="1">
            <a:spLocks noChangeArrowheads="1"/>
          </p:cNvSpPr>
          <p:nvPr/>
        </p:nvSpPr>
        <p:spPr bwMode="auto">
          <a:xfrm>
            <a:off x="3810000" y="457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AU" sz="2400"/>
          </a:p>
        </p:txBody>
      </p:sp>
      <p:sp>
        <p:nvSpPr>
          <p:cNvPr id="4117" name="Text Box 29"/>
          <p:cNvSpPr txBox="1">
            <a:spLocks noChangeArrowheads="1"/>
          </p:cNvSpPr>
          <p:nvPr/>
        </p:nvSpPr>
        <p:spPr bwMode="auto">
          <a:xfrm>
            <a:off x="-228600" y="-185738"/>
            <a:ext cx="38100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AU" altLang="en-AU" sz="3600" b="1" i="1">
                <a:solidFill>
                  <a:srgbClr val="FF0000"/>
                </a:solidFill>
                <a:latin typeface="Georgia" pitchFamily="18" charset="0"/>
              </a:rPr>
              <a:t>6 Steps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AU" altLang="en-AU" sz="3600" b="1" i="1">
                <a:solidFill>
                  <a:srgbClr val="FF0000"/>
                </a:solidFill>
                <a:latin typeface="Georgia" pitchFamily="18" charset="0"/>
              </a:rPr>
              <a:t>For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AU" altLang="en-AU" sz="3600" b="1" i="1">
                <a:solidFill>
                  <a:srgbClr val="FF0000"/>
                </a:solidFill>
                <a:latin typeface="Georgia" pitchFamily="18" charset="0"/>
              </a:rPr>
              <a:t>Preparing an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AU" altLang="en-AU" sz="3600" b="1" i="1">
                <a:solidFill>
                  <a:srgbClr val="FF0000"/>
                </a:solidFill>
                <a:latin typeface="Georgia" pitchFamily="18" charset="0"/>
              </a:rPr>
              <a:t>Oral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AU" altLang="en-AU" sz="3600" b="1" i="1">
                <a:solidFill>
                  <a:srgbClr val="FF0000"/>
                </a:solidFill>
                <a:latin typeface="Georgia" pitchFamily="18" charset="0"/>
              </a:rPr>
              <a:t>Presentation</a:t>
            </a:r>
            <a:endParaRPr lang="en-AU" altLang="en-AU" sz="2400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7938" y="5083175"/>
            <a:ext cx="1363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>
                <a:solidFill>
                  <a:srgbClr val="0000FF"/>
                </a:solidFill>
                <a:latin typeface="Arial MT Condensed Light" charset="0"/>
              </a:rPr>
              <a:t>Purpose</a:t>
            </a:r>
            <a:endParaRPr lang="en-AU" altLang="en-AU" sz="2400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1066800" y="4159250"/>
            <a:ext cx="1960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3600" b="1">
                <a:solidFill>
                  <a:srgbClr val="FF9999"/>
                </a:solidFill>
                <a:latin typeface="Arial MT Condensed Light" charset="0"/>
              </a:rPr>
              <a:t>Audience</a:t>
            </a:r>
            <a:endParaRPr lang="en-AU" altLang="en-AU" sz="3600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2819400" y="3244850"/>
            <a:ext cx="1931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AU" sz="3600" b="1">
                <a:solidFill>
                  <a:srgbClr val="00FF00"/>
                </a:solidFill>
                <a:latin typeface="Arial MT Condensed Light" charset="0"/>
              </a:rPr>
              <a:t>Research</a:t>
            </a:r>
            <a:endParaRPr lang="en-AU" altLang="en-AU" sz="2400"/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4365625" y="1933575"/>
            <a:ext cx="2187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AU" sz="3600" b="1">
                <a:solidFill>
                  <a:srgbClr val="9933FF"/>
                </a:solidFill>
                <a:latin typeface="Arial MT Condensed Light" charset="0"/>
              </a:rPr>
              <a:t>Organise Ideas</a:t>
            </a:r>
            <a:endParaRPr lang="en-AU" altLang="en-AU" sz="2400" b="1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7288213" y="425450"/>
            <a:ext cx="1931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AU" sz="3600" b="1">
                <a:solidFill>
                  <a:srgbClr val="333399"/>
                </a:solidFill>
                <a:latin typeface="Arial MT Condensed Light" charset="0"/>
              </a:rPr>
              <a:t>Rehearse</a:t>
            </a:r>
            <a:endParaRPr lang="en-AU" altLang="en-AU" sz="2400" b="1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6096000" y="10191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AU" sz="3600" b="1">
                <a:solidFill>
                  <a:srgbClr val="008000"/>
                </a:solidFill>
                <a:latin typeface="Arial MT Condensed Light" charset="0"/>
              </a:rPr>
              <a:t>Visual Aids</a:t>
            </a:r>
            <a:endParaRPr lang="en-AU" altLang="en-AU" sz="2400" b="1"/>
          </a:p>
        </p:txBody>
      </p:sp>
      <p:sp>
        <p:nvSpPr>
          <p:cNvPr id="4124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67BFC6-A895-4686-A9AD-1AB8C3BA3BD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60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" grpId="0" build="p" autoUpdateAnimBg="0"/>
      <p:bldP spid="4127" grpId="0" build="p" autoUpdateAnimBg="0"/>
      <p:bldP spid="4128" grpId="0" build="p" autoUpdateAnimBg="0"/>
      <p:bldP spid="4129" grpId="0" build="p" autoUpdateAnimBg="0"/>
      <p:bldP spid="4130" grpId="0" build="p" autoUpdateAnimBg="0"/>
      <p:bldP spid="41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DA3-6E0C-4DFA-BDF2-D042B9F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9911-74C8-4510-9535-E24F9152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3610744" cy="4752528"/>
          </a:xfrm>
        </p:spPr>
        <p:txBody>
          <a:bodyPr/>
          <a:lstStyle/>
          <a:p>
            <a:r>
              <a:rPr lang="en-AU" sz="2400" dirty="0"/>
              <a:t>100 to 120 words per minute – speaking pace</a:t>
            </a:r>
          </a:p>
          <a:p>
            <a:r>
              <a:rPr lang="en-AU" sz="2400" dirty="0"/>
              <a:t>Spoken  academic style</a:t>
            </a:r>
          </a:p>
          <a:p>
            <a:r>
              <a:rPr lang="en-AU" sz="2400" dirty="0"/>
              <a:t>Read out loud – adjust so it feels natural for you to say </a:t>
            </a:r>
          </a:p>
          <a:p>
            <a:r>
              <a:rPr lang="en-AU" sz="2400" dirty="0"/>
              <a:t>Prepare a rehearsal template</a:t>
            </a:r>
          </a:p>
          <a:p>
            <a:r>
              <a:rPr lang="en-AU" sz="2400" dirty="0"/>
              <a:t>Rehearse with your team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8438E-F414-41B5-B30B-1F1D418F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01" y="332656"/>
            <a:ext cx="4343727" cy="39604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6A6D4F-9B84-4C41-A694-429D14679354}"/>
              </a:ext>
            </a:extLst>
          </p:cNvPr>
          <p:cNvCxnSpPr>
            <a:cxnSpLocks/>
          </p:cNvCxnSpPr>
          <p:nvPr/>
        </p:nvCxnSpPr>
        <p:spPr>
          <a:xfrm flipV="1">
            <a:off x="3612309" y="3941243"/>
            <a:ext cx="936104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DD43E20-4C36-463E-BD88-8C5902F1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361250"/>
            <a:ext cx="2462997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Good group presentations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052736"/>
            <a:ext cx="4536504" cy="5112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Consistent &amp; coherent slide show –have at least TWO final editors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Smooth handovers between speakers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Prepare possible questions in advance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Rehearse </a:t>
            </a:r>
            <a:r>
              <a:rPr lang="en-US" altLang="en-US" sz="2400" b="1" dirty="0"/>
              <a:t>at least</a:t>
            </a:r>
            <a:r>
              <a:rPr lang="en-US" altLang="en-US" sz="2400" dirty="0"/>
              <a:t> twice together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Check timing and logic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Practise</a:t>
            </a:r>
            <a:r>
              <a:rPr lang="en-US" altLang="en-US" sz="2400" dirty="0"/>
              <a:t> answering questions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Make changes</a:t>
            </a: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83527-E379-4D4A-8BA3-E1277A5895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39" y="1957527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3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en-AU" altLang="en-US" sz="7200" dirty="0">
                <a:solidFill>
                  <a:srgbClr val="FF0000"/>
                </a:solidFill>
              </a:rPr>
              <a:t>PowerPoint Pitfalls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658" y="1556792"/>
            <a:ext cx="8758684" cy="475252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solidFill>
                  <a:schemeClr val="hlink"/>
                </a:solidFill>
                <a:latin typeface="Symbol" pitchFamily="18" charset="2"/>
              </a:rPr>
              <a:t>·</a:t>
            </a:r>
            <a:r>
              <a:rPr lang="en-AU" altLang="en-US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AU" altLang="en-US" sz="2800" b="1" dirty="0">
                <a:latin typeface="Century Gothic" pitchFamily="34" charset="0"/>
              </a:rPr>
              <a:t>Ignoring the audience </a:t>
            </a:r>
            <a:endParaRPr lang="en-AU" altLang="en-US" sz="2800" dirty="0">
              <a:latin typeface="Century Gothic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AU" altLang="en-US" sz="2800" b="1" dirty="0">
                <a:latin typeface="Century Gothic" pitchFamily="34" charset="0"/>
              </a:rPr>
              <a:t>Turning all the lights off</a:t>
            </a:r>
            <a:endParaRPr lang="en-AU" altLang="en-US" sz="2800" dirty="0">
              <a:latin typeface="Century Gothic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AU" altLang="en-US" sz="2800" b="1" dirty="0">
                <a:latin typeface="Century Gothic" pitchFamily="34" charset="0"/>
              </a:rPr>
              <a:t>Too many slides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AU" altLang="en-US" sz="2800" b="1" dirty="0">
                <a:latin typeface="Century Gothic" pitchFamily="34" charset="0"/>
              </a:rPr>
              <a:t>Reading slides aloud</a:t>
            </a:r>
            <a:endParaRPr lang="en-AU" altLang="en-US" sz="2800" dirty="0">
              <a:latin typeface="Century Gothic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AU" altLang="en-US" sz="2800" b="1" dirty="0">
                <a:latin typeface="Century Gothic" pitchFamily="34" charset="0"/>
              </a:rPr>
              <a:t>Too much text/bullet points on the slide</a:t>
            </a:r>
            <a:endParaRPr lang="en-AU" altLang="en-US" sz="2800" dirty="0">
              <a:latin typeface="Century Gothic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AU" altLang="en-US" sz="2800" b="1" dirty="0">
                <a:latin typeface="Century Gothic" pitchFamily="34" charset="0"/>
              </a:rPr>
              <a:t>Too many animations/decoration</a:t>
            </a:r>
            <a:endParaRPr lang="en-AU" altLang="en-US" sz="2800" dirty="0">
              <a:latin typeface="Century Gothic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AU" altLang="en-US" sz="2800" b="1" dirty="0">
                <a:latin typeface="Century Gothic" pitchFamily="34" charset="0"/>
              </a:rPr>
              <a:t>Extremely large headers for each slide</a:t>
            </a:r>
            <a:endParaRPr lang="en-AU" altLang="en-US" sz="2800" dirty="0">
              <a:latin typeface="Century Gothic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AU" altLang="en-US" sz="2800" dirty="0">
                <a:latin typeface="Symbol" pitchFamily="18" charset="2"/>
              </a:rPr>
              <a:t>·</a:t>
            </a:r>
            <a:r>
              <a:rPr lang="en-AU" altLang="en-US" sz="2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AU" altLang="en-US" sz="2800" b="1" dirty="0">
                <a:latin typeface="Century Gothic" pitchFamily="34" charset="0"/>
              </a:rPr>
              <a:t>Imported images unreadable- </a:t>
            </a:r>
            <a:r>
              <a:rPr lang="en-AU" altLang="en-US" sz="2800" b="1" dirty="0">
                <a:solidFill>
                  <a:schemeClr val="bg2">
                    <a:lumMod val="90000"/>
                  </a:schemeClr>
                </a:solidFill>
                <a:latin typeface="Century Gothic" pitchFamily="34" charset="0"/>
              </a:rPr>
              <a:t>pale</a:t>
            </a:r>
            <a:r>
              <a:rPr lang="en-AU" altLang="en-US" sz="2800" b="1" dirty="0">
                <a:latin typeface="Century Gothic" pitchFamily="34" charset="0"/>
              </a:rPr>
              <a:t> or </a:t>
            </a:r>
            <a:r>
              <a:rPr lang="en-AU" altLang="en-US" sz="800" b="1" dirty="0">
                <a:latin typeface="Century Gothic" pitchFamily="34" charset="0"/>
              </a:rPr>
              <a:t>small</a:t>
            </a:r>
          </a:p>
          <a:p>
            <a:pPr>
              <a:lnSpc>
                <a:spcPct val="90000"/>
              </a:lnSpc>
            </a:pPr>
            <a:r>
              <a:rPr lang="en-AU" altLang="en-US" sz="2800" b="1" dirty="0">
                <a:latin typeface="Century Gothic" pitchFamily="34" charset="0"/>
              </a:rPr>
              <a:t>   Unreadable colour </a:t>
            </a:r>
            <a:r>
              <a:rPr lang="en-AU" altLang="en-US" sz="28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c</a:t>
            </a:r>
            <a:r>
              <a:rPr lang="en-AU" altLang="en-US" sz="2800" b="1" dirty="0">
                <a:solidFill>
                  <a:srgbClr val="FFC000"/>
                </a:solidFill>
                <a:latin typeface="Century Gothic" pitchFamily="34" charset="0"/>
              </a:rPr>
              <a:t>o</a:t>
            </a:r>
            <a:r>
              <a:rPr lang="en-AU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itchFamily="34" charset="0"/>
              </a:rPr>
              <a:t>m</a:t>
            </a:r>
            <a:r>
              <a:rPr lang="en-AU" altLang="en-US" sz="2800" b="1" dirty="0">
                <a:solidFill>
                  <a:schemeClr val="accent2"/>
                </a:solidFill>
                <a:latin typeface="Century Gothic" pitchFamily="34" charset="0"/>
              </a:rPr>
              <a:t>b</a:t>
            </a:r>
            <a:r>
              <a:rPr lang="en-AU" altLang="en-US" sz="28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i</a:t>
            </a:r>
            <a:r>
              <a:rPr lang="en-AU" altLang="en-US" sz="2800" b="1" dirty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n</a:t>
            </a:r>
            <a:r>
              <a:rPr lang="en-AU" altLang="en-US" sz="2800" b="1" dirty="0">
                <a:solidFill>
                  <a:srgbClr val="FF0000"/>
                </a:solidFill>
                <a:latin typeface="Century Gothic" pitchFamily="34" charset="0"/>
              </a:rPr>
              <a:t>a</a:t>
            </a:r>
            <a:r>
              <a:rPr lang="en-AU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rPr>
              <a:t>t</a:t>
            </a:r>
            <a:r>
              <a:rPr lang="en-AU" altLang="en-US" sz="2800" b="1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</a:rPr>
              <a:t>i</a:t>
            </a:r>
            <a:r>
              <a:rPr lang="en-AU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entury Gothic" pitchFamily="34" charset="0"/>
              </a:rPr>
              <a:t>o</a:t>
            </a:r>
            <a:r>
              <a:rPr lang="en-AU" altLang="en-US" sz="2800" b="1" dirty="0">
                <a:latin typeface="Century Gothic" pitchFamily="34" charset="0"/>
              </a:rPr>
              <a:t>n</a:t>
            </a:r>
            <a:r>
              <a:rPr lang="en-AU" altLang="en-US" sz="2800" b="1" dirty="0">
                <a:solidFill>
                  <a:srgbClr val="CCFF99"/>
                </a:solidFill>
                <a:latin typeface="Century Gothic" pitchFamily="34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AU" altLang="en-US" sz="2800" b="1" dirty="0">
                <a:latin typeface="Century Gothic" pitchFamily="34" charset="0"/>
              </a:rPr>
              <a:t>   Expecting your slides to give the presentation </a:t>
            </a:r>
          </a:p>
          <a:p>
            <a:pPr>
              <a:lnSpc>
                <a:spcPct val="90000"/>
              </a:lnSpc>
              <a:buFontTx/>
              <a:buNone/>
            </a:pPr>
            <a:endParaRPr lang="en-AU" altLang="en-US" sz="2400" b="1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endParaRPr lang="en-AU" altLang="en-US" sz="2400" dirty="0">
              <a:solidFill>
                <a:schemeClr val="hlink"/>
              </a:solidFill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E20D0A-27CB-4388-90A6-A63945EF106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993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ChangeArrowheads="1"/>
          </p:cNvSpPr>
          <p:nvPr/>
        </p:nvSpPr>
        <p:spPr bwMode="auto">
          <a:xfrm>
            <a:off x="2268538" y="3357563"/>
            <a:ext cx="4102100" cy="32397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/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4787900" y="692150"/>
            <a:ext cx="4105275" cy="2592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395288" y="692150"/>
            <a:ext cx="4105275" cy="2592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/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C02AE2B-24C1-45AC-BF4D-5D9528EDAFA6}" type="slidenum">
              <a:rPr lang="en-US" altLang="en-US" sz="1400" smtClean="0"/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2157412" cy="784225"/>
          </a:xfrm>
        </p:spPr>
        <p:txBody>
          <a:bodyPr/>
          <a:lstStyle/>
          <a:p>
            <a:pPr eaLnBrk="1" hangingPunct="1"/>
            <a:r>
              <a:rPr lang="en-US" altLang="en-US" sz="1400"/>
              <a:t>Who was in the course? </a:t>
            </a:r>
            <a:br>
              <a:rPr lang="en-US" altLang="en-US" sz="1400"/>
            </a:br>
            <a:r>
              <a:rPr lang="en-US" altLang="en-US" sz="1400"/>
              <a:t>What did they do?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3741738" cy="137636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200" dirty="0">
                <a:sym typeface="Calibri" charset="0"/>
              </a:rPr>
              <a:t>mainly post graduate international students </a:t>
            </a:r>
            <a:endParaRPr lang="en-AU" sz="1200" dirty="0">
              <a:sym typeface="Calibri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200" dirty="0">
                <a:sym typeface="Calibri" charset="0"/>
              </a:rPr>
              <a:t>broad range of disciplines  </a:t>
            </a:r>
            <a:endParaRPr lang="en-AU" sz="1200" dirty="0">
              <a:sym typeface="Calibri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200" dirty="0">
                <a:sym typeface="Calibri" charset="0"/>
              </a:rPr>
              <a:t>key focus: assess how online workshops supplement face to face learning</a:t>
            </a:r>
            <a:endParaRPr lang="en-AU" sz="1200" dirty="0">
              <a:sym typeface="Calibri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200" dirty="0">
                <a:sym typeface="Calibri" charset="0"/>
              </a:rPr>
              <a:t>summer semester 2011/2 </a:t>
            </a:r>
            <a:endParaRPr lang="en-AU" sz="1200" dirty="0">
              <a:sym typeface="Calibri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200" dirty="0">
                <a:sym typeface="Calibri" charset="0"/>
              </a:rPr>
              <a:t>content: quoting, paraphrasing, summarizing</a:t>
            </a:r>
            <a:endParaRPr lang="en-AU" sz="1200" dirty="0">
              <a:sym typeface="Calibri" charset="0"/>
            </a:endParaRPr>
          </a:p>
          <a:p>
            <a:pPr marL="304800" indent="-304800"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US" dirty="0">
              <a:sym typeface="Calibri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940425" y="908050"/>
            <a:ext cx="1870075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</a:t>
            </a:r>
            <a:r>
              <a:rPr lang="en-US" altLang="ja-JP" sz="1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working well and why  ? </a:t>
            </a:r>
            <a:endParaRPr lang="en-US" sz="1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219700" y="1773238"/>
            <a:ext cx="367030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Session Overviews</a:t>
            </a:r>
            <a:endParaRPr lang="en-AU" sz="1200" kern="0" dirty="0">
              <a:latin typeface="+mn-lt"/>
              <a:sym typeface="Calibri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Written tasks (written response from tutor)</a:t>
            </a:r>
            <a:endParaRPr lang="en-AU" sz="1200" kern="0" dirty="0">
              <a:latin typeface="+mn-lt"/>
              <a:sym typeface="Calibri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Forum participation</a:t>
            </a:r>
            <a:endParaRPr lang="en-AU" sz="1200" kern="0" dirty="0">
              <a:latin typeface="+mn-lt"/>
              <a:sym typeface="Calibri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Quiz tasks (automated feedback and answers)</a:t>
            </a:r>
            <a:endParaRPr lang="en-AU" sz="1200" kern="0" dirty="0">
              <a:latin typeface="+mn-lt"/>
              <a:sym typeface="Calibri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TLC online resources</a:t>
            </a:r>
            <a:endParaRPr lang="en-AU" sz="1200" kern="0" dirty="0">
              <a:latin typeface="+mn-lt"/>
              <a:sym typeface="Calibri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3200" kern="0" dirty="0">
              <a:latin typeface="+mn-lt"/>
              <a:sym typeface="Calibri" charset="0"/>
            </a:endParaRP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3276600" y="3429000"/>
            <a:ext cx="24288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What is</a:t>
            </a:r>
            <a:r>
              <a:rPr lang="en-US" altLang="ja-JP" sz="1400">
                <a:ea typeface="MS PGothic" pitchFamily="34" charset="-128"/>
              </a:rPr>
              <a:t> not working so well / as expected ..and why </a:t>
            </a:r>
            <a:r>
              <a:rPr lang="en-US" altLang="ja-JP" sz="2400">
                <a:ea typeface="MS PGothic" pitchFamily="34" charset="-128"/>
              </a:rPr>
              <a:t>? </a:t>
            </a:r>
            <a:endParaRPr lang="en-AU" altLang="en-US" sz="24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627313" y="4221163"/>
            <a:ext cx="3814762" cy="237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kern="0" dirty="0">
                <a:latin typeface="+mn-lt"/>
                <a:sym typeface="Calibri" charset="0"/>
              </a:rPr>
              <a:t>Participation rate:</a:t>
            </a:r>
            <a:endParaRPr lang="en-AU" sz="1200" kern="0" dirty="0">
              <a:latin typeface="+mn-lt"/>
              <a:sym typeface="Calibri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11 students active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view rate of tasks greater than submission rate</a:t>
            </a:r>
            <a:endParaRPr lang="en-AU" sz="1200" kern="0" dirty="0">
              <a:latin typeface="+mn-lt"/>
              <a:sym typeface="Calibri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attrition rate 40-50% on average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4 students completed </a:t>
            </a:r>
            <a:r>
              <a:rPr lang="en-AU" sz="1200" kern="0" dirty="0">
                <a:latin typeface="+mn-lt"/>
                <a:sym typeface="Calibri" charset="0"/>
              </a:rPr>
              <a:t>course overall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one student completed final task (resubmit of original submission)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kern="0" dirty="0">
                <a:latin typeface="+mn-lt"/>
                <a:sym typeface="Calibri" charset="0"/>
              </a:rPr>
              <a:t>Evidence of improvement in student academic literacy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Small sample size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200" kern="0" dirty="0">
                <a:latin typeface="+mn-lt"/>
                <a:sym typeface="Calibri" charset="0"/>
              </a:rPr>
              <a:t>Time to improve 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AU" sz="3200" kern="0" dirty="0">
              <a:latin typeface="+mn-lt"/>
              <a:sym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AU" sz="3200" kern="0" dirty="0">
              <a:latin typeface="+mn-lt"/>
              <a:sym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3200" kern="0" dirty="0">
              <a:latin typeface="+mn-lt"/>
              <a:sym typeface="Calibri" charset="0"/>
            </a:endParaRPr>
          </a:p>
        </p:txBody>
      </p:sp>
      <p:sp>
        <p:nvSpPr>
          <p:cNvPr id="6156" name="TextBox 8"/>
          <p:cNvSpPr txBox="1">
            <a:spLocks noChangeArrowheads="1"/>
          </p:cNvSpPr>
          <p:nvPr/>
        </p:nvSpPr>
        <p:spPr bwMode="auto">
          <a:xfrm>
            <a:off x="353690" y="31750"/>
            <a:ext cx="65526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4000" dirty="0">
                <a:solidFill>
                  <a:srgbClr val="FF0000"/>
                </a:solidFill>
              </a:rPr>
              <a:t>Three original slides …</a:t>
            </a:r>
          </a:p>
        </p:txBody>
      </p:sp>
      <p:sp>
        <p:nvSpPr>
          <p:cNvPr id="6157" name="TextBox 12"/>
          <p:cNvSpPr txBox="1">
            <a:spLocks noChangeArrowheads="1"/>
          </p:cNvSpPr>
          <p:nvPr/>
        </p:nvSpPr>
        <p:spPr bwMode="auto">
          <a:xfrm>
            <a:off x="6516688" y="4365625"/>
            <a:ext cx="230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FF0000"/>
                </a:solidFill>
              </a:rPr>
              <a:t>Script or slides ?</a:t>
            </a:r>
          </a:p>
        </p:txBody>
      </p:sp>
    </p:spTree>
    <p:extLst>
      <p:ext uri="{BB962C8B-B14F-4D97-AF65-F5344CB8AC3E}">
        <p14:creationId xmlns:p14="http://schemas.microsoft.com/office/powerpoint/2010/main" val="31025960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C095DBA-4E76-4A45-9C90-40EF39A3008D}" type="slidenum">
              <a:rPr lang="en-US" altLang="en-US" sz="1400" smtClean="0"/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09013"/>
              </p:ext>
            </p:extLst>
          </p:nvPr>
        </p:nvGraphicFramePr>
        <p:xfrm>
          <a:off x="468313" y="188913"/>
          <a:ext cx="8137524" cy="670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Summary- Findings</a:t>
                      </a:r>
                    </a:p>
                  </a:txBody>
                  <a:tcPr marL="91447" marR="91447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Participation</a:t>
                      </a:r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19 students enrolled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40-50% attrition over 10 weeks</a:t>
                      </a:r>
                    </a:p>
                    <a:p>
                      <a:endParaRPr lang="en-AU" dirty="0"/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11 students ‘active’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Forum &amp; quizzes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 completed course</a:t>
                      </a:r>
                    </a:p>
                    <a:p>
                      <a:r>
                        <a:rPr lang="en-AU" dirty="0"/>
                        <a:t>1 submitted final writing task**</a:t>
                      </a:r>
                    </a:p>
                    <a:p>
                      <a:r>
                        <a:rPr lang="en-AU" dirty="0"/>
                        <a:t>2 completed exit survey</a:t>
                      </a:r>
                    </a:p>
                  </a:txBody>
                  <a:tcPr marL="91447" marR="914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AU" b="1" dirty="0"/>
                        <a:t>Course content</a:t>
                      </a:r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Academic writing quoting, paraphrasing , summarising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Individual needs not always met by generic material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Academic</a:t>
                      </a:r>
                      <a:r>
                        <a:rPr lang="en-AU" baseline="0" dirty="0"/>
                        <a:t> input needed for Discipline Specific content</a:t>
                      </a:r>
                      <a:endParaRPr lang="en-AU" dirty="0"/>
                    </a:p>
                  </a:txBody>
                  <a:tcPr marL="91447" marR="914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Quizzes rated ‘extremely informative ‘- want more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Clarification of writing task needed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Writing tasks rated as ‘challenging’</a:t>
                      </a:r>
                    </a:p>
                  </a:txBody>
                  <a:tcPr marL="91447" marR="914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Tutor support</a:t>
                      </a:r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Want more tutor interaction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Want more time to complete tasks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Want fast feedback</a:t>
                      </a:r>
                    </a:p>
                  </a:txBody>
                  <a:tcPr marL="91447" marR="914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AU" b="1" dirty="0"/>
                        <a:t>Evidence of improved academic literacy?</a:t>
                      </a:r>
                    </a:p>
                  </a:txBody>
                  <a:tcPr marL="91447" marR="9144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Small sample size</a:t>
                      </a:r>
                    </a:p>
                    <a:p>
                      <a:r>
                        <a:rPr lang="en-AU" dirty="0"/>
                        <a:t>Tasks not compulsory</a:t>
                      </a:r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automated quizzes - achieved high grades-may be due to multiple attempts.</a:t>
                      </a:r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dirty="0"/>
                    </a:p>
                  </a:txBody>
                  <a:tcPr marL="91447" marR="9144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** student’s writing (entry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exit) dramatic improvement in structure  &amp; cohesion. </a:t>
                      </a:r>
                      <a:endParaRPr lang="en-AU" dirty="0"/>
                    </a:p>
                  </a:txBody>
                  <a:tcPr marL="91447" marR="914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15" name="TextBox 3"/>
          <p:cNvSpPr txBox="1">
            <a:spLocks noChangeArrowheads="1"/>
          </p:cNvSpPr>
          <p:nvPr/>
        </p:nvSpPr>
        <p:spPr bwMode="auto">
          <a:xfrm>
            <a:off x="250825" y="115888"/>
            <a:ext cx="26654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FF0000"/>
                </a:solidFill>
              </a:rPr>
              <a:t>Revised single slide</a:t>
            </a:r>
          </a:p>
        </p:txBody>
      </p:sp>
    </p:spTree>
    <p:extLst>
      <p:ext uri="{BB962C8B-B14F-4D97-AF65-F5344CB8AC3E}">
        <p14:creationId xmlns:p14="http://schemas.microsoft.com/office/powerpoint/2010/main" val="33819806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611188" y="1412875"/>
            <a:ext cx="73437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 Bold" charset="0"/>
                <a:sym typeface="Calibri Bold" charset="0"/>
              </a:rPr>
              <a:t>Main Objective:</a:t>
            </a:r>
            <a:r>
              <a:rPr lang="en-US" altLang="en-US" sz="2800" dirty="0"/>
              <a:t> Students  edit own work with online self access tasks &amp; minimal tutor guidance (no f2f) in flexible delivery mode.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/>
              <a:t>Model Description: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Blah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blah</a:t>
            </a:r>
            <a:r>
              <a:rPr lang="en-US" altLang="en-US" sz="2800" dirty="0"/>
              <a:t> …………. </a:t>
            </a:r>
            <a:endParaRPr lang="en-AU" altLang="en-US" sz="2800" dirty="0"/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684213" y="476250"/>
            <a:ext cx="324960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4000" dirty="0">
                <a:solidFill>
                  <a:srgbClr val="FF0000"/>
                </a:solidFill>
              </a:rPr>
              <a:t>Original slide  </a:t>
            </a:r>
          </a:p>
        </p:txBody>
      </p:sp>
    </p:spTree>
    <p:extLst>
      <p:ext uri="{BB962C8B-B14F-4D97-AF65-F5344CB8AC3E}">
        <p14:creationId xmlns:p14="http://schemas.microsoft.com/office/powerpoint/2010/main" val="1168152596"/>
      </p:ext>
    </p:extLst>
  </p:cSld>
  <p:clrMapOvr>
    <a:masterClrMapping/>
  </p:clrMapOvr>
</p:sld>
</file>

<file path=ppt/theme/theme1.xml><?xml version="1.0" encoding="utf-8"?>
<a:theme xmlns:a="http://schemas.openxmlformats.org/drawingml/2006/main" name="UNSW_PowerPoint_template_Arialonly (3)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SW - External compu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oE Powerpoint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SW">
      <a:majorFont>
        <a:latin typeface="Somme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UNSW_PowerPoint_template_Arialonly (3)</Template>
  <TotalTime>234</TotalTime>
  <Words>1340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MS PGothic</vt:lpstr>
      <vt:lpstr>SimSun</vt:lpstr>
      <vt:lpstr>Arial</vt:lpstr>
      <vt:lpstr>Arial MT Condensed Light</vt:lpstr>
      <vt:lpstr>Arial MT Std</vt:lpstr>
      <vt:lpstr>Calibri</vt:lpstr>
      <vt:lpstr>Calibri Bold</vt:lpstr>
      <vt:lpstr>Century Gothic</vt:lpstr>
      <vt:lpstr>Courier New</vt:lpstr>
      <vt:lpstr>Georgia</vt:lpstr>
      <vt:lpstr>Gill Sans Condensed Bold</vt:lpstr>
      <vt:lpstr>Microsoft Sans Serif</vt:lpstr>
      <vt:lpstr>Sommet</vt:lpstr>
      <vt:lpstr>Symbol</vt:lpstr>
      <vt:lpstr>Times</vt:lpstr>
      <vt:lpstr>Times New Roman</vt:lpstr>
      <vt:lpstr>Wingdings</vt:lpstr>
      <vt:lpstr>UNSW_PowerPoint_template_Arialonly (3)</vt:lpstr>
      <vt:lpstr>FoE Powerpoint</vt:lpstr>
      <vt:lpstr>PowerPoint Presentation</vt:lpstr>
      <vt:lpstr>Your task… Your pitch! </vt:lpstr>
      <vt:lpstr>PowerPoint Presentation</vt:lpstr>
      <vt:lpstr>Preparing a script</vt:lpstr>
      <vt:lpstr>Good group presentations</vt:lpstr>
      <vt:lpstr>PowerPoint Pitfalls</vt:lpstr>
      <vt:lpstr>Who was in the course?  What did they do?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Which is easier to read?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Time</vt:lpstr>
      <vt:lpstr>PowerPoint Presentation</vt:lpstr>
      <vt:lpstr>PowerPoint Presentation</vt:lpstr>
      <vt:lpstr>Need more Info?</vt:lpstr>
      <vt:lpstr>Thankyou!</vt:lpstr>
      <vt:lpstr>Projects</vt:lpstr>
      <vt:lpstr>Mentor Session – Week 6</vt:lpstr>
      <vt:lpstr>Mentor Session – Week 6</vt:lpstr>
    </vt:vector>
  </TitlesOfParts>
  <Company>University of New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Mort</dc:creator>
  <cp:lastModifiedBy>Pamela Mort</cp:lastModifiedBy>
  <cp:revision>20</cp:revision>
  <dcterms:created xsi:type="dcterms:W3CDTF">2014-08-11T00:45:11Z</dcterms:created>
  <dcterms:modified xsi:type="dcterms:W3CDTF">2018-04-09T03:18:07Z</dcterms:modified>
</cp:coreProperties>
</file>