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9" r:id="rId3"/>
    <p:sldId id="260" r:id="rId4"/>
    <p:sldId id="308" r:id="rId5"/>
    <p:sldId id="309" r:id="rId6"/>
    <p:sldId id="310" r:id="rId7"/>
    <p:sldId id="311" r:id="rId8"/>
    <p:sldId id="312" r:id="rId9"/>
    <p:sldId id="307" r:id="rId10"/>
    <p:sldId id="263" r:id="rId11"/>
    <p:sldId id="313" r:id="rId12"/>
    <p:sldId id="314" r:id="rId13"/>
    <p:sldId id="265" r:id="rId14"/>
    <p:sldId id="266" r:id="rId15"/>
    <p:sldId id="267" r:id="rId16"/>
    <p:sldId id="268" r:id="rId17"/>
    <p:sldId id="270" r:id="rId18"/>
    <p:sldId id="315" r:id="rId19"/>
    <p:sldId id="316" r:id="rId20"/>
    <p:sldId id="317" r:id="rId21"/>
    <p:sldId id="318"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4" r:id="rId42"/>
    <p:sldId id="340" r:id="rId43"/>
    <p:sldId id="341" r:id="rId44"/>
    <p:sldId id="342" r:id="rId45"/>
    <p:sldId id="306" r:id="rId46"/>
    <p:sldId id="343" r:id="rId47"/>
    <p:sldId id="346" r:id="rId48"/>
    <p:sldId id="345"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68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107A43-8070-464C-8B35-BDE70CBE42BC}" type="doc">
      <dgm:prSet loTypeId="urn:microsoft.com/office/officeart/2005/8/layout/cycle1" loCatId="cycle" qsTypeId="urn:microsoft.com/office/officeart/2005/8/quickstyle/simple1" qsCatId="simple" csTypeId="urn:microsoft.com/office/officeart/2005/8/colors/accent1_2" csCatId="accent1"/>
      <dgm:spPr/>
    </dgm:pt>
    <dgm:pt modelId="{57CEE751-59B0-4D13-ACB2-0AB2790C1D3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Clarifying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the task</a:t>
          </a:r>
        </a:p>
      </dgm:t>
    </dgm:pt>
    <dgm:pt modelId="{A5E4B8F8-1078-4C89-B618-37C359D32FAA}" type="parTrans" cxnId="{A087C4E0-C72C-45BE-9B22-72E92B238ED9}">
      <dgm:prSet/>
      <dgm:spPr/>
    </dgm:pt>
    <dgm:pt modelId="{02F92F64-9941-4F52-B169-03190A472253}" type="sibTrans" cxnId="{A087C4E0-C72C-45BE-9B22-72E92B238ED9}">
      <dgm:prSet/>
      <dgm:spPr/>
    </dgm:pt>
    <dgm:pt modelId="{11AC3999-B500-4B20-A64B-FF853594D8C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Gathering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information</a:t>
          </a:r>
        </a:p>
      </dgm:t>
    </dgm:pt>
    <dgm:pt modelId="{0F66BBC7-7F42-4458-90A4-11A5E4DADA1B}" type="parTrans" cxnId="{DE0E06F7-DBD9-4F44-9638-9DAE33204C5D}">
      <dgm:prSet/>
      <dgm:spPr/>
    </dgm:pt>
    <dgm:pt modelId="{C200E1AF-1EDE-43D9-8006-35478A884A4F}" type="sibTrans" cxnId="{DE0E06F7-DBD9-4F44-9638-9DAE33204C5D}">
      <dgm:prSet/>
      <dgm:spPr/>
    </dgm:pt>
    <dgm:pt modelId="{8917A9D7-6C05-4756-8161-F578B71AD6E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Taking notes</a:t>
          </a:r>
        </a:p>
      </dgm:t>
    </dgm:pt>
    <dgm:pt modelId="{5E9A358C-0EA5-45D8-B648-E519B476E141}" type="parTrans" cxnId="{62482045-0BE8-43E6-8E3F-580EBCDC6390}">
      <dgm:prSet/>
      <dgm:spPr/>
    </dgm:pt>
    <dgm:pt modelId="{D36A0334-0B07-4AD2-AE79-681656CBF6D5}" type="sibTrans" cxnId="{62482045-0BE8-43E6-8E3F-580EBCDC6390}">
      <dgm:prSet/>
      <dgm:spPr/>
    </dgm:pt>
    <dgm:pt modelId="{CEF43E95-DC88-4E66-A411-CC4EFCB3040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Comparing &amp;</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 evaluating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information</a:t>
          </a:r>
        </a:p>
      </dgm:t>
    </dgm:pt>
    <dgm:pt modelId="{71FAE220-9FBE-47D9-9BFD-E0CBE6CA06C1}" type="parTrans" cxnId="{2D131997-4CCC-417E-89DB-10AF840EE87F}">
      <dgm:prSet/>
      <dgm:spPr/>
    </dgm:pt>
    <dgm:pt modelId="{24D92943-DBEE-4D39-AA58-1701250C78FF}" type="sibTrans" cxnId="{2D131997-4CCC-417E-89DB-10AF840EE87F}">
      <dgm:prSet/>
      <dgm:spPr/>
    </dgm:pt>
    <dgm:pt modelId="{E03C41F1-D54F-4F78-9327-B5CEC025952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Forming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a thesis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itchFamily="18" charset="0"/>
            <a:cs typeface="Arial" pitchFamily="34" charset="0"/>
          </a:endParaRPr>
        </a:p>
      </dgm:t>
    </dgm:pt>
    <dgm:pt modelId="{AD20E3AE-6AB2-4378-AEEE-EA866E41D916}" type="parTrans" cxnId="{0CFFC79A-3584-4012-A9F9-64B45B537201}">
      <dgm:prSet/>
      <dgm:spPr/>
    </dgm:pt>
    <dgm:pt modelId="{FFA94A8B-1BE0-4848-BBAA-8E6563EDF1CA}" type="sibTrans" cxnId="{0CFFC79A-3584-4012-A9F9-64B45B537201}">
      <dgm:prSet/>
      <dgm:spPr/>
    </dgm:pt>
    <dgm:pt modelId="{D1409617-D6A4-4ECE-88C1-31E099D0C4A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Organizing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ideas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itchFamily="18" charset="0"/>
            <a:cs typeface="Arial" pitchFamily="34" charset="0"/>
          </a:endParaRPr>
        </a:p>
      </dgm:t>
    </dgm:pt>
    <dgm:pt modelId="{41E87337-4FBC-4208-A199-D6147C9EB53F}" type="parTrans" cxnId="{83A850D7-606E-4350-A96B-E2288EFCA198}">
      <dgm:prSet/>
      <dgm:spPr/>
    </dgm:pt>
    <dgm:pt modelId="{7D3831E4-058B-48BC-A2D6-73FE02644E95}" type="sibTrans" cxnId="{83A850D7-606E-4350-A96B-E2288EFCA198}">
      <dgm:prSet/>
      <dgm:spPr/>
    </dgm:pt>
    <dgm:pt modelId="{60CB0FFA-DDFB-4A01-9455-DC755D2C659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Writing drafts</a:t>
          </a:r>
        </a:p>
      </dgm:t>
    </dgm:pt>
    <dgm:pt modelId="{6D633615-06F4-4E2C-9896-413D6CB18F58}" type="parTrans" cxnId="{C1053AB0-CE6D-44C4-ADC0-2D7FC9A09AF3}">
      <dgm:prSet/>
      <dgm:spPr/>
    </dgm:pt>
    <dgm:pt modelId="{06F90362-5B5C-4F34-9111-6A200315096A}" type="sibTrans" cxnId="{C1053AB0-CE6D-44C4-ADC0-2D7FC9A09AF3}">
      <dgm:prSet/>
      <dgm:spPr/>
    </dgm:pt>
    <dgm:pt modelId="{7B8CA4ED-94DF-47B2-A3F9-2FE55FBBFC0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Considering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the audience</a:t>
          </a:r>
        </a:p>
      </dgm:t>
    </dgm:pt>
    <dgm:pt modelId="{34003EB1-7F4C-4616-8A64-72FE5C0CA5C6}" type="parTrans" cxnId="{0076DB9F-E8C1-4505-B105-612AB1F85648}">
      <dgm:prSet/>
      <dgm:spPr/>
    </dgm:pt>
    <dgm:pt modelId="{3E0154B8-C7AC-405C-82A6-4174AB87889B}" type="sibTrans" cxnId="{0076DB9F-E8C1-4505-B105-612AB1F85648}">
      <dgm:prSet/>
      <dgm:spPr/>
    </dgm:pt>
    <dgm:pt modelId="{7CCEB3C8-C0E5-4C74-8E56-941F7F15842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Editing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Times New Roman" pitchFamily="18" charset="0"/>
              <a:cs typeface="Arial" pitchFamily="34" charset="0"/>
            </a:rPr>
            <a:t>often</a:t>
          </a:r>
        </a:p>
      </dgm:t>
    </dgm:pt>
    <dgm:pt modelId="{61711D80-C012-422F-B31E-8D71B69B5976}" type="parTrans" cxnId="{41AA1C90-67A6-4DD0-A1F0-DB02DFAF8EBF}">
      <dgm:prSet/>
      <dgm:spPr/>
    </dgm:pt>
    <dgm:pt modelId="{28873555-083A-43D2-A45D-FFB75C6C91D6}" type="sibTrans" cxnId="{41AA1C90-67A6-4DD0-A1F0-DB02DFAF8EBF}">
      <dgm:prSet/>
      <dgm:spPr/>
    </dgm:pt>
    <dgm:pt modelId="{2847E346-062B-4525-9C51-9568D1E75825}" type="pres">
      <dgm:prSet presAssocID="{30107A43-8070-464C-8B35-BDE70CBE42BC}" presName="cycle" presStyleCnt="0">
        <dgm:presLayoutVars>
          <dgm:dir/>
          <dgm:resizeHandles val="exact"/>
        </dgm:presLayoutVars>
      </dgm:prSet>
      <dgm:spPr/>
    </dgm:pt>
    <dgm:pt modelId="{002A7973-636F-462D-9201-6C9409CE3AD6}" type="pres">
      <dgm:prSet presAssocID="{57CEE751-59B0-4D13-ACB2-0AB2790C1D36}" presName="dummy" presStyleCnt="0"/>
      <dgm:spPr/>
    </dgm:pt>
    <dgm:pt modelId="{29B8BFBF-8774-43B3-BD40-47CEE96D2415}" type="pres">
      <dgm:prSet presAssocID="{57CEE751-59B0-4D13-ACB2-0AB2790C1D36}" presName="node" presStyleLbl="revTx" presStyleIdx="0" presStyleCnt="9">
        <dgm:presLayoutVars>
          <dgm:bulletEnabled val="1"/>
        </dgm:presLayoutVars>
      </dgm:prSet>
      <dgm:spPr/>
    </dgm:pt>
    <dgm:pt modelId="{9FA9574D-2FBC-4E4C-9819-8EC4C42ED064}" type="pres">
      <dgm:prSet presAssocID="{02F92F64-9941-4F52-B169-03190A472253}" presName="sibTrans" presStyleLbl="node1" presStyleIdx="0" presStyleCnt="9"/>
      <dgm:spPr/>
    </dgm:pt>
    <dgm:pt modelId="{01FAB7FA-FCED-4562-A18D-40369911D990}" type="pres">
      <dgm:prSet presAssocID="{11AC3999-B500-4B20-A64B-FF853594D8CC}" presName="dummy" presStyleCnt="0"/>
      <dgm:spPr/>
    </dgm:pt>
    <dgm:pt modelId="{AE9D0E81-0F70-4574-8E8B-A4EE6D14E51C}" type="pres">
      <dgm:prSet presAssocID="{11AC3999-B500-4B20-A64B-FF853594D8CC}" presName="node" presStyleLbl="revTx" presStyleIdx="1" presStyleCnt="9">
        <dgm:presLayoutVars>
          <dgm:bulletEnabled val="1"/>
        </dgm:presLayoutVars>
      </dgm:prSet>
      <dgm:spPr/>
    </dgm:pt>
    <dgm:pt modelId="{04107716-B56C-4959-AE1D-830A86949C10}" type="pres">
      <dgm:prSet presAssocID="{C200E1AF-1EDE-43D9-8006-35478A884A4F}" presName="sibTrans" presStyleLbl="node1" presStyleIdx="1" presStyleCnt="9"/>
      <dgm:spPr/>
    </dgm:pt>
    <dgm:pt modelId="{E1BE5F1C-7990-4B11-B0FF-6C75F163158A}" type="pres">
      <dgm:prSet presAssocID="{8917A9D7-6C05-4756-8161-F578B71AD6E1}" presName="dummy" presStyleCnt="0"/>
      <dgm:spPr/>
    </dgm:pt>
    <dgm:pt modelId="{979CEFF6-1F4A-4BB3-9578-D480AB03A950}" type="pres">
      <dgm:prSet presAssocID="{8917A9D7-6C05-4756-8161-F578B71AD6E1}" presName="node" presStyleLbl="revTx" presStyleIdx="2" presStyleCnt="9">
        <dgm:presLayoutVars>
          <dgm:bulletEnabled val="1"/>
        </dgm:presLayoutVars>
      </dgm:prSet>
      <dgm:spPr/>
    </dgm:pt>
    <dgm:pt modelId="{6B87562E-B783-4939-8922-B636009160A8}" type="pres">
      <dgm:prSet presAssocID="{D36A0334-0B07-4AD2-AE79-681656CBF6D5}" presName="sibTrans" presStyleLbl="node1" presStyleIdx="2" presStyleCnt="9"/>
      <dgm:spPr/>
    </dgm:pt>
    <dgm:pt modelId="{AC294876-FF89-47AA-8F3B-942EAF2B0C65}" type="pres">
      <dgm:prSet presAssocID="{CEF43E95-DC88-4E66-A411-CC4EFCB3040B}" presName="dummy" presStyleCnt="0"/>
      <dgm:spPr/>
    </dgm:pt>
    <dgm:pt modelId="{2057C40F-E024-4A51-8CE1-F49F4421FE3B}" type="pres">
      <dgm:prSet presAssocID="{CEF43E95-DC88-4E66-A411-CC4EFCB3040B}" presName="node" presStyleLbl="revTx" presStyleIdx="3" presStyleCnt="9">
        <dgm:presLayoutVars>
          <dgm:bulletEnabled val="1"/>
        </dgm:presLayoutVars>
      </dgm:prSet>
      <dgm:spPr/>
    </dgm:pt>
    <dgm:pt modelId="{D249F1EE-5F69-4C18-BD77-73A22378CB93}" type="pres">
      <dgm:prSet presAssocID="{24D92943-DBEE-4D39-AA58-1701250C78FF}" presName="sibTrans" presStyleLbl="node1" presStyleIdx="3" presStyleCnt="9"/>
      <dgm:spPr/>
    </dgm:pt>
    <dgm:pt modelId="{0EA1DE23-6035-46D9-BA9B-C4912BA4043E}" type="pres">
      <dgm:prSet presAssocID="{E03C41F1-D54F-4F78-9327-B5CEC0259522}" presName="dummy" presStyleCnt="0"/>
      <dgm:spPr/>
    </dgm:pt>
    <dgm:pt modelId="{3AB8053B-78DF-427C-B26E-377215072CE9}" type="pres">
      <dgm:prSet presAssocID="{E03C41F1-D54F-4F78-9327-B5CEC0259522}" presName="node" presStyleLbl="revTx" presStyleIdx="4" presStyleCnt="9">
        <dgm:presLayoutVars>
          <dgm:bulletEnabled val="1"/>
        </dgm:presLayoutVars>
      </dgm:prSet>
      <dgm:spPr/>
    </dgm:pt>
    <dgm:pt modelId="{36E46FAC-F9E3-4E6D-9767-E691A0AFDC19}" type="pres">
      <dgm:prSet presAssocID="{FFA94A8B-1BE0-4848-BBAA-8E6563EDF1CA}" presName="sibTrans" presStyleLbl="node1" presStyleIdx="4" presStyleCnt="9"/>
      <dgm:spPr/>
    </dgm:pt>
    <dgm:pt modelId="{BDB3E547-653B-45D9-B7C1-1D53F11CE5F9}" type="pres">
      <dgm:prSet presAssocID="{D1409617-D6A4-4ECE-88C1-31E099D0C4A1}" presName="dummy" presStyleCnt="0"/>
      <dgm:spPr/>
    </dgm:pt>
    <dgm:pt modelId="{3E74E4D1-75BB-4E21-8DD7-83C5ABC03C20}" type="pres">
      <dgm:prSet presAssocID="{D1409617-D6A4-4ECE-88C1-31E099D0C4A1}" presName="node" presStyleLbl="revTx" presStyleIdx="5" presStyleCnt="9">
        <dgm:presLayoutVars>
          <dgm:bulletEnabled val="1"/>
        </dgm:presLayoutVars>
      </dgm:prSet>
      <dgm:spPr/>
    </dgm:pt>
    <dgm:pt modelId="{839D4EC5-DD45-4D4B-9219-8585E608C536}" type="pres">
      <dgm:prSet presAssocID="{7D3831E4-058B-48BC-A2D6-73FE02644E95}" presName="sibTrans" presStyleLbl="node1" presStyleIdx="5" presStyleCnt="9"/>
      <dgm:spPr/>
    </dgm:pt>
    <dgm:pt modelId="{27B076D3-70F6-4A67-9660-EFD33BE0917B}" type="pres">
      <dgm:prSet presAssocID="{60CB0FFA-DDFB-4A01-9455-DC755D2C6590}" presName="dummy" presStyleCnt="0"/>
      <dgm:spPr/>
    </dgm:pt>
    <dgm:pt modelId="{8CBC1820-6603-47AB-94CD-87969471BEB4}" type="pres">
      <dgm:prSet presAssocID="{60CB0FFA-DDFB-4A01-9455-DC755D2C6590}" presName="node" presStyleLbl="revTx" presStyleIdx="6" presStyleCnt="9">
        <dgm:presLayoutVars>
          <dgm:bulletEnabled val="1"/>
        </dgm:presLayoutVars>
      </dgm:prSet>
      <dgm:spPr/>
    </dgm:pt>
    <dgm:pt modelId="{27E6C4FF-9527-4F3D-B7E0-27DD103E700F}" type="pres">
      <dgm:prSet presAssocID="{06F90362-5B5C-4F34-9111-6A200315096A}" presName="sibTrans" presStyleLbl="node1" presStyleIdx="6" presStyleCnt="9"/>
      <dgm:spPr/>
    </dgm:pt>
    <dgm:pt modelId="{40AA7094-9B61-4EE6-8D3B-01C9169EA793}" type="pres">
      <dgm:prSet presAssocID="{7B8CA4ED-94DF-47B2-A3F9-2FE55FBBFC0A}" presName="dummy" presStyleCnt="0"/>
      <dgm:spPr/>
    </dgm:pt>
    <dgm:pt modelId="{5B380C08-74D1-4EA4-BA80-2A3DF909EB4E}" type="pres">
      <dgm:prSet presAssocID="{7B8CA4ED-94DF-47B2-A3F9-2FE55FBBFC0A}" presName="node" presStyleLbl="revTx" presStyleIdx="7" presStyleCnt="9">
        <dgm:presLayoutVars>
          <dgm:bulletEnabled val="1"/>
        </dgm:presLayoutVars>
      </dgm:prSet>
      <dgm:spPr/>
    </dgm:pt>
    <dgm:pt modelId="{F24545F7-4222-433F-B4F9-10A7E5E35ED6}" type="pres">
      <dgm:prSet presAssocID="{3E0154B8-C7AC-405C-82A6-4174AB87889B}" presName="sibTrans" presStyleLbl="node1" presStyleIdx="7" presStyleCnt="9"/>
      <dgm:spPr/>
    </dgm:pt>
    <dgm:pt modelId="{082F1D67-5F04-461E-9FD6-DB42F46DB15B}" type="pres">
      <dgm:prSet presAssocID="{7CCEB3C8-C0E5-4C74-8E56-941F7F158424}" presName="dummy" presStyleCnt="0"/>
      <dgm:spPr/>
    </dgm:pt>
    <dgm:pt modelId="{3C51A813-3707-4DA1-A601-8E2726524828}" type="pres">
      <dgm:prSet presAssocID="{7CCEB3C8-C0E5-4C74-8E56-941F7F158424}" presName="node" presStyleLbl="revTx" presStyleIdx="8" presStyleCnt="9">
        <dgm:presLayoutVars>
          <dgm:bulletEnabled val="1"/>
        </dgm:presLayoutVars>
      </dgm:prSet>
      <dgm:spPr/>
    </dgm:pt>
    <dgm:pt modelId="{55AC2364-F21E-42A5-9E52-44BC8A207E8F}" type="pres">
      <dgm:prSet presAssocID="{28873555-083A-43D2-A45D-FFB75C6C91D6}" presName="sibTrans" presStyleLbl="node1" presStyleIdx="8" presStyleCnt="9"/>
      <dgm:spPr/>
    </dgm:pt>
  </dgm:ptLst>
  <dgm:cxnLst>
    <dgm:cxn modelId="{4825E406-783A-4DC6-A881-3716846832F7}" type="presOf" srcId="{28873555-083A-43D2-A45D-FFB75C6C91D6}" destId="{55AC2364-F21E-42A5-9E52-44BC8A207E8F}" srcOrd="0" destOrd="0" presId="urn:microsoft.com/office/officeart/2005/8/layout/cycle1"/>
    <dgm:cxn modelId="{E3AA0629-6E95-4171-9F4F-90B741EBB59E}" type="presOf" srcId="{7B8CA4ED-94DF-47B2-A3F9-2FE55FBBFC0A}" destId="{5B380C08-74D1-4EA4-BA80-2A3DF909EB4E}" srcOrd="0" destOrd="0" presId="urn:microsoft.com/office/officeart/2005/8/layout/cycle1"/>
    <dgm:cxn modelId="{CFB71639-28E5-4302-8D13-3614410AC079}" type="presOf" srcId="{C200E1AF-1EDE-43D9-8006-35478A884A4F}" destId="{04107716-B56C-4959-AE1D-830A86949C10}" srcOrd="0" destOrd="0" presId="urn:microsoft.com/office/officeart/2005/8/layout/cycle1"/>
    <dgm:cxn modelId="{C2B6213C-D573-4AB0-9B42-FA53D371FAAA}" type="presOf" srcId="{30107A43-8070-464C-8B35-BDE70CBE42BC}" destId="{2847E346-062B-4525-9C51-9568D1E75825}" srcOrd="0" destOrd="0" presId="urn:microsoft.com/office/officeart/2005/8/layout/cycle1"/>
    <dgm:cxn modelId="{E2E7615B-EA95-42B1-94A3-94C1211F8362}" type="presOf" srcId="{D1409617-D6A4-4ECE-88C1-31E099D0C4A1}" destId="{3E74E4D1-75BB-4E21-8DD7-83C5ABC03C20}" srcOrd="0" destOrd="0" presId="urn:microsoft.com/office/officeart/2005/8/layout/cycle1"/>
    <dgm:cxn modelId="{1B37555C-264A-4A98-A747-B17EA066B142}" type="presOf" srcId="{06F90362-5B5C-4F34-9111-6A200315096A}" destId="{27E6C4FF-9527-4F3D-B7E0-27DD103E700F}" srcOrd="0" destOrd="0" presId="urn:microsoft.com/office/officeart/2005/8/layout/cycle1"/>
    <dgm:cxn modelId="{20DD2B5D-FD9E-4E25-9750-DB0BB2E54FCE}" type="presOf" srcId="{7CCEB3C8-C0E5-4C74-8E56-941F7F158424}" destId="{3C51A813-3707-4DA1-A601-8E2726524828}" srcOrd="0" destOrd="0" presId="urn:microsoft.com/office/officeart/2005/8/layout/cycle1"/>
    <dgm:cxn modelId="{1631B842-0F1D-46E6-AEF6-7FBC35CAAF8E}" type="presOf" srcId="{E03C41F1-D54F-4F78-9327-B5CEC0259522}" destId="{3AB8053B-78DF-427C-B26E-377215072CE9}" srcOrd="0" destOrd="0" presId="urn:microsoft.com/office/officeart/2005/8/layout/cycle1"/>
    <dgm:cxn modelId="{62482045-0BE8-43E6-8E3F-580EBCDC6390}" srcId="{30107A43-8070-464C-8B35-BDE70CBE42BC}" destId="{8917A9D7-6C05-4756-8161-F578B71AD6E1}" srcOrd="2" destOrd="0" parTransId="{5E9A358C-0EA5-45D8-B648-E519B476E141}" sibTransId="{D36A0334-0B07-4AD2-AE79-681656CBF6D5}"/>
    <dgm:cxn modelId="{82A2504B-418F-44F7-9503-EA01C962A735}" type="presOf" srcId="{02F92F64-9941-4F52-B169-03190A472253}" destId="{9FA9574D-2FBC-4E4C-9819-8EC4C42ED064}" srcOrd="0" destOrd="0" presId="urn:microsoft.com/office/officeart/2005/8/layout/cycle1"/>
    <dgm:cxn modelId="{642CA14D-4A94-4AA4-BA46-05E402C436AF}" type="presOf" srcId="{8917A9D7-6C05-4756-8161-F578B71AD6E1}" destId="{979CEFF6-1F4A-4BB3-9578-D480AB03A950}" srcOrd="0" destOrd="0" presId="urn:microsoft.com/office/officeart/2005/8/layout/cycle1"/>
    <dgm:cxn modelId="{EF5A6B51-8A4F-4241-8E2D-47EA96BF55EA}" type="presOf" srcId="{FFA94A8B-1BE0-4848-BBAA-8E6563EDF1CA}" destId="{36E46FAC-F9E3-4E6D-9767-E691A0AFDC19}" srcOrd="0" destOrd="0" presId="urn:microsoft.com/office/officeart/2005/8/layout/cycle1"/>
    <dgm:cxn modelId="{4D73C87B-1F7A-41F9-BDF3-23926668F73F}" type="presOf" srcId="{57CEE751-59B0-4D13-ACB2-0AB2790C1D36}" destId="{29B8BFBF-8774-43B3-BD40-47CEE96D2415}" srcOrd="0" destOrd="0" presId="urn:microsoft.com/office/officeart/2005/8/layout/cycle1"/>
    <dgm:cxn modelId="{F33E458F-4373-49B3-BFF0-5D15F7C776EB}" type="presOf" srcId="{60CB0FFA-DDFB-4A01-9455-DC755D2C6590}" destId="{8CBC1820-6603-47AB-94CD-87969471BEB4}" srcOrd="0" destOrd="0" presId="urn:microsoft.com/office/officeart/2005/8/layout/cycle1"/>
    <dgm:cxn modelId="{41AA1C90-67A6-4DD0-A1F0-DB02DFAF8EBF}" srcId="{30107A43-8070-464C-8B35-BDE70CBE42BC}" destId="{7CCEB3C8-C0E5-4C74-8E56-941F7F158424}" srcOrd="8" destOrd="0" parTransId="{61711D80-C012-422F-B31E-8D71B69B5976}" sibTransId="{28873555-083A-43D2-A45D-FFB75C6C91D6}"/>
    <dgm:cxn modelId="{A2131891-DE37-4BF6-AB82-28858DFC5D72}" type="presOf" srcId="{24D92943-DBEE-4D39-AA58-1701250C78FF}" destId="{D249F1EE-5F69-4C18-BD77-73A22378CB93}" srcOrd="0" destOrd="0" presId="urn:microsoft.com/office/officeart/2005/8/layout/cycle1"/>
    <dgm:cxn modelId="{2D131997-4CCC-417E-89DB-10AF840EE87F}" srcId="{30107A43-8070-464C-8B35-BDE70CBE42BC}" destId="{CEF43E95-DC88-4E66-A411-CC4EFCB3040B}" srcOrd="3" destOrd="0" parTransId="{71FAE220-9FBE-47D9-9BFD-E0CBE6CA06C1}" sibTransId="{24D92943-DBEE-4D39-AA58-1701250C78FF}"/>
    <dgm:cxn modelId="{0CFFC79A-3584-4012-A9F9-64B45B537201}" srcId="{30107A43-8070-464C-8B35-BDE70CBE42BC}" destId="{E03C41F1-D54F-4F78-9327-B5CEC0259522}" srcOrd="4" destOrd="0" parTransId="{AD20E3AE-6AB2-4378-AEEE-EA866E41D916}" sibTransId="{FFA94A8B-1BE0-4848-BBAA-8E6563EDF1CA}"/>
    <dgm:cxn modelId="{0076DB9F-E8C1-4505-B105-612AB1F85648}" srcId="{30107A43-8070-464C-8B35-BDE70CBE42BC}" destId="{7B8CA4ED-94DF-47B2-A3F9-2FE55FBBFC0A}" srcOrd="7" destOrd="0" parTransId="{34003EB1-7F4C-4616-8A64-72FE5C0CA5C6}" sibTransId="{3E0154B8-C7AC-405C-82A6-4174AB87889B}"/>
    <dgm:cxn modelId="{C1053AB0-CE6D-44C4-ADC0-2D7FC9A09AF3}" srcId="{30107A43-8070-464C-8B35-BDE70CBE42BC}" destId="{60CB0FFA-DDFB-4A01-9455-DC755D2C6590}" srcOrd="6" destOrd="0" parTransId="{6D633615-06F4-4E2C-9896-413D6CB18F58}" sibTransId="{06F90362-5B5C-4F34-9111-6A200315096A}"/>
    <dgm:cxn modelId="{00453AC4-F23E-4676-81D6-BE76543AD024}" type="presOf" srcId="{D36A0334-0B07-4AD2-AE79-681656CBF6D5}" destId="{6B87562E-B783-4939-8922-B636009160A8}" srcOrd="0" destOrd="0" presId="urn:microsoft.com/office/officeart/2005/8/layout/cycle1"/>
    <dgm:cxn modelId="{83A850D7-606E-4350-A96B-E2288EFCA198}" srcId="{30107A43-8070-464C-8B35-BDE70CBE42BC}" destId="{D1409617-D6A4-4ECE-88C1-31E099D0C4A1}" srcOrd="5" destOrd="0" parTransId="{41E87337-4FBC-4208-A199-D6147C9EB53F}" sibTransId="{7D3831E4-058B-48BC-A2D6-73FE02644E95}"/>
    <dgm:cxn modelId="{E9E798D8-B9D5-4D87-8642-A72678C30279}" type="presOf" srcId="{3E0154B8-C7AC-405C-82A6-4174AB87889B}" destId="{F24545F7-4222-433F-B4F9-10A7E5E35ED6}" srcOrd="0" destOrd="0" presId="urn:microsoft.com/office/officeart/2005/8/layout/cycle1"/>
    <dgm:cxn modelId="{A087C4E0-C72C-45BE-9B22-72E92B238ED9}" srcId="{30107A43-8070-464C-8B35-BDE70CBE42BC}" destId="{57CEE751-59B0-4D13-ACB2-0AB2790C1D36}" srcOrd="0" destOrd="0" parTransId="{A5E4B8F8-1078-4C89-B618-37C359D32FAA}" sibTransId="{02F92F64-9941-4F52-B169-03190A472253}"/>
    <dgm:cxn modelId="{1C03A9E7-AA4D-45F6-9782-CEEF91B52126}" type="presOf" srcId="{CEF43E95-DC88-4E66-A411-CC4EFCB3040B}" destId="{2057C40F-E024-4A51-8CE1-F49F4421FE3B}" srcOrd="0" destOrd="0" presId="urn:microsoft.com/office/officeart/2005/8/layout/cycle1"/>
    <dgm:cxn modelId="{EDA51CE9-1664-4C7B-A9D4-CCC1FEA5C412}" type="presOf" srcId="{11AC3999-B500-4B20-A64B-FF853594D8CC}" destId="{AE9D0E81-0F70-4574-8E8B-A4EE6D14E51C}" srcOrd="0" destOrd="0" presId="urn:microsoft.com/office/officeart/2005/8/layout/cycle1"/>
    <dgm:cxn modelId="{DE0E06F7-DBD9-4F44-9638-9DAE33204C5D}" srcId="{30107A43-8070-464C-8B35-BDE70CBE42BC}" destId="{11AC3999-B500-4B20-A64B-FF853594D8CC}" srcOrd="1" destOrd="0" parTransId="{0F66BBC7-7F42-4458-90A4-11A5E4DADA1B}" sibTransId="{C200E1AF-1EDE-43D9-8006-35478A884A4F}"/>
    <dgm:cxn modelId="{D431AAFC-8D16-4243-A47B-C280325C79A3}" type="presOf" srcId="{7D3831E4-058B-48BC-A2D6-73FE02644E95}" destId="{839D4EC5-DD45-4D4B-9219-8585E608C536}" srcOrd="0" destOrd="0" presId="urn:microsoft.com/office/officeart/2005/8/layout/cycle1"/>
    <dgm:cxn modelId="{C611440A-CE68-4CE4-B0B0-BB2204A98D30}" type="presParOf" srcId="{2847E346-062B-4525-9C51-9568D1E75825}" destId="{002A7973-636F-462D-9201-6C9409CE3AD6}" srcOrd="0" destOrd="0" presId="urn:microsoft.com/office/officeart/2005/8/layout/cycle1"/>
    <dgm:cxn modelId="{94E0B351-A852-4732-AAB8-217AF810E019}" type="presParOf" srcId="{2847E346-062B-4525-9C51-9568D1E75825}" destId="{29B8BFBF-8774-43B3-BD40-47CEE96D2415}" srcOrd="1" destOrd="0" presId="urn:microsoft.com/office/officeart/2005/8/layout/cycle1"/>
    <dgm:cxn modelId="{35ECCFA3-C626-4064-837A-D98B7F3B33AC}" type="presParOf" srcId="{2847E346-062B-4525-9C51-9568D1E75825}" destId="{9FA9574D-2FBC-4E4C-9819-8EC4C42ED064}" srcOrd="2" destOrd="0" presId="urn:microsoft.com/office/officeart/2005/8/layout/cycle1"/>
    <dgm:cxn modelId="{C2C15542-2372-4044-A7C5-8471E7416973}" type="presParOf" srcId="{2847E346-062B-4525-9C51-9568D1E75825}" destId="{01FAB7FA-FCED-4562-A18D-40369911D990}" srcOrd="3" destOrd="0" presId="urn:microsoft.com/office/officeart/2005/8/layout/cycle1"/>
    <dgm:cxn modelId="{2AD6B098-A19D-44F4-BB60-F6C404E31D16}" type="presParOf" srcId="{2847E346-062B-4525-9C51-9568D1E75825}" destId="{AE9D0E81-0F70-4574-8E8B-A4EE6D14E51C}" srcOrd="4" destOrd="0" presId="urn:microsoft.com/office/officeart/2005/8/layout/cycle1"/>
    <dgm:cxn modelId="{543177EB-EA25-4D0B-8A1A-F7107C16157C}" type="presParOf" srcId="{2847E346-062B-4525-9C51-9568D1E75825}" destId="{04107716-B56C-4959-AE1D-830A86949C10}" srcOrd="5" destOrd="0" presId="urn:microsoft.com/office/officeart/2005/8/layout/cycle1"/>
    <dgm:cxn modelId="{D3109986-3371-4364-AA8B-506E25BE7899}" type="presParOf" srcId="{2847E346-062B-4525-9C51-9568D1E75825}" destId="{E1BE5F1C-7990-4B11-B0FF-6C75F163158A}" srcOrd="6" destOrd="0" presId="urn:microsoft.com/office/officeart/2005/8/layout/cycle1"/>
    <dgm:cxn modelId="{9A4A7904-96E0-42E7-BE4D-D922805E4C47}" type="presParOf" srcId="{2847E346-062B-4525-9C51-9568D1E75825}" destId="{979CEFF6-1F4A-4BB3-9578-D480AB03A950}" srcOrd="7" destOrd="0" presId="urn:microsoft.com/office/officeart/2005/8/layout/cycle1"/>
    <dgm:cxn modelId="{8003A19D-F620-46A1-A2F1-689ACC790C4B}" type="presParOf" srcId="{2847E346-062B-4525-9C51-9568D1E75825}" destId="{6B87562E-B783-4939-8922-B636009160A8}" srcOrd="8" destOrd="0" presId="urn:microsoft.com/office/officeart/2005/8/layout/cycle1"/>
    <dgm:cxn modelId="{71DB4E9F-9198-4F8F-ADDC-8B1E4125C1CE}" type="presParOf" srcId="{2847E346-062B-4525-9C51-9568D1E75825}" destId="{AC294876-FF89-47AA-8F3B-942EAF2B0C65}" srcOrd="9" destOrd="0" presId="urn:microsoft.com/office/officeart/2005/8/layout/cycle1"/>
    <dgm:cxn modelId="{077014B8-C893-46E1-A75B-3E1FCDD681FD}" type="presParOf" srcId="{2847E346-062B-4525-9C51-9568D1E75825}" destId="{2057C40F-E024-4A51-8CE1-F49F4421FE3B}" srcOrd="10" destOrd="0" presId="urn:microsoft.com/office/officeart/2005/8/layout/cycle1"/>
    <dgm:cxn modelId="{C70ABC77-1D5A-43BA-9292-D169DECC0293}" type="presParOf" srcId="{2847E346-062B-4525-9C51-9568D1E75825}" destId="{D249F1EE-5F69-4C18-BD77-73A22378CB93}" srcOrd="11" destOrd="0" presId="urn:microsoft.com/office/officeart/2005/8/layout/cycle1"/>
    <dgm:cxn modelId="{CB6C54FE-DE19-46F9-8466-FEE45183762C}" type="presParOf" srcId="{2847E346-062B-4525-9C51-9568D1E75825}" destId="{0EA1DE23-6035-46D9-BA9B-C4912BA4043E}" srcOrd="12" destOrd="0" presId="urn:microsoft.com/office/officeart/2005/8/layout/cycle1"/>
    <dgm:cxn modelId="{6EBCBF92-92A1-4B86-967F-624A5DED9319}" type="presParOf" srcId="{2847E346-062B-4525-9C51-9568D1E75825}" destId="{3AB8053B-78DF-427C-B26E-377215072CE9}" srcOrd="13" destOrd="0" presId="urn:microsoft.com/office/officeart/2005/8/layout/cycle1"/>
    <dgm:cxn modelId="{EBF3F074-C2DC-4860-B799-E3850E101025}" type="presParOf" srcId="{2847E346-062B-4525-9C51-9568D1E75825}" destId="{36E46FAC-F9E3-4E6D-9767-E691A0AFDC19}" srcOrd="14" destOrd="0" presId="urn:microsoft.com/office/officeart/2005/8/layout/cycle1"/>
    <dgm:cxn modelId="{CD630314-4782-4EA3-AB25-97438898737E}" type="presParOf" srcId="{2847E346-062B-4525-9C51-9568D1E75825}" destId="{BDB3E547-653B-45D9-B7C1-1D53F11CE5F9}" srcOrd="15" destOrd="0" presId="urn:microsoft.com/office/officeart/2005/8/layout/cycle1"/>
    <dgm:cxn modelId="{C9C18E34-7586-4594-8967-DE97C4F5A4C9}" type="presParOf" srcId="{2847E346-062B-4525-9C51-9568D1E75825}" destId="{3E74E4D1-75BB-4E21-8DD7-83C5ABC03C20}" srcOrd="16" destOrd="0" presId="urn:microsoft.com/office/officeart/2005/8/layout/cycle1"/>
    <dgm:cxn modelId="{FC94E687-5695-475C-B6CD-C8B0C0753E9F}" type="presParOf" srcId="{2847E346-062B-4525-9C51-9568D1E75825}" destId="{839D4EC5-DD45-4D4B-9219-8585E608C536}" srcOrd="17" destOrd="0" presId="urn:microsoft.com/office/officeart/2005/8/layout/cycle1"/>
    <dgm:cxn modelId="{7E73EF23-1A99-4DFC-833E-46594D67A6D4}" type="presParOf" srcId="{2847E346-062B-4525-9C51-9568D1E75825}" destId="{27B076D3-70F6-4A67-9660-EFD33BE0917B}" srcOrd="18" destOrd="0" presId="urn:microsoft.com/office/officeart/2005/8/layout/cycle1"/>
    <dgm:cxn modelId="{32CF4001-1334-4393-AE60-F522ABE75DE4}" type="presParOf" srcId="{2847E346-062B-4525-9C51-9568D1E75825}" destId="{8CBC1820-6603-47AB-94CD-87969471BEB4}" srcOrd="19" destOrd="0" presId="urn:microsoft.com/office/officeart/2005/8/layout/cycle1"/>
    <dgm:cxn modelId="{9544CAD3-5277-43FC-9300-8CE6FB219D1E}" type="presParOf" srcId="{2847E346-062B-4525-9C51-9568D1E75825}" destId="{27E6C4FF-9527-4F3D-B7E0-27DD103E700F}" srcOrd="20" destOrd="0" presId="urn:microsoft.com/office/officeart/2005/8/layout/cycle1"/>
    <dgm:cxn modelId="{0BFA358C-5F1D-4422-A334-0DE4B341C506}" type="presParOf" srcId="{2847E346-062B-4525-9C51-9568D1E75825}" destId="{40AA7094-9B61-4EE6-8D3B-01C9169EA793}" srcOrd="21" destOrd="0" presId="urn:microsoft.com/office/officeart/2005/8/layout/cycle1"/>
    <dgm:cxn modelId="{38830363-F8B2-4B3D-A187-44E584C951CE}" type="presParOf" srcId="{2847E346-062B-4525-9C51-9568D1E75825}" destId="{5B380C08-74D1-4EA4-BA80-2A3DF909EB4E}" srcOrd="22" destOrd="0" presId="urn:microsoft.com/office/officeart/2005/8/layout/cycle1"/>
    <dgm:cxn modelId="{0CC58044-17E5-4A1B-9876-C27CF765AEDE}" type="presParOf" srcId="{2847E346-062B-4525-9C51-9568D1E75825}" destId="{F24545F7-4222-433F-B4F9-10A7E5E35ED6}" srcOrd="23" destOrd="0" presId="urn:microsoft.com/office/officeart/2005/8/layout/cycle1"/>
    <dgm:cxn modelId="{B84D8006-1E32-47DA-A6B2-08F5F28208E8}" type="presParOf" srcId="{2847E346-062B-4525-9C51-9568D1E75825}" destId="{082F1D67-5F04-461E-9FD6-DB42F46DB15B}" srcOrd="24" destOrd="0" presId="urn:microsoft.com/office/officeart/2005/8/layout/cycle1"/>
    <dgm:cxn modelId="{A5BC0530-6054-4226-8BBD-9CB3E4C5CBCD}" type="presParOf" srcId="{2847E346-062B-4525-9C51-9568D1E75825}" destId="{3C51A813-3707-4DA1-A601-8E2726524828}" srcOrd="25" destOrd="0" presId="urn:microsoft.com/office/officeart/2005/8/layout/cycle1"/>
    <dgm:cxn modelId="{AC91DEC6-70CF-4E43-931C-81453DF570A2}" type="presParOf" srcId="{2847E346-062B-4525-9C51-9568D1E75825}" destId="{55AC2364-F21E-42A5-9E52-44BC8A207E8F}" srcOrd="26"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8BFBF-8774-43B3-BD40-47CEE96D2415}">
      <dsp:nvSpPr>
        <dsp:cNvPr id="0" name=""/>
        <dsp:cNvSpPr/>
      </dsp:nvSpPr>
      <dsp:spPr>
        <a:xfrm>
          <a:off x="2857922" y="28204"/>
          <a:ext cx="694283" cy="69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Clarifying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the task</a:t>
          </a:r>
        </a:p>
      </dsp:txBody>
      <dsp:txXfrm>
        <a:off x="2857922" y="28204"/>
        <a:ext cx="694283" cy="694283"/>
      </dsp:txXfrm>
    </dsp:sp>
    <dsp:sp modelId="{9FA9574D-2FBC-4E4C-9819-8EC4C42ED064}">
      <dsp:nvSpPr>
        <dsp:cNvPr id="0" name=""/>
        <dsp:cNvSpPr/>
      </dsp:nvSpPr>
      <dsp:spPr>
        <a:xfrm>
          <a:off x="168509" y="98814"/>
          <a:ext cx="4600106" cy="4600106"/>
        </a:xfrm>
        <a:prstGeom prst="circularArrow">
          <a:avLst>
            <a:gd name="adj1" fmla="val 2943"/>
            <a:gd name="adj2" fmla="val 180132"/>
            <a:gd name="adj3" fmla="val 18936347"/>
            <a:gd name="adj4" fmla="val 18012825"/>
            <a:gd name="adj5" fmla="val 343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9D0E81-0F70-4574-8E8B-A4EE6D14E51C}">
      <dsp:nvSpPr>
        <dsp:cNvPr id="0" name=""/>
        <dsp:cNvSpPr/>
      </dsp:nvSpPr>
      <dsp:spPr>
        <a:xfrm>
          <a:off x="3986307" y="975032"/>
          <a:ext cx="694283" cy="69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Gathering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information</a:t>
          </a:r>
        </a:p>
      </dsp:txBody>
      <dsp:txXfrm>
        <a:off x="3986307" y="975032"/>
        <a:ext cx="694283" cy="694283"/>
      </dsp:txXfrm>
    </dsp:sp>
    <dsp:sp modelId="{04107716-B56C-4959-AE1D-830A86949C10}">
      <dsp:nvSpPr>
        <dsp:cNvPr id="0" name=""/>
        <dsp:cNvSpPr/>
      </dsp:nvSpPr>
      <dsp:spPr>
        <a:xfrm>
          <a:off x="168509" y="98814"/>
          <a:ext cx="4600106" cy="4600106"/>
        </a:xfrm>
        <a:prstGeom prst="circularArrow">
          <a:avLst>
            <a:gd name="adj1" fmla="val 2943"/>
            <a:gd name="adj2" fmla="val 180132"/>
            <a:gd name="adj3" fmla="val 21462637"/>
            <a:gd name="adj4" fmla="val 20411800"/>
            <a:gd name="adj5" fmla="val 343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CEFF6-1F4A-4BB3-9578-D480AB03A950}">
      <dsp:nvSpPr>
        <dsp:cNvPr id="0" name=""/>
        <dsp:cNvSpPr/>
      </dsp:nvSpPr>
      <dsp:spPr>
        <a:xfrm>
          <a:off x="4242092" y="2425657"/>
          <a:ext cx="694283" cy="69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Taking notes</a:t>
          </a:r>
        </a:p>
      </dsp:txBody>
      <dsp:txXfrm>
        <a:off x="4242092" y="2425657"/>
        <a:ext cx="694283" cy="694283"/>
      </dsp:txXfrm>
    </dsp:sp>
    <dsp:sp modelId="{6B87562E-B783-4939-8922-B636009160A8}">
      <dsp:nvSpPr>
        <dsp:cNvPr id="0" name=""/>
        <dsp:cNvSpPr/>
      </dsp:nvSpPr>
      <dsp:spPr>
        <a:xfrm>
          <a:off x="168509" y="98814"/>
          <a:ext cx="4600106" cy="4600106"/>
        </a:xfrm>
        <a:prstGeom prst="circularArrow">
          <a:avLst>
            <a:gd name="adj1" fmla="val 2943"/>
            <a:gd name="adj2" fmla="val 180132"/>
            <a:gd name="adj3" fmla="val 2052895"/>
            <a:gd name="adj4" fmla="val 1173825"/>
            <a:gd name="adj5" fmla="val 343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57C40F-E024-4A51-8CE1-F49F4421FE3B}">
      <dsp:nvSpPr>
        <dsp:cNvPr id="0" name=""/>
        <dsp:cNvSpPr/>
      </dsp:nvSpPr>
      <dsp:spPr>
        <a:xfrm>
          <a:off x="3505590" y="3701315"/>
          <a:ext cx="694283" cy="69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kern="1200" cap="none" normalizeH="0" baseline="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Comparing &amp;</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 evaluating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information</a:t>
          </a:r>
        </a:p>
      </dsp:txBody>
      <dsp:txXfrm>
        <a:off x="3505590" y="3701315"/>
        <a:ext cx="694283" cy="694283"/>
      </dsp:txXfrm>
    </dsp:sp>
    <dsp:sp modelId="{D249F1EE-5F69-4C18-BD77-73A22378CB93}">
      <dsp:nvSpPr>
        <dsp:cNvPr id="0" name=""/>
        <dsp:cNvSpPr/>
      </dsp:nvSpPr>
      <dsp:spPr>
        <a:xfrm>
          <a:off x="168509" y="98814"/>
          <a:ext cx="4600106" cy="4600106"/>
        </a:xfrm>
        <a:prstGeom prst="circularArrow">
          <a:avLst>
            <a:gd name="adj1" fmla="val 2943"/>
            <a:gd name="adj2" fmla="val 180132"/>
            <a:gd name="adj3" fmla="val 4663249"/>
            <a:gd name="adj4" fmla="val 3672680"/>
            <a:gd name="adj5" fmla="val 343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B8053B-78DF-427C-B26E-377215072CE9}">
      <dsp:nvSpPr>
        <dsp:cNvPr id="0" name=""/>
        <dsp:cNvSpPr/>
      </dsp:nvSpPr>
      <dsp:spPr>
        <a:xfrm>
          <a:off x="2121420" y="4205111"/>
          <a:ext cx="694283" cy="69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Forming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a thesis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kern="1200" cap="none" normalizeH="0" baseline="0">
            <a:ln>
              <a:noFill/>
            </a:ln>
            <a:solidFill>
              <a:schemeClr val="tx1"/>
            </a:solidFill>
            <a:effectLst/>
            <a:latin typeface="Times New Roman" pitchFamily="18" charset="0"/>
            <a:cs typeface="Arial" pitchFamily="34" charset="0"/>
          </a:endParaRPr>
        </a:p>
      </dsp:txBody>
      <dsp:txXfrm>
        <a:off x="2121420" y="4205111"/>
        <a:ext cx="694283" cy="694283"/>
      </dsp:txXfrm>
    </dsp:sp>
    <dsp:sp modelId="{36E46FAC-F9E3-4E6D-9767-E691A0AFDC19}">
      <dsp:nvSpPr>
        <dsp:cNvPr id="0" name=""/>
        <dsp:cNvSpPr/>
      </dsp:nvSpPr>
      <dsp:spPr>
        <a:xfrm>
          <a:off x="168509" y="98814"/>
          <a:ext cx="4600106" cy="4600106"/>
        </a:xfrm>
        <a:prstGeom prst="circularArrow">
          <a:avLst>
            <a:gd name="adj1" fmla="val 2943"/>
            <a:gd name="adj2" fmla="val 180132"/>
            <a:gd name="adj3" fmla="val 6947187"/>
            <a:gd name="adj4" fmla="val 5956619"/>
            <a:gd name="adj5" fmla="val 343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74E4D1-75BB-4E21-8DD7-83C5ABC03C20}">
      <dsp:nvSpPr>
        <dsp:cNvPr id="0" name=""/>
        <dsp:cNvSpPr/>
      </dsp:nvSpPr>
      <dsp:spPr>
        <a:xfrm>
          <a:off x="737251" y="3701315"/>
          <a:ext cx="694283" cy="69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Organizing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ideas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kern="1200" cap="none" normalizeH="0" baseline="0">
            <a:ln>
              <a:noFill/>
            </a:ln>
            <a:solidFill>
              <a:schemeClr val="tx1"/>
            </a:solidFill>
            <a:effectLst/>
            <a:latin typeface="Times New Roman" pitchFamily="18" charset="0"/>
            <a:cs typeface="Arial" pitchFamily="34" charset="0"/>
          </a:endParaRPr>
        </a:p>
      </dsp:txBody>
      <dsp:txXfrm>
        <a:off x="737251" y="3701315"/>
        <a:ext cx="694283" cy="694283"/>
      </dsp:txXfrm>
    </dsp:sp>
    <dsp:sp modelId="{839D4EC5-DD45-4D4B-9219-8585E608C536}">
      <dsp:nvSpPr>
        <dsp:cNvPr id="0" name=""/>
        <dsp:cNvSpPr/>
      </dsp:nvSpPr>
      <dsp:spPr>
        <a:xfrm>
          <a:off x="168509" y="98814"/>
          <a:ext cx="4600106" cy="4600106"/>
        </a:xfrm>
        <a:prstGeom prst="circularArrow">
          <a:avLst>
            <a:gd name="adj1" fmla="val 2943"/>
            <a:gd name="adj2" fmla="val 180132"/>
            <a:gd name="adj3" fmla="val 9446043"/>
            <a:gd name="adj4" fmla="val 8566973"/>
            <a:gd name="adj5" fmla="val 343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BC1820-6603-47AB-94CD-87969471BEB4}">
      <dsp:nvSpPr>
        <dsp:cNvPr id="0" name=""/>
        <dsp:cNvSpPr/>
      </dsp:nvSpPr>
      <dsp:spPr>
        <a:xfrm>
          <a:off x="749" y="2425657"/>
          <a:ext cx="694283" cy="69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Writing drafts</a:t>
          </a:r>
        </a:p>
      </dsp:txBody>
      <dsp:txXfrm>
        <a:off x="749" y="2425657"/>
        <a:ext cx="694283" cy="694283"/>
      </dsp:txXfrm>
    </dsp:sp>
    <dsp:sp modelId="{27E6C4FF-9527-4F3D-B7E0-27DD103E700F}">
      <dsp:nvSpPr>
        <dsp:cNvPr id="0" name=""/>
        <dsp:cNvSpPr/>
      </dsp:nvSpPr>
      <dsp:spPr>
        <a:xfrm>
          <a:off x="168509" y="98814"/>
          <a:ext cx="4600106" cy="4600106"/>
        </a:xfrm>
        <a:prstGeom prst="circularArrow">
          <a:avLst>
            <a:gd name="adj1" fmla="val 2943"/>
            <a:gd name="adj2" fmla="val 180132"/>
            <a:gd name="adj3" fmla="val 11808068"/>
            <a:gd name="adj4" fmla="val 10757230"/>
            <a:gd name="adj5" fmla="val 343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80C08-74D1-4EA4-BA80-2A3DF909EB4E}">
      <dsp:nvSpPr>
        <dsp:cNvPr id="0" name=""/>
        <dsp:cNvSpPr/>
      </dsp:nvSpPr>
      <dsp:spPr>
        <a:xfrm>
          <a:off x="256533" y="975032"/>
          <a:ext cx="694283" cy="69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Considering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the audience</a:t>
          </a:r>
        </a:p>
      </dsp:txBody>
      <dsp:txXfrm>
        <a:off x="256533" y="975032"/>
        <a:ext cx="694283" cy="694283"/>
      </dsp:txXfrm>
    </dsp:sp>
    <dsp:sp modelId="{F24545F7-4222-433F-B4F9-10A7E5E35ED6}">
      <dsp:nvSpPr>
        <dsp:cNvPr id="0" name=""/>
        <dsp:cNvSpPr/>
      </dsp:nvSpPr>
      <dsp:spPr>
        <a:xfrm>
          <a:off x="168509" y="98814"/>
          <a:ext cx="4600106" cy="4600106"/>
        </a:xfrm>
        <a:prstGeom prst="circularArrow">
          <a:avLst>
            <a:gd name="adj1" fmla="val 2943"/>
            <a:gd name="adj2" fmla="val 180132"/>
            <a:gd name="adj3" fmla="val 14207042"/>
            <a:gd name="adj4" fmla="val 13283521"/>
            <a:gd name="adj5" fmla="val 343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51A813-3707-4DA1-A601-8E2726524828}">
      <dsp:nvSpPr>
        <dsp:cNvPr id="0" name=""/>
        <dsp:cNvSpPr/>
      </dsp:nvSpPr>
      <dsp:spPr>
        <a:xfrm>
          <a:off x="1384919" y="28204"/>
          <a:ext cx="694283" cy="694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Editing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kern="1200" cap="none" normalizeH="0" baseline="0">
              <a:ln>
                <a:noFill/>
              </a:ln>
              <a:solidFill>
                <a:schemeClr val="tx1"/>
              </a:solidFill>
              <a:effectLst/>
              <a:latin typeface="Times New Roman" pitchFamily="18" charset="0"/>
              <a:cs typeface="Arial" pitchFamily="34" charset="0"/>
            </a:rPr>
            <a:t>often</a:t>
          </a:r>
        </a:p>
      </dsp:txBody>
      <dsp:txXfrm>
        <a:off x="1384919" y="28204"/>
        <a:ext cx="694283" cy="694283"/>
      </dsp:txXfrm>
    </dsp:sp>
    <dsp:sp modelId="{55AC2364-F21E-42A5-9E52-44BC8A207E8F}">
      <dsp:nvSpPr>
        <dsp:cNvPr id="0" name=""/>
        <dsp:cNvSpPr/>
      </dsp:nvSpPr>
      <dsp:spPr>
        <a:xfrm>
          <a:off x="168509" y="98814"/>
          <a:ext cx="4600106" cy="4600106"/>
        </a:xfrm>
        <a:prstGeom prst="circularArrow">
          <a:avLst>
            <a:gd name="adj1" fmla="val 2943"/>
            <a:gd name="adj2" fmla="val 180132"/>
            <a:gd name="adj3" fmla="val 16644894"/>
            <a:gd name="adj4" fmla="val 15574974"/>
            <a:gd name="adj5" fmla="val 343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E52EB6A-B230-4F73-A36A-9DF7ECA7189E}" type="datetimeFigureOut">
              <a:rPr lang="en-US"/>
              <a:pPr>
                <a:defRPr/>
              </a:pPr>
              <a:t>4/9/2018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0DCE16-C0F7-4E57-BFD3-66B77E3F25CC}" type="slidenum">
              <a:rPr lang="en-US"/>
              <a:pPr>
                <a:defRPr/>
              </a:pPr>
              <a:t>‹#›</a:t>
            </a:fld>
            <a:endParaRPr lang="en-US"/>
          </a:p>
        </p:txBody>
      </p:sp>
    </p:spTree>
    <p:extLst>
      <p:ext uri="{BB962C8B-B14F-4D97-AF65-F5344CB8AC3E}">
        <p14:creationId xmlns:p14="http://schemas.microsoft.com/office/powerpoint/2010/main" val="16264102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AU" altLang="en-US"/>
              <a:t>Briefly describe the system or situation you are investigating (the brief)</a:t>
            </a:r>
          </a:p>
          <a:p>
            <a:pPr eaLnBrk="1" hangingPunct="1">
              <a:spcBef>
                <a:spcPct val="0"/>
              </a:spcBef>
            </a:pPr>
            <a:r>
              <a:rPr lang="en-AU" altLang="en-US"/>
              <a:t>Give some brief background – who needs the solution? Where would this solution be applied? </a:t>
            </a:r>
          </a:p>
          <a:p>
            <a:pPr eaLnBrk="1" hangingPunct="1">
              <a:spcBef>
                <a:spcPct val="0"/>
              </a:spcBef>
            </a:pPr>
            <a:r>
              <a:rPr lang="en-AU" altLang="en-US"/>
              <a:t>State what your project/solution will achieve.</a:t>
            </a:r>
          </a:p>
          <a:p>
            <a:pPr eaLnBrk="1" hangingPunct="1">
              <a:spcBef>
                <a:spcPct val="0"/>
              </a:spcBef>
            </a:pPr>
            <a:r>
              <a:rPr lang="en-AU" altLang="en-US"/>
              <a:t>Briefly describe the system or situation you are investigating (the brief)</a:t>
            </a:r>
          </a:p>
          <a:p>
            <a:pPr eaLnBrk="1" hangingPunct="1">
              <a:spcBef>
                <a:spcPct val="0"/>
              </a:spcBef>
            </a:pPr>
            <a:r>
              <a:rPr lang="en-AU" altLang="en-US"/>
              <a:t>Give some brief background – who needs the solution? Where would this solution be applied? </a:t>
            </a:r>
          </a:p>
          <a:p>
            <a:pPr eaLnBrk="1" hangingPunct="1">
              <a:spcBef>
                <a:spcPct val="0"/>
              </a:spcBef>
            </a:pPr>
            <a:r>
              <a:rPr lang="en-AU" altLang="en-US"/>
              <a:t>State what your project/solution will achieve.</a:t>
            </a:r>
          </a:p>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988" y="1412776"/>
            <a:ext cx="9141624" cy="2155522"/>
          </a:xfrm>
          <a:prstGeom prst="rect">
            <a:avLst/>
          </a:prstGeom>
          <a:noFill/>
        </p:spPr>
      </p:pic>
      <p:sp>
        <p:nvSpPr>
          <p:cNvPr id="17" name="Text Placeholder 4"/>
          <p:cNvSpPr>
            <a:spLocks noGrp="1"/>
          </p:cNvSpPr>
          <p:nvPr>
            <p:ph type="body" sz="quarter" idx="10"/>
          </p:nvPr>
        </p:nvSpPr>
        <p:spPr>
          <a:xfrm>
            <a:off x="2592000" y="1674000"/>
            <a:ext cx="5688012" cy="576411"/>
          </a:xfrm>
          <a:prstGeom prst="rect">
            <a:avLst/>
          </a:prstGeom>
        </p:spPr>
        <p:txBody>
          <a:bodyPr/>
          <a:lstStyle>
            <a:lvl1pPr>
              <a:buNone/>
              <a:defRPr baseline="0">
                <a:latin typeface="+mj-lt"/>
                <a:cs typeface="Arial" pitchFamily="34" charset="0"/>
              </a:defRPr>
            </a:lvl1pPr>
          </a:lstStyle>
          <a:p>
            <a:pPr lvl="0"/>
            <a:r>
              <a:rPr lang="en-US"/>
              <a:t>Click to edit Master text styles</a:t>
            </a:r>
          </a:p>
        </p:txBody>
      </p:sp>
      <p:sp>
        <p:nvSpPr>
          <p:cNvPr id="18" name="Text Placeholder 6"/>
          <p:cNvSpPr>
            <a:spLocks noGrp="1"/>
          </p:cNvSpPr>
          <p:nvPr>
            <p:ph type="body" sz="quarter" idx="11"/>
          </p:nvPr>
        </p:nvSpPr>
        <p:spPr>
          <a:xfrm>
            <a:off x="2592000" y="2224800"/>
            <a:ext cx="5689600" cy="431800"/>
          </a:xfrm>
          <a:prstGeom prst="rect">
            <a:avLst/>
          </a:prstGeom>
        </p:spPr>
        <p:txBody>
          <a:bodyPr/>
          <a:lstStyle>
            <a:lvl1pPr>
              <a:buNone/>
              <a:defRPr sz="2000">
                <a:latin typeface="+mj-lt"/>
                <a:cs typeface="Arial" pitchFamily="34" charset="0"/>
              </a:defRPr>
            </a:lvl1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00" y="6229352"/>
            <a:ext cx="9147600" cy="628440"/>
          </a:xfrm>
          <a:prstGeom prst="rect">
            <a:avLst/>
          </a:prstGeom>
          <a:noFill/>
        </p:spPr>
      </p:pic>
      <p:sp>
        <p:nvSpPr>
          <p:cNvPr id="2" name="Title 1"/>
          <p:cNvSpPr>
            <a:spLocks noGrp="1"/>
          </p:cNvSpPr>
          <p:nvPr>
            <p:ph type="title"/>
          </p:nvPr>
        </p:nvSpPr>
        <p:spPr>
          <a:xfrm>
            <a:off x="457200" y="476672"/>
            <a:ext cx="8229600" cy="792088"/>
          </a:xfrm>
          <a:prstGeom prst="rect">
            <a:avLst/>
          </a:prstGeom>
        </p:spPr>
        <p:txBody>
          <a:bodyPr/>
          <a:lstStyle>
            <a:lvl1pPr algn="l">
              <a:defRPr sz="3000" baseline="0">
                <a:latin typeface="+mj-lt"/>
                <a:cs typeface="Microsoft Sans Serif" pitchFamily="34" charset="0"/>
              </a:defRPr>
            </a:lvl1pPr>
          </a:lstStyle>
          <a:p>
            <a:r>
              <a:rPr lang="en-US"/>
              <a:t>Click to edit Master title style</a:t>
            </a:r>
            <a:endParaRPr lang="en-AU" dirty="0"/>
          </a:p>
        </p:txBody>
      </p:sp>
      <p:sp>
        <p:nvSpPr>
          <p:cNvPr id="3" name="Content Placeholder 2"/>
          <p:cNvSpPr>
            <a:spLocks noGrp="1"/>
          </p:cNvSpPr>
          <p:nvPr>
            <p:ph idx="1"/>
          </p:nvPr>
        </p:nvSpPr>
        <p:spPr>
          <a:xfrm>
            <a:off x="457200" y="1484784"/>
            <a:ext cx="8229600" cy="4320480"/>
          </a:xfrm>
          <a:prstGeom prst="rect">
            <a:avLst/>
          </a:prstGeom>
        </p:spPr>
        <p:txBody>
          <a:bodyPr/>
          <a:lstStyle>
            <a:lvl1pPr>
              <a:buFont typeface="Arial" pitchFamily="34" charset="0"/>
              <a:buChar char="•"/>
              <a:defRPr sz="1400" baseline="0">
                <a:latin typeface="+mn-lt"/>
                <a:cs typeface="Microsoft Sans Serif" pitchFamily="34" charset="0"/>
              </a:defRPr>
            </a:lvl1pPr>
            <a:lvl2pPr>
              <a:defRPr sz="1400"/>
            </a:lvl2pPr>
            <a:lvl3pPr>
              <a:buFont typeface="Courier New" pitchFamily="49" charset="0"/>
              <a:buChar char="o"/>
              <a:defRPr sz="1400"/>
            </a:lvl3pPr>
            <a:lvl4pPr>
              <a:buFont typeface="Wingdings" pitchFamily="2" charset="2"/>
              <a:buChar cha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457200" y="1535113"/>
            <a:ext cx="4040188" cy="639762"/>
          </a:xfrm>
          <a:prstGeom prst="rect">
            <a:avLst/>
          </a:prstGeom>
        </p:spPr>
        <p:txBody>
          <a:bodyPr/>
          <a:lstStyle>
            <a:lvl1pPr>
              <a:buNone/>
              <a:defRPr sz="2000">
                <a:latin typeface="+mn-lt"/>
                <a:cs typeface="Microsoft Sans Serif" pitchFamily="34" charset="0"/>
              </a:defRPr>
            </a:lvl1pPr>
          </a:lstStyle>
          <a:p>
            <a:pPr lvl="0"/>
            <a:r>
              <a:rPr lang="en-US"/>
              <a:t>Click to edit Master text styles</a:t>
            </a:r>
          </a:p>
        </p:txBody>
      </p:sp>
      <p:sp>
        <p:nvSpPr>
          <p:cNvPr id="5" name="Content Placeholder 3"/>
          <p:cNvSpPr>
            <a:spLocks noGrp="1"/>
          </p:cNvSpPr>
          <p:nvPr>
            <p:ph sz="half" idx="2"/>
          </p:nvPr>
        </p:nvSpPr>
        <p:spPr>
          <a:xfrm>
            <a:off x="457200" y="2174875"/>
            <a:ext cx="4040188" cy="3630389"/>
          </a:xfrm>
          <a:prstGeom prst="rect">
            <a:avLst/>
          </a:prstGeom>
        </p:spPr>
        <p:txBody>
          <a:bodyPr/>
          <a:lstStyle>
            <a:lvl1pPr>
              <a:defRPr sz="1400">
                <a:latin typeface="+mn-lt"/>
                <a:cs typeface="Microsoft Sans Serif" pitchFamily="34" charset="0"/>
              </a:defRPr>
            </a:lvl1pPr>
            <a:lvl2pPr>
              <a:defRPr sz="1400"/>
            </a:lvl2pPr>
            <a:lvl3pPr>
              <a:buFont typeface="Courier New" pitchFamily="49" charset="0"/>
              <a:buChar char="o"/>
              <a:defRPr sz="1400"/>
            </a:lvl3pPr>
            <a:lvl4pPr>
              <a:buFont typeface="Wingdings" pitchFamily="2" charset="2"/>
              <a:buChar cha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4"/>
          <p:cNvSpPr>
            <a:spLocks noGrp="1"/>
          </p:cNvSpPr>
          <p:nvPr>
            <p:ph type="body" sz="quarter" idx="3"/>
          </p:nvPr>
        </p:nvSpPr>
        <p:spPr>
          <a:xfrm>
            <a:off x="4645025" y="1535113"/>
            <a:ext cx="4041775" cy="639762"/>
          </a:xfrm>
          <a:prstGeom prst="rect">
            <a:avLst/>
          </a:prstGeom>
        </p:spPr>
        <p:txBody>
          <a:bodyPr/>
          <a:lstStyle>
            <a:lvl1pPr>
              <a:buNone/>
              <a:defRPr sz="2000">
                <a:latin typeface="+mn-lt"/>
                <a:cs typeface="Microsoft Sans Serif" pitchFamily="34" charset="0"/>
              </a:defRPr>
            </a:lvl1pPr>
          </a:lstStyle>
          <a:p>
            <a:pPr lvl="0"/>
            <a:r>
              <a:rPr lang="en-US"/>
              <a:t>Click to edit Master text styles</a:t>
            </a:r>
          </a:p>
        </p:txBody>
      </p:sp>
      <p:sp>
        <p:nvSpPr>
          <p:cNvPr id="7" name="Content Placeholder 5"/>
          <p:cNvSpPr>
            <a:spLocks noGrp="1"/>
          </p:cNvSpPr>
          <p:nvPr>
            <p:ph sz="quarter" idx="4"/>
          </p:nvPr>
        </p:nvSpPr>
        <p:spPr>
          <a:xfrm>
            <a:off x="4645025" y="2174875"/>
            <a:ext cx="4041775" cy="3630389"/>
          </a:xfrm>
          <a:prstGeom prst="rect">
            <a:avLst/>
          </a:prstGeom>
        </p:spPr>
        <p:txBody>
          <a:bodyPr/>
          <a:lstStyle>
            <a:lvl1pPr marL="342900" marR="0" indent="-342900" algn="l" defTabSz="914400" rtl="0" eaLnBrk="1" fontAlgn="base" latinLnBrk="0" hangingPunct="1">
              <a:lnSpc>
                <a:spcPct val="100000"/>
              </a:lnSpc>
              <a:spcBef>
                <a:spcPct val="20000"/>
              </a:spcBef>
              <a:spcAft>
                <a:spcPct val="0"/>
              </a:spcAft>
              <a:buClrTx/>
              <a:buSzTx/>
              <a:buFont typeface="Arial" charset="0"/>
              <a:buChar char="•"/>
              <a:tabLst/>
              <a:defRPr sz="1400">
                <a:latin typeface="+mn-lt"/>
                <a:cs typeface="Microsoft Sans Serif" pitchFamily="34" charset="0"/>
              </a:defRPr>
            </a:lvl1pPr>
            <a:lvl2pPr>
              <a:defRPr sz="1400"/>
            </a:lvl2pPr>
            <a:lvl3pPr>
              <a:buFont typeface="Courier New" pitchFamily="49" charset="0"/>
              <a:buChar char="o"/>
              <a:defRPr sz="1400"/>
            </a:lvl3pPr>
            <a:lvl4pPr>
              <a:buFont typeface="Wingdings" pitchFamily="2" charset="2"/>
              <a:buChar char="§"/>
              <a:defRPr sz="1400"/>
            </a:lvl4pPr>
            <a:lvl5pPr>
              <a:defRPr sz="1400"/>
            </a:lvl5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lang="en-US"/>
              <a:t>Click to edit Master text styles</a:t>
            </a:r>
          </a:p>
          <a:p>
            <a:pPr marL="342900" marR="0" lvl="1" indent="-342900" algn="l" defTabSz="914400" rtl="0" eaLnBrk="1" fontAlgn="base" latinLnBrk="0" hangingPunct="1">
              <a:lnSpc>
                <a:spcPct val="100000"/>
              </a:lnSpc>
              <a:spcBef>
                <a:spcPct val="20000"/>
              </a:spcBef>
              <a:spcAft>
                <a:spcPct val="0"/>
              </a:spcAft>
              <a:buClrTx/>
              <a:buSzTx/>
              <a:buFont typeface="Arial" charset="0"/>
              <a:buChar char="•"/>
              <a:tabLst/>
              <a:defRPr/>
            </a:pPr>
            <a:r>
              <a:rPr lang="en-US"/>
              <a:t>Second level</a:t>
            </a:r>
          </a:p>
          <a:p>
            <a:pPr marL="342900" marR="0" lvl="2" indent="-342900" algn="l" defTabSz="914400" rtl="0" eaLnBrk="1" fontAlgn="base" latinLnBrk="0" hangingPunct="1">
              <a:lnSpc>
                <a:spcPct val="100000"/>
              </a:lnSpc>
              <a:spcBef>
                <a:spcPct val="20000"/>
              </a:spcBef>
              <a:spcAft>
                <a:spcPct val="0"/>
              </a:spcAft>
              <a:buClrTx/>
              <a:buSzTx/>
              <a:buFont typeface="Arial" charset="0"/>
              <a:buChar char="•"/>
              <a:tabLst/>
              <a:defRPr/>
            </a:pPr>
            <a:r>
              <a:rPr lang="en-US"/>
              <a:t>Third level</a:t>
            </a:r>
          </a:p>
          <a:p>
            <a:pPr marL="342900" marR="0" lvl="3" indent="-342900" algn="l" defTabSz="914400" rtl="0" eaLnBrk="1" fontAlgn="base" latinLnBrk="0" hangingPunct="1">
              <a:lnSpc>
                <a:spcPct val="100000"/>
              </a:lnSpc>
              <a:spcBef>
                <a:spcPct val="20000"/>
              </a:spcBef>
              <a:spcAft>
                <a:spcPct val="0"/>
              </a:spcAft>
              <a:buClrTx/>
              <a:buSzTx/>
              <a:buFont typeface="Arial" charset="0"/>
              <a:buChar char="•"/>
              <a:tabLst/>
              <a:defRPr/>
            </a:pPr>
            <a:r>
              <a:rPr lang="en-US"/>
              <a:t>Fourth level</a:t>
            </a:r>
          </a:p>
          <a:p>
            <a:pPr marL="342900" marR="0" lvl="4" indent="-342900" algn="l" defTabSz="914400" rtl="0" eaLnBrk="1" fontAlgn="base" latinLnBrk="0" hangingPunct="1">
              <a:lnSpc>
                <a:spcPct val="100000"/>
              </a:lnSpc>
              <a:spcBef>
                <a:spcPct val="20000"/>
              </a:spcBef>
              <a:spcAft>
                <a:spcPct val="0"/>
              </a:spcAft>
              <a:buClrTx/>
              <a:buSzTx/>
              <a:buFont typeface="Arial" charset="0"/>
              <a:buChar char="•"/>
              <a:tabLst/>
              <a:defRPr/>
            </a:pPr>
            <a:r>
              <a:rPr lang="en-US"/>
              <a:t>Fifth level</a:t>
            </a:r>
            <a:endParaRPr lang="en-AU" dirty="0"/>
          </a:p>
        </p:txBody>
      </p:sp>
      <p:sp>
        <p:nvSpPr>
          <p:cNvPr id="8" name="Title 1"/>
          <p:cNvSpPr>
            <a:spLocks noGrp="1"/>
          </p:cNvSpPr>
          <p:nvPr>
            <p:ph type="title"/>
          </p:nvPr>
        </p:nvSpPr>
        <p:spPr>
          <a:xfrm>
            <a:off x="457200" y="476672"/>
            <a:ext cx="8229600" cy="792088"/>
          </a:xfrm>
          <a:prstGeom prst="rect">
            <a:avLst/>
          </a:prstGeom>
        </p:spPr>
        <p:txBody>
          <a:bodyPr/>
          <a:lstStyle>
            <a:lvl1pPr algn="l">
              <a:defRPr sz="3000" baseline="0">
                <a:latin typeface="+mj-lt"/>
                <a:cs typeface="Microsoft Sans Serif" pitchFamily="34" charset="0"/>
              </a:defRPr>
            </a:lvl1pPr>
          </a:lstStyle>
          <a:p>
            <a:r>
              <a:rPr lang="en-US"/>
              <a:t>Click to edit Master title style</a:t>
            </a:r>
            <a:endParaRPr lang="en-AU" dirty="0"/>
          </a:p>
        </p:txBody>
      </p:sp>
      <p:pic>
        <p:nvPicPr>
          <p:cNvPr id="10"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00" y="6229352"/>
            <a:ext cx="9147600" cy="628440"/>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95325"/>
            <a:ext cx="4038600" cy="4309939"/>
          </a:xfrm>
          <a:prstGeom prst="rect">
            <a:avLst/>
          </a:prstGeom>
        </p:spPr>
        <p:txBody>
          <a:bodyPr/>
          <a:lstStyle>
            <a:lvl1pPr>
              <a:defRPr sz="1400">
                <a:latin typeface="+mn-lt"/>
                <a:cs typeface="Microsoft Sans Serif" pitchFamily="34" charset="0"/>
              </a:defRPr>
            </a:lvl1pPr>
            <a:lvl2pPr>
              <a:defRPr sz="1400">
                <a:latin typeface="+mn-lt"/>
                <a:cs typeface="Microsoft Sans Serif" pitchFamily="34" charset="0"/>
              </a:defRPr>
            </a:lvl2pPr>
            <a:lvl3pPr>
              <a:buFont typeface="Courier New" pitchFamily="49" charset="0"/>
              <a:buChar char="o"/>
              <a:defRPr sz="1400">
                <a:latin typeface="+mn-lt"/>
                <a:cs typeface="Microsoft Sans Serif" pitchFamily="34" charset="0"/>
              </a:defRPr>
            </a:lvl3pPr>
            <a:lvl4pPr>
              <a:buFont typeface="Wingdings" pitchFamily="2" charset="2"/>
              <a:buChar char="§"/>
              <a:defRPr sz="1400">
                <a:latin typeface="+mn-lt"/>
                <a:cs typeface="Microsoft Sans Serif" pitchFamily="34" charset="0"/>
              </a:defRPr>
            </a:lvl4pPr>
            <a:lvl5pPr>
              <a:defRPr sz="1400">
                <a:latin typeface="+mn-lt"/>
                <a:cs typeface="Microsoft Sans Serif"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648200" y="1484784"/>
            <a:ext cx="4038600" cy="4320480"/>
          </a:xfrm>
          <a:prstGeom prst="rect">
            <a:avLst/>
          </a:prstGeom>
        </p:spPr>
        <p:txBody>
          <a:bodyPr/>
          <a:lstStyle>
            <a:lvl1pPr>
              <a:defRPr sz="1400">
                <a:latin typeface="+mn-lt"/>
                <a:cs typeface="Microsoft Sans Serif" pitchFamily="34" charset="0"/>
              </a:defRPr>
            </a:lvl1pPr>
            <a:lvl2pPr>
              <a:defRPr sz="1400">
                <a:latin typeface="+mn-lt"/>
                <a:cs typeface="Microsoft Sans Serif" pitchFamily="34" charset="0"/>
              </a:defRPr>
            </a:lvl2pPr>
            <a:lvl3pPr>
              <a:buFont typeface="Courier New" pitchFamily="49" charset="0"/>
              <a:buChar char="o"/>
              <a:defRPr sz="1400">
                <a:latin typeface="+mn-lt"/>
                <a:cs typeface="Microsoft Sans Serif" pitchFamily="34" charset="0"/>
              </a:defRPr>
            </a:lvl3pPr>
            <a:lvl4pPr>
              <a:buFont typeface="Wingdings" pitchFamily="2" charset="2"/>
              <a:buChar char="§"/>
              <a:defRPr sz="1400">
                <a:latin typeface="+mn-lt"/>
                <a:cs typeface="Microsoft Sans Serif" pitchFamily="34" charset="0"/>
              </a:defRPr>
            </a:lvl4pPr>
            <a:lvl5pPr>
              <a:defRPr sz="1400">
                <a:latin typeface="+mn-lt"/>
                <a:cs typeface="Microsoft Sans Serif"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Title 1"/>
          <p:cNvSpPr>
            <a:spLocks noGrp="1"/>
          </p:cNvSpPr>
          <p:nvPr>
            <p:ph type="title"/>
          </p:nvPr>
        </p:nvSpPr>
        <p:spPr>
          <a:xfrm>
            <a:off x="457200" y="476672"/>
            <a:ext cx="8229600" cy="792088"/>
          </a:xfrm>
          <a:prstGeom prst="rect">
            <a:avLst/>
          </a:prstGeom>
        </p:spPr>
        <p:txBody>
          <a:bodyPr/>
          <a:lstStyle>
            <a:lvl1pPr algn="l">
              <a:defRPr sz="3000" baseline="0">
                <a:latin typeface="+mj-lt"/>
                <a:cs typeface="Microsoft Sans Serif" pitchFamily="34" charset="0"/>
              </a:defRPr>
            </a:lvl1pPr>
          </a:lstStyle>
          <a:p>
            <a:r>
              <a:rPr lang="en-US"/>
              <a:t>Click to edit Master title style</a:t>
            </a:r>
            <a:endParaRPr lang="en-AU" dirty="0"/>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00" y="6229352"/>
            <a:ext cx="9147600" cy="62844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0">
                <a:latin typeface="Microsoft Sans Serif" pitchFamily="34" charset="0"/>
                <a:cs typeface="Microsoft Sans Serif" pitchFamily="34" charset="0"/>
              </a:defRPr>
            </a:lvl1pPr>
          </a:lstStyle>
          <a:p>
            <a:r>
              <a:rPr lang="en-US"/>
              <a:t>Click to edit Master title style</a:t>
            </a:r>
            <a:endParaRPr lang="en-AU"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000">
                <a:latin typeface="Microsoft Sans Serif" pitchFamily="34" charset="0"/>
                <a:cs typeface="Microsoft Sans Serif"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dirty="0"/>
          </a:p>
        </p:txBody>
      </p:sp>
      <p:sp>
        <p:nvSpPr>
          <p:cNvPr id="4" name="Text Placeholder 3"/>
          <p:cNvSpPr>
            <a:spLocks noGrp="1"/>
          </p:cNvSpPr>
          <p:nvPr>
            <p:ph type="body" sz="half" idx="2"/>
          </p:nvPr>
        </p:nvSpPr>
        <p:spPr>
          <a:xfrm>
            <a:off x="1792288" y="5367338"/>
            <a:ext cx="5486400" cy="437926"/>
          </a:xfrm>
          <a:prstGeom prst="rect">
            <a:avLst/>
          </a:prstGeom>
        </p:spPr>
        <p:txBody>
          <a:bodyPr/>
          <a:lstStyle>
            <a:lvl1pPr marL="0" indent="0">
              <a:buNone/>
              <a:defRPr sz="1400">
                <a:latin typeface="Microsoft Sans Serif" pitchFamily="34" charset="0"/>
                <a:cs typeface="Microsoft Sans Serif"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600" y="6229352"/>
            <a:ext cx="9147600" cy="62844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AU"/>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AU"/>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B1AECC0B-04B4-4624-A89D-5FD975B96753}" type="slidenum">
              <a:rPr lang="en-AU"/>
              <a:pPr>
                <a:defRPr/>
              </a:pPr>
              <a:t>‹#›</a:t>
            </a:fld>
            <a:endParaRPr lang="en-AU"/>
          </a:p>
        </p:txBody>
      </p:sp>
    </p:spTree>
    <p:extLst>
      <p:ext uri="{BB962C8B-B14F-4D97-AF65-F5344CB8AC3E}">
        <p14:creationId xmlns:p14="http://schemas.microsoft.com/office/powerpoint/2010/main" val="303110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AU"/>
          </a:p>
        </p:txBody>
      </p:sp>
      <p:sp>
        <p:nvSpPr>
          <p:cNvPr id="3"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AU"/>
          </a:p>
        </p:txBody>
      </p:sp>
      <p:sp>
        <p:nvSpPr>
          <p:cNvPr id="4"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CEE601F8-C342-40C2-A339-E121D758C499}" type="slidenum">
              <a:rPr lang="en-AU"/>
              <a:pPr>
                <a:defRPr/>
              </a:pPr>
              <a:t>‹#›</a:t>
            </a:fld>
            <a:endParaRPr lang="en-AU"/>
          </a:p>
        </p:txBody>
      </p:sp>
    </p:spTree>
    <p:extLst>
      <p:ext uri="{BB962C8B-B14F-4D97-AF65-F5344CB8AC3E}">
        <p14:creationId xmlns:p14="http://schemas.microsoft.com/office/powerpoint/2010/main" val="17531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8" r:id="rId1"/>
    <p:sldLayoutId id="2147483779" r:id="rId2"/>
    <p:sldLayoutId id="2147483782" r:id="rId3"/>
    <p:sldLayoutId id="2147483781" r:id="rId4"/>
    <p:sldLayoutId id="2147483786" r:id="rId5"/>
    <p:sldLayoutId id="2147483787" r:id="rId6"/>
    <p:sldLayoutId id="2147483788" r:id="rId7"/>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Sommet" pitchFamily="50" charset="0"/>
        </a:defRPr>
      </a:lvl6pPr>
      <a:lvl7pPr marL="914400" algn="ctr" rtl="0" eaLnBrk="1" fontAlgn="base" hangingPunct="1">
        <a:spcBef>
          <a:spcPct val="0"/>
        </a:spcBef>
        <a:spcAft>
          <a:spcPct val="0"/>
        </a:spcAft>
        <a:defRPr sz="4400">
          <a:solidFill>
            <a:schemeClr val="tx1"/>
          </a:solidFill>
          <a:latin typeface="Sommet" pitchFamily="50" charset="0"/>
        </a:defRPr>
      </a:lvl7pPr>
      <a:lvl8pPr marL="1371600" algn="ctr" rtl="0" eaLnBrk="1" fontAlgn="base" hangingPunct="1">
        <a:spcBef>
          <a:spcPct val="0"/>
        </a:spcBef>
        <a:spcAft>
          <a:spcPct val="0"/>
        </a:spcAft>
        <a:defRPr sz="4400">
          <a:solidFill>
            <a:schemeClr val="tx1"/>
          </a:solidFill>
          <a:latin typeface="Sommet" pitchFamily="50" charset="0"/>
        </a:defRPr>
      </a:lvl8pPr>
      <a:lvl9pPr marL="1828800" algn="ctr" rtl="0" eaLnBrk="1" fontAlgn="base" hangingPunct="1">
        <a:spcBef>
          <a:spcPct val="0"/>
        </a:spcBef>
        <a:spcAft>
          <a:spcPct val="0"/>
        </a:spcAft>
        <a:defRPr sz="4400">
          <a:solidFill>
            <a:schemeClr val="tx1"/>
          </a:solidFill>
          <a:latin typeface="Sommet" pitchFamily="50"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mailto:p.mort@unsw.edu.a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iwrite.unsw.edu.au/iwrite/ENGINEERING/Reports/Design-Reports/Writing-Engineering-Design-Report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en.wikipedia.org/wiki/Collapse_of_the_Hotel_New_World"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rocktech.com.au/indus_min.html"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iwrite.unsw.edu.au/iwrite/ENGINEERING/Writing-Clearly/Writing-Clearly-intro.html" TargetMode="External"/><Relationship Id="rId2" Type="http://schemas.openxmlformats.org/officeDocument/2006/relationships/hyperlink" Target="http://iwrite.unsw.edu.au/iwrite/ENGINEERING/Reports/Design-Reports/Writing-Engineering-Design-Reports.html"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www.lc.unsw.edu.au/"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wmf"/><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Report writing: structures, conventions, and processes for engineering</a:t>
            </a:r>
          </a:p>
        </p:txBody>
      </p:sp>
      <p:sp>
        <p:nvSpPr>
          <p:cNvPr id="3" name="Text Placeholder 2"/>
          <p:cNvSpPr>
            <a:spLocks noGrp="1"/>
          </p:cNvSpPr>
          <p:nvPr>
            <p:ph type="body" sz="quarter" idx="11"/>
          </p:nvPr>
        </p:nvSpPr>
        <p:spPr>
          <a:xfrm>
            <a:off x="2699792" y="3213100"/>
            <a:ext cx="5689600" cy="431800"/>
          </a:xfrm>
        </p:spPr>
        <p:txBody>
          <a:bodyPr/>
          <a:lstStyle/>
          <a:p>
            <a:r>
              <a:rPr lang="en-AU" dirty="0"/>
              <a:t>By Pam Mort  &amp; Dr Alexander Von Brasch et al.</a:t>
            </a:r>
          </a:p>
        </p:txBody>
      </p:sp>
      <p:sp>
        <p:nvSpPr>
          <p:cNvPr id="4" name="Text Box 4"/>
          <p:cNvSpPr txBox="1">
            <a:spLocks noChangeArrowheads="1"/>
          </p:cNvSpPr>
          <p:nvPr/>
        </p:nvSpPr>
        <p:spPr bwMode="auto">
          <a:xfrm>
            <a:off x="6084168" y="3717032"/>
            <a:ext cx="270892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n-AU" altLang="en-US" sz="1000" dirty="0"/>
              <a:t>Prepared by Pam Mort, The Learning Centre </a:t>
            </a:r>
            <a:r>
              <a:rPr lang="en-US" altLang="en-US" sz="1000" dirty="0">
                <a:cs typeface="Times New Roman" pitchFamily="18" charset="0"/>
              </a:rPr>
              <a:t>©</a:t>
            </a:r>
            <a:r>
              <a:rPr lang="en-AU" altLang="en-US" sz="1000" dirty="0"/>
              <a:t>UNSW 2010 -2018 </a:t>
            </a:r>
          </a:p>
          <a:p>
            <a:pPr algn="ctr" eaLnBrk="1" hangingPunct="1">
              <a:spcBef>
                <a:spcPct val="50000"/>
              </a:spcBef>
              <a:buFontTx/>
              <a:buNone/>
            </a:pPr>
            <a:r>
              <a:rPr lang="en-AU" altLang="en-US" sz="1000" b="1" dirty="0"/>
              <a:t>COPYRIGHT CONDITIONS</a:t>
            </a:r>
          </a:p>
          <a:p>
            <a:pPr eaLnBrk="1" hangingPunct="1">
              <a:spcBef>
                <a:spcPct val="50000"/>
              </a:spcBef>
              <a:buFontTx/>
              <a:buNone/>
            </a:pPr>
            <a:r>
              <a:rPr lang="en-AU" altLang="en-US" sz="1000" dirty="0"/>
              <a:t>This is a publicly available resource for staff and students at UNSW. UNSW students may download a single copy for individual study purposes. UNSW staff may also use the resource for teaching purposes. No parts of this resource may be reproduced without permission from the author. If educators or institutions </a:t>
            </a:r>
            <a:r>
              <a:rPr lang="en-AU" altLang="en-US" sz="1000" u="sng" dirty="0"/>
              <a:t>not</a:t>
            </a:r>
            <a:r>
              <a:rPr lang="en-AU" altLang="en-US" sz="1000" dirty="0"/>
              <a:t> part of UNSW would like to use the resource in their own courses, written permission is required. </a:t>
            </a:r>
          </a:p>
          <a:p>
            <a:pPr eaLnBrk="1" hangingPunct="1">
              <a:spcBef>
                <a:spcPct val="50000"/>
              </a:spcBef>
              <a:buFontTx/>
              <a:buNone/>
            </a:pPr>
            <a:r>
              <a:rPr lang="en-AU" altLang="en-US" sz="1000" dirty="0"/>
              <a:t>Please contact Pam Mort (</a:t>
            </a:r>
            <a:r>
              <a:rPr lang="en-AU" altLang="en-US" sz="1000" dirty="0">
                <a:hlinkClick r:id="rId2"/>
              </a:rPr>
              <a:t>p.mort@unsw.edu.au</a:t>
            </a:r>
            <a:r>
              <a:rPr lang="en-AU" altLang="en-US" sz="1000" dirty="0"/>
              <a:t> ) for permission and feedback</a:t>
            </a:r>
          </a:p>
        </p:txBody>
      </p:sp>
      <p:pic>
        <p:nvPicPr>
          <p:cNvPr id="5" name="Picture 7" descr="MMAG00456_0000[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87892" y="3789039"/>
            <a:ext cx="3444185" cy="2405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altLang="en-US" dirty="0"/>
              <a:t>Design Proposal</a:t>
            </a:r>
          </a:p>
        </p:txBody>
      </p:sp>
      <p:sp>
        <p:nvSpPr>
          <p:cNvPr id="3075" name="Rectangle 3"/>
          <p:cNvSpPr>
            <a:spLocks noGrp="1" noChangeArrowheads="1"/>
          </p:cNvSpPr>
          <p:nvPr>
            <p:ph type="body" idx="1"/>
          </p:nvPr>
        </p:nvSpPr>
        <p:spPr>
          <a:xfrm>
            <a:off x="467545" y="1124744"/>
            <a:ext cx="4104456" cy="5112568"/>
          </a:xfrm>
        </p:spPr>
        <p:txBody>
          <a:bodyPr/>
          <a:lstStyle/>
          <a:p>
            <a:pPr>
              <a:buNone/>
            </a:pPr>
            <a:r>
              <a:rPr lang="en-AU" altLang="en-US" sz="2400" dirty="0"/>
              <a:t>Your aims are: </a:t>
            </a:r>
          </a:p>
          <a:p>
            <a:r>
              <a:rPr lang="en-AU" altLang="en-US" sz="2400" dirty="0"/>
              <a:t>to show the need  for a technical solution to a problem, </a:t>
            </a:r>
          </a:p>
          <a:p>
            <a:r>
              <a:rPr lang="en-AU" altLang="en-US" sz="2400" dirty="0"/>
              <a:t>to describe and justify your chosen idea/solution,  </a:t>
            </a:r>
          </a:p>
          <a:p>
            <a:r>
              <a:rPr lang="en-AU" altLang="en-US" sz="2400" dirty="0"/>
              <a:t>and to generate an initial plan for completing the project. </a:t>
            </a:r>
          </a:p>
          <a:p>
            <a:pPr>
              <a:buNone/>
            </a:pPr>
            <a:r>
              <a:rPr lang="en-AU" altLang="en-US" sz="2400" dirty="0"/>
              <a:t>The proposal answers why, what, how, who, where, when?</a:t>
            </a:r>
          </a:p>
          <a:p>
            <a:pPr eaLnBrk="1" hangingPunct="1">
              <a:buFontTx/>
              <a:buNone/>
            </a:pPr>
            <a:endParaRPr lang="en-AU" altLang="en-US" sz="2400" dirty="0"/>
          </a:p>
        </p:txBody>
      </p:sp>
      <p:sp>
        <p:nvSpPr>
          <p:cNvPr id="8196" name="Slide Number Placeholder 1"/>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4EAD50D-72A6-4EF1-B85B-E8327ADFD304}" type="slidenum">
              <a:rPr lang="en-AU" altLang="en-US" sz="1400" smtClean="0"/>
              <a:pPr eaLnBrk="1" hangingPunct="1">
                <a:spcBef>
                  <a:spcPct val="0"/>
                </a:spcBef>
                <a:buFontTx/>
                <a:buNone/>
              </a:pPr>
              <a:t>10</a:t>
            </a:fld>
            <a:endParaRPr lang="en-AU" altLang="en-US" sz="1400"/>
          </a:p>
        </p:txBody>
      </p:sp>
      <p:sp>
        <p:nvSpPr>
          <p:cNvPr id="2" name="Rectangle 1"/>
          <p:cNvSpPr/>
          <p:nvPr/>
        </p:nvSpPr>
        <p:spPr>
          <a:xfrm>
            <a:off x="4702249" y="1412776"/>
            <a:ext cx="4211960" cy="1138773"/>
          </a:xfrm>
          <a:prstGeom prst="rect">
            <a:avLst/>
          </a:prstGeom>
          <a:solidFill>
            <a:schemeClr val="bg2">
              <a:lumMod val="90000"/>
            </a:schemeClr>
          </a:solidFill>
        </p:spPr>
        <p:txBody>
          <a:bodyPr wrap="square">
            <a:spAutoFit/>
          </a:bodyPr>
          <a:lstStyle/>
          <a:p>
            <a:pPr eaLnBrk="1" hangingPunct="1">
              <a:buFontTx/>
              <a:buNone/>
            </a:pPr>
            <a:r>
              <a:rPr lang="en-US" altLang="en-US" dirty="0"/>
              <a:t>“ the ultimate purpose of a proposal in the professional world is to sell a design proposal to a prospective client” </a:t>
            </a:r>
            <a:r>
              <a:rPr lang="en-US" altLang="en-US" sz="1400" dirty="0"/>
              <a:t>(Dominik et al. 2001 p.108)</a:t>
            </a:r>
          </a:p>
        </p:txBody>
      </p:sp>
      <p:pic>
        <p:nvPicPr>
          <p:cNvPr id="2051" name="Picture 3" descr="D:\Users\z9802593\AppData\Local\Microsoft\Windows\Temporary Internet Files\Content.IE5\588UNTOS\ideas[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1638" y="3068960"/>
            <a:ext cx="3050440"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259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1188" y="0"/>
            <a:ext cx="7772400" cy="1143000"/>
          </a:xfrm>
        </p:spPr>
        <p:txBody>
          <a:bodyPr/>
          <a:lstStyle/>
          <a:p>
            <a:pPr eaLnBrk="1" hangingPunct="1"/>
            <a:r>
              <a:rPr lang="en-US" altLang="en-US" dirty="0"/>
              <a:t>Proposal structure*</a:t>
            </a:r>
          </a:p>
        </p:txBody>
      </p:sp>
      <p:sp>
        <p:nvSpPr>
          <p:cNvPr id="15363" name="Rectangle 3"/>
          <p:cNvSpPr>
            <a:spLocks noGrp="1" noChangeArrowheads="1"/>
          </p:cNvSpPr>
          <p:nvPr>
            <p:ph type="body" idx="1"/>
          </p:nvPr>
        </p:nvSpPr>
        <p:spPr>
          <a:xfrm>
            <a:off x="3132138" y="1412875"/>
            <a:ext cx="5324475" cy="4114800"/>
          </a:xfrm>
        </p:spPr>
        <p:txBody>
          <a:bodyPr/>
          <a:lstStyle/>
          <a:p>
            <a:pPr lvl="2" eaLnBrk="1" hangingPunct="1"/>
            <a:r>
              <a:rPr lang="en-AU" altLang="en-US" sz="2000" dirty="0"/>
              <a:t>Title page</a:t>
            </a:r>
          </a:p>
          <a:p>
            <a:pPr lvl="2" eaLnBrk="1" hangingPunct="1"/>
            <a:r>
              <a:rPr lang="en-AU" altLang="en-US" sz="2000" dirty="0"/>
              <a:t>Summary</a:t>
            </a:r>
          </a:p>
          <a:p>
            <a:pPr lvl="2" eaLnBrk="1" hangingPunct="1"/>
            <a:r>
              <a:rPr lang="en-AU" altLang="en-US" sz="2000" dirty="0"/>
              <a:t>Introduction</a:t>
            </a:r>
          </a:p>
          <a:p>
            <a:pPr lvl="2" eaLnBrk="1" hangingPunct="1"/>
            <a:r>
              <a:rPr lang="en-AU" altLang="en-US" sz="2000" dirty="0"/>
              <a:t>Problem formulation</a:t>
            </a:r>
          </a:p>
          <a:p>
            <a:pPr lvl="2" eaLnBrk="1" hangingPunct="1"/>
            <a:r>
              <a:rPr lang="en-AU" altLang="en-US" sz="2000" dirty="0"/>
              <a:t>System Overview</a:t>
            </a:r>
          </a:p>
          <a:p>
            <a:pPr lvl="2" eaLnBrk="1" hangingPunct="1"/>
            <a:r>
              <a:rPr lang="en-AU" altLang="en-US" sz="2000" dirty="0"/>
              <a:t>System + Component Design</a:t>
            </a:r>
          </a:p>
          <a:p>
            <a:pPr lvl="2" eaLnBrk="1" hangingPunct="1"/>
            <a:r>
              <a:rPr lang="en-AU" altLang="en-US" sz="2000" dirty="0"/>
              <a:t>Project planning</a:t>
            </a:r>
          </a:p>
          <a:p>
            <a:pPr lvl="2" eaLnBrk="1" hangingPunct="1"/>
            <a:r>
              <a:rPr lang="en-AU" altLang="en-US" sz="2000" dirty="0"/>
              <a:t>Summary/conclusion</a:t>
            </a:r>
          </a:p>
          <a:p>
            <a:pPr lvl="2" eaLnBrk="1" hangingPunct="1"/>
            <a:r>
              <a:rPr lang="en-AU" altLang="en-US" sz="2000" dirty="0"/>
              <a:t>Acknowledgements</a:t>
            </a:r>
          </a:p>
          <a:p>
            <a:pPr lvl="2" eaLnBrk="1" hangingPunct="1"/>
            <a:r>
              <a:rPr lang="en-AU" altLang="en-US" sz="2000" dirty="0"/>
              <a:t>References</a:t>
            </a:r>
          </a:p>
          <a:p>
            <a:pPr lvl="2" eaLnBrk="1" hangingPunct="1"/>
            <a:r>
              <a:rPr lang="en-AU" altLang="en-US" sz="2000" dirty="0"/>
              <a:t>Appendices </a:t>
            </a:r>
          </a:p>
          <a:p>
            <a:pPr lvl="1" eaLnBrk="1" hangingPunct="1"/>
            <a:endParaRPr lang="en-US" altLang="en-US" sz="2400" dirty="0"/>
          </a:p>
        </p:txBody>
      </p:sp>
      <p:grpSp>
        <p:nvGrpSpPr>
          <p:cNvPr id="3" name="Group 2"/>
          <p:cNvGrpSpPr/>
          <p:nvPr/>
        </p:nvGrpSpPr>
        <p:grpSpPr>
          <a:xfrm>
            <a:off x="6516688" y="1341438"/>
            <a:ext cx="2303462" cy="822325"/>
            <a:chOff x="6516688" y="1341438"/>
            <a:chExt cx="2303462" cy="822325"/>
          </a:xfrm>
        </p:grpSpPr>
        <p:sp>
          <p:nvSpPr>
            <p:cNvPr id="15365" name="Text Box 5"/>
            <p:cNvSpPr txBox="1">
              <a:spLocks noChangeArrowheads="1"/>
            </p:cNvSpPr>
            <p:nvPr/>
          </p:nvSpPr>
          <p:spPr bwMode="auto">
            <a:xfrm>
              <a:off x="7092950" y="1341438"/>
              <a:ext cx="172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dirty="0">
                  <a:solidFill>
                    <a:schemeClr val="accent2"/>
                  </a:solidFill>
                </a:rPr>
                <a:t>Preliminary information</a:t>
              </a:r>
            </a:p>
          </p:txBody>
        </p:sp>
        <p:sp>
          <p:nvSpPr>
            <p:cNvPr id="15367" name="AutoShape 7"/>
            <p:cNvSpPr>
              <a:spLocks/>
            </p:cNvSpPr>
            <p:nvPr/>
          </p:nvSpPr>
          <p:spPr bwMode="auto">
            <a:xfrm>
              <a:off x="6516688" y="1484313"/>
              <a:ext cx="296862" cy="649287"/>
            </a:xfrm>
            <a:prstGeom prst="rightBrace">
              <a:avLst>
                <a:gd name="adj1" fmla="val 1822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5" name="Group 4"/>
          <p:cNvGrpSpPr/>
          <p:nvPr/>
        </p:nvGrpSpPr>
        <p:grpSpPr>
          <a:xfrm>
            <a:off x="7092950" y="2257426"/>
            <a:ext cx="2016125" cy="2120514"/>
            <a:chOff x="7092950" y="2257426"/>
            <a:chExt cx="2016125" cy="2120514"/>
          </a:xfrm>
        </p:grpSpPr>
        <p:sp>
          <p:nvSpPr>
            <p:cNvPr id="15366" name="Text Box 6"/>
            <p:cNvSpPr txBox="1">
              <a:spLocks noChangeArrowheads="1"/>
            </p:cNvSpPr>
            <p:nvPr/>
          </p:nvSpPr>
          <p:spPr bwMode="auto">
            <a:xfrm>
              <a:off x="7092950" y="2565153"/>
              <a:ext cx="20161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n-US" altLang="en-US" sz="2400" dirty="0">
                  <a:solidFill>
                    <a:schemeClr val="accent2"/>
                  </a:solidFill>
                </a:rPr>
                <a:t>Body of </a:t>
              </a:r>
            </a:p>
            <a:p>
              <a:pPr algn="ctr" eaLnBrk="1" hangingPunct="1">
                <a:spcBef>
                  <a:spcPct val="50000"/>
                </a:spcBef>
                <a:buFontTx/>
                <a:buNone/>
              </a:pPr>
              <a:r>
                <a:rPr lang="en-US" altLang="en-US" sz="2400" dirty="0">
                  <a:solidFill>
                    <a:schemeClr val="accent2"/>
                  </a:solidFill>
                </a:rPr>
                <a:t>the</a:t>
              </a:r>
            </a:p>
            <a:p>
              <a:pPr algn="ctr" eaLnBrk="1" hangingPunct="1">
                <a:spcBef>
                  <a:spcPct val="50000"/>
                </a:spcBef>
                <a:buFontTx/>
                <a:buNone/>
              </a:pPr>
              <a:r>
                <a:rPr lang="en-US" altLang="en-US" sz="2400" dirty="0">
                  <a:solidFill>
                    <a:schemeClr val="accent2"/>
                  </a:solidFill>
                </a:rPr>
                <a:t> report</a:t>
              </a:r>
            </a:p>
          </p:txBody>
        </p:sp>
        <p:sp>
          <p:nvSpPr>
            <p:cNvPr id="15368" name="AutoShape 8"/>
            <p:cNvSpPr>
              <a:spLocks/>
            </p:cNvSpPr>
            <p:nvPr/>
          </p:nvSpPr>
          <p:spPr bwMode="auto">
            <a:xfrm>
              <a:off x="7237809" y="2257426"/>
              <a:ext cx="435769" cy="2120514"/>
            </a:xfrm>
            <a:prstGeom prst="rightBrace">
              <a:avLst>
                <a:gd name="adj1" fmla="val 4561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6" name="Group 5"/>
          <p:cNvGrpSpPr/>
          <p:nvPr/>
        </p:nvGrpSpPr>
        <p:grpSpPr>
          <a:xfrm>
            <a:off x="6588125" y="4437063"/>
            <a:ext cx="2808288" cy="966787"/>
            <a:chOff x="6588125" y="4437063"/>
            <a:chExt cx="2808288" cy="966787"/>
          </a:xfrm>
        </p:grpSpPr>
        <p:sp>
          <p:nvSpPr>
            <p:cNvPr id="15369" name="AutoShape 9"/>
            <p:cNvSpPr>
              <a:spLocks/>
            </p:cNvSpPr>
            <p:nvPr/>
          </p:nvSpPr>
          <p:spPr bwMode="auto">
            <a:xfrm>
              <a:off x="6588125" y="4437063"/>
              <a:ext cx="296863" cy="865187"/>
            </a:xfrm>
            <a:prstGeom prst="rightBrace">
              <a:avLst>
                <a:gd name="adj1" fmla="val 2428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5370" name="Text Box 10"/>
            <p:cNvSpPr txBox="1">
              <a:spLocks noChangeArrowheads="1"/>
            </p:cNvSpPr>
            <p:nvPr/>
          </p:nvSpPr>
          <p:spPr bwMode="auto">
            <a:xfrm>
              <a:off x="7019925" y="4581525"/>
              <a:ext cx="23764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dirty="0">
                  <a:solidFill>
                    <a:schemeClr val="accent2"/>
                  </a:solidFill>
                </a:rPr>
                <a:t>Supplementary information</a:t>
              </a:r>
            </a:p>
          </p:txBody>
        </p:sp>
      </p:grpSp>
      <p:grpSp>
        <p:nvGrpSpPr>
          <p:cNvPr id="2" name="Group 19"/>
          <p:cNvGrpSpPr>
            <a:grpSpLocks/>
          </p:cNvGrpSpPr>
          <p:nvPr/>
        </p:nvGrpSpPr>
        <p:grpSpPr bwMode="auto">
          <a:xfrm>
            <a:off x="0" y="1341438"/>
            <a:ext cx="4140200" cy="1008062"/>
            <a:chOff x="0" y="845"/>
            <a:chExt cx="2608" cy="635"/>
          </a:xfrm>
        </p:grpSpPr>
        <p:sp>
          <p:nvSpPr>
            <p:cNvPr id="13331" name="Text Box 13"/>
            <p:cNvSpPr txBox="1">
              <a:spLocks noChangeArrowheads="1"/>
            </p:cNvSpPr>
            <p:nvPr/>
          </p:nvSpPr>
          <p:spPr bwMode="auto">
            <a:xfrm>
              <a:off x="0" y="845"/>
              <a:ext cx="2381" cy="57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b="1" dirty="0"/>
                <a:t>What is the situation being investigated? What is the goal/aim or the project/activity?</a:t>
              </a:r>
            </a:p>
          </p:txBody>
        </p:sp>
        <p:sp>
          <p:nvSpPr>
            <p:cNvPr id="13332" name="Line 16"/>
            <p:cNvSpPr>
              <a:spLocks noChangeShapeType="1"/>
            </p:cNvSpPr>
            <p:nvPr/>
          </p:nvSpPr>
          <p:spPr bwMode="auto">
            <a:xfrm>
              <a:off x="2381" y="1389"/>
              <a:ext cx="227" cy="91"/>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
        <p:nvSpPr>
          <p:cNvPr id="13329" name="Text Box 14"/>
          <p:cNvSpPr txBox="1">
            <a:spLocks noChangeArrowheads="1"/>
          </p:cNvSpPr>
          <p:nvPr/>
        </p:nvSpPr>
        <p:spPr bwMode="auto">
          <a:xfrm>
            <a:off x="-14806" y="2426670"/>
            <a:ext cx="3960019" cy="1782026"/>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b="1" dirty="0"/>
              <a:t>What is the nature of the problem? What science, features, constraints, and components need to be considered?</a:t>
            </a:r>
          </a:p>
          <a:p>
            <a:pPr eaLnBrk="1" hangingPunct="1">
              <a:lnSpc>
                <a:spcPct val="55000"/>
              </a:lnSpc>
              <a:spcBef>
                <a:spcPct val="50000"/>
              </a:spcBef>
              <a:buFontTx/>
              <a:buNone/>
            </a:pPr>
            <a:r>
              <a:rPr lang="en-US" altLang="en-US" sz="1800" b="1" dirty="0"/>
              <a:t>What design concept/s is proposed?</a:t>
            </a:r>
          </a:p>
          <a:p>
            <a:pPr eaLnBrk="1" hangingPunct="1">
              <a:lnSpc>
                <a:spcPct val="55000"/>
              </a:lnSpc>
              <a:spcBef>
                <a:spcPct val="50000"/>
              </a:spcBef>
              <a:buFontTx/>
              <a:buNone/>
            </a:pPr>
            <a:r>
              <a:rPr lang="en-US" altLang="en-US" sz="1800" b="1" dirty="0"/>
              <a:t>How will the design/system work?</a:t>
            </a:r>
          </a:p>
        </p:txBody>
      </p:sp>
      <p:grpSp>
        <p:nvGrpSpPr>
          <p:cNvPr id="4" name="Group 21"/>
          <p:cNvGrpSpPr>
            <a:grpSpLocks/>
          </p:cNvGrpSpPr>
          <p:nvPr/>
        </p:nvGrpSpPr>
        <p:grpSpPr bwMode="auto">
          <a:xfrm>
            <a:off x="0" y="3860800"/>
            <a:ext cx="4140200" cy="2125663"/>
            <a:chOff x="0" y="2432"/>
            <a:chExt cx="2608" cy="1339"/>
          </a:xfrm>
        </p:grpSpPr>
        <p:sp>
          <p:nvSpPr>
            <p:cNvPr id="13327" name="Text Box 15"/>
            <p:cNvSpPr txBox="1">
              <a:spLocks noChangeArrowheads="1"/>
            </p:cNvSpPr>
            <p:nvPr/>
          </p:nvSpPr>
          <p:spPr bwMode="auto">
            <a:xfrm>
              <a:off x="0" y="2840"/>
              <a:ext cx="2336" cy="931"/>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ts val="0"/>
                </a:spcBef>
                <a:buFontTx/>
                <a:buNone/>
              </a:pPr>
              <a:r>
                <a:rPr lang="en-US" altLang="en-US" sz="1800" b="1" dirty="0"/>
                <a:t>How will the project be completed? Who is responsible for roles and tasks? </a:t>
              </a:r>
            </a:p>
            <a:p>
              <a:pPr eaLnBrk="1" hangingPunct="1">
                <a:spcBef>
                  <a:spcPts val="0"/>
                </a:spcBef>
                <a:buFontTx/>
                <a:buNone/>
              </a:pPr>
              <a:r>
                <a:rPr lang="en-US" altLang="en-US" sz="1800" b="1" dirty="0"/>
                <a:t>What risks and contingencies have been considered?</a:t>
              </a:r>
            </a:p>
          </p:txBody>
        </p:sp>
        <p:sp>
          <p:nvSpPr>
            <p:cNvPr id="13328" name="Line 18"/>
            <p:cNvSpPr>
              <a:spLocks noChangeShapeType="1"/>
            </p:cNvSpPr>
            <p:nvPr/>
          </p:nvSpPr>
          <p:spPr bwMode="auto">
            <a:xfrm flipV="1">
              <a:off x="2336" y="2432"/>
              <a:ext cx="272" cy="59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
        <p:nvSpPr>
          <p:cNvPr id="13325" name="Text Box 22"/>
          <p:cNvSpPr txBox="1">
            <a:spLocks noChangeArrowheads="1"/>
          </p:cNvSpPr>
          <p:nvPr/>
        </p:nvSpPr>
        <p:spPr bwMode="auto">
          <a:xfrm>
            <a:off x="0" y="6553200"/>
            <a:ext cx="3924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i="1" dirty="0"/>
              <a:t>*Adapted from C. </a:t>
            </a:r>
            <a:r>
              <a:rPr lang="en-US" altLang="en-US" sz="1400" i="1" dirty="0" err="1"/>
              <a:t>Reidsema’s</a:t>
            </a:r>
            <a:r>
              <a:rPr lang="en-US" altLang="en-US" sz="1400" i="1" dirty="0"/>
              <a:t> notes for ENGG1000</a:t>
            </a:r>
          </a:p>
        </p:txBody>
      </p:sp>
      <p:sp>
        <p:nvSpPr>
          <p:cNvPr id="20494" name="Slide Number Placeholder 19"/>
          <p:cNvSpPr>
            <a:spLocks noGrp="1"/>
          </p:cNvSpPr>
          <p:nvPr>
            <p:ph type="sldNum" sz="quarter" idx="4294967295"/>
          </p:nvPr>
        </p:nvSpPr>
        <p:spPr>
          <a:xfrm>
            <a:off x="6553200" y="6248400"/>
            <a:ext cx="19050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defRPr/>
            </a:pPr>
            <a:fld id="{D5D50177-9B53-418A-8B73-567D002E3053}" type="slidenum">
              <a:rPr lang="en-AU" altLang="en-US" sz="1400" smtClean="0"/>
              <a:pPr eaLnBrk="1" hangingPunct="1">
                <a:spcBef>
                  <a:spcPct val="0"/>
                </a:spcBef>
                <a:buFontTx/>
                <a:buNone/>
                <a:defRPr/>
              </a:pPr>
              <a:t>11</a:t>
            </a:fld>
            <a:endParaRPr lang="en-AU" altLang="en-US" sz="1400"/>
          </a:p>
        </p:txBody>
      </p:sp>
    </p:spTree>
    <p:extLst>
      <p:ext uri="{BB962C8B-B14F-4D97-AF65-F5344CB8AC3E}">
        <p14:creationId xmlns:p14="http://schemas.microsoft.com/office/powerpoint/2010/main" val="249721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6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3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133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0"/>
            <a:ext cx="7772400" cy="1143000"/>
          </a:xfrm>
        </p:spPr>
        <p:txBody>
          <a:bodyPr/>
          <a:lstStyle/>
          <a:p>
            <a:r>
              <a:rPr lang="en-US" altLang="en-US" dirty="0"/>
              <a:t>Final design report structure*</a:t>
            </a:r>
          </a:p>
        </p:txBody>
      </p:sp>
      <p:sp>
        <p:nvSpPr>
          <p:cNvPr id="64515" name="Rectangle 3"/>
          <p:cNvSpPr>
            <a:spLocks noGrp="1" noChangeArrowheads="1"/>
          </p:cNvSpPr>
          <p:nvPr>
            <p:ph type="body" sz="half" idx="2"/>
          </p:nvPr>
        </p:nvSpPr>
        <p:spPr>
          <a:xfrm>
            <a:off x="3563938" y="981075"/>
            <a:ext cx="3810000" cy="4970463"/>
          </a:xfrm>
        </p:spPr>
        <p:txBody>
          <a:bodyPr/>
          <a:lstStyle/>
          <a:p>
            <a:pPr>
              <a:lnSpc>
                <a:spcPct val="80000"/>
              </a:lnSpc>
              <a:buFontTx/>
              <a:buNone/>
            </a:pPr>
            <a:r>
              <a:rPr lang="en-US" altLang="en-US" sz="1600" b="1" dirty="0"/>
              <a:t>Title page</a:t>
            </a:r>
          </a:p>
          <a:p>
            <a:pPr>
              <a:lnSpc>
                <a:spcPct val="80000"/>
              </a:lnSpc>
              <a:buFontTx/>
              <a:buNone/>
            </a:pPr>
            <a:endParaRPr lang="en-US" altLang="en-US" sz="1600" b="1" dirty="0"/>
          </a:p>
          <a:p>
            <a:pPr>
              <a:lnSpc>
                <a:spcPct val="80000"/>
              </a:lnSpc>
              <a:buFontTx/>
              <a:buNone/>
            </a:pPr>
            <a:r>
              <a:rPr lang="en-US" altLang="en-US" sz="1600" b="1" dirty="0"/>
              <a:t>Summary</a:t>
            </a:r>
          </a:p>
          <a:p>
            <a:pPr>
              <a:lnSpc>
                <a:spcPct val="80000"/>
              </a:lnSpc>
              <a:buFontTx/>
              <a:buNone/>
            </a:pPr>
            <a:endParaRPr lang="en-US" altLang="en-US" sz="1600" b="1" dirty="0"/>
          </a:p>
          <a:p>
            <a:pPr>
              <a:lnSpc>
                <a:spcPct val="80000"/>
              </a:lnSpc>
              <a:buFontTx/>
              <a:buNone/>
            </a:pPr>
            <a:r>
              <a:rPr lang="en-US" altLang="en-US" sz="1600" b="1" dirty="0"/>
              <a:t>Table of contents</a:t>
            </a:r>
          </a:p>
          <a:p>
            <a:pPr>
              <a:lnSpc>
                <a:spcPct val="80000"/>
              </a:lnSpc>
              <a:buFontTx/>
              <a:buNone/>
            </a:pPr>
            <a:endParaRPr lang="en-US" altLang="en-US" sz="1600" b="1" dirty="0"/>
          </a:p>
          <a:p>
            <a:pPr>
              <a:lnSpc>
                <a:spcPct val="80000"/>
              </a:lnSpc>
              <a:buFontTx/>
              <a:buNone/>
            </a:pPr>
            <a:r>
              <a:rPr lang="en-US" altLang="en-US" sz="1600" b="1" dirty="0"/>
              <a:t>Introduction</a:t>
            </a:r>
          </a:p>
          <a:p>
            <a:pPr>
              <a:lnSpc>
                <a:spcPct val="80000"/>
              </a:lnSpc>
              <a:buFontTx/>
              <a:buNone/>
            </a:pPr>
            <a:endParaRPr lang="en-US" altLang="en-US" sz="1600" b="1" dirty="0"/>
          </a:p>
          <a:p>
            <a:pPr>
              <a:lnSpc>
                <a:spcPct val="80000"/>
              </a:lnSpc>
              <a:buFontTx/>
              <a:buNone/>
            </a:pPr>
            <a:r>
              <a:rPr lang="en-US" altLang="en-US" sz="1600" b="1" dirty="0">
                <a:solidFill>
                  <a:srgbClr val="FF0000"/>
                </a:solidFill>
              </a:rPr>
              <a:t>Design /Implementation*</a:t>
            </a:r>
          </a:p>
          <a:p>
            <a:pPr>
              <a:lnSpc>
                <a:spcPct val="80000"/>
              </a:lnSpc>
              <a:buFontTx/>
              <a:buNone/>
            </a:pPr>
            <a:endParaRPr lang="en-US" altLang="en-US" sz="1600" b="1" dirty="0">
              <a:solidFill>
                <a:srgbClr val="FF0000"/>
              </a:solidFill>
            </a:endParaRPr>
          </a:p>
          <a:p>
            <a:pPr>
              <a:lnSpc>
                <a:spcPct val="80000"/>
              </a:lnSpc>
              <a:buFontTx/>
              <a:buNone/>
            </a:pPr>
            <a:r>
              <a:rPr lang="en-US" altLang="en-US" sz="1600" b="1" dirty="0">
                <a:solidFill>
                  <a:srgbClr val="FF0000"/>
                </a:solidFill>
              </a:rPr>
              <a:t>Results and analysis*</a:t>
            </a:r>
          </a:p>
          <a:p>
            <a:pPr>
              <a:lnSpc>
                <a:spcPct val="80000"/>
              </a:lnSpc>
              <a:buFontTx/>
              <a:buNone/>
            </a:pPr>
            <a:endParaRPr lang="en-US" altLang="en-US" sz="1600" b="1" dirty="0">
              <a:solidFill>
                <a:srgbClr val="FF0000"/>
              </a:solidFill>
            </a:endParaRPr>
          </a:p>
          <a:p>
            <a:pPr>
              <a:lnSpc>
                <a:spcPct val="80000"/>
              </a:lnSpc>
              <a:buFontTx/>
              <a:buNone/>
            </a:pPr>
            <a:r>
              <a:rPr lang="en-US" altLang="en-US" sz="1600" b="1" dirty="0">
                <a:solidFill>
                  <a:srgbClr val="FF0000"/>
                </a:solidFill>
              </a:rPr>
              <a:t>Conclusions and recommendations*</a:t>
            </a:r>
          </a:p>
          <a:p>
            <a:pPr>
              <a:lnSpc>
                <a:spcPct val="80000"/>
              </a:lnSpc>
              <a:buFontTx/>
              <a:buNone/>
            </a:pPr>
            <a:endParaRPr lang="en-US" altLang="en-US" sz="1600" b="1" dirty="0"/>
          </a:p>
          <a:p>
            <a:pPr>
              <a:lnSpc>
                <a:spcPct val="80000"/>
              </a:lnSpc>
              <a:buFontTx/>
              <a:buNone/>
            </a:pPr>
            <a:r>
              <a:rPr lang="en-US" altLang="en-US" sz="1600" b="1" dirty="0"/>
              <a:t>References</a:t>
            </a:r>
          </a:p>
          <a:p>
            <a:pPr>
              <a:lnSpc>
                <a:spcPct val="80000"/>
              </a:lnSpc>
              <a:buFontTx/>
              <a:buNone/>
            </a:pPr>
            <a:endParaRPr lang="en-US" altLang="en-US" sz="1600" b="1" dirty="0"/>
          </a:p>
          <a:p>
            <a:pPr>
              <a:lnSpc>
                <a:spcPct val="80000"/>
              </a:lnSpc>
              <a:buFontTx/>
              <a:buNone/>
            </a:pPr>
            <a:r>
              <a:rPr lang="en-US" altLang="en-US" sz="1600" b="1" dirty="0"/>
              <a:t>Acknowledgements</a:t>
            </a:r>
          </a:p>
          <a:p>
            <a:pPr>
              <a:lnSpc>
                <a:spcPct val="80000"/>
              </a:lnSpc>
              <a:buFontTx/>
              <a:buNone/>
            </a:pPr>
            <a:endParaRPr lang="en-US" altLang="en-US" sz="1600" b="1" dirty="0"/>
          </a:p>
          <a:p>
            <a:pPr>
              <a:lnSpc>
                <a:spcPct val="80000"/>
              </a:lnSpc>
              <a:buFontTx/>
              <a:buNone/>
            </a:pPr>
            <a:r>
              <a:rPr lang="en-US" altLang="en-US" sz="1600" b="1" dirty="0"/>
              <a:t>Appendices</a:t>
            </a:r>
          </a:p>
          <a:p>
            <a:pPr>
              <a:lnSpc>
                <a:spcPct val="80000"/>
              </a:lnSpc>
            </a:pPr>
            <a:endParaRPr lang="en-US" altLang="en-US" sz="1600" b="1" dirty="0"/>
          </a:p>
          <a:p>
            <a:pPr>
              <a:lnSpc>
                <a:spcPct val="80000"/>
              </a:lnSpc>
            </a:pPr>
            <a:endParaRPr lang="en-US" altLang="en-US" sz="1600" b="1" dirty="0"/>
          </a:p>
          <a:p>
            <a:pPr>
              <a:lnSpc>
                <a:spcPct val="80000"/>
              </a:lnSpc>
            </a:pPr>
            <a:endParaRPr lang="en-US" altLang="en-US" sz="1600" b="1" dirty="0"/>
          </a:p>
          <a:p>
            <a:pPr>
              <a:lnSpc>
                <a:spcPct val="80000"/>
              </a:lnSpc>
            </a:pPr>
            <a:endParaRPr lang="en-US" altLang="en-US" sz="1600" dirty="0"/>
          </a:p>
        </p:txBody>
      </p:sp>
      <p:grpSp>
        <p:nvGrpSpPr>
          <p:cNvPr id="2" name="Group 4"/>
          <p:cNvGrpSpPr>
            <a:grpSpLocks/>
          </p:cNvGrpSpPr>
          <p:nvPr/>
        </p:nvGrpSpPr>
        <p:grpSpPr bwMode="auto">
          <a:xfrm>
            <a:off x="5220072" y="1351756"/>
            <a:ext cx="2989262" cy="1128713"/>
            <a:chOff x="3061" y="769"/>
            <a:chExt cx="1883" cy="711"/>
          </a:xfrm>
        </p:grpSpPr>
        <p:sp>
          <p:nvSpPr>
            <p:cNvPr id="46096" name="Line 5"/>
            <p:cNvSpPr>
              <a:spLocks noChangeShapeType="1"/>
            </p:cNvSpPr>
            <p:nvPr/>
          </p:nvSpPr>
          <p:spPr bwMode="auto">
            <a:xfrm flipH="1">
              <a:off x="3061" y="981"/>
              <a:ext cx="1044" cy="499"/>
            </a:xfrm>
            <a:prstGeom prst="line">
              <a:avLst/>
            </a:prstGeom>
            <a:noFill/>
            <a:ln w="38100">
              <a:solidFill>
                <a:schemeClr val="accent1">
                  <a:lumMod val="50000"/>
                </a:schemeClr>
              </a:solidFill>
              <a:round/>
              <a:headEnd/>
              <a:tailEnd type="triangle" w="med" len="med"/>
            </a:ln>
          </p:spPr>
          <p:txBody>
            <a:bodyPr/>
            <a:lstStyle/>
            <a:p>
              <a:pPr>
                <a:defRPr/>
              </a:pPr>
              <a:endParaRPr lang="en-US">
                <a:cs typeface="+mn-cs"/>
              </a:endParaRPr>
            </a:p>
          </p:txBody>
        </p:sp>
        <p:sp>
          <p:nvSpPr>
            <p:cNvPr id="46097" name="Text Box 6"/>
            <p:cNvSpPr txBox="1">
              <a:spLocks noChangeArrowheads="1"/>
            </p:cNvSpPr>
            <p:nvPr/>
          </p:nvSpPr>
          <p:spPr bwMode="auto">
            <a:xfrm>
              <a:off x="3334" y="769"/>
              <a:ext cx="1610" cy="194"/>
            </a:xfrm>
            <a:prstGeom prst="rect">
              <a:avLst/>
            </a:prstGeom>
            <a:solidFill>
              <a:schemeClr val="bg1">
                <a:lumMod val="75000"/>
              </a:schemeClr>
            </a:solidFill>
            <a:ln w="9525">
              <a:noFill/>
              <a:miter lim="800000"/>
              <a:headEnd/>
              <a:tailEnd/>
            </a:ln>
          </p:spPr>
          <p:txBody>
            <a:bodyPr>
              <a:spAutoFit/>
            </a:bodyPr>
            <a:lstStyle/>
            <a:p>
              <a:pPr>
                <a:spcBef>
                  <a:spcPct val="50000"/>
                </a:spcBef>
                <a:defRPr/>
              </a:pPr>
              <a:r>
                <a:rPr lang="en-US" sz="1400" b="1" dirty="0">
                  <a:cs typeface="+mn-cs"/>
                </a:rPr>
                <a:t>What was the brief?</a:t>
              </a:r>
            </a:p>
          </p:txBody>
        </p:sp>
      </p:grpSp>
      <p:grpSp>
        <p:nvGrpSpPr>
          <p:cNvPr id="3" name="Group 7"/>
          <p:cNvGrpSpPr>
            <a:grpSpLocks/>
          </p:cNvGrpSpPr>
          <p:nvPr/>
        </p:nvGrpSpPr>
        <p:grpSpPr bwMode="auto">
          <a:xfrm>
            <a:off x="5715000" y="2565401"/>
            <a:ext cx="3429000" cy="1169988"/>
            <a:chOff x="3600" y="1434"/>
            <a:chExt cx="2160" cy="737"/>
          </a:xfrm>
        </p:grpSpPr>
        <p:sp>
          <p:nvSpPr>
            <p:cNvPr id="46094" name="Line 8"/>
            <p:cNvSpPr>
              <a:spLocks noChangeShapeType="1"/>
            </p:cNvSpPr>
            <p:nvPr/>
          </p:nvSpPr>
          <p:spPr bwMode="auto">
            <a:xfrm flipH="1">
              <a:off x="3600" y="1797"/>
              <a:ext cx="414" cy="228"/>
            </a:xfrm>
            <a:prstGeom prst="line">
              <a:avLst/>
            </a:prstGeom>
            <a:noFill/>
            <a:ln w="38100">
              <a:solidFill>
                <a:schemeClr val="accent1">
                  <a:lumMod val="50000"/>
                </a:schemeClr>
              </a:solidFill>
              <a:round/>
              <a:headEnd/>
              <a:tailEnd type="triangle" w="med" len="med"/>
            </a:ln>
          </p:spPr>
          <p:txBody>
            <a:bodyPr/>
            <a:lstStyle/>
            <a:p>
              <a:pPr>
                <a:defRPr/>
              </a:pPr>
              <a:endParaRPr lang="en-US">
                <a:cs typeface="+mn-cs"/>
              </a:endParaRPr>
            </a:p>
          </p:txBody>
        </p:sp>
        <p:sp>
          <p:nvSpPr>
            <p:cNvPr id="46095" name="Text Box 9"/>
            <p:cNvSpPr txBox="1">
              <a:spLocks noChangeArrowheads="1"/>
            </p:cNvSpPr>
            <p:nvPr/>
          </p:nvSpPr>
          <p:spPr bwMode="auto">
            <a:xfrm>
              <a:off x="4036" y="1434"/>
              <a:ext cx="1724" cy="737"/>
            </a:xfrm>
            <a:prstGeom prst="rect">
              <a:avLst/>
            </a:prstGeom>
            <a:solidFill>
              <a:schemeClr val="bg1">
                <a:lumMod val="75000"/>
              </a:schemeClr>
            </a:solidFill>
            <a:ln w="9525">
              <a:noFill/>
              <a:miter lim="800000"/>
              <a:headEnd/>
              <a:tailEnd/>
            </a:ln>
          </p:spPr>
          <p:txBody>
            <a:bodyPr>
              <a:spAutoFit/>
            </a:bodyPr>
            <a:lstStyle/>
            <a:p>
              <a:pPr>
                <a:defRPr/>
              </a:pPr>
              <a:r>
                <a:rPr lang="en-US" sz="1400" b="1" dirty="0">
                  <a:cs typeface="+mn-cs"/>
                </a:rPr>
                <a:t>How did your design solution perform? (&amp; why)</a:t>
              </a:r>
            </a:p>
            <a:p>
              <a:pPr>
                <a:defRPr/>
              </a:pPr>
              <a:r>
                <a:rPr lang="en-US" sz="1400" b="1" dirty="0">
                  <a:cs typeface="+mn-cs"/>
                </a:rPr>
                <a:t>What were the good and bad features of your design solution? </a:t>
              </a:r>
            </a:p>
          </p:txBody>
        </p:sp>
      </p:grpSp>
      <p:grpSp>
        <p:nvGrpSpPr>
          <p:cNvPr id="4" name="Group 10"/>
          <p:cNvGrpSpPr>
            <a:grpSpLocks/>
          </p:cNvGrpSpPr>
          <p:nvPr/>
        </p:nvGrpSpPr>
        <p:grpSpPr bwMode="auto">
          <a:xfrm>
            <a:off x="0" y="4076699"/>
            <a:ext cx="3633788" cy="2025650"/>
            <a:chOff x="0" y="2568"/>
            <a:chExt cx="2289" cy="1276"/>
          </a:xfrm>
        </p:grpSpPr>
        <p:sp>
          <p:nvSpPr>
            <p:cNvPr id="46092" name="Line 11"/>
            <p:cNvSpPr>
              <a:spLocks noChangeShapeType="1"/>
            </p:cNvSpPr>
            <p:nvPr/>
          </p:nvSpPr>
          <p:spPr bwMode="auto">
            <a:xfrm flipV="1">
              <a:off x="1927" y="2568"/>
              <a:ext cx="362" cy="454"/>
            </a:xfrm>
            <a:prstGeom prst="line">
              <a:avLst/>
            </a:prstGeom>
            <a:noFill/>
            <a:ln w="38100">
              <a:solidFill>
                <a:schemeClr val="accent1">
                  <a:lumMod val="50000"/>
                </a:schemeClr>
              </a:solidFill>
              <a:round/>
              <a:headEnd/>
              <a:tailEnd type="triangle" w="med" len="med"/>
            </a:ln>
          </p:spPr>
          <p:txBody>
            <a:bodyPr/>
            <a:lstStyle/>
            <a:p>
              <a:pPr>
                <a:defRPr/>
              </a:pPr>
              <a:endParaRPr lang="en-US">
                <a:cs typeface="+mn-cs"/>
              </a:endParaRPr>
            </a:p>
          </p:txBody>
        </p:sp>
        <p:sp>
          <p:nvSpPr>
            <p:cNvPr id="46093" name="Text Box 12"/>
            <p:cNvSpPr txBox="1">
              <a:spLocks noChangeArrowheads="1"/>
            </p:cNvSpPr>
            <p:nvPr/>
          </p:nvSpPr>
          <p:spPr bwMode="auto">
            <a:xfrm>
              <a:off x="0" y="2931"/>
              <a:ext cx="1996" cy="913"/>
            </a:xfrm>
            <a:prstGeom prst="rect">
              <a:avLst/>
            </a:prstGeom>
            <a:solidFill>
              <a:schemeClr val="bg1">
                <a:lumMod val="75000"/>
              </a:schemeClr>
            </a:solidFill>
            <a:ln w="9525">
              <a:noFill/>
              <a:miter lim="800000"/>
              <a:headEnd/>
              <a:tailEnd/>
            </a:ln>
          </p:spPr>
          <p:txBody>
            <a:bodyPr>
              <a:spAutoFit/>
            </a:bodyPr>
            <a:lstStyle/>
            <a:p>
              <a:pPr>
                <a:lnSpc>
                  <a:spcPct val="90000"/>
                </a:lnSpc>
                <a:defRPr/>
              </a:pPr>
              <a:r>
                <a:rPr lang="en-US" sz="1400" b="1" dirty="0">
                  <a:cs typeface="+mn-cs"/>
                </a:rPr>
                <a:t>What was the achievement and outcome of your design solution?</a:t>
              </a:r>
            </a:p>
            <a:p>
              <a:pPr>
                <a:lnSpc>
                  <a:spcPct val="90000"/>
                </a:lnSpc>
                <a:defRPr/>
              </a:pPr>
              <a:r>
                <a:rPr lang="en-US" sz="1400" b="1" dirty="0">
                  <a:cs typeface="+mn-cs"/>
                </a:rPr>
                <a:t>What did you learn about working in a team and the design process?</a:t>
              </a:r>
            </a:p>
            <a:p>
              <a:pPr>
                <a:lnSpc>
                  <a:spcPct val="90000"/>
                </a:lnSpc>
                <a:defRPr/>
              </a:pPr>
              <a:r>
                <a:rPr lang="en-US" sz="1400" b="1" dirty="0">
                  <a:cs typeface="+mn-cs"/>
                </a:rPr>
                <a:t>What improvements would you recommend for your design solution?</a:t>
              </a:r>
            </a:p>
          </p:txBody>
        </p:sp>
      </p:grpSp>
      <p:grpSp>
        <p:nvGrpSpPr>
          <p:cNvPr id="5" name="Group 13"/>
          <p:cNvGrpSpPr>
            <a:grpSpLocks/>
          </p:cNvGrpSpPr>
          <p:nvPr/>
        </p:nvGrpSpPr>
        <p:grpSpPr bwMode="auto">
          <a:xfrm>
            <a:off x="0" y="1916113"/>
            <a:ext cx="3563938" cy="1816100"/>
            <a:chOff x="0" y="1117"/>
            <a:chExt cx="2245" cy="1144"/>
          </a:xfrm>
        </p:grpSpPr>
        <p:sp>
          <p:nvSpPr>
            <p:cNvPr id="46090" name="Text Box 14"/>
            <p:cNvSpPr txBox="1">
              <a:spLocks noChangeArrowheads="1"/>
            </p:cNvSpPr>
            <p:nvPr/>
          </p:nvSpPr>
          <p:spPr bwMode="auto">
            <a:xfrm>
              <a:off x="0" y="1117"/>
              <a:ext cx="2018" cy="1144"/>
            </a:xfrm>
            <a:prstGeom prst="rect">
              <a:avLst/>
            </a:prstGeom>
            <a:solidFill>
              <a:schemeClr val="bg1">
                <a:lumMod val="75000"/>
              </a:schemeClr>
            </a:solidFill>
            <a:ln w="9525">
              <a:noFill/>
              <a:miter lim="800000"/>
              <a:headEnd/>
              <a:tailEnd/>
            </a:ln>
          </p:spPr>
          <p:txBody>
            <a:bodyPr>
              <a:spAutoFit/>
            </a:bodyPr>
            <a:lstStyle/>
            <a:p>
              <a:pPr>
                <a:defRPr/>
              </a:pPr>
              <a:r>
                <a:rPr lang="en-US" sz="1400" b="1" dirty="0">
                  <a:cs typeface="+mn-cs"/>
                </a:rPr>
                <a:t>Describe the final design of your solution, components, constraints etc.. What was your strategy? </a:t>
              </a:r>
            </a:p>
            <a:p>
              <a:pPr>
                <a:defRPr/>
              </a:pPr>
              <a:r>
                <a:rPr lang="en-US" sz="1400" b="1" dirty="0">
                  <a:cs typeface="+mn-cs"/>
                </a:rPr>
                <a:t>Use visuals</a:t>
              </a:r>
            </a:p>
            <a:p>
              <a:pPr>
                <a:defRPr/>
              </a:pPr>
              <a:r>
                <a:rPr lang="en-US" sz="1400" b="1" dirty="0">
                  <a:cs typeface="+mn-cs"/>
                </a:rPr>
                <a:t>How did you build your solution?.</a:t>
              </a:r>
            </a:p>
            <a:p>
              <a:pPr>
                <a:defRPr/>
              </a:pPr>
              <a:r>
                <a:rPr lang="en-US" sz="1400" b="1" dirty="0">
                  <a:cs typeface="+mn-cs"/>
                </a:rPr>
                <a:t>Did you have any problems when you built it and tested it that required you to modify the design? </a:t>
              </a:r>
            </a:p>
          </p:txBody>
        </p:sp>
        <p:sp>
          <p:nvSpPr>
            <p:cNvPr id="46091" name="Line 15"/>
            <p:cNvSpPr>
              <a:spLocks noChangeShapeType="1"/>
            </p:cNvSpPr>
            <p:nvPr/>
          </p:nvSpPr>
          <p:spPr bwMode="auto">
            <a:xfrm>
              <a:off x="1973" y="1797"/>
              <a:ext cx="272" cy="0"/>
            </a:xfrm>
            <a:prstGeom prst="line">
              <a:avLst/>
            </a:prstGeom>
            <a:noFill/>
            <a:ln w="38100">
              <a:solidFill>
                <a:schemeClr val="accent1">
                  <a:lumMod val="50000"/>
                </a:schemeClr>
              </a:solidFill>
              <a:round/>
              <a:headEnd/>
              <a:tailEnd type="triangle" w="med" len="med"/>
            </a:ln>
          </p:spPr>
          <p:txBody>
            <a:bodyPr/>
            <a:lstStyle/>
            <a:p>
              <a:pPr>
                <a:defRPr/>
              </a:pPr>
              <a:endParaRPr lang="en-US">
                <a:cs typeface="+mn-cs"/>
              </a:endParaRPr>
            </a:p>
          </p:txBody>
        </p:sp>
      </p:grpSp>
      <p:sp>
        <p:nvSpPr>
          <p:cNvPr id="14345" name="Text Box 17"/>
          <p:cNvSpPr txBox="1">
            <a:spLocks noChangeArrowheads="1"/>
          </p:cNvSpPr>
          <p:nvPr/>
        </p:nvSpPr>
        <p:spPr bwMode="auto">
          <a:xfrm>
            <a:off x="0" y="6521450"/>
            <a:ext cx="4716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i="1"/>
              <a:t>*Adapted from T. Lambert’s notes for ENGG1000</a:t>
            </a:r>
          </a:p>
        </p:txBody>
      </p:sp>
      <p:sp>
        <p:nvSpPr>
          <p:cNvPr id="20" name="TextBox 19"/>
          <p:cNvSpPr txBox="1">
            <a:spLocks noChangeArrowheads="1"/>
          </p:cNvSpPr>
          <p:nvPr/>
        </p:nvSpPr>
        <p:spPr bwMode="auto">
          <a:xfrm>
            <a:off x="6300788" y="5300663"/>
            <a:ext cx="26638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AU" altLang="en-US" sz="1600" b="1">
                <a:solidFill>
                  <a:srgbClr val="FF0000"/>
                </a:solidFill>
              </a:rPr>
              <a:t>*Check individual report instructions </a:t>
            </a:r>
          </a:p>
        </p:txBody>
      </p:sp>
    </p:spTree>
    <p:extLst>
      <p:ext uri="{BB962C8B-B14F-4D97-AF65-F5344CB8AC3E}">
        <p14:creationId xmlns:p14="http://schemas.microsoft.com/office/powerpoint/2010/main" val="3052225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1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515">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515">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515">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515">
                                            <p:txEl>
                                              <p:pRg st="18" end="1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132138" y="549275"/>
            <a:ext cx="5410200" cy="6086475"/>
          </a:xfrm>
          <a:prstGeom prst="rect">
            <a:avLst/>
          </a:prstGeom>
          <a:noFill/>
          <a:ln w="38100" cmpd="dbl">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lang="en-AU" altLang="en-US" sz="2400">
              <a:latin typeface="Times" charset="0"/>
              <a:cs typeface="Times New Roman" pitchFamily="18" charset="0"/>
            </a:endParaRPr>
          </a:p>
          <a:p>
            <a:pPr algn="ctr" eaLnBrk="1" hangingPunct="1">
              <a:spcBef>
                <a:spcPct val="50000"/>
              </a:spcBef>
              <a:buFontTx/>
              <a:buNone/>
            </a:pPr>
            <a:r>
              <a:rPr lang="en-AU" altLang="en-US" sz="2000">
                <a:solidFill>
                  <a:srgbClr val="000066"/>
                </a:solidFill>
                <a:latin typeface="Times" charset="0"/>
                <a:cs typeface="Times New Roman" pitchFamily="18" charset="0"/>
              </a:rPr>
              <a:t>THE PANTHEON</a:t>
            </a:r>
          </a:p>
          <a:p>
            <a:pPr algn="ctr" eaLnBrk="1" hangingPunct="1">
              <a:spcBef>
                <a:spcPct val="50000"/>
              </a:spcBef>
              <a:buFontTx/>
              <a:buNone/>
            </a:pPr>
            <a:r>
              <a:rPr lang="en-AU" altLang="en-US" sz="2000">
                <a:solidFill>
                  <a:srgbClr val="000066"/>
                </a:solidFill>
                <a:latin typeface="Times" charset="0"/>
                <a:cs typeface="Times New Roman" pitchFamily="18" charset="0"/>
              </a:rPr>
              <a:t>Dome Structure and Efficiency</a:t>
            </a:r>
            <a:r>
              <a:rPr lang="en-AU" altLang="en-US" sz="2400">
                <a:solidFill>
                  <a:srgbClr val="000066"/>
                </a:solidFill>
              </a:rPr>
              <a:t> </a:t>
            </a:r>
          </a:p>
          <a:p>
            <a:pPr algn="ctr" eaLnBrk="1" hangingPunct="1">
              <a:spcBef>
                <a:spcPct val="50000"/>
              </a:spcBef>
              <a:buFontTx/>
              <a:buNone/>
            </a:pPr>
            <a:endParaRPr lang="en-AU" altLang="en-US" sz="1800">
              <a:solidFill>
                <a:srgbClr val="000066"/>
              </a:solidFill>
              <a:latin typeface="Times" charset="0"/>
              <a:cs typeface="Times New Roman" pitchFamily="18" charset="0"/>
            </a:endParaRPr>
          </a:p>
          <a:p>
            <a:pPr algn="ctr" eaLnBrk="1" hangingPunct="1">
              <a:spcBef>
                <a:spcPct val="50000"/>
              </a:spcBef>
              <a:buFontTx/>
              <a:buNone/>
            </a:pPr>
            <a:r>
              <a:rPr lang="en-AU" altLang="en-US" sz="1800">
                <a:solidFill>
                  <a:srgbClr val="000066"/>
                </a:solidFill>
                <a:latin typeface="Times" charset="0"/>
                <a:cs typeface="Times New Roman" pitchFamily="18" charset="0"/>
              </a:rPr>
              <a:t>Jane Smith</a:t>
            </a:r>
          </a:p>
          <a:p>
            <a:pPr algn="ctr" eaLnBrk="1" hangingPunct="1">
              <a:spcBef>
                <a:spcPct val="50000"/>
              </a:spcBef>
              <a:buFontTx/>
              <a:buNone/>
            </a:pPr>
            <a:r>
              <a:rPr lang="en-AU" altLang="en-US" sz="1800">
                <a:solidFill>
                  <a:srgbClr val="000066"/>
                </a:solidFill>
                <a:latin typeface="Times" charset="0"/>
                <a:cs typeface="Times New Roman" pitchFamily="18" charset="0"/>
              </a:rPr>
              <a:t>Submitted June 5</a:t>
            </a:r>
            <a:r>
              <a:rPr lang="en-AU" altLang="en-US" sz="1800" baseline="30000">
                <a:solidFill>
                  <a:srgbClr val="000066"/>
                </a:solidFill>
                <a:latin typeface="Times" charset="0"/>
                <a:cs typeface="Times New Roman" pitchFamily="18" charset="0"/>
              </a:rPr>
              <a:t>th</a:t>
            </a:r>
            <a:r>
              <a:rPr lang="en-AU" altLang="en-US" sz="1800">
                <a:solidFill>
                  <a:srgbClr val="000066"/>
                </a:solidFill>
                <a:latin typeface="Times" charset="0"/>
                <a:cs typeface="Times New Roman" pitchFamily="18" charset="0"/>
              </a:rPr>
              <a:t> 2000</a:t>
            </a:r>
          </a:p>
          <a:p>
            <a:pPr algn="ctr" eaLnBrk="1" hangingPunct="1">
              <a:spcBef>
                <a:spcPct val="50000"/>
              </a:spcBef>
              <a:buFontTx/>
              <a:buNone/>
            </a:pPr>
            <a:r>
              <a:rPr lang="en-AU" altLang="en-US" sz="1800">
                <a:solidFill>
                  <a:srgbClr val="000066"/>
                </a:solidFill>
                <a:latin typeface="Times" charset="0"/>
                <a:cs typeface="Times New Roman" pitchFamily="18" charset="0"/>
              </a:rPr>
              <a:t>Lecturer: Dr Stephen Foster</a:t>
            </a:r>
          </a:p>
          <a:p>
            <a:pPr algn="ctr" eaLnBrk="1" hangingPunct="1">
              <a:spcBef>
                <a:spcPct val="50000"/>
              </a:spcBef>
              <a:buFontTx/>
              <a:buNone/>
            </a:pPr>
            <a:r>
              <a:rPr lang="en-AU" altLang="en-US" sz="2400">
                <a:solidFill>
                  <a:srgbClr val="000066"/>
                </a:solidFill>
                <a:latin typeface="Times" charset="0"/>
                <a:cs typeface="Times New Roman" pitchFamily="18" charset="0"/>
              </a:rPr>
              <a:t> </a:t>
            </a:r>
          </a:p>
          <a:p>
            <a:pPr eaLnBrk="1" hangingPunct="1">
              <a:spcBef>
                <a:spcPct val="50000"/>
              </a:spcBef>
              <a:buFontTx/>
              <a:buNone/>
            </a:pPr>
            <a:endParaRPr lang="en-AU" altLang="en-US" sz="1600">
              <a:solidFill>
                <a:srgbClr val="000066"/>
              </a:solidFill>
              <a:latin typeface="Times" charset="0"/>
              <a:cs typeface="Times New Roman" pitchFamily="18" charset="0"/>
            </a:endParaRPr>
          </a:p>
          <a:p>
            <a:pPr eaLnBrk="1" hangingPunct="1">
              <a:spcBef>
                <a:spcPct val="50000"/>
              </a:spcBef>
              <a:buFontTx/>
              <a:buNone/>
            </a:pPr>
            <a:r>
              <a:rPr lang="en-AU" altLang="en-US" sz="1400">
                <a:solidFill>
                  <a:srgbClr val="000066"/>
                </a:solidFill>
                <a:latin typeface="Times" charset="0"/>
                <a:cs typeface="Times New Roman" pitchFamily="18" charset="0"/>
              </a:rPr>
              <a:t>Acknowledgments. </a:t>
            </a:r>
          </a:p>
          <a:p>
            <a:pPr eaLnBrk="1" hangingPunct="1">
              <a:spcBef>
                <a:spcPct val="50000"/>
              </a:spcBef>
              <a:buFontTx/>
              <a:buNone/>
            </a:pPr>
            <a:r>
              <a:rPr lang="en-AU" altLang="en-US" sz="1400">
                <a:solidFill>
                  <a:srgbClr val="000066"/>
                </a:solidFill>
                <a:latin typeface="Times" charset="0"/>
                <a:cs typeface="Times New Roman" pitchFamily="18" charset="0"/>
              </a:rPr>
              <a:t>This sample report is adapted from a 1998 Bachelor Thesis 'Finite Element Analysis of Ancient Roman Structures'. Thankyou to Jeremy Haling and The School of Civil and Environmental Engineering for allowing sections to be reproduced and adapted for teaching purposes within the Bachelor of Engineering degree program. </a:t>
            </a:r>
          </a:p>
          <a:p>
            <a:pPr eaLnBrk="1" hangingPunct="1">
              <a:spcBef>
                <a:spcPct val="50000"/>
              </a:spcBef>
              <a:buFontTx/>
              <a:buNone/>
            </a:pPr>
            <a:endParaRPr lang="en-AU" altLang="en-US" sz="1400">
              <a:solidFill>
                <a:srgbClr val="000066"/>
              </a:solidFill>
              <a:latin typeface="Times" charset="0"/>
              <a:cs typeface="Times New Roman" pitchFamily="18" charset="0"/>
            </a:endParaRPr>
          </a:p>
        </p:txBody>
      </p:sp>
      <p:sp>
        <p:nvSpPr>
          <p:cNvPr id="109575" name="Text Box 7"/>
          <p:cNvSpPr txBox="1">
            <a:spLocks noChangeArrowheads="1"/>
          </p:cNvSpPr>
          <p:nvPr/>
        </p:nvSpPr>
        <p:spPr bwMode="auto">
          <a:xfrm>
            <a:off x="179388" y="476250"/>
            <a:ext cx="2663825" cy="380523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n-US" altLang="en-US" sz="1800" b="1" dirty="0"/>
              <a:t>Title page</a:t>
            </a:r>
          </a:p>
          <a:p>
            <a:pPr eaLnBrk="1" hangingPunct="1">
              <a:spcBef>
                <a:spcPct val="50000"/>
              </a:spcBef>
              <a:buFontTx/>
              <a:buNone/>
            </a:pPr>
            <a:r>
              <a:rPr lang="en-US" altLang="en-US" sz="1800" b="1" dirty="0"/>
              <a:t>Institution &amp; department</a:t>
            </a:r>
          </a:p>
          <a:p>
            <a:pPr eaLnBrk="1" hangingPunct="1">
              <a:spcBef>
                <a:spcPct val="50000"/>
              </a:spcBef>
              <a:buFontTx/>
              <a:buNone/>
            </a:pPr>
            <a:r>
              <a:rPr lang="en-US" altLang="en-US" sz="1800" b="1" dirty="0"/>
              <a:t>Report title</a:t>
            </a:r>
          </a:p>
          <a:p>
            <a:pPr eaLnBrk="1" hangingPunct="1">
              <a:spcBef>
                <a:spcPct val="50000"/>
              </a:spcBef>
              <a:buFontTx/>
              <a:buNone/>
            </a:pPr>
            <a:r>
              <a:rPr lang="en-US" altLang="en-US" sz="1800" b="1" dirty="0"/>
              <a:t>Author/s</a:t>
            </a:r>
          </a:p>
          <a:p>
            <a:pPr eaLnBrk="1" hangingPunct="1">
              <a:spcBef>
                <a:spcPct val="50000"/>
              </a:spcBef>
              <a:buFontTx/>
              <a:buNone/>
            </a:pPr>
            <a:r>
              <a:rPr lang="en-US" altLang="en-US" sz="1800" b="1" dirty="0"/>
              <a:t>Student number/s</a:t>
            </a:r>
          </a:p>
          <a:p>
            <a:pPr eaLnBrk="1" hangingPunct="1">
              <a:spcBef>
                <a:spcPct val="50000"/>
              </a:spcBef>
              <a:buFontTx/>
              <a:buNone/>
            </a:pPr>
            <a:r>
              <a:rPr lang="en-US" altLang="en-US" sz="1800" b="1" dirty="0"/>
              <a:t>Submitted to..</a:t>
            </a:r>
          </a:p>
          <a:p>
            <a:pPr eaLnBrk="1" hangingPunct="1">
              <a:spcBef>
                <a:spcPct val="50000"/>
              </a:spcBef>
              <a:buFontTx/>
              <a:buNone/>
            </a:pPr>
            <a:r>
              <a:rPr lang="en-US" altLang="en-US" sz="1800" b="1" dirty="0"/>
              <a:t>Date submitted</a:t>
            </a:r>
          </a:p>
          <a:p>
            <a:pPr eaLnBrk="1" hangingPunct="1">
              <a:spcBef>
                <a:spcPct val="50000"/>
              </a:spcBef>
              <a:buFontTx/>
              <a:buNone/>
            </a:pPr>
            <a:r>
              <a:rPr lang="en-US" altLang="en-US" sz="1800" b="1" dirty="0"/>
              <a:t>Acknowledgments (optional or after abstract/summary)</a:t>
            </a:r>
          </a:p>
        </p:txBody>
      </p:sp>
      <p:sp>
        <p:nvSpPr>
          <p:cNvPr id="109576" name="Text Box 8"/>
          <p:cNvSpPr txBox="1">
            <a:spLocks noChangeArrowheads="1"/>
          </p:cNvSpPr>
          <p:nvPr/>
        </p:nvSpPr>
        <p:spPr bwMode="auto">
          <a:xfrm>
            <a:off x="250825" y="4797425"/>
            <a:ext cx="25209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b="1"/>
              <a:t>What is missing?</a:t>
            </a:r>
          </a:p>
        </p:txBody>
      </p:sp>
      <p:sp>
        <p:nvSpPr>
          <p:cNvPr id="1024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F9FDA27-5701-48EF-9B2E-09B8FA7EAD06}" type="slidenum">
              <a:rPr lang="en-AU" altLang="en-US" sz="1400" smtClean="0"/>
              <a:pPr eaLnBrk="1" hangingPunct="1">
                <a:spcBef>
                  <a:spcPct val="0"/>
                </a:spcBef>
                <a:buFontTx/>
                <a:buNone/>
              </a:pPr>
              <a:t>13</a:t>
            </a:fld>
            <a:endParaRPr lang="en-AU" altLang="en-US" sz="1400"/>
          </a:p>
        </p:txBody>
      </p:sp>
    </p:spTree>
    <p:extLst>
      <p:ext uri="{BB962C8B-B14F-4D97-AF65-F5344CB8AC3E}">
        <p14:creationId xmlns:p14="http://schemas.microsoft.com/office/powerpoint/2010/main" val="3030967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animBg="1"/>
      <p:bldP spid="1095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a:t>About the Summary…</a:t>
            </a:r>
          </a:p>
        </p:txBody>
      </p:sp>
      <p:sp>
        <p:nvSpPr>
          <p:cNvPr id="20483" name="Rectangle 3"/>
          <p:cNvSpPr>
            <a:spLocks noGrp="1" noChangeArrowheads="1"/>
          </p:cNvSpPr>
          <p:nvPr>
            <p:ph type="body" idx="1"/>
          </p:nvPr>
        </p:nvSpPr>
        <p:spPr/>
        <p:txBody>
          <a:bodyPr/>
          <a:lstStyle/>
          <a:p>
            <a:pPr eaLnBrk="1" hangingPunct="1"/>
            <a:r>
              <a:rPr lang="en-US" altLang="en-US" sz="2400" dirty="0"/>
              <a:t>Write it last</a:t>
            </a:r>
          </a:p>
          <a:p>
            <a:pPr eaLnBrk="1" hangingPunct="1"/>
            <a:r>
              <a:rPr lang="en-US" altLang="en-US" sz="2400" dirty="0"/>
              <a:t>Give an overview of the report</a:t>
            </a:r>
          </a:p>
          <a:p>
            <a:pPr eaLnBrk="1" hangingPunct="1"/>
            <a:r>
              <a:rPr lang="en-US" altLang="en-US" sz="2400" dirty="0"/>
              <a:t>Include a summary of the most important points or content in the report (i.e. What </a:t>
            </a:r>
            <a:r>
              <a:rPr lang="en-US" altLang="en-US" sz="2400" b="1" dirty="0"/>
              <a:t>was</a:t>
            </a:r>
            <a:r>
              <a:rPr lang="en-US" altLang="en-US" sz="2400" dirty="0"/>
              <a:t> the aim and approach? What </a:t>
            </a:r>
            <a:r>
              <a:rPr lang="en-US" altLang="en-US" sz="2400" b="1" dirty="0"/>
              <a:t>were </a:t>
            </a:r>
            <a:r>
              <a:rPr lang="en-US" altLang="en-US" sz="2400" dirty="0"/>
              <a:t>the key findings? What </a:t>
            </a:r>
            <a:r>
              <a:rPr lang="en-US" altLang="en-US" sz="2400" b="1" dirty="0"/>
              <a:t>are </a:t>
            </a:r>
            <a:r>
              <a:rPr lang="en-US" altLang="en-US" sz="2400" dirty="0"/>
              <a:t>the conclusions/outcomes? What </a:t>
            </a:r>
            <a:r>
              <a:rPr lang="en-US" altLang="en-US" sz="2400" b="1" dirty="0"/>
              <a:t>are</a:t>
            </a:r>
            <a:r>
              <a:rPr lang="en-US" altLang="en-US" sz="2400" dirty="0"/>
              <a:t> your  recommendations?)</a:t>
            </a:r>
          </a:p>
          <a:p>
            <a:pPr eaLnBrk="1" hangingPunct="1"/>
            <a:r>
              <a:rPr lang="en-US" altLang="en-US" sz="2400" dirty="0"/>
              <a:t>Usually one or two paragraphs –about 1/2 page</a:t>
            </a:r>
          </a:p>
        </p:txBody>
      </p:sp>
      <p:sp>
        <p:nvSpPr>
          <p:cNvPr id="11268" name="Slide Number Placeholder 1"/>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B7FB8B6-C85A-4395-A41F-7B01E0B482B6}" type="slidenum">
              <a:rPr lang="en-AU" altLang="en-US" sz="1400" smtClean="0"/>
              <a:pPr eaLnBrk="1" hangingPunct="1">
                <a:spcBef>
                  <a:spcPct val="0"/>
                </a:spcBef>
                <a:buFontTx/>
                <a:buNone/>
              </a:pPr>
              <a:t>14</a:t>
            </a:fld>
            <a:endParaRPr lang="en-AU" altLang="en-US" sz="1400"/>
          </a:p>
        </p:txBody>
      </p:sp>
    </p:spTree>
    <p:extLst>
      <p:ext uri="{BB962C8B-B14F-4D97-AF65-F5344CB8AC3E}">
        <p14:creationId xmlns:p14="http://schemas.microsoft.com/office/powerpoint/2010/main" val="360474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4419600" y="228600"/>
            <a:ext cx="4572000" cy="1754188"/>
          </a:xfrm>
          <a:prstGeom prst="rect">
            <a:avLst/>
          </a:prstGeom>
          <a:solidFill>
            <a:schemeClr val="accent2">
              <a:lumMod val="20000"/>
              <a:lumOff val="80000"/>
            </a:schemeClr>
          </a:solidFill>
          <a:ln w="9525">
            <a:noFill/>
            <a:miter lim="800000"/>
            <a:headEnd/>
            <a:tailEnd/>
          </a:ln>
        </p:spPr>
        <p:txBody>
          <a:bodyPr>
            <a:spAutoFit/>
          </a:bodyPr>
          <a:lstStyle/>
          <a:p>
            <a:pPr>
              <a:defRPr/>
            </a:pPr>
            <a:r>
              <a:rPr lang="en-US" sz="1800" dirty="0">
                <a:latin typeface="Calibri" pitchFamily="34" charset="0"/>
              </a:rPr>
              <a:t>ABSTRACT/SUMMARY = a summary of the most important points or </a:t>
            </a:r>
            <a:r>
              <a:rPr lang="en-US" sz="1800" b="1" dirty="0">
                <a:latin typeface="Calibri" pitchFamily="34" charset="0"/>
              </a:rPr>
              <a:t>content</a:t>
            </a:r>
            <a:r>
              <a:rPr lang="en-US" sz="1800" dirty="0">
                <a:latin typeface="Calibri" pitchFamily="34" charset="0"/>
              </a:rPr>
              <a:t> in the report (i.e. What </a:t>
            </a:r>
            <a:r>
              <a:rPr lang="en-US" sz="1800" b="1" dirty="0">
                <a:latin typeface="Calibri" pitchFamily="34" charset="0"/>
              </a:rPr>
              <a:t>was</a:t>
            </a:r>
            <a:r>
              <a:rPr lang="en-US" sz="1800" dirty="0">
                <a:latin typeface="Calibri" pitchFamily="34" charset="0"/>
              </a:rPr>
              <a:t> the aim and approach? What </a:t>
            </a:r>
            <a:r>
              <a:rPr lang="en-US" sz="1800" b="1" dirty="0">
                <a:latin typeface="Calibri" pitchFamily="34" charset="0"/>
              </a:rPr>
              <a:t>were </a:t>
            </a:r>
            <a:r>
              <a:rPr lang="en-US" sz="1800" dirty="0">
                <a:latin typeface="Calibri" pitchFamily="34" charset="0"/>
              </a:rPr>
              <a:t>the key findings? What </a:t>
            </a:r>
            <a:r>
              <a:rPr lang="en-US" sz="1800" b="1" dirty="0">
                <a:latin typeface="Calibri" pitchFamily="34" charset="0"/>
              </a:rPr>
              <a:t>are </a:t>
            </a:r>
            <a:r>
              <a:rPr lang="en-US" sz="1800" dirty="0">
                <a:latin typeface="Calibri" pitchFamily="34" charset="0"/>
              </a:rPr>
              <a:t>the conclusions/outcomes? What </a:t>
            </a:r>
            <a:r>
              <a:rPr lang="en-US" sz="1800" b="1" dirty="0">
                <a:latin typeface="Calibri" pitchFamily="34" charset="0"/>
              </a:rPr>
              <a:t>are</a:t>
            </a:r>
            <a:r>
              <a:rPr lang="en-US" sz="1800" dirty="0">
                <a:latin typeface="Calibri" pitchFamily="34" charset="0"/>
              </a:rPr>
              <a:t> your  recommendations?)</a:t>
            </a:r>
          </a:p>
        </p:txBody>
      </p:sp>
      <p:sp>
        <p:nvSpPr>
          <p:cNvPr id="5123" name="TextBox 4"/>
          <p:cNvSpPr txBox="1">
            <a:spLocks noChangeArrowheads="1"/>
          </p:cNvSpPr>
          <p:nvPr/>
        </p:nvSpPr>
        <p:spPr bwMode="auto">
          <a:xfrm>
            <a:off x="395288" y="333375"/>
            <a:ext cx="403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400">
                <a:latin typeface="Calibri" pitchFamily="34" charset="0"/>
              </a:rPr>
              <a:t>Which statements are suitable for inclusion in an abstract/summary?</a:t>
            </a:r>
          </a:p>
        </p:txBody>
      </p:sp>
      <p:sp>
        <p:nvSpPr>
          <p:cNvPr id="5124" name="TextBox 5"/>
          <p:cNvSpPr txBox="1">
            <a:spLocks noChangeArrowheads="1"/>
          </p:cNvSpPr>
          <p:nvPr/>
        </p:nvSpPr>
        <p:spPr bwMode="auto">
          <a:xfrm>
            <a:off x="684213" y="3213100"/>
            <a:ext cx="6172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latin typeface="Calibri" pitchFamily="34" charset="0"/>
              </a:rPr>
              <a:t>B) The report will contain sketches, diagrams and explanations of the final design and copies of the group minutes</a:t>
            </a:r>
          </a:p>
        </p:txBody>
      </p:sp>
      <p:sp>
        <p:nvSpPr>
          <p:cNvPr id="5125" name="TextBox 6"/>
          <p:cNvSpPr txBox="1">
            <a:spLocks noChangeArrowheads="1"/>
          </p:cNvSpPr>
          <p:nvPr/>
        </p:nvSpPr>
        <p:spPr bwMode="auto">
          <a:xfrm>
            <a:off x="684213" y="2420938"/>
            <a:ext cx="6172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latin typeface="Calibri" pitchFamily="34" charset="0"/>
              </a:rPr>
              <a:t>A) This report serves to propose the design that our team came up with for the project PASS.</a:t>
            </a:r>
          </a:p>
        </p:txBody>
      </p:sp>
      <p:sp>
        <p:nvSpPr>
          <p:cNvPr id="5126" name="TextBox 7"/>
          <p:cNvSpPr txBox="1">
            <a:spLocks noChangeArrowheads="1"/>
          </p:cNvSpPr>
          <p:nvPr/>
        </p:nvSpPr>
        <p:spPr bwMode="auto">
          <a:xfrm>
            <a:off x="685800" y="4191000"/>
            <a:ext cx="61182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latin typeface="Calibri" pitchFamily="34" charset="0"/>
              </a:rPr>
              <a:t>C) Three phases were used to master this problem: Phase 1 was defining the project, phase 2 was the conceptual design and phase 3 was evaluating the design.</a:t>
            </a:r>
          </a:p>
        </p:txBody>
      </p:sp>
      <p:sp>
        <p:nvSpPr>
          <p:cNvPr id="5127" name="TextBox 8"/>
          <p:cNvSpPr txBox="1">
            <a:spLocks noChangeArrowheads="1"/>
          </p:cNvSpPr>
          <p:nvPr/>
        </p:nvSpPr>
        <p:spPr bwMode="auto">
          <a:xfrm>
            <a:off x="685800" y="5257800"/>
            <a:ext cx="5562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2000">
                <a:latin typeface="Calibri" pitchFamily="34" charset="0"/>
              </a:rPr>
              <a:t>D)The best solution developed was to use rat traps to power the mechanical machine as they are simple yet powerful , while the mechatronic vehicle will use … </a:t>
            </a:r>
          </a:p>
        </p:txBody>
      </p:sp>
      <p:sp>
        <p:nvSpPr>
          <p:cNvPr id="5128" name="TextBox 9"/>
          <p:cNvSpPr txBox="1">
            <a:spLocks noChangeArrowheads="1"/>
          </p:cNvSpPr>
          <p:nvPr/>
        </p:nvSpPr>
        <p:spPr bwMode="auto">
          <a:xfrm>
            <a:off x="7010400" y="5410200"/>
            <a:ext cx="1828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AU" altLang="en-US" sz="1600" b="1" dirty="0">
                <a:solidFill>
                  <a:srgbClr val="CC00CC"/>
                </a:solidFill>
                <a:latin typeface="Calibri" pitchFamily="34" charset="0"/>
              </a:rPr>
              <a:t>TIP: Write the abstract/summary last</a:t>
            </a:r>
          </a:p>
          <a:p>
            <a:pPr algn="ctr" eaLnBrk="1" hangingPunct="1">
              <a:spcBef>
                <a:spcPct val="0"/>
              </a:spcBef>
              <a:buFontTx/>
              <a:buNone/>
            </a:pPr>
            <a:endParaRPr lang="en-AU" altLang="en-US" sz="1600" dirty="0">
              <a:latin typeface="Calibri" pitchFamily="34" charset="0"/>
            </a:endParaRPr>
          </a:p>
        </p:txBody>
      </p:sp>
      <p:sp>
        <p:nvSpPr>
          <p:cNvPr id="11" name="Down Arrow 10"/>
          <p:cNvSpPr/>
          <p:nvPr/>
        </p:nvSpPr>
        <p:spPr>
          <a:xfrm>
            <a:off x="2051050" y="1700213"/>
            <a:ext cx="533400" cy="457200"/>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AU"/>
          </a:p>
        </p:txBody>
      </p:sp>
      <p:grpSp>
        <p:nvGrpSpPr>
          <p:cNvPr id="2" name="Group 16"/>
          <p:cNvGrpSpPr>
            <a:grpSpLocks/>
          </p:cNvGrpSpPr>
          <p:nvPr/>
        </p:nvGrpSpPr>
        <p:grpSpPr bwMode="auto">
          <a:xfrm>
            <a:off x="6804025" y="2636838"/>
            <a:ext cx="2339975" cy="461962"/>
            <a:chOff x="6804248" y="2636912"/>
            <a:chExt cx="2339752" cy="461665"/>
          </a:xfrm>
        </p:grpSpPr>
        <p:sp>
          <p:nvSpPr>
            <p:cNvPr id="12305" name="TextBox 9"/>
            <p:cNvSpPr txBox="1">
              <a:spLocks noChangeArrowheads="1"/>
            </p:cNvSpPr>
            <p:nvPr/>
          </p:nvSpPr>
          <p:spPr bwMode="auto">
            <a:xfrm>
              <a:off x="7164288" y="2636912"/>
              <a:ext cx="1979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AU" altLang="en-US" sz="1200"/>
                <a:t>Aim could be more concise</a:t>
              </a:r>
            </a:p>
          </p:txBody>
        </p:sp>
        <p:sp>
          <p:nvSpPr>
            <p:cNvPr id="12306" name="TextBox 12"/>
            <p:cNvSpPr txBox="1">
              <a:spLocks noChangeArrowheads="1"/>
            </p:cNvSpPr>
            <p:nvPr/>
          </p:nvSpPr>
          <p:spPr bwMode="auto">
            <a:xfrm>
              <a:off x="6804248" y="2636912"/>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AU" altLang="en-US" sz="2400"/>
                <a:t>X</a:t>
              </a:r>
            </a:p>
          </p:txBody>
        </p:sp>
      </p:grpSp>
      <p:grpSp>
        <p:nvGrpSpPr>
          <p:cNvPr id="3" name="Group 17"/>
          <p:cNvGrpSpPr>
            <a:grpSpLocks/>
          </p:cNvGrpSpPr>
          <p:nvPr/>
        </p:nvGrpSpPr>
        <p:grpSpPr bwMode="auto">
          <a:xfrm>
            <a:off x="6875463" y="3429000"/>
            <a:ext cx="2268537" cy="461963"/>
            <a:chOff x="6876256" y="3429000"/>
            <a:chExt cx="2267744" cy="461665"/>
          </a:xfrm>
        </p:grpSpPr>
        <p:sp>
          <p:nvSpPr>
            <p:cNvPr id="12303" name="TextBox 11"/>
            <p:cNvSpPr txBox="1">
              <a:spLocks noChangeArrowheads="1"/>
            </p:cNvSpPr>
            <p:nvPr/>
          </p:nvSpPr>
          <p:spPr bwMode="auto">
            <a:xfrm>
              <a:off x="7236296" y="3429000"/>
              <a:ext cx="1907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AU" altLang="en-US" sz="1200"/>
                <a:t>Do not describe the contents in vague terms </a:t>
              </a:r>
            </a:p>
          </p:txBody>
        </p:sp>
        <p:sp>
          <p:nvSpPr>
            <p:cNvPr id="12304" name="TextBox 13"/>
            <p:cNvSpPr txBox="1">
              <a:spLocks noChangeArrowheads="1"/>
            </p:cNvSpPr>
            <p:nvPr/>
          </p:nvSpPr>
          <p:spPr bwMode="auto">
            <a:xfrm>
              <a:off x="6876256" y="350100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AU" altLang="en-US" sz="2400"/>
                <a:t>X</a:t>
              </a:r>
            </a:p>
          </p:txBody>
        </p:sp>
      </p:grpSp>
      <p:sp>
        <p:nvSpPr>
          <p:cNvPr id="15" name="TextBox 14"/>
          <p:cNvSpPr txBox="1">
            <a:spLocks noChangeArrowheads="1"/>
          </p:cNvSpPr>
          <p:nvPr/>
        </p:nvSpPr>
        <p:spPr bwMode="auto">
          <a:xfrm>
            <a:off x="6948488" y="4292600"/>
            <a:ext cx="360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AU" altLang="en-US" sz="2400" b="1">
                <a:sym typeface="Wingdings 2" pitchFamily="18" charset="2"/>
              </a:rPr>
              <a:t></a:t>
            </a:r>
            <a:endParaRPr lang="en-AU" altLang="en-US" sz="2400" b="1"/>
          </a:p>
        </p:txBody>
      </p:sp>
      <p:sp>
        <p:nvSpPr>
          <p:cNvPr id="16" name="TextBox 15"/>
          <p:cNvSpPr txBox="1">
            <a:spLocks noChangeArrowheads="1"/>
          </p:cNvSpPr>
          <p:nvPr/>
        </p:nvSpPr>
        <p:spPr bwMode="auto">
          <a:xfrm>
            <a:off x="6300788" y="5445125"/>
            <a:ext cx="35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AU" altLang="en-US" sz="2400" b="1">
                <a:sym typeface="Wingdings 2" pitchFamily="18" charset="2"/>
              </a:rPr>
              <a:t></a:t>
            </a:r>
            <a:endParaRPr lang="en-AU" altLang="en-US" sz="2400" b="1"/>
          </a:p>
        </p:txBody>
      </p:sp>
      <p:sp>
        <p:nvSpPr>
          <p:cNvPr id="123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5519437-CE0F-40EB-8EF0-83986B685690}" type="slidenum">
              <a:rPr lang="en-AU" altLang="en-US" sz="1400" smtClean="0"/>
              <a:pPr eaLnBrk="1" hangingPunct="1">
                <a:spcBef>
                  <a:spcPct val="0"/>
                </a:spcBef>
                <a:buFontTx/>
                <a:buNone/>
              </a:pPr>
              <a:t>15</a:t>
            </a:fld>
            <a:endParaRPr lang="en-AU" altLang="en-US" sz="1400"/>
          </a:p>
        </p:txBody>
      </p:sp>
    </p:spTree>
    <p:extLst>
      <p:ext uri="{BB962C8B-B14F-4D97-AF65-F5344CB8AC3E}">
        <p14:creationId xmlns:p14="http://schemas.microsoft.com/office/powerpoint/2010/main" val="1569025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5123" grpId="0"/>
      <p:bldP spid="5124" grpId="0"/>
      <p:bldP spid="5125" grpId="0"/>
      <p:bldP spid="5126" grpId="0"/>
      <p:bldP spid="5127" grpId="0"/>
      <p:bldP spid="5128"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323528" y="476250"/>
            <a:ext cx="6696397" cy="6192838"/>
          </a:xfrm>
        </p:spPr>
        <p:txBody>
          <a:bodyPr/>
          <a:lstStyle/>
          <a:p>
            <a:pPr algn="ctr" eaLnBrk="1" hangingPunct="1">
              <a:lnSpc>
                <a:spcPct val="80000"/>
              </a:lnSpc>
              <a:buFontTx/>
              <a:buNone/>
            </a:pPr>
            <a:r>
              <a:rPr lang="en-AU" altLang="zh-CN" sz="1800" b="1" dirty="0">
                <a:ea typeface="SimSun" pitchFamily="2" charset="-122"/>
              </a:rPr>
              <a:t>Summary</a:t>
            </a:r>
            <a:endParaRPr lang="en-AU" altLang="zh-CN" sz="1800" dirty="0">
              <a:ea typeface="SimSun" pitchFamily="2" charset="-122"/>
            </a:endParaRPr>
          </a:p>
          <a:p>
            <a:pPr eaLnBrk="1" hangingPunct="1">
              <a:lnSpc>
                <a:spcPct val="80000"/>
              </a:lnSpc>
              <a:buFontTx/>
              <a:buNone/>
            </a:pPr>
            <a:r>
              <a:rPr lang="en-AU" altLang="zh-CN" sz="1800" dirty="0">
                <a:ea typeface="SimSun" pitchFamily="2" charset="-122"/>
              </a:rPr>
              <a:t>     This report contains the project team’s  recommendations for the development and construction of a payload delivery device.  The proposed design solution was reached by following a very specific and systematic process, the details of which are also described in this report.</a:t>
            </a:r>
          </a:p>
          <a:p>
            <a:pPr eaLnBrk="1" hangingPunct="1">
              <a:lnSpc>
                <a:spcPct val="80000"/>
              </a:lnSpc>
              <a:buFontTx/>
              <a:buNone/>
            </a:pPr>
            <a:endParaRPr lang="en-AU" altLang="zh-CN" sz="1800" dirty="0">
              <a:ea typeface="SimSun" pitchFamily="2" charset="-122"/>
            </a:endParaRPr>
          </a:p>
          <a:p>
            <a:pPr eaLnBrk="1" hangingPunct="1">
              <a:lnSpc>
                <a:spcPct val="80000"/>
              </a:lnSpc>
              <a:buFontTx/>
              <a:buNone/>
            </a:pPr>
            <a:r>
              <a:rPr lang="en-AU" altLang="zh-CN" sz="1800" dirty="0">
                <a:ea typeface="SimSun" pitchFamily="2" charset="-122"/>
              </a:rPr>
              <a:t>     The process used to develop the solution consisted of three main phases: problem definition, conceptual design and design evaluation.  The problem definition phase provided the essential foundation of a meaningful, accurate and unrestrictive problem statement.  Conceptual design involved generating as many solution concepts as possible in order to find the most feasible solution.  The final stage of design evaluation was a systematic analysis of the concepts that were generated, which lead to the selection of our final, recommended solution. This procedure was a vital part of the  project, as it ensured that the solution chosen was a good one.  </a:t>
            </a:r>
          </a:p>
          <a:p>
            <a:pPr eaLnBrk="1" hangingPunct="1">
              <a:lnSpc>
                <a:spcPct val="80000"/>
              </a:lnSpc>
              <a:buFontTx/>
              <a:buNone/>
            </a:pPr>
            <a:endParaRPr lang="en-AU" altLang="zh-CN" sz="1800" dirty="0">
              <a:ea typeface="SimSun" pitchFamily="2" charset="-122"/>
            </a:endParaRPr>
          </a:p>
          <a:p>
            <a:pPr eaLnBrk="1" hangingPunct="1">
              <a:lnSpc>
                <a:spcPct val="80000"/>
              </a:lnSpc>
              <a:buFontTx/>
              <a:buNone/>
            </a:pPr>
            <a:r>
              <a:rPr lang="en-AU" altLang="zh-CN" sz="1800" dirty="0">
                <a:ea typeface="SimSun" pitchFamily="2" charset="-122"/>
              </a:rPr>
              <a:t>     The design that would best satisfy the requirements set out in the client’s project brief was a catapult to fire the payload onto the finishing platform.  This design ranked the highest of all the concepts that were considered, taking into account its expected performance in each of the judging criteria. </a:t>
            </a:r>
            <a:endParaRPr lang="en-US" altLang="en-US" sz="1800" dirty="0"/>
          </a:p>
        </p:txBody>
      </p:sp>
      <p:sp>
        <p:nvSpPr>
          <p:cNvPr id="111619" name="Text Box 3"/>
          <p:cNvSpPr txBox="1">
            <a:spLocks noChangeArrowheads="1"/>
          </p:cNvSpPr>
          <p:nvPr/>
        </p:nvSpPr>
        <p:spPr bwMode="auto">
          <a:xfrm>
            <a:off x="6948488" y="981075"/>
            <a:ext cx="2195512" cy="6413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b="1"/>
              <a:t>Purpose, topic, general approach</a:t>
            </a:r>
          </a:p>
        </p:txBody>
      </p:sp>
      <p:sp>
        <p:nvSpPr>
          <p:cNvPr id="111620" name="Text Box 4"/>
          <p:cNvSpPr txBox="1">
            <a:spLocks noChangeArrowheads="1"/>
          </p:cNvSpPr>
          <p:nvPr/>
        </p:nvSpPr>
        <p:spPr bwMode="auto">
          <a:xfrm>
            <a:off x="7164388" y="2708275"/>
            <a:ext cx="1511300" cy="9159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b="1"/>
              <a:t>Summarizes approach and rationale</a:t>
            </a:r>
          </a:p>
        </p:txBody>
      </p:sp>
      <p:sp>
        <p:nvSpPr>
          <p:cNvPr id="111621" name="Text Box 5"/>
          <p:cNvSpPr txBox="1">
            <a:spLocks noChangeArrowheads="1"/>
          </p:cNvSpPr>
          <p:nvPr/>
        </p:nvSpPr>
        <p:spPr bwMode="auto">
          <a:xfrm>
            <a:off x="7235825" y="5229225"/>
            <a:ext cx="1512888"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b="1"/>
              <a:t>Key</a:t>
            </a:r>
            <a:r>
              <a:rPr lang="en-US" altLang="en-US" sz="1800" b="1">
                <a:solidFill>
                  <a:srgbClr val="FF6600"/>
                </a:solidFill>
              </a:rPr>
              <a:t> </a:t>
            </a:r>
            <a:r>
              <a:rPr lang="en-US" altLang="en-US" sz="1800" b="1"/>
              <a:t>finding</a:t>
            </a:r>
          </a:p>
        </p:txBody>
      </p:sp>
      <p:sp>
        <p:nvSpPr>
          <p:cNvPr id="2" name="TextBox 1"/>
          <p:cNvSpPr txBox="1"/>
          <p:nvPr/>
        </p:nvSpPr>
        <p:spPr>
          <a:xfrm>
            <a:off x="179388" y="76200"/>
            <a:ext cx="4608636" cy="369332"/>
          </a:xfrm>
          <a:prstGeom prst="rect">
            <a:avLst/>
          </a:prstGeom>
          <a:solidFill>
            <a:schemeClr val="bg1">
              <a:lumMod val="75000"/>
            </a:schemeClr>
          </a:solidFill>
        </p:spPr>
        <p:txBody>
          <a:bodyPr wrap="square">
            <a:spAutoFit/>
          </a:bodyPr>
          <a:lstStyle/>
          <a:p>
            <a:pPr>
              <a:defRPr/>
            </a:pPr>
            <a:r>
              <a:rPr lang="en-AU" sz="1800" b="1" dirty="0"/>
              <a:t>Design Proposal example summary</a:t>
            </a:r>
          </a:p>
        </p:txBody>
      </p:sp>
      <p:sp>
        <p:nvSpPr>
          <p:cNvPr id="13319" name="Slide Number Placeholder 2"/>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B2328A4-D27E-482A-B7D4-F57731D2AE9A}" type="slidenum">
              <a:rPr lang="en-AU" altLang="en-US" sz="1400" smtClean="0"/>
              <a:pPr eaLnBrk="1" hangingPunct="1">
                <a:spcBef>
                  <a:spcPct val="0"/>
                </a:spcBef>
                <a:buFontTx/>
                <a:buNone/>
              </a:pPr>
              <a:t>16</a:t>
            </a:fld>
            <a:endParaRPr lang="en-AU" altLang="en-US" sz="1400"/>
          </a:p>
        </p:txBody>
      </p:sp>
    </p:spTree>
    <p:extLst>
      <p:ext uri="{BB962C8B-B14F-4D97-AF65-F5344CB8AC3E}">
        <p14:creationId xmlns:p14="http://schemas.microsoft.com/office/powerpoint/2010/main" val="1889003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nimBg="1"/>
      <p:bldP spid="111620" grpId="0" animBg="1"/>
      <p:bldP spid="1116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066800" y="4572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400"/>
          </a:p>
        </p:txBody>
      </p:sp>
      <p:sp>
        <p:nvSpPr>
          <p:cNvPr id="15363" name="Text Box 3"/>
          <p:cNvSpPr txBox="1">
            <a:spLocks noChangeArrowheads="1"/>
          </p:cNvSpPr>
          <p:nvPr/>
        </p:nvSpPr>
        <p:spPr bwMode="auto">
          <a:xfrm>
            <a:off x="609600" y="533400"/>
            <a:ext cx="7772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2400" b="1" dirty="0"/>
              <a:t>Table of Contents</a:t>
            </a:r>
            <a:r>
              <a:rPr lang="en-AU" altLang="en-US" sz="2400" dirty="0"/>
              <a:t>					</a:t>
            </a:r>
          </a:p>
          <a:p>
            <a:pPr eaLnBrk="1" hangingPunct="1">
              <a:spcBef>
                <a:spcPct val="50000"/>
              </a:spcBef>
              <a:buFontTx/>
              <a:buAutoNum type="arabicPeriod"/>
            </a:pPr>
            <a:r>
              <a:rPr lang="en-AU" altLang="en-US" sz="1600" dirty="0"/>
              <a:t>Introduction					1</a:t>
            </a:r>
          </a:p>
          <a:p>
            <a:pPr eaLnBrk="1" hangingPunct="1">
              <a:spcBef>
                <a:spcPct val="50000"/>
              </a:spcBef>
              <a:buFontTx/>
              <a:buAutoNum type="arabicPeriod"/>
            </a:pPr>
            <a:r>
              <a:rPr lang="en-AU" altLang="en-US" sz="1600" dirty="0"/>
              <a:t>Smithfield Bridge				1</a:t>
            </a:r>
          </a:p>
          <a:p>
            <a:pPr eaLnBrk="1" hangingPunct="1">
              <a:spcBef>
                <a:spcPct val="50000"/>
              </a:spcBef>
              <a:buFontTx/>
              <a:buNone/>
            </a:pPr>
            <a:r>
              <a:rPr lang="en-AU" altLang="en-US" sz="1600" dirty="0"/>
              <a:t>	2.1. Design and Construction			1</a:t>
            </a:r>
          </a:p>
          <a:p>
            <a:pPr eaLnBrk="1" hangingPunct="1">
              <a:spcBef>
                <a:spcPct val="50000"/>
              </a:spcBef>
              <a:buFontTx/>
              <a:buNone/>
            </a:pPr>
            <a:r>
              <a:rPr lang="en-AU" altLang="en-US" sz="1600" dirty="0"/>
              <a:t>	2.2. Significance				4</a:t>
            </a:r>
          </a:p>
          <a:p>
            <a:pPr eaLnBrk="1" hangingPunct="1">
              <a:spcBef>
                <a:spcPct val="50000"/>
              </a:spcBef>
              <a:buFontTx/>
              <a:buNone/>
            </a:pPr>
            <a:r>
              <a:rPr lang="en-AU" altLang="en-US" sz="1600" dirty="0"/>
              <a:t>3.   Hell Gate Bridge                                         		5</a:t>
            </a:r>
          </a:p>
          <a:p>
            <a:pPr eaLnBrk="1" hangingPunct="1">
              <a:spcBef>
                <a:spcPct val="50000"/>
              </a:spcBef>
              <a:buFontTx/>
              <a:buNone/>
            </a:pPr>
            <a:r>
              <a:rPr lang="en-AU" altLang="en-US" sz="1600" dirty="0"/>
              <a:t>	3.1. Design and Construction			5</a:t>
            </a:r>
          </a:p>
          <a:p>
            <a:pPr eaLnBrk="1" hangingPunct="1">
              <a:spcBef>
                <a:spcPct val="50000"/>
              </a:spcBef>
              <a:buFontTx/>
              <a:buNone/>
            </a:pPr>
            <a:r>
              <a:rPr lang="en-AU" altLang="en-US" sz="1600" dirty="0"/>
              <a:t>	3.2 Significance				                  7</a:t>
            </a:r>
          </a:p>
          <a:p>
            <a:pPr eaLnBrk="1" hangingPunct="1">
              <a:spcBef>
                <a:spcPct val="50000"/>
              </a:spcBef>
              <a:buFontTx/>
              <a:buNone/>
            </a:pPr>
            <a:r>
              <a:rPr lang="en-AU" altLang="en-US" sz="1600" dirty="0"/>
              <a:t>4.   Other Achievements in Bridge Design		                   8</a:t>
            </a:r>
          </a:p>
          <a:p>
            <a:pPr eaLnBrk="1" hangingPunct="1">
              <a:spcBef>
                <a:spcPct val="50000"/>
              </a:spcBef>
              <a:buFontTx/>
              <a:buAutoNum type="arabicPeriod" startAt="5"/>
            </a:pPr>
            <a:r>
              <a:rPr lang="en-AU" altLang="en-US" sz="1600" dirty="0"/>
              <a:t>Conclusions					10</a:t>
            </a:r>
          </a:p>
          <a:p>
            <a:pPr eaLnBrk="1" hangingPunct="1">
              <a:spcBef>
                <a:spcPct val="50000"/>
              </a:spcBef>
              <a:buFontTx/>
              <a:buAutoNum type="arabicPeriod" startAt="5"/>
            </a:pPr>
            <a:r>
              <a:rPr lang="en-AU" altLang="en-US" sz="1600" dirty="0"/>
              <a:t>References					11</a:t>
            </a:r>
          </a:p>
        </p:txBody>
      </p:sp>
      <p:sp>
        <p:nvSpPr>
          <p:cNvPr id="110597" name="Text Box 5"/>
          <p:cNvSpPr txBox="1">
            <a:spLocks noChangeArrowheads="1"/>
          </p:cNvSpPr>
          <p:nvPr/>
        </p:nvSpPr>
        <p:spPr bwMode="auto">
          <a:xfrm>
            <a:off x="2987675" y="1125538"/>
            <a:ext cx="2016125" cy="366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b="1"/>
              <a:t>1</a:t>
            </a:r>
            <a:r>
              <a:rPr lang="en-US" altLang="en-US" sz="1800" b="1" baseline="30000"/>
              <a:t>st</a:t>
            </a:r>
            <a:r>
              <a:rPr lang="en-US" altLang="en-US" sz="1800" b="1"/>
              <a:t> level heading </a:t>
            </a:r>
          </a:p>
        </p:txBody>
      </p:sp>
      <p:sp>
        <p:nvSpPr>
          <p:cNvPr id="110598" name="Text Box 6"/>
          <p:cNvSpPr txBox="1">
            <a:spLocks noChangeArrowheads="1"/>
          </p:cNvSpPr>
          <p:nvPr/>
        </p:nvSpPr>
        <p:spPr bwMode="auto">
          <a:xfrm>
            <a:off x="3635375" y="2565400"/>
            <a:ext cx="1873250" cy="366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b="1"/>
              <a:t>2</a:t>
            </a:r>
            <a:r>
              <a:rPr lang="en-US" altLang="en-US" sz="1800" b="1" baseline="30000"/>
              <a:t>nd</a:t>
            </a:r>
            <a:r>
              <a:rPr lang="en-US" altLang="en-US" sz="1800" b="1"/>
              <a:t> level heading</a:t>
            </a:r>
          </a:p>
        </p:txBody>
      </p:sp>
      <p:sp>
        <p:nvSpPr>
          <p:cNvPr id="1536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DDFA084-8D44-4093-87E3-F856AA8C0697}" type="slidenum">
              <a:rPr lang="en-AU" altLang="en-US" sz="1400" smtClean="0"/>
              <a:pPr eaLnBrk="1" hangingPunct="1">
                <a:spcBef>
                  <a:spcPct val="0"/>
                </a:spcBef>
                <a:buFontTx/>
                <a:buNone/>
              </a:pPr>
              <a:t>17</a:t>
            </a:fld>
            <a:endParaRPr lang="en-AU" altLang="en-US" sz="1400"/>
          </a:p>
        </p:txBody>
      </p:sp>
      <p:sp>
        <p:nvSpPr>
          <p:cNvPr id="2" name="Rectangle 1"/>
          <p:cNvSpPr/>
          <p:nvPr/>
        </p:nvSpPr>
        <p:spPr>
          <a:xfrm>
            <a:off x="2286000" y="4869160"/>
            <a:ext cx="5454352" cy="1200329"/>
          </a:xfrm>
          <a:prstGeom prst="rect">
            <a:avLst/>
          </a:prstGeom>
          <a:solidFill>
            <a:schemeClr val="bg2">
              <a:lumMod val="90000"/>
            </a:schemeClr>
          </a:solidFill>
        </p:spPr>
        <p:txBody>
          <a:bodyPr wrap="square">
            <a:spAutoFit/>
          </a:bodyPr>
          <a:lstStyle/>
          <a:p>
            <a:pPr lvl="1"/>
            <a:r>
              <a:rPr lang="en-AU" altLang="en-US" b="1" dirty="0"/>
              <a:t>Informative headings </a:t>
            </a:r>
          </a:p>
          <a:p>
            <a:pPr lvl="1"/>
            <a:r>
              <a:rPr lang="en-AU" altLang="en-US" b="1" dirty="0"/>
              <a:t>Logical order and hierarchy of topics</a:t>
            </a:r>
          </a:p>
          <a:p>
            <a:pPr lvl="1"/>
            <a:r>
              <a:rPr lang="en-AU" altLang="en-US" b="1" dirty="0"/>
              <a:t>Numbered headings</a:t>
            </a:r>
          </a:p>
          <a:p>
            <a:pPr lvl="1"/>
            <a:r>
              <a:rPr lang="en-AU" altLang="en-US" b="1" dirty="0"/>
              <a:t>Page numbers  </a:t>
            </a:r>
          </a:p>
        </p:txBody>
      </p:sp>
    </p:spTree>
    <p:extLst>
      <p:ext uri="{BB962C8B-B14F-4D97-AF65-F5344CB8AC3E}">
        <p14:creationId xmlns:p14="http://schemas.microsoft.com/office/powerpoint/2010/main" val="1689141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p:bldP spid="11059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AU" altLang="en-US"/>
              <a:t>Introductions</a:t>
            </a:r>
          </a:p>
        </p:txBody>
      </p:sp>
      <p:sp>
        <p:nvSpPr>
          <p:cNvPr id="20483" name="Content Placeholder 2"/>
          <p:cNvSpPr>
            <a:spLocks noGrp="1"/>
          </p:cNvSpPr>
          <p:nvPr>
            <p:ph idx="1"/>
          </p:nvPr>
        </p:nvSpPr>
        <p:spPr/>
        <p:txBody>
          <a:bodyPr/>
          <a:lstStyle/>
          <a:p>
            <a:r>
              <a:rPr lang="en-AU" altLang="en-US" sz="2800" dirty="0"/>
              <a:t>What was the brief?</a:t>
            </a:r>
          </a:p>
          <a:p>
            <a:r>
              <a:rPr lang="en-AU" altLang="en-US" sz="2800" dirty="0"/>
              <a:t>What design problem (constraints and challenges) was identified? </a:t>
            </a:r>
          </a:p>
          <a:p>
            <a:r>
              <a:rPr lang="en-AU" altLang="en-US" sz="2800" dirty="0"/>
              <a:t>What were the aims/objectives of the design task?</a:t>
            </a:r>
          </a:p>
          <a:p>
            <a:r>
              <a:rPr lang="en-AU" altLang="en-US" sz="2800" dirty="0"/>
              <a:t>How is the report organised? (outline) </a:t>
            </a:r>
          </a:p>
        </p:txBody>
      </p:sp>
    </p:spTree>
    <p:extLst>
      <p:ext uri="{BB962C8B-B14F-4D97-AF65-F5344CB8AC3E}">
        <p14:creationId xmlns:p14="http://schemas.microsoft.com/office/powerpoint/2010/main" val="209453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28625" y="0"/>
            <a:ext cx="8229600" cy="1143000"/>
          </a:xfrm>
        </p:spPr>
        <p:txBody>
          <a:bodyPr/>
          <a:lstStyle/>
          <a:p>
            <a:pPr eaLnBrk="1" hangingPunct="1"/>
            <a:r>
              <a:rPr lang="en-US" altLang="en-US"/>
              <a:t>Report body- text types</a:t>
            </a:r>
          </a:p>
        </p:txBody>
      </p:sp>
      <p:sp>
        <p:nvSpPr>
          <p:cNvPr id="3" name="Content Placeholder 2"/>
          <p:cNvSpPr>
            <a:spLocks noGrp="1"/>
          </p:cNvSpPr>
          <p:nvPr>
            <p:ph idx="1"/>
          </p:nvPr>
        </p:nvSpPr>
        <p:spPr>
          <a:xfrm>
            <a:off x="457200" y="620688"/>
            <a:ext cx="8229600" cy="4525962"/>
          </a:xfrm>
        </p:spPr>
        <p:txBody>
          <a:bodyPr/>
          <a:lstStyle/>
          <a:p>
            <a:pPr eaLnBrk="1" hangingPunct="1"/>
            <a:r>
              <a:rPr lang="en-US" altLang="en-US" sz="2800" b="1" dirty="0">
                <a:solidFill>
                  <a:srgbClr val="0070C0"/>
                </a:solidFill>
              </a:rPr>
              <a:t>Describing</a:t>
            </a:r>
            <a:r>
              <a:rPr lang="en-US" altLang="en-US" sz="2800" b="1" dirty="0"/>
              <a:t> </a:t>
            </a:r>
            <a:r>
              <a:rPr lang="en-US" altLang="en-US" sz="2800" dirty="0"/>
              <a:t>– What is it? (name, function, parts, characteristics)</a:t>
            </a:r>
          </a:p>
          <a:p>
            <a:pPr eaLnBrk="1" hangingPunct="1"/>
            <a:r>
              <a:rPr lang="en-US" altLang="en-US" sz="2800" b="1" dirty="0">
                <a:solidFill>
                  <a:srgbClr val="FFC000"/>
                </a:solidFill>
              </a:rPr>
              <a:t>Explaining</a:t>
            </a:r>
            <a:r>
              <a:rPr lang="en-US" altLang="en-US" sz="2800" dirty="0"/>
              <a:t> – What happens/</a:t>
            </a:r>
            <a:r>
              <a:rPr lang="en-US" altLang="en-US" sz="2800" dirty="0" err="1"/>
              <a:t>ed</a:t>
            </a:r>
            <a:r>
              <a:rPr lang="en-US" altLang="en-US" sz="2800" dirty="0"/>
              <a:t>? How does/did it work? How will/did you proceed?</a:t>
            </a:r>
          </a:p>
          <a:p>
            <a:pPr eaLnBrk="1" hangingPunct="1"/>
            <a:r>
              <a:rPr lang="en-US" altLang="en-US" sz="2800" b="1" dirty="0" err="1">
                <a:solidFill>
                  <a:srgbClr val="7030A0"/>
                </a:solidFill>
              </a:rPr>
              <a:t>Analysing</a:t>
            </a:r>
            <a:r>
              <a:rPr lang="en-US" altLang="en-US" sz="2800" b="1" dirty="0">
                <a:solidFill>
                  <a:srgbClr val="7030A0"/>
                </a:solidFill>
              </a:rPr>
              <a:t> </a:t>
            </a:r>
            <a:r>
              <a:rPr lang="en-US" altLang="en-US" sz="2800" dirty="0"/>
              <a:t>– comparing ,ranking, evaluating, (categories/criteria)(Which is better and why?)</a:t>
            </a:r>
          </a:p>
          <a:p>
            <a:pPr eaLnBrk="1" hangingPunct="1"/>
            <a:r>
              <a:rPr lang="en-US" altLang="en-US" sz="2800" b="1" dirty="0">
                <a:solidFill>
                  <a:srgbClr val="00B0F0"/>
                </a:solidFill>
              </a:rPr>
              <a:t>Reasoning</a:t>
            </a:r>
            <a:r>
              <a:rPr lang="en-US" altLang="en-US" sz="2800" dirty="0"/>
              <a:t> – Why that approach, outcome, decision?</a:t>
            </a:r>
          </a:p>
          <a:p>
            <a:pPr eaLnBrk="1" hangingPunct="1"/>
            <a:r>
              <a:rPr lang="en-US" altLang="en-US" sz="2800" b="1" dirty="0">
                <a:solidFill>
                  <a:srgbClr val="00B050"/>
                </a:solidFill>
              </a:rPr>
              <a:t>Drawing conclusions  </a:t>
            </a:r>
            <a:r>
              <a:rPr lang="en-US" altLang="en-US" sz="2800" dirty="0"/>
              <a:t>– So, consequently, therefore, this means...</a:t>
            </a:r>
          </a:p>
          <a:p>
            <a:pPr eaLnBrk="1" hangingPunct="1"/>
            <a:endParaRPr lang="en-US" altLang="en-US" dirty="0"/>
          </a:p>
        </p:txBody>
      </p:sp>
      <p:sp>
        <p:nvSpPr>
          <p:cNvPr id="12293" name="Text Box 5"/>
          <p:cNvSpPr txBox="1">
            <a:spLocks noChangeArrowheads="1"/>
          </p:cNvSpPr>
          <p:nvPr/>
        </p:nvSpPr>
        <p:spPr bwMode="auto">
          <a:xfrm>
            <a:off x="5076056" y="5373216"/>
            <a:ext cx="3960440" cy="784830"/>
          </a:xfrm>
          <a:prstGeom prst="rect">
            <a:avLst/>
          </a:prstGeom>
          <a:solidFill>
            <a:schemeClr val="bg2">
              <a:lumMod val="90000"/>
            </a:schemeClr>
          </a:solidFill>
          <a:ln>
            <a:noFill/>
          </a:ln>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800" b="1" dirty="0">
                <a:solidFill>
                  <a:srgbClr val="CC00CC"/>
                </a:solidFill>
              </a:rPr>
              <a:t>Endless combinations possible</a:t>
            </a:r>
          </a:p>
          <a:p>
            <a:pPr eaLnBrk="1" hangingPunct="1">
              <a:spcBef>
                <a:spcPct val="50000"/>
              </a:spcBef>
              <a:buFontTx/>
              <a:buNone/>
            </a:pPr>
            <a:r>
              <a:rPr lang="en-US" altLang="en-US" sz="1800" b="1" dirty="0">
                <a:solidFill>
                  <a:srgbClr val="CC00CC"/>
                </a:solidFill>
              </a:rPr>
              <a:t>Must connect/flow in a logical manner</a:t>
            </a:r>
          </a:p>
        </p:txBody>
      </p:sp>
    </p:spTree>
    <p:extLst>
      <p:ext uri="{BB962C8B-B14F-4D97-AF65-F5344CB8AC3E}">
        <p14:creationId xmlns:p14="http://schemas.microsoft.com/office/powerpoint/2010/main" val="3820887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29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4213" y="333375"/>
            <a:ext cx="7772400" cy="1143000"/>
          </a:xfrm>
        </p:spPr>
        <p:txBody>
          <a:bodyPr/>
          <a:lstStyle/>
          <a:p>
            <a:r>
              <a:rPr lang="en-AU" altLang="en-US" dirty="0"/>
              <a:t>Why Write?</a:t>
            </a:r>
          </a:p>
        </p:txBody>
      </p:sp>
      <p:sp>
        <p:nvSpPr>
          <p:cNvPr id="4" name="Content Placeholder 2"/>
          <p:cNvSpPr>
            <a:spLocks noGrp="1"/>
          </p:cNvSpPr>
          <p:nvPr>
            <p:ph idx="1"/>
          </p:nvPr>
        </p:nvSpPr>
        <p:spPr>
          <a:xfrm>
            <a:off x="611560" y="1124744"/>
            <a:ext cx="4895899" cy="4114800"/>
          </a:xfrm>
        </p:spPr>
        <p:txBody>
          <a:bodyPr/>
          <a:lstStyle/>
          <a:p>
            <a:r>
              <a:rPr lang="en-AU" altLang="en-US" sz="1800" dirty="0"/>
              <a:t>A professional’s opinion, advice, conclusion is needed and valued.</a:t>
            </a:r>
          </a:p>
          <a:p>
            <a:r>
              <a:rPr lang="en-AU" altLang="en-US" sz="1800" dirty="0"/>
              <a:t>Writing</a:t>
            </a:r>
          </a:p>
          <a:p>
            <a:pPr lvl="2"/>
            <a:r>
              <a:rPr lang="en-AU" altLang="en-US" sz="1800" dirty="0"/>
              <a:t>Is part of professional practice</a:t>
            </a:r>
          </a:p>
          <a:p>
            <a:pPr lvl="2"/>
            <a:r>
              <a:rPr lang="en-AU" altLang="en-US" sz="1800" dirty="0"/>
              <a:t>Improves the writer’s clarity of thought</a:t>
            </a:r>
          </a:p>
          <a:p>
            <a:pPr lvl="2"/>
            <a:r>
              <a:rPr lang="en-AU" altLang="en-US" sz="1800" dirty="0"/>
              <a:t>Improves your learning &amp; understanding</a:t>
            </a:r>
          </a:p>
          <a:p>
            <a:pPr lvl="2"/>
            <a:r>
              <a:rPr lang="en-AU" altLang="en-US" sz="1800" dirty="0"/>
              <a:t>Provides an opportunity for feedback on your ideas &amp; knowledge</a:t>
            </a:r>
          </a:p>
          <a:p>
            <a:r>
              <a:rPr lang="en-AU" altLang="en-US" sz="1800" dirty="0"/>
              <a:t>Use your time at University to hone your written communication skills! </a:t>
            </a:r>
          </a:p>
          <a:p>
            <a:endParaRPr lang="en-AU" altLang="en-US" dirty="0"/>
          </a:p>
        </p:txBody>
      </p:sp>
      <p:sp>
        <p:nvSpPr>
          <p:cNvPr id="4100" name="Slide Number Placeholder 4"/>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F497ADB-FC80-4387-88C9-B2712399A220}" type="slidenum">
              <a:rPr lang="en-AU" altLang="en-US" sz="1400" smtClean="0"/>
              <a:pPr eaLnBrk="1" hangingPunct="1">
                <a:spcBef>
                  <a:spcPct val="0"/>
                </a:spcBef>
                <a:buFontTx/>
                <a:buNone/>
              </a:pPr>
              <a:t>2</a:t>
            </a:fld>
            <a:endParaRPr lang="en-AU" altLang="en-US" sz="1400"/>
          </a:p>
        </p:txBody>
      </p:sp>
      <p:pic>
        <p:nvPicPr>
          <p:cNvPr id="53249" name="Picture 1" descr="D:\Users\z9802593\AppData\Local\Microsoft\Windows\Temporary Internet Files\Content.IE5\QOFOVEOS\snoopy-w-computer20small[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818" y="509696"/>
            <a:ext cx="2125841" cy="1551152"/>
          </a:xfrm>
          <a:prstGeom prst="rect">
            <a:avLst/>
          </a:prstGeom>
          <a:noFill/>
          <a:extLst>
            <a:ext uri="{909E8E84-426E-40DD-AFC4-6F175D3DCCD1}">
              <a14:hiddenFill xmlns:a14="http://schemas.microsoft.com/office/drawing/2010/main">
                <a:solidFill>
                  <a:srgbClr val="FFFFFF"/>
                </a:solidFill>
              </a14:hiddenFill>
            </a:ext>
          </a:extLst>
        </p:spPr>
      </p:pic>
      <p:pic>
        <p:nvPicPr>
          <p:cNvPr id="53251" name="Picture 3" descr="D:\Users\z9802593\AppData\Local\Microsoft\Windows\Temporary Internet Files\Content.IE5\HO5HRBGH\5201223017_9363f18fe8_z[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5818" y="4377022"/>
            <a:ext cx="2088240" cy="1716273"/>
          </a:xfrm>
          <a:prstGeom prst="rect">
            <a:avLst/>
          </a:prstGeom>
          <a:noFill/>
          <a:extLst>
            <a:ext uri="{909E8E84-426E-40DD-AFC4-6F175D3DCCD1}">
              <a14:hiddenFill xmlns:a14="http://schemas.microsoft.com/office/drawing/2010/main">
                <a:solidFill>
                  <a:srgbClr val="FFFFFF"/>
                </a:solidFill>
              </a14:hiddenFill>
            </a:ext>
          </a:extLst>
        </p:spPr>
      </p:pic>
      <p:pic>
        <p:nvPicPr>
          <p:cNvPr id="53254" name="Picture 6" descr="D:\Users\z9802593\AppData\Local\Microsoft\Windows\Temporary Internet Files\Content.IE5\588UNTOS\summary-objectives[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3930" y="2480976"/>
            <a:ext cx="2227729" cy="189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991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1188" y="0"/>
            <a:ext cx="7772400" cy="1143000"/>
          </a:xfrm>
        </p:spPr>
        <p:txBody>
          <a:bodyPr/>
          <a:lstStyle/>
          <a:p>
            <a:pPr eaLnBrk="1" hangingPunct="1"/>
            <a:r>
              <a:rPr lang="en-US" altLang="en-US" sz="2800"/>
              <a:t>Cohesion across the report </a:t>
            </a:r>
            <a:r>
              <a:rPr lang="en-US" altLang="en-US" sz="2800" b="1">
                <a:solidFill>
                  <a:srgbClr val="009900"/>
                </a:solidFill>
                <a:sym typeface="Wingdings" pitchFamily="2" charset="2"/>
              </a:rPr>
              <a:t></a:t>
            </a:r>
          </a:p>
        </p:txBody>
      </p:sp>
      <p:sp>
        <p:nvSpPr>
          <p:cNvPr id="22531" name="Rectangle 3"/>
          <p:cNvSpPr>
            <a:spLocks noGrp="1" noChangeArrowheads="1"/>
          </p:cNvSpPr>
          <p:nvPr>
            <p:ph type="body" idx="1"/>
          </p:nvPr>
        </p:nvSpPr>
        <p:spPr>
          <a:xfrm>
            <a:off x="395288" y="981075"/>
            <a:ext cx="8229600" cy="4525963"/>
          </a:xfrm>
        </p:spPr>
        <p:txBody>
          <a:bodyPr/>
          <a:lstStyle/>
          <a:p>
            <a:pPr eaLnBrk="1" hangingPunct="1">
              <a:buFontTx/>
              <a:buNone/>
            </a:pPr>
            <a:r>
              <a:rPr lang="en-AU" altLang="en-US" sz="2000" b="1"/>
              <a:t>3. Conceptual Design</a:t>
            </a:r>
            <a:endParaRPr lang="en-US" altLang="en-US" sz="2000" b="1"/>
          </a:p>
          <a:p>
            <a:pPr eaLnBrk="1" hangingPunct="1">
              <a:buFontTx/>
              <a:buNone/>
            </a:pPr>
            <a:r>
              <a:rPr lang="en-AU" altLang="en-US" sz="2000"/>
              <a:t>    A number of design solutions have been selected to achieve the necessary functions for each subsystem of the device. Indeed, after various brainstorming and brain writing sessions, as well as the suggestions posed during group meetings, various creative and purposeful concepts have been selected and are explained next.</a:t>
            </a:r>
          </a:p>
          <a:p>
            <a:pPr eaLnBrk="1" hangingPunct="1">
              <a:buFontTx/>
              <a:buNone/>
            </a:pPr>
            <a:r>
              <a:rPr lang="en-AU" altLang="en-US" sz="2000" b="1"/>
              <a:t>   </a:t>
            </a:r>
            <a:r>
              <a:rPr lang="en-AU" altLang="en-US" sz="2000" b="1" u="sng"/>
              <a:t>3.1 Tank Treads and U Body Shape</a:t>
            </a:r>
            <a:endParaRPr lang="en-US" altLang="en-US" sz="2000" b="1" u="sng"/>
          </a:p>
          <a:p>
            <a:pPr eaLnBrk="1" hangingPunct="1">
              <a:buFontTx/>
              <a:buNone/>
            </a:pPr>
            <a:r>
              <a:rPr lang="en-US" altLang="en-US" sz="2000"/>
              <a:t>    An intuitive but logical approach to the motion of the device, the tank treads seemed an ideal solution ...</a:t>
            </a:r>
            <a:endParaRPr lang="en-US" altLang="en-US" sz="2000" b="1"/>
          </a:p>
        </p:txBody>
      </p:sp>
      <p:grpSp>
        <p:nvGrpSpPr>
          <p:cNvPr id="2" name="Group 7"/>
          <p:cNvGrpSpPr>
            <a:grpSpLocks/>
          </p:cNvGrpSpPr>
          <p:nvPr/>
        </p:nvGrpSpPr>
        <p:grpSpPr bwMode="auto">
          <a:xfrm>
            <a:off x="684213" y="4508500"/>
            <a:ext cx="7959725" cy="915988"/>
            <a:chOff x="451" y="3430"/>
            <a:chExt cx="5014" cy="577"/>
          </a:xfrm>
        </p:grpSpPr>
        <p:sp>
          <p:nvSpPr>
            <p:cNvPr id="22533" name="Text Box 4"/>
            <p:cNvSpPr txBox="1">
              <a:spLocks noChangeArrowheads="1"/>
            </p:cNvSpPr>
            <p:nvPr/>
          </p:nvSpPr>
          <p:spPr bwMode="auto">
            <a:xfrm>
              <a:off x="3152" y="3430"/>
              <a:ext cx="2313"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b="1">
                  <a:solidFill>
                    <a:srgbClr val="009900"/>
                  </a:solidFill>
                </a:rPr>
                <a:t>Give some context and rationale for each main section of the report</a:t>
              </a:r>
            </a:p>
          </p:txBody>
        </p:sp>
        <p:sp>
          <p:nvSpPr>
            <p:cNvPr id="22534" name="Text Box 5"/>
            <p:cNvSpPr txBox="1">
              <a:spLocks noChangeArrowheads="1"/>
            </p:cNvSpPr>
            <p:nvPr/>
          </p:nvSpPr>
          <p:spPr bwMode="auto">
            <a:xfrm>
              <a:off x="451" y="3465"/>
              <a:ext cx="22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b="1">
                  <a:solidFill>
                    <a:srgbClr val="009900"/>
                  </a:solidFill>
                </a:rPr>
                <a:t>Mini introductory statements for new main sections</a:t>
              </a:r>
            </a:p>
          </p:txBody>
        </p:sp>
        <p:sp>
          <p:nvSpPr>
            <p:cNvPr id="22535" name="Line 6"/>
            <p:cNvSpPr>
              <a:spLocks noChangeShapeType="1"/>
            </p:cNvSpPr>
            <p:nvPr/>
          </p:nvSpPr>
          <p:spPr bwMode="auto">
            <a:xfrm>
              <a:off x="2653" y="3612"/>
              <a:ext cx="408" cy="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spTree>
    <p:extLst>
      <p:ext uri="{BB962C8B-B14F-4D97-AF65-F5344CB8AC3E}">
        <p14:creationId xmlns:p14="http://schemas.microsoft.com/office/powerpoint/2010/main" val="4145345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Design Proposal Conclusion </a:t>
            </a:r>
          </a:p>
        </p:txBody>
      </p:sp>
      <p:sp>
        <p:nvSpPr>
          <p:cNvPr id="19459" name="Content Placeholder 2"/>
          <p:cNvSpPr>
            <a:spLocks noGrp="1"/>
          </p:cNvSpPr>
          <p:nvPr>
            <p:ph idx="1"/>
          </p:nvPr>
        </p:nvSpPr>
        <p:spPr>
          <a:xfrm>
            <a:off x="251520" y="1700808"/>
            <a:ext cx="2808312" cy="4320480"/>
          </a:xfrm>
        </p:spPr>
        <p:txBody>
          <a:bodyPr/>
          <a:lstStyle/>
          <a:p>
            <a:r>
              <a:rPr lang="en-US" altLang="en-US" dirty="0"/>
              <a:t>Briefly describe and justify the solution/s being proposed</a:t>
            </a:r>
          </a:p>
          <a:p>
            <a:r>
              <a:rPr lang="en-US" altLang="en-US" dirty="0"/>
              <a:t>Link proposed design/s to the design evaluation criteria you used</a:t>
            </a:r>
          </a:p>
          <a:p>
            <a:r>
              <a:rPr lang="en-US" altLang="en-US" dirty="0"/>
              <a:t>Nothing new – information, images, ideas</a:t>
            </a:r>
          </a:p>
          <a:p>
            <a:r>
              <a:rPr lang="en-US" altLang="en-US" dirty="0"/>
              <a:t>Finish strong- present a </a:t>
            </a:r>
            <a:r>
              <a:rPr lang="en-US" altLang="en-US" dirty="0" err="1"/>
              <a:t>summarised</a:t>
            </a:r>
            <a:r>
              <a:rPr lang="en-US" altLang="en-US" dirty="0"/>
              <a:t> argument for your proposed solution</a:t>
            </a:r>
          </a:p>
          <a:p>
            <a:pPr>
              <a:buFontTx/>
              <a:buNone/>
            </a:pPr>
            <a:endParaRPr lang="en-US" altLang="en-US" dirty="0"/>
          </a:p>
        </p:txBody>
      </p:sp>
      <p:sp>
        <p:nvSpPr>
          <p:cNvPr id="21508" name="Slide Number Placeholder 3"/>
          <p:cNvSpPr>
            <a:spLocks noGrp="1"/>
          </p:cNvSpPr>
          <p:nvPr>
            <p:ph type="sldNum" sz="quarter" idx="4294967295"/>
          </p:nvPr>
        </p:nvSpPr>
        <p:spPr>
          <a:xfrm>
            <a:off x="6553200" y="6248400"/>
            <a:ext cx="19050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defRPr/>
            </a:pPr>
            <a:fld id="{0408A356-C254-4388-8601-E990A0DECFF3}" type="slidenum">
              <a:rPr lang="en-AU" altLang="en-US" sz="1400" smtClean="0"/>
              <a:pPr eaLnBrk="1" hangingPunct="1">
                <a:spcBef>
                  <a:spcPct val="0"/>
                </a:spcBef>
                <a:buFontTx/>
                <a:buNone/>
                <a:defRPr/>
              </a:pPr>
              <a:t>21</a:t>
            </a:fld>
            <a:endParaRPr lang="en-AU" altLang="en-US" sz="1400"/>
          </a:p>
        </p:txBody>
      </p:sp>
      <p:sp>
        <p:nvSpPr>
          <p:cNvPr id="5" name="Rectangle 3"/>
          <p:cNvSpPr txBox="1">
            <a:spLocks noChangeArrowheads="1"/>
          </p:cNvSpPr>
          <p:nvPr/>
        </p:nvSpPr>
        <p:spPr>
          <a:xfrm>
            <a:off x="3707904" y="1268760"/>
            <a:ext cx="5184576" cy="4967287"/>
          </a:xfrm>
          <a:prstGeom prst="rect">
            <a:avLst/>
          </a:prstGeom>
        </p:spPr>
        <p:txBody>
          <a:bodyPr rtlCol="0">
            <a:normAutofit fontScale="77500" lnSpcReduction="20000"/>
          </a:bodyPr>
          <a:lstStyle>
            <a:lvl1pPr marL="342900" indent="-342900" algn="l" rtl="0" eaLnBrk="1" fontAlgn="base" hangingPunct="1">
              <a:spcBef>
                <a:spcPct val="20000"/>
              </a:spcBef>
              <a:spcAft>
                <a:spcPct val="0"/>
              </a:spcAft>
              <a:buFont typeface="Arial" pitchFamily="34" charset="0"/>
              <a:buChar char="•"/>
              <a:defRPr sz="1400" kern="1200" baseline="0">
                <a:solidFill>
                  <a:schemeClr val="tx1"/>
                </a:solidFill>
                <a:latin typeface="+mn-lt"/>
                <a:ea typeface="+mn-ea"/>
                <a:cs typeface="Microsoft Sans Serif" pitchFamily="34" charset="0"/>
              </a:defRPr>
            </a:lvl1pPr>
            <a:lvl2pPr marL="742950" indent="-285750" algn="l" rtl="0" eaLnBrk="1" fontAlgn="base" hangingPunct="1">
              <a:spcBef>
                <a:spcPct val="20000"/>
              </a:spcBef>
              <a:spcAft>
                <a:spcPct val="0"/>
              </a:spcAft>
              <a:buFont typeface="Arial" charset="0"/>
              <a:buChar char="–"/>
              <a:defRPr sz="1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Wingdings" pitchFamily="2" charset="2"/>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FontTx/>
              <a:buNone/>
              <a:defRPr/>
            </a:pPr>
            <a:r>
              <a:rPr lang="en-AU" sz="2000" b="1" dirty="0"/>
              <a:t>7. Conclusion</a:t>
            </a:r>
            <a:endParaRPr lang="en-US" sz="2000" b="1" dirty="0"/>
          </a:p>
          <a:p>
            <a:pPr fontAlgn="auto">
              <a:spcAft>
                <a:spcPts val="0"/>
              </a:spcAft>
              <a:buFontTx/>
              <a:buNone/>
              <a:defRPr/>
            </a:pPr>
            <a:r>
              <a:rPr lang="en-AU" sz="2000" dirty="0"/>
              <a:t> </a:t>
            </a:r>
            <a:endParaRPr lang="en-US" sz="2000" dirty="0"/>
          </a:p>
          <a:p>
            <a:pPr fontAlgn="auto">
              <a:spcAft>
                <a:spcPts val="0"/>
              </a:spcAft>
              <a:buFontTx/>
              <a:buNone/>
              <a:defRPr/>
            </a:pPr>
            <a:r>
              <a:rPr lang="en-AU" sz="2000" dirty="0"/>
              <a:t>      As portrayed throughout the report the group proposes to build two devices to satisfy the design specification outlaid in the Warman design project “PASS”. Overall a simplistic approach was ultimately chosen as the final design concept, this is evident in many aspects of the design concept being proposed. Electrical energy thus seemed to be obvious choice for the power train in device A with an electric motor coupled to the axel via gears. With respect to the purely mechanical device the energy source chosen was potential energy stored in helical coil tension spring, with power being transmitted through a pulley system.  The lifting mechanism as shown in figure 3, is based off a scissor jack and was chosen for it simple construction and ease in automation ... . ....  This approach was selected as the best compromise between several design goals, that is ease of construction, availability of materials and cost whilst not impacting to a great extent the overall weight of each device.</a:t>
            </a:r>
            <a:endParaRPr lang="en-US" sz="2000" dirty="0"/>
          </a:p>
        </p:txBody>
      </p:sp>
    </p:spTree>
    <p:extLst>
      <p:ext uri="{BB962C8B-B14F-4D97-AF65-F5344CB8AC3E}">
        <p14:creationId xmlns:p14="http://schemas.microsoft.com/office/powerpoint/2010/main" val="2206670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AU" altLang="en-US"/>
              <a:t>Ending a report</a:t>
            </a:r>
          </a:p>
        </p:txBody>
      </p:sp>
      <p:sp>
        <p:nvSpPr>
          <p:cNvPr id="6147" name="Rectangle 3"/>
          <p:cNvSpPr>
            <a:spLocks noGrp="1" noChangeArrowheads="1"/>
          </p:cNvSpPr>
          <p:nvPr>
            <p:ph type="body" idx="1"/>
          </p:nvPr>
        </p:nvSpPr>
        <p:spPr/>
        <p:txBody>
          <a:bodyPr/>
          <a:lstStyle/>
          <a:p>
            <a:pPr eaLnBrk="1" hangingPunct="1"/>
            <a:r>
              <a:rPr lang="en-AU" altLang="en-US" sz="2800"/>
              <a:t>Acknowledgements</a:t>
            </a:r>
          </a:p>
          <a:p>
            <a:pPr lvl="2" eaLnBrk="1" hangingPunct="1"/>
            <a:r>
              <a:rPr lang="en-AU" altLang="en-US" sz="2000"/>
              <a:t>Thank all people who helped the team</a:t>
            </a:r>
          </a:p>
          <a:p>
            <a:pPr eaLnBrk="1" hangingPunct="1"/>
            <a:r>
              <a:rPr lang="en-AU" altLang="en-US" sz="2800"/>
              <a:t>References</a:t>
            </a:r>
          </a:p>
          <a:p>
            <a:pPr lvl="2" eaLnBrk="1" hangingPunct="1"/>
            <a:r>
              <a:rPr lang="en-AU" altLang="en-US" sz="2000"/>
              <a:t>List all sources of information (text and visual) referred to in the report</a:t>
            </a:r>
          </a:p>
          <a:p>
            <a:pPr lvl="2" eaLnBrk="1" hangingPunct="1"/>
            <a:r>
              <a:rPr lang="en-AU" altLang="en-US" sz="2000"/>
              <a:t>Choose a style (author-date or number) and be consistent</a:t>
            </a:r>
          </a:p>
          <a:p>
            <a:pPr eaLnBrk="1" hangingPunct="1"/>
            <a:r>
              <a:rPr lang="en-AU" altLang="en-US" sz="2800"/>
              <a:t>Appendices</a:t>
            </a:r>
          </a:p>
          <a:p>
            <a:pPr lvl="2" eaLnBrk="1" hangingPunct="1"/>
            <a:r>
              <a:rPr lang="en-AU" altLang="en-US" sz="2000"/>
              <a:t>Additional technical data</a:t>
            </a:r>
          </a:p>
          <a:p>
            <a:pPr lvl="2" eaLnBrk="1" hangingPunct="1"/>
            <a:r>
              <a:rPr lang="en-AU" altLang="en-US" sz="2000"/>
              <a:t>Correspondence</a:t>
            </a:r>
          </a:p>
          <a:p>
            <a:pPr lvl="2" eaLnBrk="1" hangingPunct="1"/>
            <a:r>
              <a:rPr lang="en-AU" altLang="en-US" sz="2000"/>
              <a:t>Large drawings/graphics.</a:t>
            </a:r>
          </a:p>
        </p:txBody>
      </p:sp>
    </p:spTree>
    <p:extLst>
      <p:ext uri="{BB962C8B-B14F-4D97-AF65-F5344CB8AC3E}">
        <p14:creationId xmlns:p14="http://schemas.microsoft.com/office/powerpoint/2010/main" val="1843372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1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1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14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1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1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AU" altLang="en-US"/>
              <a:t>Help in Writing about Engineering Design</a:t>
            </a:r>
          </a:p>
        </p:txBody>
      </p:sp>
      <p:sp>
        <p:nvSpPr>
          <p:cNvPr id="27651" name="Content Placeholder 2"/>
          <p:cNvSpPr>
            <a:spLocks noGrp="1"/>
          </p:cNvSpPr>
          <p:nvPr>
            <p:ph idx="1"/>
          </p:nvPr>
        </p:nvSpPr>
        <p:spPr>
          <a:xfrm>
            <a:off x="395288" y="1981200"/>
            <a:ext cx="8062912" cy="4114800"/>
          </a:xfrm>
        </p:spPr>
        <p:txBody>
          <a:bodyPr/>
          <a:lstStyle/>
          <a:p>
            <a:r>
              <a:rPr lang="en-AU" altLang="en-US" sz="2800" dirty="0" err="1"/>
              <a:t>iWRITE</a:t>
            </a:r>
            <a:r>
              <a:rPr lang="en-AU" altLang="en-US" sz="2800" dirty="0"/>
              <a:t> Tutorials – Design Reports </a:t>
            </a:r>
            <a:r>
              <a:rPr lang="en-AU" altLang="en-US" sz="2800" dirty="0">
                <a:hlinkClick r:id="rId2"/>
              </a:rPr>
              <a:t>http://iwrite.unsw.edu.au/iwrite/ENGINEERING/Reports/Design-Reports/Writing-Engineering-Design-Reports.html</a:t>
            </a:r>
            <a:r>
              <a:rPr lang="en-AU" altLang="en-US" sz="2800" dirty="0"/>
              <a:t> </a:t>
            </a:r>
          </a:p>
        </p:txBody>
      </p:sp>
    </p:spTree>
    <p:extLst>
      <p:ext uri="{BB962C8B-B14F-4D97-AF65-F5344CB8AC3E}">
        <p14:creationId xmlns:p14="http://schemas.microsoft.com/office/powerpoint/2010/main" val="1087132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Technical writing ..The least you should know…</a:t>
            </a:r>
          </a:p>
        </p:txBody>
      </p:sp>
      <p:sp>
        <p:nvSpPr>
          <p:cNvPr id="28675" name="Rectangle 3"/>
          <p:cNvSpPr>
            <a:spLocks noGrp="1" noChangeArrowheads="1"/>
          </p:cNvSpPr>
          <p:nvPr>
            <p:ph type="body" idx="1"/>
          </p:nvPr>
        </p:nvSpPr>
        <p:spPr/>
        <p:txBody>
          <a:bodyPr/>
          <a:lstStyle/>
          <a:p>
            <a:pPr eaLnBrk="1" hangingPunct="1"/>
            <a:r>
              <a:rPr lang="en-US" altLang="en-US" sz="2800"/>
              <a:t>Using visuals- tables and figures</a:t>
            </a:r>
          </a:p>
          <a:p>
            <a:pPr eaLnBrk="1" hangingPunct="1"/>
            <a:r>
              <a:rPr lang="en-US" altLang="en-US" sz="2800"/>
              <a:t>Bullet points and paragraphs</a:t>
            </a:r>
          </a:p>
          <a:p>
            <a:pPr eaLnBrk="1" hangingPunct="1"/>
            <a:r>
              <a:rPr lang="en-US" altLang="en-US" sz="2800"/>
              <a:t>In text referencing</a:t>
            </a:r>
          </a:p>
          <a:p>
            <a:pPr eaLnBrk="1" hangingPunct="1"/>
            <a:r>
              <a:rPr lang="en-US" altLang="en-US" sz="2800"/>
              <a:t>The reference list</a:t>
            </a:r>
          </a:p>
          <a:p>
            <a:pPr eaLnBrk="1" hangingPunct="1"/>
            <a:r>
              <a:rPr lang="en-US" altLang="en-US" sz="2800"/>
              <a:t>Formatting the report </a:t>
            </a:r>
          </a:p>
          <a:p>
            <a:pPr eaLnBrk="1" hangingPunct="1"/>
            <a:r>
              <a:rPr lang="en-US" altLang="en-US" sz="2800"/>
              <a:t>Writing style</a:t>
            </a:r>
          </a:p>
        </p:txBody>
      </p:sp>
    </p:spTree>
    <p:extLst>
      <p:ext uri="{BB962C8B-B14F-4D97-AF65-F5344CB8AC3E}">
        <p14:creationId xmlns:p14="http://schemas.microsoft.com/office/powerpoint/2010/main" val="2486358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bo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16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 Box 3"/>
          <p:cNvSpPr txBox="1">
            <a:spLocks noChangeArrowheads="1"/>
          </p:cNvSpPr>
          <p:nvPr/>
        </p:nvSpPr>
        <p:spPr bwMode="auto">
          <a:xfrm>
            <a:off x="5486400" y="5486400"/>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a:t>Taken from Hagan (nd) </a:t>
            </a:r>
          </a:p>
        </p:txBody>
      </p:sp>
      <p:sp>
        <p:nvSpPr>
          <p:cNvPr id="29700" name="Text Box 5"/>
          <p:cNvSpPr txBox="1">
            <a:spLocks noChangeArrowheads="1"/>
          </p:cNvSpPr>
          <p:nvPr/>
        </p:nvSpPr>
        <p:spPr bwMode="auto">
          <a:xfrm>
            <a:off x="971550" y="404813"/>
            <a:ext cx="6934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n-AU" altLang="en-US" sz="4400">
                <a:solidFill>
                  <a:schemeClr val="tx2"/>
                </a:solidFill>
              </a:rPr>
              <a:t>Using Visuals</a:t>
            </a:r>
          </a:p>
        </p:txBody>
      </p:sp>
      <p:sp>
        <p:nvSpPr>
          <p:cNvPr id="29702" name="Text Box 6"/>
          <p:cNvSpPr txBox="1">
            <a:spLocks noChangeArrowheads="1"/>
          </p:cNvSpPr>
          <p:nvPr/>
        </p:nvSpPr>
        <p:spPr bwMode="auto">
          <a:xfrm>
            <a:off x="4356100" y="2133600"/>
            <a:ext cx="2952750" cy="3048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accent2"/>
                </a:solidFill>
              </a:rPr>
              <a:t>Refer to figure/table in the text</a:t>
            </a:r>
          </a:p>
        </p:txBody>
      </p:sp>
      <p:sp>
        <p:nvSpPr>
          <p:cNvPr id="29703" name="Line 7"/>
          <p:cNvSpPr>
            <a:spLocks noChangeShapeType="1"/>
          </p:cNvSpPr>
          <p:nvPr/>
        </p:nvSpPr>
        <p:spPr bwMode="auto">
          <a:xfrm flipH="1" flipV="1">
            <a:off x="3348038" y="1989138"/>
            <a:ext cx="1079500" cy="21590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 name="Text Box 6"/>
          <p:cNvSpPr txBox="1">
            <a:spLocks noChangeArrowheads="1"/>
          </p:cNvSpPr>
          <p:nvPr/>
        </p:nvSpPr>
        <p:spPr bwMode="auto">
          <a:xfrm>
            <a:off x="684213" y="5157788"/>
            <a:ext cx="2951162" cy="3048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accent2"/>
                </a:solidFill>
              </a:rPr>
              <a:t>Leave space between text and visual </a:t>
            </a:r>
          </a:p>
        </p:txBody>
      </p:sp>
      <p:sp>
        <p:nvSpPr>
          <p:cNvPr id="8" name="Text Box 5"/>
          <p:cNvSpPr txBox="1">
            <a:spLocks noChangeArrowheads="1"/>
          </p:cNvSpPr>
          <p:nvPr/>
        </p:nvSpPr>
        <p:spPr bwMode="auto">
          <a:xfrm>
            <a:off x="3995738" y="5084763"/>
            <a:ext cx="4032250" cy="3365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600" b="1">
                <a:solidFill>
                  <a:schemeClr val="accent2"/>
                </a:solidFill>
              </a:rPr>
              <a:t>Caption is usually placed below the figure</a:t>
            </a:r>
          </a:p>
        </p:txBody>
      </p:sp>
    </p:spTree>
    <p:extLst>
      <p:ext uri="{BB962C8B-B14F-4D97-AF65-F5344CB8AC3E}">
        <p14:creationId xmlns:p14="http://schemas.microsoft.com/office/powerpoint/2010/main" val="36865424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p:bldP spid="29703" grpId="0" animBg="1"/>
      <p:bldP spid="2"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eaLnBrk="1" hangingPunct="1"/>
            <a:r>
              <a:rPr lang="en-AU" altLang="en-US" sz="3200" b="1" dirty="0">
                <a:latin typeface="Times" charset="0"/>
              </a:rPr>
              <a:t>Tables</a:t>
            </a:r>
            <a:br>
              <a:rPr lang="en-AU" altLang="en-US" sz="2800" dirty="0">
                <a:latin typeface="Times" charset="0"/>
              </a:rPr>
            </a:br>
            <a:br>
              <a:rPr lang="en-AU" altLang="en-US" sz="2800" dirty="0">
                <a:solidFill>
                  <a:srgbClr val="FF0000"/>
                </a:solidFill>
                <a:latin typeface="Times" charset="0"/>
              </a:rPr>
            </a:br>
            <a:r>
              <a:rPr lang="en-AU" altLang="en-US" sz="1200" b="1" dirty="0">
                <a:solidFill>
                  <a:schemeClr val="tx1"/>
                </a:solidFill>
                <a:latin typeface="Times" charset="0"/>
                <a:cs typeface="Times New Roman" pitchFamily="18" charset="0"/>
              </a:rPr>
              <a:t>Table 2:  ITU-R Classification of Cellular Wireless Systems</a:t>
            </a:r>
            <a:br>
              <a:rPr lang="en-AU" altLang="en-US" sz="1600" b="1" dirty="0">
                <a:solidFill>
                  <a:schemeClr val="tx1"/>
                </a:solidFill>
                <a:latin typeface="Times" charset="0"/>
              </a:rPr>
            </a:br>
            <a:br>
              <a:rPr lang="en-AU" altLang="en-US" sz="2800" dirty="0">
                <a:solidFill>
                  <a:srgbClr val="FF0000"/>
                </a:solidFill>
                <a:latin typeface="Times" charset="0"/>
              </a:rPr>
            </a:br>
            <a:endParaRPr lang="en-AU" altLang="en-US" sz="2800" dirty="0">
              <a:solidFill>
                <a:srgbClr val="FF0000"/>
              </a:solidFill>
              <a:latin typeface="Times" charset="0"/>
            </a:endParaRPr>
          </a:p>
        </p:txBody>
      </p:sp>
      <p:grpSp>
        <p:nvGrpSpPr>
          <p:cNvPr id="30723" name="Group 3"/>
          <p:cNvGrpSpPr>
            <a:grpSpLocks/>
          </p:cNvGrpSpPr>
          <p:nvPr/>
        </p:nvGrpSpPr>
        <p:grpSpPr bwMode="auto">
          <a:xfrm>
            <a:off x="1686230" y="1707503"/>
            <a:ext cx="5791200" cy="3886200"/>
            <a:chOff x="-3" y="400"/>
            <a:chExt cx="3535" cy="4998"/>
          </a:xfrm>
        </p:grpSpPr>
        <p:grpSp>
          <p:nvGrpSpPr>
            <p:cNvPr id="30727" name="Group 4"/>
            <p:cNvGrpSpPr>
              <a:grpSpLocks/>
            </p:cNvGrpSpPr>
            <p:nvPr/>
          </p:nvGrpSpPr>
          <p:grpSpPr bwMode="auto">
            <a:xfrm>
              <a:off x="0" y="403"/>
              <a:ext cx="3529" cy="4992"/>
              <a:chOff x="0" y="403"/>
              <a:chExt cx="3529" cy="4992"/>
            </a:xfrm>
          </p:grpSpPr>
          <p:grpSp>
            <p:nvGrpSpPr>
              <p:cNvPr id="30729" name="Group 5"/>
              <p:cNvGrpSpPr>
                <a:grpSpLocks/>
              </p:cNvGrpSpPr>
              <p:nvPr/>
            </p:nvGrpSpPr>
            <p:grpSpPr bwMode="auto">
              <a:xfrm>
                <a:off x="0" y="403"/>
                <a:ext cx="710" cy="576"/>
                <a:chOff x="0" y="403"/>
                <a:chExt cx="710" cy="576"/>
              </a:xfrm>
            </p:grpSpPr>
            <p:sp>
              <p:nvSpPr>
                <p:cNvPr id="2" name="Rectangle 6"/>
                <p:cNvSpPr>
                  <a:spLocks noChangeArrowheads="1"/>
                </p:cNvSpPr>
                <p:nvPr/>
              </p:nvSpPr>
              <p:spPr bwMode="auto">
                <a:xfrm>
                  <a:off x="43" y="403"/>
                  <a:ext cx="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b="1">
                      <a:latin typeface="Arial" pitchFamily="34" charset="0"/>
                    </a:rPr>
                    <a:t>ITU Classification</a:t>
                  </a:r>
                  <a:endParaRPr lang="en-US" altLang="en-US" sz="1000">
                    <a:latin typeface="Times" charset="0"/>
                    <a:cs typeface="Times New Roman" pitchFamily="18" charset="0"/>
                  </a:endParaRPr>
                </a:p>
                <a:p>
                  <a:pPr algn="ctr">
                    <a:spcBef>
                      <a:spcPct val="0"/>
                    </a:spcBef>
                    <a:buFontTx/>
                    <a:buNone/>
                  </a:pPr>
                  <a:endParaRPr lang="en-US" altLang="en-US" sz="2400">
                    <a:latin typeface="Times" charset="0"/>
                  </a:endParaRPr>
                </a:p>
              </p:txBody>
            </p:sp>
            <p:sp>
              <p:nvSpPr>
                <p:cNvPr id="3" name="Rectangle 7"/>
                <p:cNvSpPr>
                  <a:spLocks noChangeArrowheads="1"/>
                </p:cNvSpPr>
                <p:nvPr/>
              </p:nvSpPr>
              <p:spPr bwMode="auto">
                <a:xfrm>
                  <a:off x="0" y="403"/>
                  <a:ext cx="710"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30" name="Group 8"/>
              <p:cNvGrpSpPr>
                <a:grpSpLocks/>
              </p:cNvGrpSpPr>
              <p:nvPr/>
            </p:nvGrpSpPr>
            <p:grpSpPr bwMode="auto">
              <a:xfrm>
                <a:off x="710" y="403"/>
                <a:ext cx="823" cy="576"/>
                <a:chOff x="710" y="403"/>
                <a:chExt cx="823" cy="576"/>
              </a:xfrm>
            </p:grpSpPr>
            <p:sp>
              <p:nvSpPr>
                <p:cNvPr id="30815" name="Rectangle 9"/>
                <p:cNvSpPr>
                  <a:spLocks noChangeArrowheads="1"/>
                </p:cNvSpPr>
                <p:nvPr/>
              </p:nvSpPr>
              <p:spPr bwMode="auto">
                <a:xfrm>
                  <a:off x="753" y="403"/>
                  <a:ext cx="73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b="1" dirty="0">
                      <a:latin typeface="Arial" pitchFamily="34" charset="0"/>
                    </a:rPr>
                    <a:t>Wireless Technology</a:t>
                  </a:r>
                  <a:endParaRPr lang="en-US" altLang="en-US" sz="1000" dirty="0">
                    <a:latin typeface="Times" charset="0"/>
                    <a:cs typeface="Times New Roman" pitchFamily="18" charset="0"/>
                  </a:endParaRPr>
                </a:p>
                <a:p>
                  <a:pPr algn="ctr">
                    <a:spcBef>
                      <a:spcPct val="0"/>
                    </a:spcBef>
                    <a:buFontTx/>
                    <a:buNone/>
                  </a:pPr>
                  <a:endParaRPr lang="en-US" altLang="en-US" sz="2400" dirty="0">
                    <a:latin typeface="Times" charset="0"/>
                  </a:endParaRPr>
                </a:p>
              </p:txBody>
            </p:sp>
            <p:sp>
              <p:nvSpPr>
                <p:cNvPr id="4" name="Rectangle 10"/>
                <p:cNvSpPr>
                  <a:spLocks noChangeArrowheads="1"/>
                </p:cNvSpPr>
                <p:nvPr/>
              </p:nvSpPr>
              <p:spPr bwMode="auto">
                <a:xfrm>
                  <a:off x="710" y="403"/>
                  <a:ext cx="823"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31" name="Group 11"/>
              <p:cNvGrpSpPr>
                <a:grpSpLocks/>
              </p:cNvGrpSpPr>
              <p:nvPr/>
            </p:nvGrpSpPr>
            <p:grpSpPr bwMode="auto">
              <a:xfrm>
                <a:off x="1533" y="403"/>
                <a:ext cx="823" cy="576"/>
                <a:chOff x="1533" y="403"/>
                <a:chExt cx="823" cy="576"/>
              </a:xfrm>
            </p:grpSpPr>
            <p:sp>
              <p:nvSpPr>
                <p:cNvPr id="30813" name="Rectangle 12"/>
                <p:cNvSpPr>
                  <a:spLocks noChangeArrowheads="1"/>
                </p:cNvSpPr>
                <p:nvPr/>
              </p:nvSpPr>
              <p:spPr bwMode="auto">
                <a:xfrm>
                  <a:off x="1576" y="403"/>
                  <a:ext cx="73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b="1">
                      <a:latin typeface="Arial" pitchFamily="34" charset="0"/>
                    </a:rPr>
                    <a:t>Supported Bit Rate</a:t>
                  </a:r>
                  <a:endParaRPr lang="en-US" altLang="en-US" sz="1000">
                    <a:latin typeface="Times" charset="0"/>
                    <a:cs typeface="Times New Roman" pitchFamily="18" charset="0"/>
                  </a:endParaRPr>
                </a:p>
                <a:p>
                  <a:pPr algn="ctr">
                    <a:spcBef>
                      <a:spcPct val="0"/>
                    </a:spcBef>
                    <a:buFontTx/>
                    <a:buNone/>
                  </a:pPr>
                  <a:endParaRPr lang="en-US" altLang="en-US" sz="2400">
                    <a:latin typeface="Times" charset="0"/>
                  </a:endParaRPr>
                </a:p>
              </p:txBody>
            </p:sp>
            <p:sp>
              <p:nvSpPr>
                <p:cNvPr id="30814" name="Rectangle 13"/>
                <p:cNvSpPr>
                  <a:spLocks noChangeArrowheads="1"/>
                </p:cNvSpPr>
                <p:nvPr/>
              </p:nvSpPr>
              <p:spPr bwMode="auto">
                <a:xfrm>
                  <a:off x="1533" y="403"/>
                  <a:ext cx="823"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32" name="Group 14"/>
              <p:cNvGrpSpPr>
                <a:grpSpLocks/>
              </p:cNvGrpSpPr>
              <p:nvPr/>
            </p:nvGrpSpPr>
            <p:grpSpPr bwMode="auto">
              <a:xfrm>
                <a:off x="2356" y="403"/>
                <a:ext cx="1173" cy="576"/>
                <a:chOff x="2356" y="403"/>
                <a:chExt cx="1173" cy="576"/>
              </a:xfrm>
            </p:grpSpPr>
            <p:sp>
              <p:nvSpPr>
                <p:cNvPr id="30811" name="Rectangle 15"/>
                <p:cNvSpPr>
                  <a:spLocks noChangeArrowheads="1"/>
                </p:cNvSpPr>
                <p:nvPr/>
              </p:nvSpPr>
              <p:spPr bwMode="auto">
                <a:xfrm>
                  <a:off x="2399" y="403"/>
                  <a:ext cx="1087"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b="1">
                      <a:latin typeface="Arial" pitchFamily="34" charset="0"/>
                    </a:rPr>
                    <a:t>Switching Technology</a:t>
                  </a:r>
                  <a:endParaRPr lang="en-US" altLang="en-US" sz="1000">
                    <a:latin typeface="Times" charset="0"/>
                    <a:cs typeface="Times New Roman" pitchFamily="18" charset="0"/>
                  </a:endParaRPr>
                </a:p>
                <a:p>
                  <a:pPr algn="ctr">
                    <a:spcBef>
                      <a:spcPct val="0"/>
                    </a:spcBef>
                    <a:buFontTx/>
                    <a:buNone/>
                  </a:pPr>
                  <a:endParaRPr lang="en-US" altLang="en-US" sz="2400">
                    <a:latin typeface="Times" charset="0"/>
                  </a:endParaRPr>
                </a:p>
              </p:txBody>
            </p:sp>
            <p:sp>
              <p:nvSpPr>
                <p:cNvPr id="30812" name="Rectangle 16"/>
                <p:cNvSpPr>
                  <a:spLocks noChangeArrowheads="1"/>
                </p:cNvSpPr>
                <p:nvPr/>
              </p:nvSpPr>
              <p:spPr bwMode="auto">
                <a:xfrm>
                  <a:off x="2356" y="403"/>
                  <a:ext cx="1173" cy="57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33" name="Group 17"/>
              <p:cNvGrpSpPr>
                <a:grpSpLocks/>
              </p:cNvGrpSpPr>
              <p:nvPr/>
            </p:nvGrpSpPr>
            <p:grpSpPr bwMode="auto">
              <a:xfrm>
                <a:off x="0" y="979"/>
                <a:ext cx="710" cy="1152"/>
                <a:chOff x="0" y="979"/>
                <a:chExt cx="710" cy="1152"/>
              </a:xfrm>
            </p:grpSpPr>
            <p:sp>
              <p:nvSpPr>
                <p:cNvPr id="30809" name="Rectangle 18"/>
                <p:cNvSpPr>
                  <a:spLocks noChangeArrowheads="1"/>
                </p:cNvSpPr>
                <p:nvPr/>
              </p:nvSpPr>
              <p:spPr bwMode="auto">
                <a:xfrm>
                  <a:off x="43" y="979"/>
                  <a:ext cx="624"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r>
                    <a:rPr lang="en-US" altLang="en-US" sz="1000">
                      <a:latin typeface="Times" charset="0"/>
                      <a:cs typeface="Times New Roman" pitchFamily="18" charset="0"/>
                    </a:rPr>
                    <a:t>2G</a:t>
                  </a:r>
                </a:p>
                <a:p>
                  <a:pPr algn="ctr">
                    <a:spcBef>
                      <a:spcPct val="0"/>
                    </a:spcBef>
                    <a:buFontTx/>
                    <a:buNone/>
                  </a:pPr>
                  <a:endParaRPr lang="en-US" altLang="en-US" sz="2400">
                    <a:latin typeface="Times" charset="0"/>
                  </a:endParaRPr>
                </a:p>
              </p:txBody>
            </p:sp>
            <p:sp>
              <p:nvSpPr>
                <p:cNvPr id="30810" name="Rectangle 19"/>
                <p:cNvSpPr>
                  <a:spLocks noChangeArrowheads="1"/>
                </p:cNvSpPr>
                <p:nvPr/>
              </p:nvSpPr>
              <p:spPr bwMode="auto">
                <a:xfrm>
                  <a:off x="0" y="979"/>
                  <a:ext cx="710" cy="115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34" name="Group 20"/>
              <p:cNvGrpSpPr>
                <a:grpSpLocks/>
              </p:cNvGrpSpPr>
              <p:nvPr/>
            </p:nvGrpSpPr>
            <p:grpSpPr bwMode="auto">
              <a:xfrm>
                <a:off x="710" y="979"/>
                <a:ext cx="823" cy="384"/>
                <a:chOff x="710" y="979"/>
                <a:chExt cx="823" cy="384"/>
              </a:xfrm>
            </p:grpSpPr>
            <p:sp>
              <p:nvSpPr>
                <p:cNvPr id="30807" name="Rectangle 21"/>
                <p:cNvSpPr>
                  <a:spLocks noChangeArrowheads="1"/>
                </p:cNvSpPr>
                <p:nvPr/>
              </p:nvSpPr>
              <p:spPr bwMode="auto">
                <a:xfrm>
                  <a:off x="753" y="979"/>
                  <a:ext cx="7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000">
                      <a:latin typeface="Times" charset="0"/>
                      <a:cs typeface="Times New Roman" pitchFamily="18" charset="0"/>
                    </a:rPr>
                    <a:t>GSM</a:t>
                  </a:r>
                </a:p>
                <a:p>
                  <a:pPr>
                    <a:spcBef>
                      <a:spcPct val="0"/>
                    </a:spcBef>
                    <a:buFontTx/>
                    <a:buNone/>
                  </a:pPr>
                  <a:endParaRPr lang="en-US" altLang="en-US" sz="2400">
                    <a:latin typeface="Times" charset="0"/>
                  </a:endParaRPr>
                </a:p>
              </p:txBody>
            </p:sp>
            <p:sp>
              <p:nvSpPr>
                <p:cNvPr id="30808" name="Rectangle 22"/>
                <p:cNvSpPr>
                  <a:spLocks noChangeArrowheads="1"/>
                </p:cNvSpPr>
                <p:nvPr/>
              </p:nvSpPr>
              <p:spPr bwMode="auto">
                <a:xfrm>
                  <a:off x="710" y="979"/>
                  <a:ext cx="82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35" name="Group 23"/>
              <p:cNvGrpSpPr>
                <a:grpSpLocks/>
              </p:cNvGrpSpPr>
              <p:nvPr/>
            </p:nvGrpSpPr>
            <p:grpSpPr bwMode="auto">
              <a:xfrm>
                <a:off x="1533" y="979"/>
                <a:ext cx="823" cy="1152"/>
                <a:chOff x="1533" y="979"/>
                <a:chExt cx="823" cy="1152"/>
              </a:xfrm>
            </p:grpSpPr>
            <p:sp>
              <p:nvSpPr>
                <p:cNvPr id="30805" name="Rectangle 24"/>
                <p:cNvSpPr>
                  <a:spLocks noChangeArrowheads="1"/>
                </p:cNvSpPr>
                <p:nvPr/>
              </p:nvSpPr>
              <p:spPr bwMode="auto">
                <a:xfrm>
                  <a:off x="1576" y="979"/>
                  <a:ext cx="737"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r>
                    <a:rPr lang="en-US" altLang="en-US" sz="1000">
                      <a:latin typeface="Times" charset="0"/>
                      <a:cs typeface="Times New Roman" pitchFamily="18" charset="0"/>
                    </a:rPr>
                    <a:t>10kbps</a:t>
                  </a:r>
                </a:p>
                <a:p>
                  <a:pPr algn="ctr">
                    <a:spcBef>
                      <a:spcPct val="0"/>
                    </a:spcBef>
                    <a:buFontTx/>
                    <a:buNone/>
                  </a:pPr>
                  <a:endParaRPr lang="en-US" altLang="en-US" sz="2400">
                    <a:latin typeface="Times" charset="0"/>
                  </a:endParaRPr>
                </a:p>
              </p:txBody>
            </p:sp>
            <p:sp>
              <p:nvSpPr>
                <p:cNvPr id="30806" name="Rectangle 25"/>
                <p:cNvSpPr>
                  <a:spLocks noChangeArrowheads="1"/>
                </p:cNvSpPr>
                <p:nvPr/>
              </p:nvSpPr>
              <p:spPr bwMode="auto">
                <a:xfrm>
                  <a:off x="1533" y="979"/>
                  <a:ext cx="823" cy="115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36" name="Group 26"/>
              <p:cNvGrpSpPr>
                <a:grpSpLocks/>
              </p:cNvGrpSpPr>
              <p:nvPr/>
            </p:nvGrpSpPr>
            <p:grpSpPr bwMode="auto">
              <a:xfrm>
                <a:off x="2356" y="979"/>
                <a:ext cx="1173" cy="1152"/>
                <a:chOff x="2356" y="979"/>
                <a:chExt cx="1173" cy="1152"/>
              </a:xfrm>
            </p:grpSpPr>
            <p:sp>
              <p:nvSpPr>
                <p:cNvPr id="30803" name="Rectangle 27"/>
                <p:cNvSpPr>
                  <a:spLocks noChangeArrowheads="1"/>
                </p:cNvSpPr>
                <p:nvPr/>
              </p:nvSpPr>
              <p:spPr bwMode="auto">
                <a:xfrm>
                  <a:off x="2399" y="979"/>
                  <a:ext cx="1087"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r>
                    <a:rPr lang="en-US" altLang="en-US" sz="1000">
                      <a:latin typeface="Times" charset="0"/>
                      <a:cs typeface="Times New Roman" pitchFamily="18" charset="0"/>
                    </a:rPr>
                    <a:t>Circuit Switching</a:t>
                  </a:r>
                </a:p>
                <a:p>
                  <a:pPr algn="ctr">
                    <a:spcBef>
                      <a:spcPct val="0"/>
                    </a:spcBef>
                    <a:buFontTx/>
                    <a:buNone/>
                  </a:pPr>
                  <a:endParaRPr lang="en-US" altLang="en-US" sz="2400">
                    <a:latin typeface="Times" charset="0"/>
                  </a:endParaRPr>
                </a:p>
              </p:txBody>
            </p:sp>
            <p:sp>
              <p:nvSpPr>
                <p:cNvPr id="30804" name="Rectangle 28"/>
                <p:cNvSpPr>
                  <a:spLocks noChangeArrowheads="1"/>
                </p:cNvSpPr>
                <p:nvPr/>
              </p:nvSpPr>
              <p:spPr bwMode="auto">
                <a:xfrm>
                  <a:off x="2356" y="979"/>
                  <a:ext cx="1173" cy="115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37" name="Group 29"/>
              <p:cNvGrpSpPr>
                <a:grpSpLocks/>
              </p:cNvGrpSpPr>
              <p:nvPr/>
            </p:nvGrpSpPr>
            <p:grpSpPr bwMode="auto">
              <a:xfrm>
                <a:off x="710" y="1363"/>
                <a:ext cx="823" cy="384"/>
                <a:chOff x="710" y="1363"/>
                <a:chExt cx="823" cy="384"/>
              </a:xfrm>
            </p:grpSpPr>
            <p:sp>
              <p:nvSpPr>
                <p:cNvPr id="30801" name="Rectangle 30"/>
                <p:cNvSpPr>
                  <a:spLocks noChangeArrowheads="1"/>
                </p:cNvSpPr>
                <p:nvPr/>
              </p:nvSpPr>
              <p:spPr bwMode="auto">
                <a:xfrm>
                  <a:off x="753" y="1363"/>
                  <a:ext cx="7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000">
                      <a:latin typeface="Times" charset="0"/>
                      <a:cs typeface="Times New Roman" pitchFamily="18" charset="0"/>
                    </a:rPr>
                    <a:t>TDMA - IS-136</a:t>
                  </a:r>
                </a:p>
                <a:p>
                  <a:pPr>
                    <a:spcBef>
                      <a:spcPct val="0"/>
                    </a:spcBef>
                    <a:buFontTx/>
                    <a:buNone/>
                  </a:pPr>
                  <a:endParaRPr lang="en-US" altLang="en-US" sz="2400">
                    <a:latin typeface="Times" charset="0"/>
                  </a:endParaRPr>
                </a:p>
              </p:txBody>
            </p:sp>
            <p:sp>
              <p:nvSpPr>
                <p:cNvPr id="30802" name="Rectangle 31"/>
                <p:cNvSpPr>
                  <a:spLocks noChangeArrowheads="1"/>
                </p:cNvSpPr>
                <p:nvPr/>
              </p:nvSpPr>
              <p:spPr bwMode="auto">
                <a:xfrm>
                  <a:off x="710" y="1363"/>
                  <a:ext cx="82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38" name="Group 32"/>
              <p:cNvGrpSpPr>
                <a:grpSpLocks/>
              </p:cNvGrpSpPr>
              <p:nvPr/>
            </p:nvGrpSpPr>
            <p:grpSpPr bwMode="auto">
              <a:xfrm>
                <a:off x="710" y="1747"/>
                <a:ext cx="823" cy="384"/>
                <a:chOff x="710" y="1747"/>
                <a:chExt cx="823" cy="384"/>
              </a:xfrm>
            </p:grpSpPr>
            <p:sp>
              <p:nvSpPr>
                <p:cNvPr id="30799" name="Rectangle 33"/>
                <p:cNvSpPr>
                  <a:spLocks noChangeArrowheads="1"/>
                </p:cNvSpPr>
                <p:nvPr/>
              </p:nvSpPr>
              <p:spPr bwMode="auto">
                <a:xfrm>
                  <a:off x="753" y="1747"/>
                  <a:ext cx="7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000">
                      <a:latin typeface="Times" charset="0"/>
                      <a:cs typeface="Times New Roman" pitchFamily="18" charset="0"/>
                    </a:rPr>
                    <a:t>cdmaOne</a:t>
                  </a:r>
                </a:p>
                <a:p>
                  <a:pPr>
                    <a:spcBef>
                      <a:spcPct val="0"/>
                    </a:spcBef>
                    <a:buFontTx/>
                    <a:buNone/>
                  </a:pPr>
                  <a:endParaRPr lang="en-US" altLang="en-US" sz="2400">
                    <a:latin typeface="Times" charset="0"/>
                  </a:endParaRPr>
                </a:p>
              </p:txBody>
            </p:sp>
            <p:sp>
              <p:nvSpPr>
                <p:cNvPr id="30800" name="Rectangle 34"/>
                <p:cNvSpPr>
                  <a:spLocks noChangeArrowheads="1"/>
                </p:cNvSpPr>
                <p:nvPr/>
              </p:nvSpPr>
              <p:spPr bwMode="auto">
                <a:xfrm>
                  <a:off x="710" y="1747"/>
                  <a:ext cx="82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39" name="Group 35"/>
              <p:cNvGrpSpPr>
                <a:grpSpLocks/>
              </p:cNvGrpSpPr>
              <p:nvPr/>
            </p:nvGrpSpPr>
            <p:grpSpPr bwMode="auto">
              <a:xfrm>
                <a:off x="0" y="2131"/>
                <a:ext cx="710" cy="384"/>
                <a:chOff x="0" y="2131"/>
                <a:chExt cx="710" cy="384"/>
              </a:xfrm>
            </p:grpSpPr>
            <p:sp>
              <p:nvSpPr>
                <p:cNvPr id="30797" name="Rectangle 36"/>
                <p:cNvSpPr>
                  <a:spLocks noChangeArrowheads="1"/>
                </p:cNvSpPr>
                <p:nvPr/>
              </p:nvSpPr>
              <p:spPr bwMode="auto">
                <a:xfrm>
                  <a:off x="43" y="2131"/>
                  <a:ext cx="62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endParaRPr lang="en-US" altLang="en-US" sz="2400">
                    <a:latin typeface="Times" charset="0"/>
                  </a:endParaRPr>
                </a:p>
              </p:txBody>
            </p:sp>
            <p:sp>
              <p:nvSpPr>
                <p:cNvPr id="30798" name="Rectangle 37"/>
                <p:cNvSpPr>
                  <a:spLocks noChangeArrowheads="1"/>
                </p:cNvSpPr>
                <p:nvPr/>
              </p:nvSpPr>
              <p:spPr bwMode="auto">
                <a:xfrm>
                  <a:off x="0" y="2131"/>
                  <a:ext cx="71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40" name="Group 38"/>
              <p:cNvGrpSpPr>
                <a:grpSpLocks/>
              </p:cNvGrpSpPr>
              <p:nvPr/>
            </p:nvGrpSpPr>
            <p:grpSpPr bwMode="auto">
              <a:xfrm>
                <a:off x="710" y="2131"/>
                <a:ext cx="823" cy="384"/>
                <a:chOff x="710" y="2131"/>
                <a:chExt cx="823" cy="384"/>
              </a:xfrm>
            </p:grpSpPr>
            <p:sp>
              <p:nvSpPr>
                <p:cNvPr id="30795" name="Rectangle 39"/>
                <p:cNvSpPr>
                  <a:spLocks noChangeArrowheads="1"/>
                </p:cNvSpPr>
                <p:nvPr/>
              </p:nvSpPr>
              <p:spPr bwMode="auto">
                <a:xfrm>
                  <a:off x="753" y="2131"/>
                  <a:ext cx="7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000">
                      <a:latin typeface="Times" charset="0"/>
                      <a:cs typeface="Times New Roman" pitchFamily="18" charset="0"/>
                    </a:rPr>
                    <a:t> </a:t>
                  </a:r>
                </a:p>
                <a:p>
                  <a:pPr>
                    <a:spcBef>
                      <a:spcPct val="0"/>
                    </a:spcBef>
                    <a:buFontTx/>
                    <a:buNone/>
                  </a:pPr>
                  <a:endParaRPr lang="en-US" altLang="en-US" sz="2400">
                    <a:latin typeface="Times" charset="0"/>
                  </a:endParaRPr>
                </a:p>
              </p:txBody>
            </p:sp>
            <p:sp>
              <p:nvSpPr>
                <p:cNvPr id="30796" name="Rectangle 40"/>
                <p:cNvSpPr>
                  <a:spLocks noChangeArrowheads="1"/>
                </p:cNvSpPr>
                <p:nvPr/>
              </p:nvSpPr>
              <p:spPr bwMode="auto">
                <a:xfrm>
                  <a:off x="710" y="2131"/>
                  <a:ext cx="82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41" name="Group 41"/>
              <p:cNvGrpSpPr>
                <a:grpSpLocks/>
              </p:cNvGrpSpPr>
              <p:nvPr/>
            </p:nvGrpSpPr>
            <p:grpSpPr bwMode="auto">
              <a:xfrm>
                <a:off x="1533" y="2131"/>
                <a:ext cx="823" cy="384"/>
                <a:chOff x="1533" y="2131"/>
                <a:chExt cx="823" cy="384"/>
              </a:xfrm>
            </p:grpSpPr>
            <p:sp>
              <p:nvSpPr>
                <p:cNvPr id="30793" name="Rectangle 42"/>
                <p:cNvSpPr>
                  <a:spLocks noChangeArrowheads="1"/>
                </p:cNvSpPr>
                <p:nvPr/>
              </p:nvSpPr>
              <p:spPr bwMode="auto">
                <a:xfrm>
                  <a:off x="1576" y="2131"/>
                  <a:ext cx="7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endParaRPr lang="en-US" altLang="en-US" sz="2400">
                    <a:latin typeface="Times" charset="0"/>
                  </a:endParaRPr>
                </a:p>
              </p:txBody>
            </p:sp>
            <p:sp>
              <p:nvSpPr>
                <p:cNvPr id="30794" name="Rectangle 43"/>
                <p:cNvSpPr>
                  <a:spLocks noChangeArrowheads="1"/>
                </p:cNvSpPr>
                <p:nvPr/>
              </p:nvSpPr>
              <p:spPr bwMode="auto">
                <a:xfrm>
                  <a:off x="1533" y="2131"/>
                  <a:ext cx="82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42" name="Group 44"/>
              <p:cNvGrpSpPr>
                <a:grpSpLocks/>
              </p:cNvGrpSpPr>
              <p:nvPr/>
            </p:nvGrpSpPr>
            <p:grpSpPr bwMode="auto">
              <a:xfrm>
                <a:off x="2356" y="2131"/>
                <a:ext cx="1173" cy="384"/>
                <a:chOff x="2356" y="2131"/>
                <a:chExt cx="1173" cy="384"/>
              </a:xfrm>
            </p:grpSpPr>
            <p:sp>
              <p:nvSpPr>
                <p:cNvPr id="30791" name="Rectangle 45"/>
                <p:cNvSpPr>
                  <a:spLocks noChangeArrowheads="1"/>
                </p:cNvSpPr>
                <p:nvPr/>
              </p:nvSpPr>
              <p:spPr bwMode="auto">
                <a:xfrm>
                  <a:off x="2399" y="2131"/>
                  <a:ext cx="10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endParaRPr lang="en-US" altLang="en-US" sz="2400">
                    <a:latin typeface="Times" charset="0"/>
                  </a:endParaRPr>
                </a:p>
              </p:txBody>
            </p:sp>
            <p:sp>
              <p:nvSpPr>
                <p:cNvPr id="30792" name="Rectangle 46"/>
                <p:cNvSpPr>
                  <a:spLocks noChangeArrowheads="1"/>
                </p:cNvSpPr>
                <p:nvPr/>
              </p:nvSpPr>
              <p:spPr bwMode="auto">
                <a:xfrm>
                  <a:off x="2356" y="2131"/>
                  <a:ext cx="117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43" name="Group 47"/>
              <p:cNvGrpSpPr>
                <a:grpSpLocks/>
              </p:cNvGrpSpPr>
              <p:nvPr/>
            </p:nvGrpSpPr>
            <p:grpSpPr bwMode="auto">
              <a:xfrm>
                <a:off x="0" y="2515"/>
                <a:ext cx="710" cy="1344"/>
                <a:chOff x="0" y="2515"/>
                <a:chExt cx="710" cy="1344"/>
              </a:xfrm>
            </p:grpSpPr>
            <p:sp>
              <p:nvSpPr>
                <p:cNvPr id="30789" name="Rectangle 48"/>
                <p:cNvSpPr>
                  <a:spLocks noChangeArrowheads="1"/>
                </p:cNvSpPr>
                <p:nvPr/>
              </p:nvSpPr>
              <p:spPr bwMode="auto">
                <a:xfrm>
                  <a:off x="43" y="2515"/>
                  <a:ext cx="624"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r>
                    <a:rPr lang="en-US" altLang="en-US" sz="1000">
                      <a:latin typeface="Times" charset="0"/>
                      <a:cs typeface="Times New Roman" pitchFamily="18" charset="0"/>
                    </a:rPr>
                    <a:t>2.5G</a:t>
                  </a:r>
                </a:p>
                <a:p>
                  <a:pPr algn="ctr">
                    <a:spcBef>
                      <a:spcPct val="0"/>
                    </a:spcBef>
                    <a:buFontTx/>
                    <a:buNone/>
                  </a:pPr>
                  <a:endParaRPr lang="en-US" altLang="en-US" sz="2400">
                    <a:latin typeface="Times" charset="0"/>
                  </a:endParaRPr>
                </a:p>
              </p:txBody>
            </p:sp>
            <p:sp>
              <p:nvSpPr>
                <p:cNvPr id="30790" name="Rectangle 49"/>
                <p:cNvSpPr>
                  <a:spLocks noChangeArrowheads="1"/>
                </p:cNvSpPr>
                <p:nvPr/>
              </p:nvSpPr>
              <p:spPr bwMode="auto">
                <a:xfrm>
                  <a:off x="0" y="2515"/>
                  <a:ext cx="710" cy="134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44" name="Group 50"/>
              <p:cNvGrpSpPr>
                <a:grpSpLocks/>
              </p:cNvGrpSpPr>
              <p:nvPr/>
            </p:nvGrpSpPr>
            <p:grpSpPr bwMode="auto">
              <a:xfrm>
                <a:off x="710" y="2515"/>
                <a:ext cx="823" cy="480"/>
                <a:chOff x="710" y="2515"/>
                <a:chExt cx="823" cy="480"/>
              </a:xfrm>
            </p:grpSpPr>
            <p:sp>
              <p:nvSpPr>
                <p:cNvPr id="30787" name="Rectangle 51"/>
                <p:cNvSpPr>
                  <a:spLocks noChangeArrowheads="1"/>
                </p:cNvSpPr>
                <p:nvPr/>
              </p:nvSpPr>
              <p:spPr bwMode="auto">
                <a:xfrm>
                  <a:off x="753" y="2515"/>
                  <a:ext cx="73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000">
                      <a:latin typeface="Times" charset="0"/>
                      <a:cs typeface="Times New Roman" pitchFamily="18" charset="0"/>
                    </a:rPr>
                    <a:t>GPRS</a:t>
                  </a:r>
                </a:p>
                <a:p>
                  <a:pPr>
                    <a:spcBef>
                      <a:spcPct val="0"/>
                    </a:spcBef>
                    <a:buFontTx/>
                    <a:buNone/>
                  </a:pPr>
                  <a:endParaRPr lang="en-US" altLang="en-US" sz="2400">
                    <a:latin typeface="Times" charset="0"/>
                  </a:endParaRPr>
                </a:p>
              </p:txBody>
            </p:sp>
            <p:sp>
              <p:nvSpPr>
                <p:cNvPr id="30788" name="Rectangle 52"/>
                <p:cNvSpPr>
                  <a:spLocks noChangeArrowheads="1"/>
                </p:cNvSpPr>
                <p:nvPr/>
              </p:nvSpPr>
              <p:spPr bwMode="auto">
                <a:xfrm>
                  <a:off x="710" y="2515"/>
                  <a:ext cx="823"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45" name="Group 53"/>
              <p:cNvGrpSpPr>
                <a:grpSpLocks/>
              </p:cNvGrpSpPr>
              <p:nvPr/>
            </p:nvGrpSpPr>
            <p:grpSpPr bwMode="auto">
              <a:xfrm>
                <a:off x="1533" y="2515"/>
                <a:ext cx="823" cy="1344"/>
                <a:chOff x="1533" y="2515"/>
                <a:chExt cx="823" cy="1344"/>
              </a:xfrm>
            </p:grpSpPr>
            <p:sp>
              <p:nvSpPr>
                <p:cNvPr id="30785" name="Rectangle 54"/>
                <p:cNvSpPr>
                  <a:spLocks noChangeArrowheads="1"/>
                </p:cNvSpPr>
                <p:nvPr/>
              </p:nvSpPr>
              <p:spPr bwMode="auto">
                <a:xfrm>
                  <a:off x="1576" y="2515"/>
                  <a:ext cx="737"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r>
                    <a:rPr lang="en-US" altLang="en-US" sz="1000">
                      <a:latin typeface="Times" charset="0"/>
                      <a:cs typeface="Times New Roman" pitchFamily="18" charset="0"/>
                    </a:rPr>
                    <a:t>64-144kbps</a:t>
                  </a:r>
                </a:p>
                <a:p>
                  <a:pPr algn="ctr">
                    <a:spcBef>
                      <a:spcPct val="0"/>
                    </a:spcBef>
                    <a:buFontTx/>
                    <a:buNone/>
                  </a:pPr>
                  <a:endParaRPr lang="en-US" altLang="en-US" sz="2400">
                    <a:latin typeface="Times" charset="0"/>
                  </a:endParaRPr>
                </a:p>
              </p:txBody>
            </p:sp>
            <p:sp>
              <p:nvSpPr>
                <p:cNvPr id="30786" name="Rectangle 55"/>
                <p:cNvSpPr>
                  <a:spLocks noChangeArrowheads="1"/>
                </p:cNvSpPr>
                <p:nvPr/>
              </p:nvSpPr>
              <p:spPr bwMode="auto">
                <a:xfrm>
                  <a:off x="1533" y="2515"/>
                  <a:ext cx="823" cy="134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46" name="Group 56"/>
              <p:cNvGrpSpPr>
                <a:grpSpLocks/>
              </p:cNvGrpSpPr>
              <p:nvPr/>
            </p:nvGrpSpPr>
            <p:grpSpPr bwMode="auto">
              <a:xfrm>
                <a:off x="2356" y="2515"/>
                <a:ext cx="1173" cy="1344"/>
                <a:chOff x="2356" y="2515"/>
                <a:chExt cx="1173" cy="1344"/>
              </a:xfrm>
            </p:grpSpPr>
            <p:sp>
              <p:nvSpPr>
                <p:cNvPr id="30783" name="Rectangle 57"/>
                <p:cNvSpPr>
                  <a:spLocks noChangeArrowheads="1"/>
                </p:cNvSpPr>
                <p:nvPr/>
              </p:nvSpPr>
              <p:spPr bwMode="auto">
                <a:xfrm>
                  <a:off x="2399" y="2515"/>
                  <a:ext cx="1087"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r>
                    <a:rPr lang="en-US" altLang="en-US" sz="1000">
                      <a:latin typeface="Times" charset="0"/>
                      <a:cs typeface="Times New Roman" pitchFamily="18" charset="0"/>
                    </a:rPr>
                    <a:t>Packet Switching</a:t>
                  </a:r>
                </a:p>
                <a:p>
                  <a:pPr algn="ctr">
                    <a:spcBef>
                      <a:spcPct val="0"/>
                    </a:spcBef>
                    <a:buFontTx/>
                    <a:buNone/>
                  </a:pPr>
                  <a:endParaRPr lang="en-US" altLang="en-US" sz="2400">
                    <a:latin typeface="Times" charset="0"/>
                  </a:endParaRPr>
                </a:p>
              </p:txBody>
            </p:sp>
            <p:sp>
              <p:nvSpPr>
                <p:cNvPr id="30784" name="Rectangle 58"/>
                <p:cNvSpPr>
                  <a:spLocks noChangeArrowheads="1"/>
                </p:cNvSpPr>
                <p:nvPr/>
              </p:nvSpPr>
              <p:spPr bwMode="auto">
                <a:xfrm>
                  <a:off x="2356" y="2515"/>
                  <a:ext cx="1173" cy="134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47" name="Group 59"/>
              <p:cNvGrpSpPr>
                <a:grpSpLocks/>
              </p:cNvGrpSpPr>
              <p:nvPr/>
            </p:nvGrpSpPr>
            <p:grpSpPr bwMode="auto">
              <a:xfrm>
                <a:off x="710" y="2995"/>
                <a:ext cx="823" cy="480"/>
                <a:chOff x="710" y="2995"/>
                <a:chExt cx="823" cy="480"/>
              </a:xfrm>
            </p:grpSpPr>
            <p:sp>
              <p:nvSpPr>
                <p:cNvPr id="30781" name="Rectangle 60"/>
                <p:cNvSpPr>
                  <a:spLocks noChangeArrowheads="1"/>
                </p:cNvSpPr>
                <p:nvPr/>
              </p:nvSpPr>
              <p:spPr bwMode="auto">
                <a:xfrm>
                  <a:off x="753" y="2995"/>
                  <a:ext cx="73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000">
                      <a:latin typeface="Times" charset="0"/>
                      <a:cs typeface="Times New Roman" pitchFamily="18" charset="0"/>
                    </a:rPr>
                    <a:t>EDGE</a:t>
                  </a:r>
                </a:p>
                <a:p>
                  <a:pPr>
                    <a:spcBef>
                      <a:spcPct val="0"/>
                    </a:spcBef>
                    <a:buFontTx/>
                    <a:buNone/>
                  </a:pPr>
                  <a:endParaRPr lang="en-US" altLang="en-US" sz="2400">
                    <a:latin typeface="Times" charset="0"/>
                  </a:endParaRPr>
                </a:p>
              </p:txBody>
            </p:sp>
            <p:sp>
              <p:nvSpPr>
                <p:cNvPr id="30782" name="Rectangle 61"/>
                <p:cNvSpPr>
                  <a:spLocks noChangeArrowheads="1"/>
                </p:cNvSpPr>
                <p:nvPr/>
              </p:nvSpPr>
              <p:spPr bwMode="auto">
                <a:xfrm>
                  <a:off x="710" y="2995"/>
                  <a:ext cx="823"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48" name="Group 62"/>
              <p:cNvGrpSpPr>
                <a:grpSpLocks/>
              </p:cNvGrpSpPr>
              <p:nvPr/>
            </p:nvGrpSpPr>
            <p:grpSpPr bwMode="auto">
              <a:xfrm>
                <a:off x="710" y="3475"/>
                <a:ext cx="823" cy="384"/>
                <a:chOff x="710" y="3475"/>
                <a:chExt cx="823" cy="384"/>
              </a:xfrm>
            </p:grpSpPr>
            <p:sp>
              <p:nvSpPr>
                <p:cNvPr id="30779" name="Rectangle 63"/>
                <p:cNvSpPr>
                  <a:spLocks noChangeArrowheads="1"/>
                </p:cNvSpPr>
                <p:nvPr/>
              </p:nvSpPr>
              <p:spPr bwMode="auto">
                <a:xfrm>
                  <a:off x="753" y="3475"/>
                  <a:ext cx="7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000">
                      <a:latin typeface="Times" charset="0"/>
                      <a:cs typeface="Times New Roman" pitchFamily="18" charset="0"/>
                    </a:rPr>
                    <a:t>IS-95B</a:t>
                  </a:r>
                </a:p>
                <a:p>
                  <a:pPr>
                    <a:spcBef>
                      <a:spcPct val="0"/>
                    </a:spcBef>
                    <a:buFontTx/>
                    <a:buNone/>
                  </a:pPr>
                  <a:endParaRPr lang="en-US" altLang="en-US" sz="2400">
                    <a:latin typeface="Times" charset="0"/>
                  </a:endParaRPr>
                </a:p>
              </p:txBody>
            </p:sp>
            <p:sp>
              <p:nvSpPr>
                <p:cNvPr id="30780" name="Rectangle 64"/>
                <p:cNvSpPr>
                  <a:spLocks noChangeArrowheads="1"/>
                </p:cNvSpPr>
                <p:nvPr/>
              </p:nvSpPr>
              <p:spPr bwMode="auto">
                <a:xfrm>
                  <a:off x="710" y="3475"/>
                  <a:ext cx="82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49" name="Group 65"/>
              <p:cNvGrpSpPr>
                <a:grpSpLocks/>
              </p:cNvGrpSpPr>
              <p:nvPr/>
            </p:nvGrpSpPr>
            <p:grpSpPr bwMode="auto">
              <a:xfrm>
                <a:off x="0" y="3859"/>
                <a:ext cx="710" cy="384"/>
                <a:chOff x="0" y="3859"/>
                <a:chExt cx="710" cy="384"/>
              </a:xfrm>
            </p:grpSpPr>
            <p:sp>
              <p:nvSpPr>
                <p:cNvPr id="30777" name="Rectangle 66"/>
                <p:cNvSpPr>
                  <a:spLocks noChangeArrowheads="1"/>
                </p:cNvSpPr>
                <p:nvPr/>
              </p:nvSpPr>
              <p:spPr bwMode="auto">
                <a:xfrm>
                  <a:off x="43" y="3859"/>
                  <a:ext cx="62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endParaRPr lang="en-US" altLang="en-US" sz="2400">
                    <a:latin typeface="Times" charset="0"/>
                  </a:endParaRPr>
                </a:p>
              </p:txBody>
            </p:sp>
            <p:sp>
              <p:nvSpPr>
                <p:cNvPr id="30778" name="Rectangle 67"/>
                <p:cNvSpPr>
                  <a:spLocks noChangeArrowheads="1"/>
                </p:cNvSpPr>
                <p:nvPr/>
              </p:nvSpPr>
              <p:spPr bwMode="auto">
                <a:xfrm>
                  <a:off x="0" y="3859"/>
                  <a:ext cx="71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50" name="Group 68"/>
              <p:cNvGrpSpPr>
                <a:grpSpLocks/>
              </p:cNvGrpSpPr>
              <p:nvPr/>
            </p:nvGrpSpPr>
            <p:grpSpPr bwMode="auto">
              <a:xfrm>
                <a:off x="710" y="3859"/>
                <a:ext cx="823" cy="384"/>
                <a:chOff x="710" y="3859"/>
                <a:chExt cx="823" cy="384"/>
              </a:xfrm>
            </p:grpSpPr>
            <p:sp>
              <p:nvSpPr>
                <p:cNvPr id="30775" name="Rectangle 69"/>
                <p:cNvSpPr>
                  <a:spLocks noChangeArrowheads="1"/>
                </p:cNvSpPr>
                <p:nvPr/>
              </p:nvSpPr>
              <p:spPr bwMode="auto">
                <a:xfrm>
                  <a:off x="753" y="3859"/>
                  <a:ext cx="7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000">
                      <a:latin typeface="Times" charset="0"/>
                      <a:cs typeface="Times New Roman" pitchFamily="18" charset="0"/>
                    </a:rPr>
                    <a:t> </a:t>
                  </a:r>
                </a:p>
                <a:p>
                  <a:pPr>
                    <a:spcBef>
                      <a:spcPct val="0"/>
                    </a:spcBef>
                    <a:buFontTx/>
                    <a:buNone/>
                  </a:pPr>
                  <a:endParaRPr lang="en-US" altLang="en-US" sz="2400">
                    <a:latin typeface="Times" charset="0"/>
                  </a:endParaRPr>
                </a:p>
              </p:txBody>
            </p:sp>
            <p:sp>
              <p:nvSpPr>
                <p:cNvPr id="30776" name="Rectangle 70"/>
                <p:cNvSpPr>
                  <a:spLocks noChangeArrowheads="1"/>
                </p:cNvSpPr>
                <p:nvPr/>
              </p:nvSpPr>
              <p:spPr bwMode="auto">
                <a:xfrm>
                  <a:off x="710" y="3859"/>
                  <a:ext cx="82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51" name="Group 71"/>
              <p:cNvGrpSpPr>
                <a:grpSpLocks/>
              </p:cNvGrpSpPr>
              <p:nvPr/>
            </p:nvGrpSpPr>
            <p:grpSpPr bwMode="auto">
              <a:xfrm>
                <a:off x="1533" y="3859"/>
                <a:ext cx="823" cy="384"/>
                <a:chOff x="1533" y="3859"/>
                <a:chExt cx="823" cy="384"/>
              </a:xfrm>
            </p:grpSpPr>
            <p:sp>
              <p:nvSpPr>
                <p:cNvPr id="30773" name="Rectangle 72"/>
                <p:cNvSpPr>
                  <a:spLocks noChangeArrowheads="1"/>
                </p:cNvSpPr>
                <p:nvPr/>
              </p:nvSpPr>
              <p:spPr bwMode="auto">
                <a:xfrm>
                  <a:off x="1576" y="3859"/>
                  <a:ext cx="7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endParaRPr lang="en-US" altLang="en-US" sz="2400">
                    <a:latin typeface="Times" charset="0"/>
                  </a:endParaRPr>
                </a:p>
              </p:txBody>
            </p:sp>
            <p:sp>
              <p:nvSpPr>
                <p:cNvPr id="30774" name="Rectangle 73"/>
                <p:cNvSpPr>
                  <a:spLocks noChangeArrowheads="1"/>
                </p:cNvSpPr>
                <p:nvPr/>
              </p:nvSpPr>
              <p:spPr bwMode="auto">
                <a:xfrm>
                  <a:off x="1533" y="3859"/>
                  <a:ext cx="82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52" name="Group 74"/>
              <p:cNvGrpSpPr>
                <a:grpSpLocks/>
              </p:cNvGrpSpPr>
              <p:nvPr/>
            </p:nvGrpSpPr>
            <p:grpSpPr bwMode="auto">
              <a:xfrm>
                <a:off x="2356" y="3859"/>
                <a:ext cx="1173" cy="384"/>
                <a:chOff x="2356" y="3859"/>
                <a:chExt cx="1173" cy="384"/>
              </a:xfrm>
            </p:grpSpPr>
            <p:sp>
              <p:nvSpPr>
                <p:cNvPr id="30771" name="Rectangle 75"/>
                <p:cNvSpPr>
                  <a:spLocks noChangeArrowheads="1"/>
                </p:cNvSpPr>
                <p:nvPr/>
              </p:nvSpPr>
              <p:spPr bwMode="auto">
                <a:xfrm>
                  <a:off x="2399" y="3859"/>
                  <a:ext cx="108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endParaRPr lang="en-US" altLang="en-US" sz="2400">
                    <a:latin typeface="Times" charset="0"/>
                  </a:endParaRPr>
                </a:p>
              </p:txBody>
            </p:sp>
            <p:sp>
              <p:nvSpPr>
                <p:cNvPr id="30772" name="Rectangle 76"/>
                <p:cNvSpPr>
                  <a:spLocks noChangeArrowheads="1"/>
                </p:cNvSpPr>
                <p:nvPr/>
              </p:nvSpPr>
              <p:spPr bwMode="auto">
                <a:xfrm>
                  <a:off x="2356" y="3859"/>
                  <a:ext cx="117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53" name="Group 77"/>
              <p:cNvGrpSpPr>
                <a:grpSpLocks/>
              </p:cNvGrpSpPr>
              <p:nvPr/>
            </p:nvGrpSpPr>
            <p:grpSpPr bwMode="auto">
              <a:xfrm>
                <a:off x="0" y="4243"/>
                <a:ext cx="710" cy="1152"/>
                <a:chOff x="0" y="4243"/>
                <a:chExt cx="710" cy="1152"/>
              </a:xfrm>
            </p:grpSpPr>
            <p:sp>
              <p:nvSpPr>
                <p:cNvPr id="30769" name="Rectangle 78"/>
                <p:cNvSpPr>
                  <a:spLocks noChangeArrowheads="1"/>
                </p:cNvSpPr>
                <p:nvPr/>
              </p:nvSpPr>
              <p:spPr bwMode="auto">
                <a:xfrm>
                  <a:off x="43" y="4243"/>
                  <a:ext cx="624"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r>
                    <a:rPr lang="en-US" altLang="en-US" sz="1000">
                      <a:latin typeface="Times" charset="0"/>
                      <a:cs typeface="Times New Roman" pitchFamily="18" charset="0"/>
                    </a:rPr>
                    <a:t>3G</a:t>
                  </a:r>
                </a:p>
                <a:p>
                  <a:pPr algn="ctr">
                    <a:spcBef>
                      <a:spcPct val="0"/>
                    </a:spcBef>
                    <a:buFontTx/>
                    <a:buNone/>
                  </a:pPr>
                  <a:endParaRPr lang="en-US" altLang="en-US" sz="2400">
                    <a:latin typeface="Times" charset="0"/>
                  </a:endParaRPr>
                </a:p>
              </p:txBody>
            </p:sp>
            <p:sp>
              <p:nvSpPr>
                <p:cNvPr id="30770" name="Rectangle 79"/>
                <p:cNvSpPr>
                  <a:spLocks noChangeArrowheads="1"/>
                </p:cNvSpPr>
                <p:nvPr/>
              </p:nvSpPr>
              <p:spPr bwMode="auto">
                <a:xfrm>
                  <a:off x="0" y="4243"/>
                  <a:ext cx="710" cy="115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54" name="Group 80"/>
              <p:cNvGrpSpPr>
                <a:grpSpLocks/>
              </p:cNvGrpSpPr>
              <p:nvPr/>
            </p:nvGrpSpPr>
            <p:grpSpPr bwMode="auto">
              <a:xfrm>
                <a:off x="710" y="4243"/>
                <a:ext cx="823" cy="384"/>
                <a:chOff x="710" y="4243"/>
                <a:chExt cx="823" cy="384"/>
              </a:xfrm>
            </p:grpSpPr>
            <p:sp>
              <p:nvSpPr>
                <p:cNvPr id="30767" name="Rectangle 81"/>
                <p:cNvSpPr>
                  <a:spLocks noChangeArrowheads="1"/>
                </p:cNvSpPr>
                <p:nvPr/>
              </p:nvSpPr>
              <p:spPr bwMode="auto">
                <a:xfrm>
                  <a:off x="753" y="4243"/>
                  <a:ext cx="7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000">
                      <a:latin typeface="Times" charset="0"/>
                      <a:cs typeface="Times New Roman" pitchFamily="18" charset="0"/>
                    </a:rPr>
                    <a:t>WCDMA</a:t>
                  </a:r>
                </a:p>
                <a:p>
                  <a:pPr>
                    <a:spcBef>
                      <a:spcPct val="0"/>
                    </a:spcBef>
                    <a:buFontTx/>
                    <a:buNone/>
                  </a:pPr>
                  <a:endParaRPr lang="en-US" altLang="en-US" sz="2400">
                    <a:latin typeface="Times" charset="0"/>
                  </a:endParaRPr>
                </a:p>
              </p:txBody>
            </p:sp>
            <p:sp>
              <p:nvSpPr>
                <p:cNvPr id="30768" name="Rectangle 82"/>
                <p:cNvSpPr>
                  <a:spLocks noChangeArrowheads="1"/>
                </p:cNvSpPr>
                <p:nvPr/>
              </p:nvSpPr>
              <p:spPr bwMode="auto">
                <a:xfrm>
                  <a:off x="710" y="4243"/>
                  <a:ext cx="82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55" name="Group 83"/>
              <p:cNvGrpSpPr>
                <a:grpSpLocks/>
              </p:cNvGrpSpPr>
              <p:nvPr/>
            </p:nvGrpSpPr>
            <p:grpSpPr bwMode="auto">
              <a:xfrm>
                <a:off x="1533" y="4243"/>
                <a:ext cx="823" cy="1152"/>
                <a:chOff x="1533" y="4243"/>
                <a:chExt cx="823" cy="1152"/>
              </a:xfrm>
            </p:grpSpPr>
            <p:sp>
              <p:nvSpPr>
                <p:cNvPr id="30765" name="Rectangle 84"/>
                <p:cNvSpPr>
                  <a:spLocks noChangeArrowheads="1"/>
                </p:cNvSpPr>
                <p:nvPr/>
              </p:nvSpPr>
              <p:spPr bwMode="auto">
                <a:xfrm>
                  <a:off x="1576" y="4243"/>
                  <a:ext cx="737"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r>
                    <a:rPr lang="en-US" altLang="en-US" sz="1000">
                      <a:latin typeface="Times" charset="0"/>
                      <a:cs typeface="Times New Roman" pitchFamily="18" charset="0"/>
                    </a:rPr>
                    <a:t>384kbps - 2Mbps</a:t>
                  </a:r>
                </a:p>
                <a:p>
                  <a:pPr algn="ctr">
                    <a:spcBef>
                      <a:spcPct val="0"/>
                    </a:spcBef>
                    <a:buFontTx/>
                    <a:buNone/>
                  </a:pPr>
                  <a:endParaRPr lang="en-US" altLang="en-US" sz="2400">
                    <a:latin typeface="Times" charset="0"/>
                  </a:endParaRPr>
                </a:p>
              </p:txBody>
            </p:sp>
            <p:sp>
              <p:nvSpPr>
                <p:cNvPr id="30766" name="Rectangle 85"/>
                <p:cNvSpPr>
                  <a:spLocks noChangeArrowheads="1"/>
                </p:cNvSpPr>
                <p:nvPr/>
              </p:nvSpPr>
              <p:spPr bwMode="auto">
                <a:xfrm>
                  <a:off x="1533" y="4243"/>
                  <a:ext cx="823" cy="115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56" name="Group 86"/>
              <p:cNvGrpSpPr>
                <a:grpSpLocks/>
              </p:cNvGrpSpPr>
              <p:nvPr/>
            </p:nvGrpSpPr>
            <p:grpSpPr bwMode="auto">
              <a:xfrm>
                <a:off x="2356" y="4243"/>
                <a:ext cx="1173" cy="1152"/>
                <a:chOff x="2356" y="4243"/>
                <a:chExt cx="1173" cy="1152"/>
              </a:xfrm>
            </p:grpSpPr>
            <p:sp>
              <p:nvSpPr>
                <p:cNvPr id="30763" name="Rectangle 87"/>
                <p:cNvSpPr>
                  <a:spLocks noChangeArrowheads="1"/>
                </p:cNvSpPr>
                <p:nvPr/>
              </p:nvSpPr>
              <p:spPr bwMode="auto">
                <a:xfrm>
                  <a:off x="2399" y="4243"/>
                  <a:ext cx="1087"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1000">
                      <a:latin typeface="Times" charset="0"/>
                      <a:cs typeface="Times New Roman" pitchFamily="18" charset="0"/>
                    </a:rPr>
                    <a:t> </a:t>
                  </a:r>
                </a:p>
                <a:p>
                  <a:pPr algn="ctr">
                    <a:spcBef>
                      <a:spcPct val="0"/>
                    </a:spcBef>
                    <a:buFontTx/>
                    <a:buNone/>
                  </a:pPr>
                  <a:r>
                    <a:rPr lang="en-US" altLang="en-US" sz="1000">
                      <a:latin typeface="Times" charset="0"/>
                      <a:cs typeface="Times New Roman" pitchFamily="18" charset="0"/>
                    </a:rPr>
                    <a:t>Packet Switching</a:t>
                  </a:r>
                </a:p>
                <a:p>
                  <a:pPr algn="ctr">
                    <a:spcBef>
                      <a:spcPct val="0"/>
                    </a:spcBef>
                    <a:buFontTx/>
                    <a:buNone/>
                  </a:pPr>
                  <a:endParaRPr lang="en-US" altLang="en-US" sz="2400">
                    <a:latin typeface="Times" charset="0"/>
                  </a:endParaRPr>
                </a:p>
              </p:txBody>
            </p:sp>
            <p:sp>
              <p:nvSpPr>
                <p:cNvPr id="30764" name="Rectangle 88"/>
                <p:cNvSpPr>
                  <a:spLocks noChangeArrowheads="1"/>
                </p:cNvSpPr>
                <p:nvPr/>
              </p:nvSpPr>
              <p:spPr bwMode="auto">
                <a:xfrm>
                  <a:off x="2356" y="4243"/>
                  <a:ext cx="1173" cy="115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57" name="Group 89"/>
              <p:cNvGrpSpPr>
                <a:grpSpLocks/>
              </p:cNvGrpSpPr>
              <p:nvPr/>
            </p:nvGrpSpPr>
            <p:grpSpPr bwMode="auto">
              <a:xfrm>
                <a:off x="710" y="4627"/>
                <a:ext cx="823" cy="384"/>
                <a:chOff x="710" y="4627"/>
                <a:chExt cx="823" cy="384"/>
              </a:xfrm>
            </p:grpSpPr>
            <p:sp>
              <p:nvSpPr>
                <p:cNvPr id="30761" name="Rectangle 90"/>
                <p:cNvSpPr>
                  <a:spLocks noChangeArrowheads="1"/>
                </p:cNvSpPr>
                <p:nvPr/>
              </p:nvSpPr>
              <p:spPr bwMode="auto">
                <a:xfrm>
                  <a:off x="753" y="4627"/>
                  <a:ext cx="7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000">
                      <a:latin typeface="Times" charset="0"/>
                      <a:cs typeface="Times New Roman" pitchFamily="18" charset="0"/>
                    </a:rPr>
                    <a:t>UWC-136</a:t>
                  </a:r>
                </a:p>
                <a:p>
                  <a:pPr>
                    <a:spcBef>
                      <a:spcPct val="0"/>
                    </a:spcBef>
                    <a:buFontTx/>
                    <a:buNone/>
                  </a:pPr>
                  <a:endParaRPr lang="en-US" altLang="en-US" sz="2400">
                    <a:latin typeface="Times" charset="0"/>
                  </a:endParaRPr>
                </a:p>
              </p:txBody>
            </p:sp>
            <p:sp>
              <p:nvSpPr>
                <p:cNvPr id="30762" name="Rectangle 91"/>
                <p:cNvSpPr>
                  <a:spLocks noChangeArrowheads="1"/>
                </p:cNvSpPr>
                <p:nvPr/>
              </p:nvSpPr>
              <p:spPr bwMode="auto">
                <a:xfrm>
                  <a:off x="710" y="4627"/>
                  <a:ext cx="82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nvGrpSpPr>
              <p:cNvPr id="30758" name="Group 92"/>
              <p:cNvGrpSpPr>
                <a:grpSpLocks/>
              </p:cNvGrpSpPr>
              <p:nvPr/>
            </p:nvGrpSpPr>
            <p:grpSpPr bwMode="auto">
              <a:xfrm>
                <a:off x="710" y="5011"/>
                <a:ext cx="823" cy="384"/>
                <a:chOff x="710" y="5011"/>
                <a:chExt cx="823" cy="384"/>
              </a:xfrm>
            </p:grpSpPr>
            <p:sp>
              <p:nvSpPr>
                <p:cNvPr id="30759" name="Rectangle 93"/>
                <p:cNvSpPr>
                  <a:spLocks noChangeArrowheads="1"/>
                </p:cNvSpPr>
                <p:nvPr/>
              </p:nvSpPr>
              <p:spPr bwMode="auto">
                <a:xfrm>
                  <a:off x="753" y="5011"/>
                  <a:ext cx="73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1000">
                      <a:latin typeface="Times" charset="0"/>
                      <a:cs typeface="Times New Roman" pitchFamily="18" charset="0"/>
                    </a:rPr>
                    <a:t>cdma200</a:t>
                  </a:r>
                </a:p>
                <a:p>
                  <a:pPr>
                    <a:spcBef>
                      <a:spcPct val="0"/>
                    </a:spcBef>
                    <a:buFontTx/>
                    <a:buNone/>
                  </a:pPr>
                  <a:endParaRPr lang="en-US" altLang="en-US" sz="2400">
                    <a:latin typeface="Times" charset="0"/>
                  </a:endParaRPr>
                </a:p>
              </p:txBody>
            </p:sp>
            <p:sp>
              <p:nvSpPr>
                <p:cNvPr id="30760" name="Rectangle 94"/>
                <p:cNvSpPr>
                  <a:spLocks noChangeArrowheads="1"/>
                </p:cNvSpPr>
                <p:nvPr/>
              </p:nvSpPr>
              <p:spPr bwMode="auto">
                <a:xfrm>
                  <a:off x="710" y="5011"/>
                  <a:ext cx="823"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grpSp>
        <p:sp>
          <p:nvSpPr>
            <p:cNvPr id="30728" name="Rectangle 95"/>
            <p:cNvSpPr>
              <a:spLocks noChangeArrowheads="1"/>
            </p:cNvSpPr>
            <p:nvPr/>
          </p:nvSpPr>
          <p:spPr bwMode="auto">
            <a:xfrm>
              <a:off x="-3" y="400"/>
              <a:ext cx="3535" cy="4998"/>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grpSp>
      <p:sp>
        <p:nvSpPr>
          <p:cNvPr id="30816" name="Text Box 96"/>
          <p:cNvSpPr txBox="1">
            <a:spLocks noChangeArrowheads="1"/>
          </p:cNvSpPr>
          <p:nvPr/>
        </p:nvSpPr>
        <p:spPr bwMode="auto">
          <a:xfrm>
            <a:off x="5616383" y="5608638"/>
            <a:ext cx="2362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200" dirty="0">
                <a:latin typeface="Times" charset="0"/>
                <a:cs typeface="Times New Roman" pitchFamily="18" charset="0"/>
              </a:rPr>
              <a:t>(Source: </a:t>
            </a:r>
            <a:r>
              <a:rPr lang="en-AU" altLang="en-US" sz="1200" dirty="0" err="1">
                <a:latin typeface="Times" charset="0"/>
                <a:cs typeface="Times New Roman" pitchFamily="18" charset="0"/>
              </a:rPr>
              <a:t>Nyandoro</a:t>
            </a:r>
            <a:r>
              <a:rPr lang="en-AU" altLang="en-US" sz="1200" dirty="0">
                <a:latin typeface="Times" charset="0"/>
                <a:cs typeface="Times New Roman" pitchFamily="18" charset="0"/>
              </a:rPr>
              <a:t> 2001)</a:t>
            </a:r>
          </a:p>
        </p:txBody>
      </p:sp>
      <p:sp>
        <p:nvSpPr>
          <p:cNvPr id="30817" name="Text Box 97"/>
          <p:cNvSpPr txBox="1">
            <a:spLocks noChangeArrowheads="1"/>
          </p:cNvSpPr>
          <p:nvPr/>
        </p:nvSpPr>
        <p:spPr bwMode="auto">
          <a:xfrm>
            <a:off x="0" y="908720"/>
            <a:ext cx="3960813" cy="3365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600" b="1" dirty="0">
                <a:solidFill>
                  <a:schemeClr val="accent2"/>
                </a:solidFill>
              </a:rPr>
              <a:t>Caption is usually placed above the table</a:t>
            </a:r>
          </a:p>
        </p:txBody>
      </p:sp>
      <p:sp>
        <p:nvSpPr>
          <p:cNvPr id="30818" name="Text Box 98"/>
          <p:cNvSpPr txBox="1">
            <a:spLocks noChangeArrowheads="1"/>
          </p:cNvSpPr>
          <p:nvPr/>
        </p:nvSpPr>
        <p:spPr bwMode="auto">
          <a:xfrm>
            <a:off x="282086" y="5778501"/>
            <a:ext cx="2808287" cy="3365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600" b="1" dirty="0">
                <a:solidFill>
                  <a:schemeClr val="accent2"/>
                </a:solidFill>
              </a:rPr>
              <a:t>Acknowledge all sources</a:t>
            </a:r>
          </a:p>
        </p:txBody>
      </p:sp>
    </p:spTree>
    <p:extLst>
      <p:ext uri="{BB962C8B-B14F-4D97-AF65-F5344CB8AC3E}">
        <p14:creationId xmlns:p14="http://schemas.microsoft.com/office/powerpoint/2010/main" val="3874579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8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6" grpId="0" autoUpdateAnimBg="0"/>
      <p:bldP spid="30817" grpId="0" animBg="1"/>
      <p:bldP spid="308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Integrate lists into a paragraph</a:t>
            </a:r>
          </a:p>
        </p:txBody>
      </p:sp>
      <p:sp>
        <p:nvSpPr>
          <p:cNvPr id="31747" name="Text Box 4"/>
          <p:cNvSpPr txBox="1">
            <a:spLocks noChangeArrowheads="1"/>
          </p:cNvSpPr>
          <p:nvPr/>
        </p:nvSpPr>
        <p:spPr bwMode="auto">
          <a:xfrm>
            <a:off x="827088" y="1916113"/>
            <a:ext cx="7561262"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371600" indent="-4572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AU" altLang="en-US" sz="2000"/>
              <a:t>       Computer Aided Process Planning (CAPP) software automates the process of matching a product to a manufacturing process traditionally undertaken by a human expert. This process involves a number of key steps:</a:t>
            </a:r>
          </a:p>
          <a:p>
            <a:pPr eaLnBrk="1" hangingPunct="1">
              <a:spcBef>
                <a:spcPct val="0"/>
              </a:spcBef>
              <a:buFontTx/>
              <a:buNone/>
            </a:pPr>
            <a:endParaRPr lang="en-US" altLang="en-US" sz="2000"/>
          </a:p>
          <a:p>
            <a:pPr lvl="2" eaLnBrk="1" hangingPunct="1">
              <a:spcBef>
                <a:spcPct val="0"/>
              </a:spcBef>
              <a:buFontTx/>
              <a:buAutoNum type="arabicPeriod"/>
            </a:pPr>
            <a:r>
              <a:rPr lang="en-AU" altLang="en-US" sz="2000"/>
              <a:t>Interrogating and interpreting a product Computer Aided Design (CAD) model for its key features;</a:t>
            </a:r>
          </a:p>
          <a:p>
            <a:pPr lvl="2" eaLnBrk="1" hangingPunct="1">
              <a:spcBef>
                <a:spcPct val="0"/>
              </a:spcBef>
              <a:buFontTx/>
              <a:buAutoNum type="arabicPeriod"/>
            </a:pPr>
            <a:r>
              <a:rPr lang="en-AU" altLang="en-US" sz="2000"/>
              <a:t>selecting a machine capable of manufacturing these features, and;</a:t>
            </a:r>
          </a:p>
          <a:p>
            <a:pPr lvl="2" eaLnBrk="1" hangingPunct="1">
              <a:spcBef>
                <a:spcPct val="0"/>
              </a:spcBef>
              <a:buFontTx/>
              <a:buAutoNum type="arabicPeriod"/>
            </a:pPr>
            <a:r>
              <a:rPr lang="en-AU" altLang="en-US" sz="2000"/>
              <a:t>creating a sequence of activities to have the selected machines create the product described by the geometry of its CAD model</a:t>
            </a:r>
            <a:r>
              <a:rPr lang="en-AU" altLang="en-US"/>
              <a:t>.</a:t>
            </a:r>
            <a:endParaRPr lang="en-US" altLang="en-US"/>
          </a:p>
          <a:p>
            <a:pPr eaLnBrk="1" hangingPunct="1">
              <a:spcBef>
                <a:spcPct val="50000"/>
              </a:spcBef>
              <a:buFontTx/>
              <a:buAutoNum type="arabicPeriod"/>
            </a:pPr>
            <a:endParaRPr lang="en-US" altLang="en-US" sz="2400"/>
          </a:p>
        </p:txBody>
      </p:sp>
      <p:sp>
        <p:nvSpPr>
          <p:cNvPr id="32773" name="Text Box 5"/>
          <p:cNvSpPr txBox="1">
            <a:spLocks noChangeArrowheads="1"/>
          </p:cNvSpPr>
          <p:nvPr/>
        </p:nvSpPr>
        <p:spPr bwMode="auto">
          <a:xfrm>
            <a:off x="468313" y="1628775"/>
            <a:ext cx="2016125" cy="3365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600" b="1">
                <a:solidFill>
                  <a:schemeClr val="accent2"/>
                </a:solidFill>
              </a:rPr>
              <a:t>Introduce the list</a:t>
            </a:r>
          </a:p>
        </p:txBody>
      </p:sp>
      <p:sp>
        <p:nvSpPr>
          <p:cNvPr id="32774" name="Text Box 6"/>
          <p:cNvSpPr txBox="1">
            <a:spLocks noChangeArrowheads="1"/>
          </p:cNvSpPr>
          <p:nvPr/>
        </p:nvSpPr>
        <p:spPr bwMode="auto">
          <a:xfrm>
            <a:off x="395288" y="3213100"/>
            <a:ext cx="3384550" cy="3365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600" b="1">
                <a:solidFill>
                  <a:schemeClr val="accent2"/>
                </a:solidFill>
              </a:rPr>
              <a:t>Indent and use  numbers or bullets</a:t>
            </a:r>
          </a:p>
        </p:txBody>
      </p:sp>
      <p:sp>
        <p:nvSpPr>
          <p:cNvPr id="32775" name="Text Box 7"/>
          <p:cNvSpPr txBox="1">
            <a:spLocks noChangeArrowheads="1"/>
          </p:cNvSpPr>
          <p:nvPr/>
        </p:nvSpPr>
        <p:spPr bwMode="auto">
          <a:xfrm>
            <a:off x="395288" y="5661025"/>
            <a:ext cx="1800225" cy="3365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600" b="1">
                <a:solidFill>
                  <a:schemeClr val="accent2"/>
                </a:solidFill>
              </a:rPr>
              <a:t>Use  parallel rule</a:t>
            </a:r>
          </a:p>
        </p:txBody>
      </p:sp>
      <p:sp>
        <p:nvSpPr>
          <p:cNvPr id="32776" name="Text Box 8"/>
          <p:cNvSpPr txBox="1">
            <a:spLocks noChangeArrowheads="1"/>
          </p:cNvSpPr>
          <p:nvPr/>
        </p:nvSpPr>
        <p:spPr bwMode="auto">
          <a:xfrm>
            <a:off x="5148263" y="5661025"/>
            <a:ext cx="3995737" cy="3365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600" b="1">
                <a:solidFill>
                  <a:schemeClr val="accent2"/>
                </a:solidFill>
              </a:rPr>
              <a:t>Optional: concluding sentences/comments</a:t>
            </a:r>
          </a:p>
        </p:txBody>
      </p:sp>
    </p:spTree>
    <p:extLst>
      <p:ext uri="{BB962C8B-B14F-4D97-AF65-F5344CB8AC3E}">
        <p14:creationId xmlns:p14="http://schemas.microsoft.com/office/powerpoint/2010/main" val="865419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P spid="32774" grpId="0" animBg="1"/>
      <p:bldP spid="32775" grpId="0" animBg="1"/>
      <p:bldP spid="3277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AU" altLang="en-US"/>
              <a:t>Why reference?</a:t>
            </a:r>
          </a:p>
        </p:txBody>
      </p:sp>
      <p:sp>
        <p:nvSpPr>
          <p:cNvPr id="4" name="Content Placeholder 2"/>
          <p:cNvSpPr txBox="1">
            <a:spLocks/>
          </p:cNvSpPr>
          <p:nvPr/>
        </p:nvSpPr>
        <p:spPr bwMode="auto">
          <a:xfrm>
            <a:off x="467544" y="1196752"/>
            <a:ext cx="8497887" cy="4968875"/>
          </a:xfrm>
          <a:prstGeom prst="rect">
            <a:avLst/>
          </a:prstGeom>
          <a:noFill/>
          <a:ln w="9525">
            <a:noFill/>
            <a:miter lim="800000"/>
            <a:headEnd/>
            <a:tailEnd/>
          </a:ln>
        </p:spPr>
        <p:txBody>
          <a:bodyPr/>
          <a:lstStyle/>
          <a:p>
            <a:pPr marL="342900" indent="-342900" eaLnBrk="0" hangingPunct="0">
              <a:spcBef>
                <a:spcPct val="20000"/>
              </a:spcBef>
              <a:buFontTx/>
              <a:buChar char="•"/>
              <a:defRPr/>
            </a:pPr>
            <a:r>
              <a:rPr lang="en-AU" sz="3200" kern="0" dirty="0">
                <a:latin typeface="+mn-lt"/>
                <a:cs typeface="+mn-cs"/>
              </a:rPr>
              <a:t>Is a tradition in academia and most professions. </a:t>
            </a:r>
          </a:p>
          <a:p>
            <a:pPr marL="342900" indent="-342900" eaLnBrk="0" hangingPunct="0">
              <a:spcBef>
                <a:spcPct val="20000"/>
              </a:spcBef>
              <a:buFontTx/>
              <a:buChar char="•"/>
              <a:defRPr/>
            </a:pPr>
            <a:r>
              <a:rPr lang="en-AU" sz="3200" kern="0" dirty="0">
                <a:latin typeface="+mn-lt"/>
                <a:cs typeface="+mn-cs"/>
              </a:rPr>
              <a:t>Gives credit where it is due.</a:t>
            </a:r>
          </a:p>
          <a:p>
            <a:pPr marL="342900" indent="-342900" eaLnBrk="0" hangingPunct="0">
              <a:spcBef>
                <a:spcPct val="20000"/>
              </a:spcBef>
              <a:buFontTx/>
              <a:buChar char="•"/>
              <a:defRPr/>
            </a:pPr>
            <a:r>
              <a:rPr lang="en-AU" sz="3200" kern="0" dirty="0">
                <a:latin typeface="+mn-lt"/>
                <a:cs typeface="+mn-cs"/>
              </a:rPr>
              <a:t>Gives credibility to your claims and position.</a:t>
            </a:r>
          </a:p>
          <a:p>
            <a:pPr marL="342900" indent="-342900" eaLnBrk="0" hangingPunct="0">
              <a:spcBef>
                <a:spcPct val="20000"/>
              </a:spcBef>
              <a:buFontTx/>
              <a:buChar char="•"/>
              <a:defRPr/>
            </a:pPr>
            <a:r>
              <a:rPr lang="en-AU" sz="3200" kern="0" dirty="0">
                <a:latin typeface="+mn-lt"/>
                <a:cs typeface="+mn-cs"/>
              </a:rPr>
              <a:t>Enables the reader to ‘back track’(i.e. verify) the ideas/information. </a:t>
            </a:r>
          </a:p>
          <a:p>
            <a:pPr marL="342900" indent="-342900" eaLnBrk="0" hangingPunct="0">
              <a:spcBef>
                <a:spcPct val="20000"/>
              </a:spcBef>
              <a:buFontTx/>
              <a:buChar char="•"/>
              <a:defRPr/>
            </a:pPr>
            <a:r>
              <a:rPr lang="en-AU" sz="3200" kern="0" dirty="0">
                <a:latin typeface="+mn-lt"/>
                <a:cs typeface="+mn-cs"/>
              </a:rPr>
              <a:t>Shows the depth &amp; breadth of your research </a:t>
            </a:r>
          </a:p>
          <a:p>
            <a:pPr marL="342900" indent="-342900" eaLnBrk="0" hangingPunct="0">
              <a:spcBef>
                <a:spcPct val="20000"/>
              </a:spcBef>
              <a:buFontTx/>
              <a:buChar char="•"/>
              <a:defRPr/>
            </a:pPr>
            <a:r>
              <a:rPr lang="en-AU" sz="3200" kern="0" dirty="0">
                <a:latin typeface="+mn-lt"/>
                <a:cs typeface="+mn-cs"/>
              </a:rPr>
              <a:t>Avoids accusations of PLAGIARISM!!!!!</a:t>
            </a:r>
          </a:p>
          <a:p>
            <a:pPr marL="342900" indent="-342900" eaLnBrk="0" hangingPunct="0">
              <a:spcBef>
                <a:spcPct val="20000"/>
              </a:spcBef>
              <a:buFontTx/>
              <a:buChar char="•"/>
              <a:defRPr/>
            </a:pPr>
            <a:endParaRPr lang="en-AU" sz="3200" kern="0" dirty="0">
              <a:latin typeface="+mn-lt"/>
              <a:cs typeface="+mn-cs"/>
            </a:endParaRPr>
          </a:p>
        </p:txBody>
      </p:sp>
    </p:spTree>
    <p:extLst>
      <p:ext uri="{BB962C8B-B14F-4D97-AF65-F5344CB8AC3E}">
        <p14:creationId xmlns:p14="http://schemas.microsoft.com/office/powerpoint/2010/main" val="372373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84213" y="188913"/>
            <a:ext cx="7772400" cy="1143000"/>
          </a:xfrm>
        </p:spPr>
        <p:txBody>
          <a:bodyPr/>
          <a:lstStyle/>
          <a:p>
            <a:r>
              <a:rPr lang="en-AU" altLang="en-US"/>
              <a:t>When do I reference?</a:t>
            </a:r>
          </a:p>
        </p:txBody>
      </p:sp>
      <p:sp>
        <p:nvSpPr>
          <p:cNvPr id="4" name="Content Placeholder 2"/>
          <p:cNvSpPr txBox="1">
            <a:spLocks/>
          </p:cNvSpPr>
          <p:nvPr/>
        </p:nvSpPr>
        <p:spPr bwMode="auto">
          <a:xfrm>
            <a:off x="755650" y="1341438"/>
            <a:ext cx="7772400" cy="4191000"/>
          </a:xfrm>
          <a:prstGeom prst="rect">
            <a:avLst/>
          </a:prstGeom>
          <a:noFill/>
          <a:ln w="9525">
            <a:noFill/>
            <a:miter lim="800000"/>
            <a:headEnd/>
            <a:tailEnd/>
          </a:ln>
        </p:spPr>
        <p:txBody>
          <a:bodyPr/>
          <a:lstStyle/>
          <a:p>
            <a:pPr marL="514350" indent="-514350" eaLnBrk="0" hangingPunct="0">
              <a:spcBef>
                <a:spcPct val="20000"/>
              </a:spcBef>
              <a:defRPr/>
            </a:pPr>
            <a:r>
              <a:rPr lang="en-AU" sz="2000" kern="0" dirty="0">
                <a:latin typeface="+mn-lt"/>
                <a:cs typeface="+mn-cs"/>
              </a:rPr>
              <a:t>Ask yourself,  </a:t>
            </a:r>
            <a:r>
              <a:rPr lang="en-AU" sz="2000" b="1" kern="0" dirty="0">
                <a:solidFill>
                  <a:srgbClr val="002060"/>
                </a:solidFill>
                <a:latin typeface="+mn-lt"/>
                <a:cs typeface="+mn-cs"/>
              </a:rPr>
              <a:t>“</a:t>
            </a:r>
            <a:r>
              <a:rPr lang="en-AU" sz="2000" b="1" i="1" kern="0" dirty="0">
                <a:solidFill>
                  <a:srgbClr val="002060"/>
                </a:solidFill>
                <a:latin typeface="+mn-lt"/>
                <a:cs typeface="+mn-cs"/>
              </a:rPr>
              <a:t>How do I know this</a:t>
            </a:r>
            <a:r>
              <a:rPr lang="en-AU" sz="2000" b="1" kern="0" dirty="0">
                <a:solidFill>
                  <a:srgbClr val="002060"/>
                </a:solidFill>
                <a:latin typeface="+mn-lt"/>
                <a:cs typeface="+mn-cs"/>
              </a:rPr>
              <a:t>?”</a:t>
            </a:r>
          </a:p>
          <a:p>
            <a:pPr marL="514350" indent="-514350" eaLnBrk="0" hangingPunct="0">
              <a:spcBef>
                <a:spcPct val="20000"/>
              </a:spcBef>
              <a:defRPr/>
            </a:pPr>
            <a:r>
              <a:rPr lang="en-AU" sz="2000" kern="0" dirty="0">
                <a:latin typeface="+mn-lt"/>
                <a:cs typeface="+mn-cs"/>
              </a:rPr>
              <a:t>If you answer , </a:t>
            </a:r>
            <a:r>
              <a:rPr lang="en-AU" sz="2000" b="1" kern="0" dirty="0">
                <a:solidFill>
                  <a:srgbClr val="002060"/>
                </a:solidFill>
                <a:latin typeface="+mn-lt"/>
                <a:cs typeface="+mn-cs"/>
              </a:rPr>
              <a:t>“</a:t>
            </a:r>
            <a:r>
              <a:rPr lang="en-AU" sz="2000" b="1" i="1" kern="0" dirty="0">
                <a:solidFill>
                  <a:srgbClr val="002060"/>
                </a:solidFill>
                <a:latin typeface="+mn-lt"/>
                <a:cs typeface="+mn-cs"/>
              </a:rPr>
              <a:t>I read about it in ….” </a:t>
            </a:r>
            <a:r>
              <a:rPr lang="en-AU" sz="2000" b="1" kern="0" dirty="0">
                <a:solidFill>
                  <a:srgbClr val="0070C0"/>
                </a:solidFill>
                <a:latin typeface="+mn-lt"/>
                <a:cs typeface="+mn-cs"/>
              </a:rPr>
              <a:t>, </a:t>
            </a:r>
          </a:p>
          <a:p>
            <a:pPr marL="514350" indent="-514350" algn="ctr" eaLnBrk="0" hangingPunct="0">
              <a:spcBef>
                <a:spcPct val="20000"/>
              </a:spcBef>
              <a:defRPr/>
            </a:pPr>
            <a:r>
              <a:rPr lang="en-AU" sz="2000" kern="0" dirty="0">
                <a:latin typeface="+mn-lt"/>
                <a:cs typeface="+mn-cs"/>
              </a:rPr>
              <a:t>Then reference!</a:t>
            </a:r>
          </a:p>
          <a:p>
            <a:pPr marL="514350" indent="-514350" eaLnBrk="0" hangingPunct="0">
              <a:spcBef>
                <a:spcPct val="20000"/>
              </a:spcBef>
              <a:defRPr/>
            </a:pPr>
            <a:r>
              <a:rPr lang="en-AU" sz="2000" b="1" kern="0" dirty="0">
                <a:solidFill>
                  <a:srgbClr val="002060"/>
                </a:solidFill>
                <a:latin typeface="+mn-lt"/>
                <a:cs typeface="+mn-cs"/>
              </a:rPr>
              <a:t>“</a:t>
            </a:r>
            <a:r>
              <a:rPr lang="en-AU" sz="2000" b="1" i="1" kern="0" dirty="0">
                <a:solidFill>
                  <a:srgbClr val="002060"/>
                </a:solidFill>
                <a:latin typeface="+mn-lt"/>
                <a:cs typeface="+mn-cs"/>
              </a:rPr>
              <a:t>Do I reference other peoples’ images, figures, tables, photographs</a:t>
            </a:r>
            <a:r>
              <a:rPr lang="en-AU" sz="2000" b="1" kern="0" dirty="0">
                <a:solidFill>
                  <a:srgbClr val="002060"/>
                </a:solidFill>
                <a:latin typeface="+mn-lt"/>
                <a:cs typeface="+mn-cs"/>
              </a:rPr>
              <a:t>?”</a:t>
            </a:r>
          </a:p>
          <a:p>
            <a:pPr marL="514350" indent="-514350" eaLnBrk="0" hangingPunct="0">
              <a:spcBef>
                <a:spcPct val="20000"/>
              </a:spcBef>
              <a:defRPr/>
            </a:pPr>
            <a:r>
              <a:rPr lang="en-AU" sz="2000" kern="0" dirty="0">
                <a:latin typeface="+mn-lt"/>
                <a:cs typeface="+mn-cs"/>
              </a:rPr>
              <a:t>Yes, because </a:t>
            </a:r>
            <a:r>
              <a:rPr lang="en-AU" sz="2000" u="sng" kern="0" dirty="0">
                <a:latin typeface="+mn-lt"/>
                <a:cs typeface="+mn-cs"/>
              </a:rPr>
              <a:t>anything</a:t>
            </a:r>
            <a:r>
              <a:rPr lang="en-AU" sz="2000" kern="0" dirty="0">
                <a:latin typeface="+mn-lt"/>
                <a:cs typeface="+mn-cs"/>
              </a:rPr>
              <a:t> in an assignment that is not  ‘yours’ must be acknowledged. </a:t>
            </a:r>
          </a:p>
          <a:p>
            <a:pPr marL="514350" indent="-514350" eaLnBrk="0" hangingPunct="0">
              <a:spcBef>
                <a:spcPct val="20000"/>
              </a:spcBef>
              <a:defRPr/>
            </a:pPr>
            <a:r>
              <a:rPr lang="en-AU" sz="2000" b="1" kern="0" dirty="0">
                <a:solidFill>
                  <a:srgbClr val="002060"/>
                </a:solidFill>
                <a:latin typeface="+mn-lt"/>
                <a:cs typeface="+mn-cs"/>
              </a:rPr>
              <a:t>“</a:t>
            </a:r>
            <a:r>
              <a:rPr lang="en-AU" sz="2000" b="1" i="1" kern="0" dirty="0">
                <a:solidFill>
                  <a:srgbClr val="002060"/>
                </a:solidFill>
                <a:latin typeface="+mn-lt"/>
                <a:cs typeface="+mn-cs"/>
              </a:rPr>
              <a:t>Do I have to reference even if I put it in my own words or change the image/data a bit?” </a:t>
            </a:r>
          </a:p>
          <a:p>
            <a:pPr marL="514350" indent="-514350" eaLnBrk="0" hangingPunct="0">
              <a:spcBef>
                <a:spcPct val="20000"/>
              </a:spcBef>
              <a:defRPr/>
            </a:pPr>
            <a:r>
              <a:rPr lang="en-AU" sz="2000" kern="0" dirty="0">
                <a:latin typeface="+mn-lt"/>
                <a:cs typeface="+mn-cs"/>
              </a:rPr>
              <a:t>Yes, your paraphrases, summaries, quotations, and adapted information </a:t>
            </a:r>
            <a:r>
              <a:rPr lang="en-AU" sz="2000" u="sng" kern="0" dirty="0">
                <a:latin typeface="+mn-lt"/>
                <a:cs typeface="+mn-cs"/>
              </a:rPr>
              <a:t>must</a:t>
            </a:r>
            <a:r>
              <a:rPr lang="en-AU" sz="2000" kern="0" dirty="0">
                <a:latin typeface="+mn-lt"/>
                <a:cs typeface="+mn-cs"/>
              </a:rPr>
              <a:t> be acknowledged</a:t>
            </a:r>
          </a:p>
        </p:txBody>
      </p:sp>
    </p:spTree>
    <p:extLst>
      <p:ext uri="{BB962C8B-B14F-4D97-AF65-F5344CB8AC3E}">
        <p14:creationId xmlns:p14="http://schemas.microsoft.com/office/powerpoint/2010/main" val="32805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z="3200" dirty="0"/>
              <a:t>Why engineers think writing is important </a:t>
            </a:r>
          </a:p>
        </p:txBody>
      </p:sp>
      <p:sp>
        <p:nvSpPr>
          <p:cNvPr id="47107" name="Rectangle 3"/>
          <p:cNvSpPr>
            <a:spLocks noGrp="1" noChangeArrowheads="1"/>
          </p:cNvSpPr>
          <p:nvPr>
            <p:ph type="body" idx="1"/>
          </p:nvPr>
        </p:nvSpPr>
        <p:spPr>
          <a:xfrm>
            <a:off x="25152" y="1268760"/>
            <a:ext cx="4546848" cy="4866376"/>
          </a:xfrm>
        </p:spPr>
        <p:txBody>
          <a:bodyPr/>
          <a:lstStyle/>
          <a:p>
            <a:pPr eaLnBrk="1" hangingPunct="1">
              <a:defRPr/>
            </a:pPr>
            <a:r>
              <a:rPr lang="en-US" altLang="en-US" sz="1800" dirty="0"/>
              <a:t>Writing:</a:t>
            </a:r>
          </a:p>
          <a:p>
            <a:pPr lvl="1" eaLnBrk="1" hangingPunct="1">
              <a:defRPr/>
            </a:pPr>
            <a:r>
              <a:rPr lang="en-US" altLang="en-US" sz="1800" dirty="0"/>
              <a:t>Is a major form of communication in the workplace</a:t>
            </a:r>
          </a:p>
          <a:p>
            <a:pPr lvl="1" eaLnBrk="1" hangingPunct="1">
              <a:defRPr/>
            </a:pPr>
            <a:r>
              <a:rPr lang="en-US" altLang="en-US" sz="1800" dirty="0"/>
              <a:t>Provides a record of decisions and recommendations.</a:t>
            </a:r>
          </a:p>
          <a:p>
            <a:pPr lvl="1" eaLnBrk="1" hangingPunct="1">
              <a:defRPr/>
            </a:pPr>
            <a:r>
              <a:rPr lang="en-US" altLang="en-US" sz="1800" dirty="0"/>
              <a:t>Provides information on design, processes, specifications and instructions.</a:t>
            </a:r>
          </a:p>
          <a:p>
            <a:pPr lvl="1" eaLnBrk="1" hangingPunct="1">
              <a:defRPr/>
            </a:pPr>
            <a:r>
              <a:rPr lang="en-US" altLang="en-US" sz="1800" dirty="0"/>
              <a:t>Can be referred to in legal situations</a:t>
            </a:r>
            <a:r>
              <a:rPr lang="en-US" altLang="en-US" sz="2400" dirty="0"/>
              <a:t>.</a:t>
            </a:r>
            <a:r>
              <a:rPr lang="en-US" altLang="en-US" sz="1200" dirty="0"/>
              <a:t>[</a:t>
            </a:r>
            <a:r>
              <a:rPr lang="en-US" altLang="en-US" sz="1200" dirty="0">
                <a:hlinkClick r:id="rId2"/>
              </a:rPr>
              <a:t>Hotel New World</a:t>
            </a:r>
            <a:r>
              <a:rPr lang="en-US" altLang="en-US" sz="1200" dirty="0"/>
              <a:t>]</a:t>
            </a:r>
          </a:p>
        </p:txBody>
      </p:sp>
      <p:sp>
        <p:nvSpPr>
          <p:cNvPr id="5124" name="Slide Number Placeholder 1"/>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2797A38-78EC-47D2-8428-67524EAFC8D8}" type="slidenum">
              <a:rPr lang="en-AU" altLang="en-US" sz="1400" smtClean="0"/>
              <a:pPr eaLnBrk="1" hangingPunct="1">
                <a:spcBef>
                  <a:spcPct val="0"/>
                </a:spcBef>
                <a:buFontTx/>
                <a:buNone/>
              </a:pPr>
              <a:t>3</a:t>
            </a:fld>
            <a:endParaRPr lang="en-AU" altLang="en-US" sz="1400"/>
          </a:p>
        </p:txBody>
      </p:sp>
      <p:pic>
        <p:nvPicPr>
          <p:cNvPr id="52230" name="Picture 6" descr="D:\Users\z9802593\AppData\Local\Microsoft\Windows\Temporary Internet Files\Content.IE5\EQO4ZNGT\mates[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903" y="2780928"/>
            <a:ext cx="2119290" cy="1603596"/>
          </a:xfrm>
          <a:prstGeom prst="rect">
            <a:avLst/>
          </a:prstGeom>
          <a:noFill/>
          <a:extLst>
            <a:ext uri="{909E8E84-426E-40DD-AFC4-6F175D3DCCD1}">
              <a14:hiddenFill xmlns:a14="http://schemas.microsoft.com/office/drawing/2010/main">
                <a:solidFill>
                  <a:srgbClr val="FFFFFF"/>
                </a:solidFill>
              </a14:hiddenFill>
            </a:ext>
          </a:extLst>
        </p:spPr>
      </p:pic>
      <p:pic>
        <p:nvPicPr>
          <p:cNvPr id="52231" name="Picture 7" descr="D:\Users\z9802593\AppData\Local\Microsoft\Windows\Temporary Internet Files\Content.IE5\RVVQ06RZ\engineer[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1056" y="1196753"/>
            <a:ext cx="1945277" cy="1368151"/>
          </a:xfrm>
          <a:prstGeom prst="rect">
            <a:avLst/>
          </a:prstGeom>
          <a:noFill/>
          <a:extLst>
            <a:ext uri="{909E8E84-426E-40DD-AFC4-6F175D3DCCD1}">
              <a14:hiddenFill xmlns:a14="http://schemas.microsoft.com/office/drawing/2010/main">
                <a:solidFill>
                  <a:srgbClr val="FFFFFF"/>
                </a:solidFill>
              </a14:hiddenFill>
            </a:ext>
          </a:extLst>
        </p:spPr>
      </p:pic>
      <p:pic>
        <p:nvPicPr>
          <p:cNvPr id="52232" name="Picture 8" descr="D:\Users\z9802593\AppData\Local\Microsoft\Windows\Temporary Internet Files\Content.IE5\RVVQ06RZ\Hammer-Gavel[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1757" y="4725144"/>
            <a:ext cx="2181582" cy="12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99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81000" y="1600200"/>
            <a:ext cx="7620000"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n-AU" altLang="en-US" sz="1800" b="1">
                <a:latin typeface="Arial" pitchFamily="34" charset="0"/>
              </a:rPr>
              <a:t>Harvard system </a:t>
            </a:r>
            <a:r>
              <a:rPr lang="en-AU" altLang="en-US" sz="1800">
                <a:latin typeface="Arial" pitchFamily="34" charset="0"/>
              </a:rPr>
              <a:t>( Author surname and year of publication). </a:t>
            </a:r>
          </a:p>
          <a:p>
            <a:pPr eaLnBrk="1" hangingPunct="1">
              <a:spcBef>
                <a:spcPct val="50000"/>
              </a:spcBef>
              <a:buFontTx/>
              <a:buNone/>
            </a:pPr>
            <a:r>
              <a:rPr lang="en-AU" altLang="en-US" sz="1800" b="1">
                <a:latin typeface="Arial" pitchFamily="34" charset="0"/>
              </a:rPr>
              <a:t>As Moran (1980) showed . . .  </a:t>
            </a:r>
          </a:p>
          <a:p>
            <a:pPr eaLnBrk="1" hangingPunct="1">
              <a:spcBef>
                <a:spcPct val="50000"/>
              </a:spcBef>
              <a:buFontTx/>
              <a:buNone/>
            </a:pPr>
            <a:r>
              <a:rPr lang="en-AU" altLang="en-US" sz="1800" b="1">
                <a:latin typeface="Arial" pitchFamily="34" charset="0"/>
              </a:rPr>
              <a:t>Various workers (Wilson,1970; Smith, 1975; Brown and White, 1985) found that . . . </a:t>
            </a:r>
          </a:p>
          <a:p>
            <a:pPr eaLnBrk="1" hangingPunct="1">
              <a:spcBef>
                <a:spcPct val="50000"/>
              </a:spcBef>
              <a:buFontTx/>
              <a:buNone/>
            </a:pPr>
            <a:r>
              <a:rPr lang="en-AU" altLang="en-US" sz="1800">
                <a:latin typeface="Arial" pitchFamily="34" charset="0"/>
              </a:rPr>
              <a:t>For three or more authors* </a:t>
            </a:r>
          </a:p>
          <a:p>
            <a:pPr eaLnBrk="1" hangingPunct="1">
              <a:spcBef>
                <a:spcPct val="50000"/>
              </a:spcBef>
              <a:buFontTx/>
              <a:buNone/>
            </a:pPr>
            <a:r>
              <a:rPr lang="en-AU" altLang="en-US" sz="1800" b="1">
                <a:latin typeface="Arial" pitchFamily="34" charset="0"/>
              </a:rPr>
              <a:t>Wilson </a:t>
            </a:r>
            <a:r>
              <a:rPr lang="en-AU" altLang="en-US" sz="1800" b="1" i="1">
                <a:latin typeface="Arial" pitchFamily="34" charset="0"/>
              </a:rPr>
              <a:t>et al.</a:t>
            </a:r>
            <a:r>
              <a:rPr lang="en-AU" altLang="en-US" sz="1800" b="1">
                <a:latin typeface="Arial" pitchFamily="34" charset="0"/>
              </a:rPr>
              <a:t> (1992) describe …..</a:t>
            </a:r>
          </a:p>
          <a:p>
            <a:pPr eaLnBrk="1" hangingPunct="1">
              <a:spcBef>
                <a:spcPct val="50000"/>
              </a:spcBef>
              <a:buFontTx/>
              <a:buNone/>
            </a:pPr>
            <a:endParaRPr lang="en-AU" altLang="en-US" sz="1800">
              <a:latin typeface="Arial" pitchFamily="34" charset="0"/>
            </a:endParaRPr>
          </a:p>
          <a:p>
            <a:pPr eaLnBrk="1" hangingPunct="1">
              <a:spcBef>
                <a:spcPct val="50000"/>
              </a:spcBef>
              <a:buFontTx/>
              <a:buNone/>
            </a:pPr>
            <a:r>
              <a:rPr lang="en-AU" altLang="en-US" sz="1800">
                <a:latin typeface="Arial" pitchFamily="34" charset="0"/>
              </a:rPr>
              <a:t>*However, in the list of references at the end of the document the names of all the authors and their initials should be given.</a:t>
            </a:r>
          </a:p>
          <a:p>
            <a:pPr eaLnBrk="1" hangingPunct="1">
              <a:spcBef>
                <a:spcPct val="50000"/>
              </a:spcBef>
              <a:buFontTx/>
              <a:buNone/>
            </a:pPr>
            <a:endParaRPr lang="en-AU" altLang="en-US" sz="1800">
              <a:latin typeface="Arial" pitchFamily="34" charset="0"/>
            </a:endParaRPr>
          </a:p>
          <a:p>
            <a:pPr eaLnBrk="1" hangingPunct="1">
              <a:spcBef>
                <a:spcPct val="50000"/>
              </a:spcBef>
              <a:buFontTx/>
              <a:buNone/>
            </a:pPr>
            <a:r>
              <a:rPr lang="en-AU" altLang="en-US" sz="1800">
                <a:latin typeface="Arial" pitchFamily="34" charset="0"/>
              </a:rPr>
              <a:t>NOTE: Failure to reference may be considered plagiarism for which there are penalties…</a:t>
            </a:r>
          </a:p>
          <a:p>
            <a:pPr eaLnBrk="1" hangingPunct="1">
              <a:spcBef>
                <a:spcPct val="50000"/>
              </a:spcBef>
              <a:buFontTx/>
              <a:buNone/>
            </a:pPr>
            <a:endParaRPr lang="en-AU" altLang="en-US" sz="1800">
              <a:latin typeface="Arial" pitchFamily="34" charset="0"/>
            </a:endParaRPr>
          </a:p>
          <a:p>
            <a:pPr eaLnBrk="1" hangingPunct="1">
              <a:spcBef>
                <a:spcPct val="50000"/>
              </a:spcBef>
              <a:buFontTx/>
              <a:buNone/>
            </a:pPr>
            <a:endParaRPr lang="en-AU" altLang="en-US" sz="1800" i="1">
              <a:solidFill>
                <a:schemeClr val="accent2"/>
              </a:solidFill>
            </a:endParaRPr>
          </a:p>
        </p:txBody>
      </p:sp>
      <p:sp>
        <p:nvSpPr>
          <p:cNvPr id="34819" name="Text Box 3"/>
          <p:cNvSpPr txBox="1">
            <a:spLocks noChangeArrowheads="1"/>
          </p:cNvSpPr>
          <p:nvPr/>
        </p:nvSpPr>
        <p:spPr bwMode="auto">
          <a:xfrm>
            <a:off x="457200" y="685800"/>
            <a:ext cx="7467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n-AU" altLang="en-US" sz="4400">
                <a:solidFill>
                  <a:schemeClr val="tx2"/>
                </a:solidFill>
              </a:rPr>
              <a:t>In text referencing</a:t>
            </a:r>
          </a:p>
        </p:txBody>
      </p:sp>
      <p:sp>
        <p:nvSpPr>
          <p:cNvPr id="40964" name="Comment 4"/>
          <p:cNvSpPr>
            <a:spLocks noChangeArrowheads="1"/>
          </p:cNvSpPr>
          <p:nvPr/>
        </p:nvSpPr>
        <p:spPr bwMode="auto">
          <a:xfrm>
            <a:off x="3733800" y="1981200"/>
            <a:ext cx="1508125"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a:solidFill>
                  <a:schemeClr val="accent2"/>
                </a:solidFill>
                <a:latin typeface="Arial" pitchFamily="34" charset="0"/>
              </a:rPr>
              <a:t>Single author</a:t>
            </a:r>
          </a:p>
        </p:txBody>
      </p:sp>
      <p:sp>
        <p:nvSpPr>
          <p:cNvPr id="40965" name="Comment 5"/>
          <p:cNvSpPr>
            <a:spLocks noChangeArrowheads="1"/>
          </p:cNvSpPr>
          <p:nvPr/>
        </p:nvSpPr>
        <p:spPr bwMode="auto">
          <a:xfrm>
            <a:off x="7019925" y="2852738"/>
            <a:ext cx="1501775" cy="590550"/>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a:solidFill>
                  <a:schemeClr val="accent2"/>
                </a:solidFill>
                <a:latin typeface="Arial" pitchFamily="34" charset="0"/>
              </a:rPr>
              <a:t>Multiple publications</a:t>
            </a:r>
          </a:p>
        </p:txBody>
      </p:sp>
      <p:sp>
        <p:nvSpPr>
          <p:cNvPr id="40966" name="Comment 6"/>
          <p:cNvSpPr>
            <a:spLocks noChangeArrowheads="1"/>
          </p:cNvSpPr>
          <p:nvPr/>
        </p:nvSpPr>
        <p:spPr bwMode="auto">
          <a:xfrm>
            <a:off x="4356100" y="3429000"/>
            <a:ext cx="2209800"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i="1">
                <a:solidFill>
                  <a:schemeClr val="accent2"/>
                </a:solidFill>
                <a:latin typeface="Arial" pitchFamily="34" charset="0"/>
              </a:rPr>
              <a:t>et al</a:t>
            </a:r>
            <a:r>
              <a:rPr lang="en-AU" altLang="en-US" sz="1600" b="1">
                <a:solidFill>
                  <a:schemeClr val="accent2"/>
                </a:solidFill>
                <a:latin typeface="Arial" pitchFamily="34" charset="0"/>
              </a:rPr>
              <a:t>.  = and others</a:t>
            </a:r>
            <a:endParaRPr lang="en-AU" altLang="en-US" sz="1600">
              <a:solidFill>
                <a:schemeClr val="accent2"/>
              </a:solidFill>
              <a:latin typeface="Arial" pitchFamily="34" charset="0"/>
            </a:endParaRPr>
          </a:p>
        </p:txBody>
      </p:sp>
    </p:spTree>
    <p:extLst>
      <p:ext uri="{BB962C8B-B14F-4D97-AF65-F5344CB8AC3E}">
        <p14:creationId xmlns:p14="http://schemas.microsoft.com/office/powerpoint/2010/main" val="1463243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409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64" grpId="1" animBg="1"/>
      <p:bldP spid="40965" grpId="0" animBg="1" autoUpdateAnimBg="0"/>
      <p:bldP spid="40966"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81000" y="1052513"/>
            <a:ext cx="76200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n-AU" altLang="en-US" sz="1800" b="1">
                <a:latin typeface="Arial" pitchFamily="34" charset="0"/>
              </a:rPr>
              <a:t>Number citation  system </a:t>
            </a:r>
            <a:r>
              <a:rPr lang="en-AU" altLang="en-US" sz="1800">
                <a:latin typeface="Arial" pitchFamily="34" charset="0"/>
              </a:rPr>
              <a:t>[1]. *</a:t>
            </a:r>
          </a:p>
          <a:p>
            <a:pPr algn="ctr" eaLnBrk="1" hangingPunct="1">
              <a:spcBef>
                <a:spcPct val="50000"/>
              </a:spcBef>
              <a:buFontTx/>
              <a:buNone/>
            </a:pPr>
            <a:r>
              <a:rPr lang="en-AU" altLang="en-US" sz="1800">
                <a:latin typeface="Arial" pitchFamily="34" charset="0"/>
              </a:rPr>
              <a:t>The first reference you use takes the number [1], the second [2] and so on. A reference keeps the number it was first assigned throughout the report. </a:t>
            </a:r>
          </a:p>
          <a:p>
            <a:pPr eaLnBrk="1" hangingPunct="1">
              <a:spcBef>
                <a:spcPct val="50000"/>
              </a:spcBef>
              <a:buFontTx/>
              <a:buNone/>
            </a:pPr>
            <a:r>
              <a:rPr lang="en-AU" altLang="en-US" sz="1800" b="1">
                <a:latin typeface="Arial" pitchFamily="34" charset="0"/>
              </a:rPr>
              <a:t>As Moran [1] showed . . .  </a:t>
            </a:r>
          </a:p>
          <a:p>
            <a:pPr eaLnBrk="1" hangingPunct="1">
              <a:spcBef>
                <a:spcPct val="50000"/>
              </a:spcBef>
              <a:buFontTx/>
              <a:buNone/>
            </a:pPr>
            <a:r>
              <a:rPr lang="en-AU" altLang="en-US" sz="1800" b="1">
                <a:latin typeface="Arial" pitchFamily="34" charset="0"/>
              </a:rPr>
              <a:t>Various workers [1,3-4] found that . . . </a:t>
            </a:r>
          </a:p>
          <a:p>
            <a:pPr eaLnBrk="1" hangingPunct="1">
              <a:spcBef>
                <a:spcPct val="50000"/>
              </a:spcBef>
              <a:buFontTx/>
              <a:buNone/>
            </a:pPr>
            <a:r>
              <a:rPr lang="en-AU" altLang="en-US" sz="1800">
                <a:latin typeface="Arial" pitchFamily="34" charset="0"/>
              </a:rPr>
              <a:t>For three or more authors* *</a:t>
            </a:r>
          </a:p>
          <a:p>
            <a:pPr eaLnBrk="1" hangingPunct="1">
              <a:spcBef>
                <a:spcPct val="50000"/>
              </a:spcBef>
              <a:buFontTx/>
              <a:buNone/>
            </a:pPr>
            <a:r>
              <a:rPr lang="en-AU" altLang="en-US" sz="1800" b="1">
                <a:latin typeface="Arial" pitchFamily="34" charset="0"/>
              </a:rPr>
              <a:t>Wilson </a:t>
            </a:r>
            <a:r>
              <a:rPr lang="en-AU" altLang="en-US" sz="1800" b="1" i="1">
                <a:latin typeface="Arial" pitchFamily="34" charset="0"/>
              </a:rPr>
              <a:t>et al.</a:t>
            </a:r>
            <a:r>
              <a:rPr lang="en-AU" altLang="en-US" sz="1800" b="1">
                <a:latin typeface="Arial" pitchFamily="34" charset="0"/>
              </a:rPr>
              <a:t> (5) describe …..</a:t>
            </a:r>
          </a:p>
          <a:p>
            <a:pPr eaLnBrk="1" hangingPunct="1">
              <a:spcBef>
                <a:spcPct val="50000"/>
              </a:spcBef>
              <a:buFontTx/>
              <a:buNone/>
            </a:pPr>
            <a:endParaRPr lang="en-AU" altLang="en-US" sz="1800">
              <a:latin typeface="Arial" pitchFamily="34" charset="0"/>
            </a:endParaRPr>
          </a:p>
          <a:p>
            <a:pPr eaLnBrk="1" hangingPunct="1">
              <a:spcBef>
                <a:spcPct val="50000"/>
              </a:spcBef>
              <a:buFontTx/>
              <a:buNone/>
            </a:pPr>
            <a:r>
              <a:rPr lang="en-AU" altLang="en-US" sz="1800">
                <a:latin typeface="Arial" pitchFamily="34" charset="0"/>
              </a:rPr>
              <a:t>* In the reference list organise the citations in order according to the number they were assigned in the body of the report. </a:t>
            </a:r>
          </a:p>
          <a:p>
            <a:pPr eaLnBrk="1" hangingPunct="1">
              <a:spcBef>
                <a:spcPct val="50000"/>
              </a:spcBef>
              <a:buFontTx/>
              <a:buNone/>
            </a:pPr>
            <a:r>
              <a:rPr lang="en-AU" altLang="en-US" sz="1800">
                <a:latin typeface="Arial" pitchFamily="34" charset="0"/>
              </a:rPr>
              <a:t>**However, in the list of references at the end of the document the names of all the authors and their initials should be given.</a:t>
            </a:r>
          </a:p>
          <a:p>
            <a:pPr eaLnBrk="1" hangingPunct="1">
              <a:spcBef>
                <a:spcPct val="50000"/>
              </a:spcBef>
              <a:buFontTx/>
              <a:buNone/>
            </a:pPr>
            <a:r>
              <a:rPr lang="en-AU" altLang="en-US" sz="1800">
                <a:latin typeface="Arial" pitchFamily="34" charset="0"/>
              </a:rPr>
              <a:t>NOTE: Failure to reference may be considered plagiarism for which there are penalties…</a:t>
            </a:r>
          </a:p>
          <a:p>
            <a:pPr eaLnBrk="1" hangingPunct="1">
              <a:spcBef>
                <a:spcPct val="50000"/>
              </a:spcBef>
              <a:buFontTx/>
              <a:buNone/>
            </a:pPr>
            <a:endParaRPr lang="en-AU" altLang="en-US" sz="1800">
              <a:latin typeface="Arial" pitchFamily="34" charset="0"/>
            </a:endParaRPr>
          </a:p>
          <a:p>
            <a:pPr eaLnBrk="1" hangingPunct="1">
              <a:spcBef>
                <a:spcPct val="50000"/>
              </a:spcBef>
              <a:buFontTx/>
              <a:buNone/>
            </a:pPr>
            <a:endParaRPr lang="en-AU" altLang="en-US" sz="1800" i="1">
              <a:solidFill>
                <a:schemeClr val="accent2"/>
              </a:solidFill>
            </a:endParaRPr>
          </a:p>
        </p:txBody>
      </p:sp>
      <p:sp>
        <p:nvSpPr>
          <p:cNvPr id="35843" name="Text Box 3"/>
          <p:cNvSpPr txBox="1">
            <a:spLocks noChangeArrowheads="1"/>
          </p:cNvSpPr>
          <p:nvPr/>
        </p:nvSpPr>
        <p:spPr bwMode="auto">
          <a:xfrm>
            <a:off x="468313" y="260350"/>
            <a:ext cx="7467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n-AU" altLang="en-US" sz="4400">
                <a:solidFill>
                  <a:schemeClr val="tx2"/>
                </a:solidFill>
              </a:rPr>
              <a:t>In text referencing</a:t>
            </a:r>
          </a:p>
        </p:txBody>
      </p:sp>
      <p:sp>
        <p:nvSpPr>
          <p:cNvPr id="40964" name="Comment 4"/>
          <p:cNvSpPr>
            <a:spLocks noChangeArrowheads="1"/>
          </p:cNvSpPr>
          <p:nvPr/>
        </p:nvSpPr>
        <p:spPr bwMode="auto">
          <a:xfrm>
            <a:off x="3779838" y="2133600"/>
            <a:ext cx="1508125"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a:solidFill>
                  <a:schemeClr val="accent2"/>
                </a:solidFill>
                <a:latin typeface="Arial" pitchFamily="34" charset="0"/>
              </a:rPr>
              <a:t>Single author</a:t>
            </a:r>
          </a:p>
        </p:txBody>
      </p:sp>
      <p:sp>
        <p:nvSpPr>
          <p:cNvPr id="40965" name="Comment 5"/>
          <p:cNvSpPr>
            <a:spLocks noChangeArrowheads="1"/>
          </p:cNvSpPr>
          <p:nvPr/>
        </p:nvSpPr>
        <p:spPr bwMode="auto">
          <a:xfrm>
            <a:off x="5435600" y="2565400"/>
            <a:ext cx="1501775" cy="590550"/>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a:solidFill>
                  <a:schemeClr val="accent2"/>
                </a:solidFill>
                <a:latin typeface="Arial" pitchFamily="34" charset="0"/>
              </a:rPr>
              <a:t>Multiple publications</a:t>
            </a:r>
          </a:p>
        </p:txBody>
      </p:sp>
      <p:sp>
        <p:nvSpPr>
          <p:cNvPr id="40966" name="Comment 6"/>
          <p:cNvSpPr>
            <a:spLocks noChangeArrowheads="1"/>
          </p:cNvSpPr>
          <p:nvPr/>
        </p:nvSpPr>
        <p:spPr bwMode="auto">
          <a:xfrm>
            <a:off x="4356100" y="3429000"/>
            <a:ext cx="2209800"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i="1">
                <a:solidFill>
                  <a:schemeClr val="accent2"/>
                </a:solidFill>
                <a:latin typeface="Arial" pitchFamily="34" charset="0"/>
              </a:rPr>
              <a:t>et al</a:t>
            </a:r>
            <a:r>
              <a:rPr lang="en-AU" altLang="en-US" sz="1600" b="1">
                <a:solidFill>
                  <a:schemeClr val="accent2"/>
                </a:solidFill>
                <a:latin typeface="Arial" pitchFamily="34" charset="0"/>
              </a:rPr>
              <a:t>.  = and others</a:t>
            </a:r>
            <a:endParaRPr lang="en-AU" altLang="en-US" sz="1600">
              <a:solidFill>
                <a:schemeClr val="accent2"/>
              </a:solidFill>
              <a:latin typeface="Arial" pitchFamily="34" charset="0"/>
            </a:endParaRPr>
          </a:p>
        </p:txBody>
      </p:sp>
    </p:spTree>
    <p:extLst>
      <p:ext uri="{BB962C8B-B14F-4D97-AF65-F5344CB8AC3E}">
        <p14:creationId xmlns:p14="http://schemas.microsoft.com/office/powerpoint/2010/main" val="656473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409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62">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096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autoUpdateAnimBg="0"/>
      <p:bldP spid="40964" grpId="1" animBg="1"/>
      <p:bldP spid="40965" grpId="0" animBg="1" autoUpdateAnimBg="0"/>
      <p:bldP spid="4096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838200" y="8382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400"/>
          </a:p>
        </p:txBody>
      </p:sp>
      <p:sp>
        <p:nvSpPr>
          <p:cNvPr id="36867" name="Text Box 3"/>
          <p:cNvSpPr txBox="1">
            <a:spLocks noChangeArrowheads="1"/>
          </p:cNvSpPr>
          <p:nvPr/>
        </p:nvSpPr>
        <p:spPr bwMode="auto">
          <a:xfrm>
            <a:off x="990600" y="8382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lang="en-US" altLang="en-US" sz="2400"/>
          </a:p>
        </p:txBody>
      </p:sp>
      <p:sp>
        <p:nvSpPr>
          <p:cNvPr id="36868" name="Text Box 4"/>
          <p:cNvSpPr txBox="1">
            <a:spLocks noChangeArrowheads="1"/>
          </p:cNvSpPr>
          <p:nvPr/>
        </p:nvSpPr>
        <p:spPr bwMode="auto">
          <a:xfrm>
            <a:off x="755650" y="1341438"/>
            <a:ext cx="73914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50000"/>
              </a:spcBef>
              <a:buFontTx/>
              <a:buNone/>
            </a:pPr>
            <a:r>
              <a:rPr lang="en-GB" altLang="en-US" sz="2800">
                <a:latin typeface="Palatino Linotype" pitchFamily="18" charset="0"/>
                <a:cs typeface="Times New Roman" pitchFamily="18" charset="0"/>
              </a:rPr>
              <a:t>In most Australian underground coal mines, rockbolts form the basis of the primary roof support system. Previous studies have found however that despite an estimated industry-wide annual expenditure of over $A35 million on rockbolts, it is estimated that 30%-35% of the rockbolts do not perform to specification and may represent some risk to the maintenance of a safe workplace environment (Galvin </a:t>
            </a:r>
            <a:r>
              <a:rPr lang="en-GB" altLang="en-US" sz="2800" i="1">
                <a:latin typeface="Palatino Linotype" pitchFamily="18" charset="0"/>
                <a:cs typeface="Times New Roman" pitchFamily="18" charset="0"/>
              </a:rPr>
              <a:t>et al</a:t>
            </a:r>
            <a:r>
              <a:rPr lang="en-GB" altLang="en-US" sz="2800">
                <a:latin typeface="Palatino Linotype" pitchFamily="18" charset="0"/>
                <a:cs typeface="Times New Roman" pitchFamily="18" charset="0"/>
              </a:rPr>
              <a:t> 2001).</a:t>
            </a:r>
          </a:p>
          <a:p>
            <a:pPr eaLnBrk="1" hangingPunct="1">
              <a:spcBef>
                <a:spcPct val="50000"/>
              </a:spcBef>
              <a:buFontTx/>
              <a:buNone/>
            </a:pPr>
            <a:endParaRPr lang="en-AU" altLang="en-US" sz="2800"/>
          </a:p>
        </p:txBody>
      </p:sp>
      <p:sp>
        <p:nvSpPr>
          <p:cNvPr id="36869" name="Text Box 5"/>
          <p:cNvSpPr txBox="1">
            <a:spLocks noChangeArrowheads="1"/>
          </p:cNvSpPr>
          <p:nvPr/>
        </p:nvSpPr>
        <p:spPr bwMode="auto">
          <a:xfrm>
            <a:off x="971550" y="404813"/>
            <a:ext cx="655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n-AU" altLang="en-US" sz="4400">
                <a:solidFill>
                  <a:schemeClr val="tx2"/>
                </a:solidFill>
              </a:rPr>
              <a:t>Using sources well</a:t>
            </a:r>
          </a:p>
        </p:txBody>
      </p:sp>
      <p:sp>
        <p:nvSpPr>
          <p:cNvPr id="36870" name="Text Box 6"/>
          <p:cNvSpPr txBox="1">
            <a:spLocks noChangeArrowheads="1"/>
          </p:cNvSpPr>
          <p:nvPr/>
        </p:nvSpPr>
        <p:spPr bwMode="auto">
          <a:xfrm>
            <a:off x="6588125" y="6237288"/>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400"/>
              <a:t>Extract from Hagan (nd)</a:t>
            </a:r>
          </a:p>
        </p:txBody>
      </p:sp>
      <p:sp>
        <p:nvSpPr>
          <p:cNvPr id="36871" name="Comment 7"/>
          <p:cNvSpPr>
            <a:spLocks noChangeArrowheads="1"/>
          </p:cNvSpPr>
          <p:nvPr/>
        </p:nvSpPr>
        <p:spPr bwMode="auto">
          <a:xfrm>
            <a:off x="2627313" y="6021388"/>
            <a:ext cx="3505200" cy="590550"/>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chemeClr val="accent2"/>
                </a:solidFill>
                <a:latin typeface="Arial" pitchFamily="34" charset="0"/>
              </a:rPr>
              <a:t>Sources provide the background to the problem/topic</a:t>
            </a:r>
            <a:endParaRPr lang="en-AU" altLang="en-US" sz="1600">
              <a:solidFill>
                <a:schemeClr val="accent2"/>
              </a:solidFill>
              <a:latin typeface="Arial" pitchFamily="34" charset="0"/>
            </a:endParaRPr>
          </a:p>
        </p:txBody>
      </p:sp>
    </p:spTree>
    <p:extLst>
      <p:ext uri="{BB962C8B-B14F-4D97-AF65-F5344CB8AC3E}">
        <p14:creationId xmlns:p14="http://schemas.microsoft.com/office/powerpoint/2010/main" val="1523976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685800" y="1676400"/>
            <a:ext cx="7924800"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50000"/>
              </a:spcBef>
              <a:buFontTx/>
              <a:buNone/>
            </a:pPr>
            <a:r>
              <a:rPr lang="en-GB" altLang="en-US" sz="2800">
                <a:latin typeface="Palatino Linotype" pitchFamily="18" charset="0"/>
                <a:cs typeface="Times New Roman" pitchFamily="18" charset="0"/>
              </a:rPr>
              <a:t>Various researchers have noted the importance of minimising resin thickness. For example Franklin and Woodfield (1971) found when using a 19 mm rebar, a resin annulus of 6.4 mm resulted in the most rigid and strongest anchorage system. Durham (1973) suggested an optimum range of resin annulus of between 4 and 6 mm. </a:t>
            </a:r>
          </a:p>
          <a:p>
            <a:pPr eaLnBrk="1" hangingPunct="1">
              <a:spcBef>
                <a:spcPct val="50000"/>
              </a:spcBef>
              <a:buFontTx/>
              <a:buNone/>
            </a:pPr>
            <a:endParaRPr lang="en-AU" altLang="en-US" sz="2800"/>
          </a:p>
        </p:txBody>
      </p:sp>
      <p:sp>
        <p:nvSpPr>
          <p:cNvPr id="37891" name="Text Box 3"/>
          <p:cNvSpPr txBox="1">
            <a:spLocks noChangeArrowheads="1"/>
          </p:cNvSpPr>
          <p:nvPr/>
        </p:nvSpPr>
        <p:spPr bwMode="auto">
          <a:xfrm>
            <a:off x="6300788" y="6021388"/>
            <a:ext cx="243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400"/>
              <a:t>Extract from Hagan (nd)</a:t>
            </a:r>
          </a:p>
        </p:txBody>
      </p:sp>
      <p:sp>
        <p:nvSpPr>
          <p:cNvPr id="38916" name="Comment 4"/>
          <p:cNvSpPr>
            <a:spLocks noChangeArrowheads="1"/>
          </p:cNvSpPr>
          <p:nvPr/>
        </p:nvSpPr>
        <p:spPr bwMode="auto">
          <a:xfrm>
            <a:off x="1042988" y="5445125"/>
            <a:ext cx="2879725" cy="83502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chemeClr val="accent2"/>
                </a:solidFill>
                <a:latin typeface="Arial" pitchFamily="34" charset="0"/>
              </a:rPr>
              <a:t>Sources provide facts/ definitions/opinions on an aspect of the topic</a:t>
            </a:r>
            <a:endParaRPr lang="en-AU" altLang="en-US" sz="1600">
              <a:solidFill>
                <a:schemeClr val="accent2"/>
              </a:solidFill>
              <a:latin typeface="Arial" pitchFamily="34" charset="0"/>
            </a:endParaRPr>
          </a:p>
        </p:txBody>
      </p:sp>
      <p:sp>
        <p:nvSpPr>
          <p:cNvPr id="38917" name="Comment 5"/>
          <p:cNvSpPr>
            <a:spLocks noChangeArrowheads="1"/>
          </p:cNvSpPr>
          <p:nvPr/>
        </p:nvSpPr>
        <p:spPr bwMode="auto">
          <a:xfrm>
            <a:off x="990600" y="990600"/>
            <a:ext cx="3413125" cy="590550"/>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chemeClr val="accent2"/>
                </a:solidFill>
                <a:latin typeface="Arial" pitchFamily="34" charset="0"/>
              </a:rPr>
              <a:t>Introduce the  source smoothly- give some context</a:t>
            </a:r>
            <a:endParaRPr lang="en-AU" altLang="en-US" sz="1600">
              <a:solidFill>
                <a:schemeClr val="accent2"/>
              </a:solidFill>
              <a:latin typeface="Arial" pitchFamily="34" charset="0"/>
            </a:endParaRPr>
          </a:p>
        </p:txBody>
      </p:sp>
    </p:spTree>
    <p:extLst>
      <p:ext uri="{BB962C8B-B14F-4D97-AF65-F5344CB8AC3E}">
        <p14:creationId xmlns:p14="http://schemas.microsoft.com/office/powerpoint/2010/main" val="391544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autoUpdateAnimBg="0"/>
      <p:bldP spid="38917"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62000" y="0"/>
            <a:ext cx="7772400" cy="1143000"/>
          </a:xfrm>
        </p:spPr>
        <p:txBody>
          <a:bodyPr/>
          <a:lstStyle/>
          <a:p>
            <a:pPr eaLnBrk="1" hangingPunct="1"/>
            <a:r>
              <a:rPr lang="en-AU" altLang="en-US"/>
              <a:t>List of references</a:t>
            </a:r>
          </a:p>
        </p:txBody>
      </p:sp>
      <p:sp>
        <p:nvSpPr>
          <p:cNvPr id="43011" name="Rectangle 3"/>
          <p:cNvSpPr>
            <a:spLocks noGrp="1" noChangeArrowheads="1"/>
          </p:cNvSpPr>
          <p:nvPr>
            <p:ph type="body" idx="1"/>
          </p:nvPr>
        </p:nvSpPr>
        <p:spPr>
          <a:xfrm>
            <a:off x="685800" y="1143000"/>
            <a:ext cx="7772400" cy="5410200"/>
          </a:xfrm>
        </p:spPr>
        <p:txBody>
          <a:bodyPr/>
          <a:lstStyle/>
          <a:p>
            <a:pPr marL="609600" indent="-609600" eaLnBrk="1" hangingPunct="1">
              <a:lnSpc>
                <a:spcPct val="90000"/>
              </a:lnSpc>
              <a:spcBef>
                <a:spcPct val="50000"/>
              </a:spcBef>
              <a:buFontTx/>
              <a:buNone/>
            </a:pPr>
            <a:r>
              <a:rPr lang="en-AU" altLang="en-US" sz="1800">
                <a:latin typeface="Arial" pitchFamily="34" charset="0"/>
              </a:rPr>
              <a:t>List all sources cited in the text under the heading ‘REFERENCES’ at the end of the typescript. </a:t>
            </a:r>
          </a:p>
          <a:p>
            <a:pPr marL="609600" indent="-609600" eaLnBrk="1" hangingPunct="1">
              <a:lnSpc>
                <a:spcPct val="90000"/>
              </a:lnSpc>
              <a:spcBef>
                <a:spcPct val="50000"/>
              </a:spcBef>
              <a:buFontTx/>
              <a:buNone/>
            </a:pPr>
            <a:r>
              <a:rPr lang="en-AU" altLang="en-US" sz="1800">
                <a:latin typeface="Arial" pitchFamily="34" charset="0"/>
              </a:rPr>
              <a:t>*Harvard style: Arrange the list  ALPHABETICALLY by the surname of the first author followed as needed by the second author and so forth. </a:t>
            </a:r>
          </a:p>
          <a:p>
            <a:pPr marL="609600" indent="-609600" eaLnBrk="1" hangingPunct="1">
              <a:lnSpc>
                <a:spcPct val="90000"/>
              </a:lnSpc>
              <a:spcBef>
                <a:spcPct val="50000"/>
              </a:spcBef>
              <a:buFont typeface="Wingdings" pitchFamily="2" charset="2"/>
              <a:buChar char=" "/>
            </a:pPr>
            <a:endParaRPr lang="en-AU" altLang="en-US" sz="1800">
              <a:latin typeface="Arial" pitchFamily="34" charset="0"/>
            </a:endParaRPr>
          </a:p>
          <a:p>
            <a:pPr marL="609600" indent="-609600" eaLnBrk="1" hangingPunct="1">
              <a:lnSpc>
                <a:spcPct val="90000"/>
              </a:lnSpc>
              <a:spcBef>
                <a:spcPct val="50000"/>
              </a:spcBef>
              <a:buFontTx/>
              <a:buNone/>
            </a:pPr>
            <a:r>
              <a:rPr lang="en-AU" altLang="en-US" sz="1400">
                <a:latin typeface="Arial" pitchFamily="34" charset="0"/>
              </a:rPr>
              <a:t> </a:t>
            </a:r>
            <a:r>
              <a:rPr lang="en-AU" altLang="en-US" sz="2000">
                <a:latin typeface="Arial" pitchFamily="34" charset="0"/>
              </a:rPr>
              <a:t>Govindan, K, Vorster, M, Martinez, J and Rakes, T, 1999. Improving mine management through data mining, in </a:t>
            </a:r>
            <a:r>
              <a:rPr lang="en-AU" altLang="en-US" sz="2000" i="1">
                <a:latin typeface="Arial,Italic" charset="0"/>
              </a:rPr>
              <a:t>Proceedings 28th International Symposium on Computer Applications in the Minerals Industries </a:t>
            </a:r>
            <a:r>
              <a:rPr lang="en-AU" altLang="en-US" sz="2000">
                <a:latin typeface="Arial" pitchFamily="34" charset="0"/>
              </a:rPr>
              <a:t>(ed: K Dagdelen), pp 637-645 (The Society for Mining, Metallurgy, and Exploration Inc: Littleton).</a:t>
            </a:r>
          </a:p>
          <a:p>
            <a:pPr marL="609600" indent="-609600" eaLnBrk="1" hangingPunct="1">
              <a:lnSpc>
                <a:spcPct val="90000"/>
              </a:lnSpc>
              <a:spcBef>
                <a:spcPct val="50000"/>
              </a:spcBef>
              <a:buFontTx/>
              <a:buNone/>
            </a:pPr>
            <a:endParaRPr lang="en-AU" altLang="en-US" sz="2000">
              <a:latin typeface="Arial" pitchFamily="34" charset="0"/>
            </a:endParaRPr>
          </a:p>
          <a:p>
            <a:pPr marL="609600" indent="-609600" eaLnBrk="1" hangingPunct="1">
              <a:lnSpc>
                <a:spcPct val="90000"/>
              </a:lnSpc>
              <a:spcBef>
                <a:spcPct val="50000"/>
              </a:spcBef>
              <a:buFontTx/>
              <a:buNone/>
            </a:pPr>
            <a:r>
              <a:rPr lang="en-AU" altLang="en-US" sz="1800">
                <a:solidFill>
                  <a:schemeClr val="accent2"/>
                </a:solidFill>
                <a:latin typeface="Arial" pitchFamily="34" charset="0"/>
              </a:rPr>
              <a:t>Generally italics are used for the name of the covers in which the referenced material resides.</a:t>
            </a:r>
          </a:p>
          <a:p>
            <a:pPr marL="609600" indent="-609600" eaLnBrk="1" hangingPunct="1">
              <a:lnSpc>
                <a:spcPct val="90000"/>
              </a:lnSpc>
              <a:spcBef>
                <a:spcPct val="50000"/>
              </a:spcBef>
              <a:buFontTx/>
              <a:buNone/>
            </a:pPr>
            <a:r>
              <a:rPr lang="en-AU" altLang="en-US" sz="1800">
                <a:solidFill>
                  <a:schemeClr val="accent2"/>
                </a:solidFill>
                <a:latin typeface="Arial" pitchFamily="34" charset="0"/>
              </a:rPr>
              <a:t>Remember that it is better to give too much detail than not enough to identify and find the publication.</a:t>
            </a:r>
          </a:p>
        </p:txBody>
      </p:sp>
      <p:sp>
        <p:nvSpPr>
          <p:cNvPr id="43012" name="Comment 4"/>
          <p:cNvSpPr>
            <a:spLocks noChangeArrowheads="1"/>
          </p:cNvSpPr>
          <p:nvPr/>
        </p:nvSpPr>
        <p:spPr bwMode="auto">
          <a:xfrm>
            <a:off x="2362200" y="2438400"/>
            <a:ext cx="1676400" cy="31432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400" b="1">
                <a:solidFill>
                  <a:schemeClr val="accent2"/>
                </a:solidFill>
                <a:latin typeface="Arial" pitchFamily="34" charset="0"/>
              </a:rPr>
              <a:t>Authors’ names</a:t>
            </a:r>
            <a:endParaRPr lang="en-AU" altLang="en-US" sz="1400">
              <a:solidFill>
                <a:schemeClr val="accent2"/>
              </a:solidFill>
              <a:latin typeface="Arial" pitchFamily="34" charset="0"/>
            </a:endParaRPr>
          </a:p>
        </p:txBody>
      </p:sp>
      <p:sp>
        <p:nvSpPr>
          <p:cNvPr id="43013" name="Comment 5"/>
          <p:cNvSpPr>
            <a:spLocks noChangeArrowheads="1"/>
          </p:cNvSpPr>
          <p:nvPr/>
        </p:nvSpPr>
        <p:spPr bwMode="auto">
          <a:xfrm>
            <a:off x="6372225" y="2492375"/>
            <a:ext cx="746125"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chemeClr val="accent2"/>
                </a:solidFill>
                <a:latin typeface="Arial" pitchFamily="34" charset="0"/>
              </a:rPr>
              <a:t>year</a:t>
            </a:r>
            <a:endParaRPr lang="en-AU" altLang="en-US" sz="1600">
              <a:solidFill>
                <a:schemeClr val="accent2"/>
              </a:solidFill>
              <a:latin typeface="Arial" pitchFamily="34" charset="0"/>
            </a:endParaRPr>
          </a:p>
        </p:txBody>
      </p:sp>
      <p:sp>
        <p:nvSpPr>
          <p:cNvPr id="43014" name="Comment 6"/>
          <p:cNvSpPr>
            <a:spLocks noChangeArrowheads="1"/>
          </p:cNvSpPr>
          <p:nvPr/>
        </p:nvSpPr>
        <p:spPr bwMode="auto">
          <a:xfrm>
            <a:off x="7885113" y="3068638"/>
            <a:ext cx="669925"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chemeClr val="accent2"/>
                </a:solidFill>
                <a:latin typeface="Arial" pitchFamily="34" charset="0"/>
              </a:rPr>
              <a:t>title</a:t>
            </a:r>
            <a:endParaRPr lang="en-AU" altLang="en-US" sz="1600">
              <a:solidFill>
                <a:schemeClr val="accent2"/>
              </a:solidFill>
              <a:latin typeface="Arial" pitchFamily="34" charset="0"/>
            </a:endParaRPr>
          </a:p>
        </p:txBody>
      </p:sp>
      <p:sp>
        <p:nvSpPr>
          <p:cNvPr id="43015" name="Comment 7"/>
          <p:cNvSpPr>
            <a:spLocks noChangeArrowheads="1"/>
          </p:cNvSpPr>
          <p:nvPr/>
        </p:nvSpPr>
        <p:spPr bwMode="auto">
          <a:xfrm>
            <a:off x="107950" y="3505200"/>
            <a:ext cx="1111250" cy="527050"/>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400" b="1">
                <a:solidFill>
                  <a:schemeClr val="accent2"/>
                </a:solidFill>
                <a:latin typeface="Arial" pitchFamily="34" charset="0"/>
              </a:rPr>
              <a:t>Cover name</a:t>
            </a:r>
            <a:endParaRPr lang="en-AU" altLang="en-US" sz="1400">
              <a:solidFill>
                <a:schemeClr val="accent2"/>
              </a:solidFill>
              <a:latin typeface="Arial" pitchFamily="34" charset="0"/>
            </a:endParaRPr>
          </a:p>
        </p:txBody>
      </p:sp>
      <p:sp>
        <p:nvSpPr>
          <p:cNvPr id="43016" name="Comment 8"/>
          <p:cNvSpPr>
            <a:spLocks noChangeArrowheads="1"/>
          </p:cNvSpPr>
          <p:nvPr/>
        </p:nvSpPr>
        <p:spPr bwMode="auto">
          <a:xfrm>
            <a:off x="5435600" y="4292600"/>
            <a:ext cx="1203325"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chemeClr val="accent2"/>
                </a:solidFill>
                <a:latin typeface="Arial" pitchFamily="34" charset="0"/>
              </a:rPr>
              <a:t>publisher</a:t>
            </a:r>
            <a:endParaRPr lang="en-AU" altLang="en-US" sz="1600">
              <a:solidFill>
                <a:schemeClr val="accent2"/>
              </a:solidFill>
              <a:latin typeface="Arial" pitchFamily="34" charset="0"/>
            </a:endParaRPr>
          </a:p>
        </p:txBody>
      </p:sp>
    </p:spTree>
    <p:extLst>
      <p:ext uri="{BB962C8B-B14F-4D97-AF65-F5344CB8AC3E}">
        <p14:creationId xmlns:p14="http://schemas.microsoft.com/office/powerpoint/2010/main" val="3090398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0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0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0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3016"/>
                                        </p:tgtEl>
                                        <p:attrNameLst>
                                          <p:attrName>style.visibility</p:attrName>
                                        </p:attrNameLst>
                                      </p:cBhvr>
                                      <p:to>
                                        <p:strVal val="visible"/>
                                      </p:to>
                                    </p:set>
                                    <p:anim calcmode="lin" valueType="num">
                                      <p:cBhvr additive="base">
                                        <p:cTn id="35" dur="500" fill="hold"/>
                                        <p:tgtEl>
                                          <p:spTgt spid="43016"/>
                                        </p:tgtEl>
                                        <p:attrNameLst>
                                          <p:attrName>ppt_x</p:attrName>
                                        </p:attrNameLst>
                                      </p:cBhvr>
                                      <p:tavLst>
                                        <p:tav tm="0">
                                          <p:val>
                                            <p:strVal val="0-#ppt_w/2"/>
                                          </p:val>
                                        </p:tav>
                                        <p:tav tm="100000">
                                          <p:val>
                                            <p:strVal val="#ppt_x"/>
                                          </p:val>
                                        </p:tav>
                                      </p:tavLst>
                                    </p:anim>
                                    <p:anim calcmode="lin" valueType="num">
                                      <p:cBhvr additive="base">
                                        <p:cTn id="36" dur="500" fill="hold"/>
                                        <p:tgtEl>
                                          <p:spTgt spid="43016"/>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2" grpId="0" animBg="1" autoUpdateAnimBg="0"/>
      <p:bldP spid="43013" grpId="0" animBg="1" autoUpdateAnimBg="0"/>
      <p:bldP spid="43014" grpId="0" animBg="1" autoUpdateAnimBg="0"/>
      <p:bldP spid="43015" grpId="0" animBg="1" autoUpdateAnimBg="0"/>
      <p:bldP spid="43016"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62000" y="152400"/>
            <a:ext cx="7391400" cy="630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n-AU" altLang="en-US" sz="1400" b="1">
                <a:cs typeface="Times New Roman" pitchFamily="18" charset="0"/>
              </a:rPr>
              <a:t>References</a:t>
            </a:r>
          </a:p>
          <a:p>
            <a:pPr eaLnBrk="1" hangingPunct="1">
              <a:spcBef>
                <a:spcPct val="50000"/>
              </a:spcBef>
              <a:buFontTx/>
              <a:buNone/>
            </a:pPr>
            <a:r>
              <a:rPr lang="en-AU" altLang="en-US" sz="1400">
                <a:cs typeface="Times New Roman" pitchFamily="18" charset="0"/>
              </a:rPr>
              <a:t>ASTM 1995. Standard Specifications for Roof and Rock Bolts and Accessories, F432 (American  </a:t>
            </a:r>
          </a:p>
          <a:p>
            <a:pPr eaLnBrk="1" hangingPunct="1">
              <a:spcBef>
                <a:spcPct val="50000"/>
              </a:spcBef>
              <a:buFontTx/>
              <a:buNone/>
            </a:pPr>
            <a:r>
              <a:rPr lang="en-AU" altLang="en-US" sz="1400">
                <a:cs typeface="Times New Roman" pitchFamily="18" charset="0"/>
              </a:rPr>
              <a:t>        Society for Testing Materials).</a:t>
            </a:r>
          </a:p>
          <a:p>
            <a:pPr eaLnBrk="1" hangingPunct="1">
              <a:spcBef>
                <a:spcPct val="50000"/>
              </a:spcBef>
              <a:buFontTx/>
              <a:buNone/>
            </a:pPr>
            <a:r>
              <a:rPr lang="en-AU" altLang="en-US" sz="1400">
                <a:cs typeface="Times New Roman" pitchFamily="18" charset="0"/>
              </a:rPr>
              <a:t>Cox, R H T and Fuller, P G, 1977. Load transfer behaviour between steel reinforcement and cement </a:t>
            </a:r>
          </a:p>
          <a:p>
            <a:pPr eaLnBrk="1" hangingPunct="1">
              <a:spcBef>
                <a:spcPct val="50000"/>
              </a:spcBef>
              <a:buFontTx/>
              <a:buNone/>
            </a:pPr>
            <a:r>
              <a:rPr lang="en-AU" altLang="en-US" sz="1400">
                <a:cs typeface="Times New Roman" pitchFamily="18" charset="0"/>
              </a:rPr>
              <a:t>         based grout, CSIRO Division of Applied Geomechanics, Technical Rpt No 40.</a:t>
            </a:r>
          </a:p>
          <a:p>
            <a:pPr eaLnBrk="1" hangingPunct="1">
              <a:spcBef>
                <a:spcPct val="50000"/>
              </a:spcBef>
              <a:buFontTx/>
              <a:buNone/>
            </a:pPr>
            <a:r>
              <a:rPr lang="en-AU" altLang="en-US" sz="1400">
                <a:cs typeface="Times New Roman" pitchFamily="18" charset="0"/>
              </a:rPr>
              <a:t> Fabjanczyk, M, Hurt, K and Hindmarsh, D, 1998. Optimisation of roof bolt performance, in </a:t>
            </a:r>
          </a:p>
          <a:p>
            <a:pPr eaLnBrk="1" hangingPunct="1">
              <a:spcBef>
                <a:spcPct val="50000"/>
              </a:spcBef>
              <a:buFontTx/>
              <a:buNone/>
            </a:pPr>
            <a:r>
              <a:rPr lang="en-AU" altLang="en-US" sz="1400">
                <a:cs typeface="Times New Roman" pitchFamily="18" charset="0"/>
              </a:rPr>
              <a:t>         </a:t>
            </a:r>
            <a:r>
              <a:rPr lang="en-AU" altLang="en-US" sz="1400" i="1">
                <a:cs typeface="Times New Roman" pitchFamily="18" charset="0"/>
              </a:rPr>
              <a:t>Proceedings International Conference on Geomechanics/Ground Control in Mining and  </a:t>
            </a:r>
          </a:p>
          <a:p>
            <a:pPr eaLnBrk="1" hangingPunct="1">
              <a:spcBef>
                <a:spcPct val="50000"/>
              </a:spcBef>
              <a:buFontTx/>
              <a:buNone/>
            </a:pPr>
            <a:r>
              <a:rPr lang="en-AU" altLang="en-US" sz="1400" i="1">
                <a:cs typeface="Times New Roman" pitchFamily="18" charset="0"/>
              </a:rPr>
              <a:t>         Underground Construction</a:t>
            </a:r>
            <a:r>
              <a:rPr lang="en-AU" altLang="en-US" sz="1400">
                <a:cs typeface="Times New Roman" pitchFamily="18" charset="0"/>
              </a:rPr>
              <a:t>, pp 413-424 (The Australasian Institute of Mining and Metallurgy: </a:t>
            </a:r>
          </a:p>
          <a:p>
            <a:pPr eaLnBrk="1" hangingPunct="1">
              <a:spcBef>
                <a:spcPct val="50000"/>
              </a:spcBef>
              <a:buFontTx/>
              <a:buNone/>
            </a:pPr>
            <a:r>
              <a:rPr lang="en-AU" altLang="en-US" sz="1400">
                <a:cs typeface="Times New Roman" pitchFamily="18" charset="0"/>
              </a:rPr>
              <a:t>         Melbourne). </a:t>
            </a:r>
          </a:p>
          <a:p>
            <a:pPr eaLnBrk="1" hangingPunct="1">
              <a:spcBef>
                <a:spcPct val="50000"/>
              </a:spcBef>
              <a:buFontTx/>
              <a:buNone/>
            </a:pPr>
            <a:r>
              <a:rPr lang="en-AU" altLang="en-US" sz="1400">
                <a:cs typeface="Times New Roman" pitchFamily="18" charset="0"/>
              </a:rPr>
              <a:t>Franklin, J and Woodfield, P, 1971. </a:t>
            </a:r>
            <a:r>
              <a:rPr lang="en-AU" altLang="en-US" sz="1400" i="1">
                <a:cs typeface="Times New Roman" pitchFamily="18" charset="0"/>
              </a:rPr>
              <a:t>Comparison of a polyester resin and a mechanical rockbolt </a:t>
            </a:r>
          </a:p>
          <a:p>
            <a:pPr eaLnBrk="1" hangingPunct="1">
              <a:spcBef>
                <a:spcPct val="50000"/>
              </a:spcBef>
              <a:buFontTx/>
              <a:buNone/>
            </a:pPr>
            <a:r>
              <a:rPr lang="en-AU" altLang="en-US" sz="1400" i="1">
                <a:cs typeface="Times New Roman" pitchFamily="18" charset="0"/>
              </a:rPr>
              <a:t>        anchor</a:t>
            </a:r>
            <a:r>
              <a:rPr lang="en-AU" altLang="en-US" sz="1400">
                <a:cs typeface="Times New Roman" pitchFamily="18" charset="0"/>
              </a:rPr>
              <a:t>, Transactions of the Institute of Mining and Metallurgy, (A)80:91-A100.</a:t>
            </a:r>
          </a:p>
          <a:p>
            <a:pPr eaLnBrk="1" hangingPunct="1">
              <a:spcBef>
                <a:spcPct val="50000"/>
              </a:spcBef>
              <a:buFontTx/>
              <a:buNone/>
            </a:pPr>
            <a:r>
              <a:rPr lang="en-AU" altLang="en-US" sz="1400">
                <a:cs typeface="Times New Roman" pitchFamily="18" charset="0"/>
              </a:rPr>
              <a:t>Galvin, J M, Offner, J C, Whitaker, A, Fabjanczyk, M, and Watson, J O, 2001. Establishing </a:t>
            </a:r>
          </a:p>
          <a:p>
            <a:pPr eaLnBrk="1" hangingPunct="1">
              <a:spcBef>
                <a:spcPct val="50000"/>
              </a:spcBef>
              <a:buFontTx/>
              <a:buNone/>
            </a:pPr>
            <a:r>
              <a:rPr lang="en-AU" altLang="en-US" sz="1400">
                <a:cs typeface="Times New Roman" pitchFamily="18" charset="0"/>
              </a:rPr>
              <a:t>        anchorage and failure mechanisms of fully encapsulated roof support systems – end of grant </a:t>
            </a:r>
          </a:p>
          <a:p>
            <a:pPr eaLnBrk="1" hangingPunct="1">
              <a:spcBef>
                <a:spcPct val="50000"/>
              </a:spcBef>
              <a:buFontTx/>
              <a:buNone/>
            </a:pPr>
            <a:r>
              <a:rPr lang="en-AU" altLang="en-US" sz="1400">
                <a:cs typeface="Times New Roman" pitchFamily="18" charset="0"/>
              </a:rPr>
              <a:t>        summary report. UNSW Mining Research Centre, ACARP Project C7018.</a:t>
            </a:r>
          </a:p>
          <a:p>
            <a:pPr eaLnBrk="1" hangingPunct="1">
              <a:spcBef>
                <a:spcPct val="50000"/>
              </a:spcBef>
              <a:buFontTx/>
              <a:buNone/>
            </a:pPr>
            <a:r>
              <a:rPr lang="en-AU" altLang="en-US" sz="1400">
                <a:cs typeface="Times New Roman" pitchFamily="18" charset="0"/>
              </a:rPr>
              <a:t>Hocking, R J, 2000. A study of the variation of important rockbolt parameters and their impact on </a:t>
            </a:r>
          </a:p>
          <a:p>
            <a:pPr eaLnBrk="1" hangingPunct="1">
              <a:spcBef>
                <a:spcPct val="50000"/>
              </a:spcBef>
              <a:buFontTx/>
              <a:buNone/>
            </a:pPr>
            <a:r>
              <a:rPr lang="en-AU" altLang="en-US" sz="1400">
                <a:cs typeface="Times New Roman" pitchFamily="18" charset="0"/>
              </a:rPr>
              <a:t>       performance, BE thesis (unpublished), University of New South Wales, Sydney.</a:t>
            </a:r>
          </a:p>
          <a:p>
            <a:pPr eaLnBrk="1" hangingPunct="1">
              <a:spcBef>
                <a:spcPct val="50000"/>
              </a:spcBef>
              <a:buFontTx/>
              <a:buNone/>
            </a:pPr>
            <a:r>
              <a:rPr lang="en-AU" altLang="en-US" sz="1400">
                <a:cs typeface="Times New Roman" pitchFamily="18" charset="0"/>
              </a:rPr>
              <a:t>Rockfield Technologies Australia, 2006. Structural integrity analysis of underground cavities and rock bolts, Available: </a:t>
            </a:r>
            <a:r>
              <a:rPr lang="en-AU" altLang="en-US" sz="1400">
                <a:hlinkClick r:id="rId2"/>
              </a:rPr>
              <a:t>http://www.rocktech.com.au/indus_min.html</a:t>
            </a:r>
            <a:r>
              <a:rPr lang="en-AU" altLang="en-US" sz="1400"/>
              <a:t> (Accessed March 3, 2007).</a:t>
            </a:r>
          </a:p>
          <a:p>
            <a:pPr eaLnBrk="1" hangingPunct="1">
              <a:lnSpc>
                <a:spcPct val="50000"/>
              </a:lnSpc>
              <a:spcBef>
                <a:spcPct val="50000"/>
              </a:spcBef>
              <a:buFontTx/>
              <a:buNone/>
            </a:pPr>
            <a:r>
              <a:rPr lang="en-AU" altLang="en-US" sz="1400">
                <a:cs typeface="Times New Roman" pitchFamily="18" charset="0"/>
              </a:rPr>
              <a:t>Yeaby, M, 1991. </a:t>
            </a:r>
            <a:r>
              <a:rPr lang="en-AU" altLang="en-US" sz="1400" i="1">
                <a:cs typeface="Times New Roman" pitchFamily="18" charset="0"/>
              </a:rPr>
              <a:t>Practical guide to rock bolting</a:t>
            </a:r>
            <a:r>
              <a:rPr lang="en-AU" altLang="en-US" sz="1400">
                <a:cs typeface="Times New Roman" pitchFamily="18" charset="0"/>
              </a:rPr>
              <a:t>. (ANI Arnall).	</a:t>
            </a:r>
            <a:r>
              <a:rPr lang="en-AU" altLang="en-US" sz="2400"/>
              <a:t> </a:t>
            </a:r>
          </a:p>
          <a:p>
            <a:pPr eaLnBrk="1" hangingPunct="1">
              <a:spcBef>
                <a:spcPct val="50000"/>
              </a:spcBef>
              <a:buFontTx/>
              <a:buNone/>
            </a:pPr>
            <a:endParaRPr lang="en-AU" altLang="en-US" sz="1400"/>
          </a:p>
        </p:txBody>
      </p:sp>
      <p:sp>
        <p:nvSpPr>
          <p:cNvPr id="39939" name="Text Box 3"/>
          <p:cNvSpPr txBox="1">
            <a:spLocks noChangeArrowheads="1"/>
          </p:cNvSpPr>
          <p:nvPr/>
        </p:nvSpPr>
        <p:spPr bwMode="auto">
          <a:xfrm>
            <a:off x="5807075" y="6381750"/>
            <a:ext cx="3336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200" i="1"/>
              <a:t>Sample reference list adapted from Hagan  (nd)</a:t>
            </a:r>
          </a:p>
        </p:txBody>
      </p:sp>
      <p:sp>
        <p:nvSpPr>
          <p:cNvPr id="44036" name="Comment 4"/>
          <p:cNvSpPr>
            <a:spLocks noChangeArrowheads="1"/>
          </p:cNvSpPr>
          <p:nvPr/>
        </p:nvSpPr>
        <p:spPr bwMode="auto">
          <a:xfrm>
            <a:off x="7848600" y="457200"/>
            <a:ext cx="1127125"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rgbClr val="000000"/>
                </a:solidFill>
                <a:latin typeface="Arial" pitchFamily="34" charset="0"/>
              </a:rPr>
              <a:t>Standard</a:t>
            </a:r>
            <a:endParaRPr lang="en-AU" altLang="en-US" sz="1600">
              <a:solidFill>
                <a:srgbClr val="000000"/>
              </a:solidFill>
              <a:latin typeface="Arial" pitchFamily="34" charset="0"/>
            </a:endParaRPr>
          </a:p>
        </p:txBody>
      </p:sp>
      <p:sp>
        <p:nvSpPr>
          <p:cNvPr id="44037" name="Comment 5"/>
          <p:cNvSpPr>
            <a:spLocks noChangeArrowheads="1"/>
          </p:cNvSpPr>
          <p:nvPr/>
        </p:nvSpPr>
        <p:spPr bwMode="auto">
          <a:xfrm>
            <a:off x="7924800" y="1447800"/>
            <a:ext cx="974725"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rgbClr val="000000"/>
                </a:solidFill>
                <a:latin typeface="Arial" pitchFamily="34" charset="0"/>
              </a:rPr>
              <a:t>Report</a:t>
            </a:r>
          </a:p>
        </p:txBody>
      </p:sp>
      <p:sp>
        <p:nvSpPr>
          <p:cNvPr id="44038" name="Comment 6"/>
          <p:cNvSpPr>
            <a:spLocks noChangeArrowheads="1"/>
          </p:cNvSpPr>
          <p:nvPr/>
        </p:nvSpPr>
        <p:spPr bwMode="auto">
          <a:xfrm>
            <a:off x="6877050" y="2636838"/>
            <a:ext cx="2117725"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rgbClr val="000000"/>
                </a:solidFill>
                <a:latin typeface="Arial" pitchFamily="34" charset="0"/>
              </a:rPr>
              <a:t>Conference paper</a:t>
            </a:r>
            <a:endParaRPr lang="en-AU" altLang="en-US" sz="1600">
              <a:solidFill>
                <a:srgbClr val="000000"/>
              </a:solidFill>
              <a:latin typeface="Arial" pitchFamily="34" charset="0"/>
            </a:endParaRPr>
          </a:p>
        </p:txBody>
      </p:sp>
      <p:sp>
        <p:nvSpPr>
          <p:cNvPr id="44039" name="Comment 7"/>
          <p:cNvSpPr>
            <a:spLocks noChangeArrowheads="1"/>
          </p:cNvSpPr>
          <p:nvPr/>
        </p:nvSpPr>
        <p:spPr bwMode="auto">
          <a:xfrm>
            <a:off x="7164388" y="3357563"/>
            <a:ext cx="1828800"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rgbClr val="000000"/>
                </a:solidFill>
                <a:latin typeface="Arial" pitchFamily="34" charset="0"/>
              </a:rPr>
              <a:t>Journal article</a:t>
            </a:r>
            <a:endParaRPr lang="en-AU" altLang="en-US" sz="1600">
              <a:solidFill>
                <a:srgbClr val="000000"/>
              </a:solidFill>
              <a:latin typeface="Arial" pitchFamily="34" charset="0"/>
            </a:endParaRPr>
          </a:p>
        </p:txBody>
      </p:sp>
      <p:sp>
        <p:nvSpPr>
          <p:cNvPr id="44040" name="Comment 8"/>
          <p:cNvSpPr>
            <a:spLocks noChangeArrowheads="1"/>
          </p:cNvSpPr>
          <p:nvPr/>
        </p:nvSpPr>
        <p:spPr bwMode="auto">
          <a:xfrm>
            <a:off x="8101013" y="5949950"/>
            <a:ext cx="822325"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rgbClr val="000000"/>
                </a:solidFill>
                <a:latin typeface="Arial" pitchFamily="34" charset="0"/>
              </a:rPr>
              <a:t>Book</a:t>
            </a:r>
            <a:endParaRPr lang="en-AU" altLang="en-US" sz="1600">
              <a:solidFill>
                <a:srgbClr val="000000"/>
              </a:solidFill>
              <a:latin typeface="Arial" pitchFamily="34" charset="0"/>
            </a:endParaRPr>
          </a:p>
        </p:txBody>
      </p:sp>
      <p:sp>
        <p:nvSpPr>
          <p:cNvPr id="2" name="Comment 4"/>
          <p:cNvSpPr>
            <a:spLocks noChangeArrowheads="1"/>
          </p:cNvSpPr>
          <p:nvPr/>
        </p:nvSpPr>
        <p:spPr bwMode="auto">
          <a:xfrm>
            <a:off x="107950" y="58738"/>
            <a:ext cx="2160588"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rgbClr val="000000"/>
                </a:solidFill>
                <a:latin typeface="Arial" pitchFamily="34" charset="0"/>
              </a:rPr>
              <a:t>Alphabetical order</a:t>
            </a:r>
            <a:endParaRPr lang="en-AU" altLang="en-US" sz="1600">
              <a:solidFill>
                <a:srgbClr val="000000"/>
              </a:solidFill>
              <a:latin typeface="Arial" pitchFamily="34" charset="0"/>
            </a:endParaRPr>
          </a:p>
        </p:txBody>
      </p:sp>
      <p:sp>
        <p:nvSpPr>
          <p:cNvPr id="3" name="Comment 8"/>
          <p:cNvSpPr>
            <a:spLocks noChangeArrowheads="1"/>
          </p:cNvSpPr>
          <p:nvPr/>
        </p:nvSpPr>
        <p:spPr bwMode="auto">
          <a:xfrm>
            <a:off x="7885113" y="4724400"/>
            <a:ext cx="1109662"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rgbClr val="000000"/>
                </a:solidFill>
                <a:latin typeface="Arial" pitchFamily="34" charset="0"/>
              </a:rPr>
              <a:t>Thesis</a:t>
            </a:r>
          </a:p>
        </p:txBody>
      </p:sp>
      <p:sp>
        <p:nvSpPr>
          <p:cNvPr id="4" name="Comment 8"/>
          <p:cNvSpPr>
            <a:spLocks noChangeArrowheads="1"/>
          </p:cNvSpPr>
          <p:nvPr/>
        </p:nvSpPr>
        <p:spPr bwMode="auto">
          <a:xfrm>
            <a:off x="8027988" y="5300663"/>
            <a:ext cx="865187"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rgbClr val="000000"/>
                </a:solidFill>
                <a:latin typeface="Arial" pitchFamily="34" charset="0"/>
              </a:rPr>
              <a:t>www</a:t>
            </a:r>
          </a:p>
        </p:txBody>
      </p:sp>
    </p:spTree>
    <p:extLst>
      <p:ext uri="{BB962C8B-B14F-4D97-AF65-F5344CB8AC3E}">
        <p14:creationId xmlns:p14="http://schemas.microsoft.com/office/powerpoint/2010/main" val="3263667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7" grpId="0" animBg="1"/>
      <p:bldP spid="44038" grpId="0" animBg="1"/>
      <p:bldP spid="44039" grpId="0" animBg="1"/>
      <p:bldP spid="44040" grpId="0" animBg="1"/>
      <p:bldP spid="2" grpId="0" animBg="1"/>
      <p:bldP spid="3"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AU" altLang="en-US" sz="4000"/>
              <a:t>Advice on referencing and avoiding plagiarism</a:t>
            </a:r>
            <a:br>
              <a:rPr lang="en-AU" altLang="en-US"/>
            </a:br>
            <a:endParaRPr lang="en-AU" altLang="en-US"/>
          </a:p>
        </p:txBody>
      </p:sp>
      <p:sp>
        <p:nvSpPr>
          <p:cNvPr id="45059" name="Rectangle 3"/>
          <p:cNvSpPr>
            <a:spLocks noGrp="1" noChangeArrowheads="1"/>
          </p:cNvSpPr>
          <p:nvPr>
            <p:ph type="body" idx="1"/>
          </p:nvPr>
        </p:nvSpPr>
        <p:spPr>
          <a:xfrm>
            <a:off x="457200" y="1916832"/>
            <a:ext cx="8229600" cy="4320480"/>
          </a:xfrm>
        </p:spPr>
        <p:txBody>
          <a:bodyPr/>
          <a:lstStyle/>
          <a:p>
            <a:pPr eaLnBrk="1" hangingPunct="1">
              <a:lnSpc>
                <a:spcPct val="90000"/>
              </a:lnSpc>
            </a:pPr>
            <a:r>
              <a:rPr lang="en-AU" altLang="en-US" sz="2400" dirty="0"/>
              <a:t>Take useful notes (which means…?)</a:t>
            </a:r>
          </a:p>
          <a:p>
            <a:pPr lvl="2" eaLnBrk="1" hangingPunct="1">
              <a:lnSpc>
                <a:spcPct val="90000"/>
              </a:lnSpc>
            </a:pPr>
            <a:r>
              <a:rPr lang="en-AU" altLang="en-US" sz="2400" dirty="0"/>
              <a:t>Do not cut and paste - write it in your own words.</a:t>
            </a:r>
          </a:p>
          <a:p>
            <a:pPr lvl="2" eaLnBrk="1" hangingPunct="1">
              <a:lnSpc>
                <a:spcPct val="90000"/>
              </a:lnSpc>
            </a:pPr>
            <a:r>
              <a:rPr lang="en-AU" altLang="en-US" sz="2400" dirty="0"/>
              <a:t>Note the source details!</a:t>
            </a:r>
          </a:p>
          <a:p>
            <a:pPr lvl="2" eaLnBrk="1" hangingPunct="1">
              <a:lnSpc>
                <a:spcPct val="90000"/>
              </a:lnSpc>
            </a:pPr>
            <a:r>
              <a:rPr lang="en-AU" altLang="en-US" sz="2400" dirty="0"/>
              <a:t>Think about how you can use the information to support your ideas/main points</a:t>
            </a:r>
          </a:p>
          <a:p>
            <a:pPr eaLnBrk="1" hangingPunct="1">
              <a:lnSpc>
                <a:spcPct val="90000"/>
              </a:lnSpc>
            </a:pPr>
            <a:r>
              <a:rPr lang="en-AU" altLang="en-US" sz="2400" dirty="0"/>
              <a:t>Be consistent - read the ‘rough guide to presenting assignments’</a:t>
            </a:r>
          </a:p>
          <a:p>
            <a:pPr eaLnBrk="1" hangingPunct="1">
              <a:lnSpc>
                <a:spcPct val="90000"/>
              </a:lnSpc>
            </a:pPr>
            <a:r>
              <a:rPr lang="en-AU" altLang="en-US" sz="2400" dirty="0"/>
              <a:t>Follow advice from your school, lecturer, mentor…</a:t>
            </a:r>
          </a:p>
          <a:p>
            <a:pPr eaLnBrk="1" hangingPunct="1">
              <a:lnSpc>
                <a:spcPct val="90000"/>
              </a:lnSpc>
              <a:buFontTx/>
              <a:buNone/>
            </a:pPr>
            <a:endParaRPr lang="en-AU" altLang="en-US" sz="1800" dirty="0">
              <a:solidFill>
                <a:schemeClr val="accent2"/>
              </a:solidFill>
            </a:endParaRPr>
          </a:p>
        </p:txBody>
      </p:sp>
    </p:spTree>
    <p:extLst>
      <p:ext uri="{BB962C8B-B14F-4D97-AF65-F5344CB8AC3E}">
        <p14:creationId xmlns:p14="http://schemas.microsoft.com/office/powerpoint/2010/main" val="2223342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5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a:t>Presentation is important!</a:t>
            </a:r>
          </a:p>
        </p:txBody>
      </p:sp>
      <p:pic>
        <p:nvPicPr>
          <p:cNvPr id="56324" name="Picture 4" descr="phd042400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52736"/>
            <a:ext cx="6961187" cy="28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ext Box 6"/>
          <p:cNvSpPr txBox="1">
            <a:spLocks noChangeArrowheads="1"/>
          </p:cNvSpPr>
          <p:nvPr/>
        </p:nvSpPr>
        <p:spPr bwMode="auto">
          <a:xfrm>
            <a:off x="900113" y="3895949"/>
            <a:ext cx="74882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lang="en-US" altLang="en-US" sz="2400" b="1" dirty="0"/>
              <a:t>Your aim is to produce a professional  and technically accurate report.</a:t>
            </a:r>
          </a:p>
        </p:txBody>
      </p:sp>
      <p:sp>
        <p:nvSpPr>
          <p:cNvPr id="2" name="Rectangle 1"/>
          <p:cNvSpPr/>
          <p:nvPr/>
        </p:nvSpPr>
        <p:spPr>
          <a:xfrm>
            <a:off x="683568" y="4715657"/>
            <a:ext cx="7704782" cy="1477328"/>
          </a:xfrm>
          <a:prstGeom prst="rect">
            <a:avLst/>
          </a:prstGeom>
          <a:solidFill>
            <a:schemeClr val="bg1"/>
          </a:solidFill>
        </p:spPr>
        <p:txBody>
          <a:bodyPr wrap="square">
            <a:spAutoFit/>
          </a:bodyPr>
          <a:lstStyle/>
          <a:p>
            <a:pPr eaLnBrk="1" hangingPunct="1">
              <a:lnSpc>
                <a:spcPct val="90000"/>
              </a:lnSpc>
            </a:pPr>
            <a:r>
              <a:rPr lang="en-US" altLang="en-US" sz="2000" dirty="0">
                <a:solidFill>
                  <a:schemeClr val="accent2"/>
                </a:solidFill>
              </a:rPr>
              <a:t>LOOK AT:  ENGG1000 - Communication Skills section - contains this slide show, the ‘rough guide’ and online tutorials on design reports! </a:t>
            </a:r>
          </a:p>
          <a:p>
            <a:pPr eaLnBrk="1" hangingPunct="1">
              <a:lnSpc>
                <a:spcPct val="90000"/>
              </a:lnSpc>
            </a:pPr>
            <a:r>
              <a:rPr lang="en-US" altLang="en-US" sz="2000" dirty="0">
                <a:solidFill>
                  <a:schemeClr val="accent2"/>
                </a:solidFill>
              </a:rPr>
              <a:t>In your </a:t>
            </a:r>
            <a:r>
              <a:rPr lang="en-US" altLang="en-US" sz="2000" dirty="0" err="1">
                <a:solidFill>
                  <a:schemeClr val="accent2"/>
                </a:solidFill>
              </a:rPr>
              <a:t>proejct</a:t>
            </a:r>
            <a:r>
              <a:rPr lang="en-US" altLang="en-US" sz="2000" dirty="0">
                <a:solidFill>
                  <a:schemeClr val="accent2"/>
                </a:solidFill>
              </a:rPr>
              <a:t> area  review the design report TEMPLATE</a:t>
            </a:r>
          </a:p>
          <a:p>
            <a:pPr eaLnBrk="1" hangingPunct="1">
              <a:lnSpc>
                <a:spcPct val="90000"/>
              </a:lnSpc>
              <a:buFontTx/>
              <a:buNone/>
            </a:pPr>
            <a:r>
              <a:rPr lang="en-US" altLang="en-US" sz="2000" dirty="0">
                <a:solidFill>
                  <a:srgbClr val="C00000"/>
                </a:solidFill>
              </a:rPr>
              <a:t>and read  your project instructions – stay on topic</a:t>
            </a:r>
            <a:r>
              <a:rPr lang="en-US" altLang="en-US" sz="2000" dirty="0"/>
              <a:t>! </a:t>
            </a:r>
          </a:p>
        </p:txBody>
      </p:sp>
    </p:spTree>
    <p:extLst>
      <p:ext uri="{BB962C8B-B14F-4D97-AF65-F5344CB8AC3E}">
        <p14:creationId xmlns:p14="http://schemas.microsoft.com/office/powerpoint/2010/main" val="80297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a:t>Formatting the report</a:t>
            </a:r>
          </a:p>
        </p:txBody>
      </p:sp>
      <p:sp>
        <p:nvSpPr>
          <p:cNvPr id="43011" name="Rectangle 3"/>
          <p:cNvSpPr>
            <a:spLocks noGrp="1" noChangeArrowheads="1"/>
          </p:cNvSpPr>
          <p:nvPr>
            <p:ph type="body" idx="1"/>
          </p:nvPr>
        </p:nvSpPr>
        <p:spPr/>
        <p:txBody>
          <a:bodyPr/>
          <a:lstStyle/>
          <a:p>
            <a:pPr eaLnBrk="1" hangingPunct="1">
              <a:lnSpc>
                <a:spcPct val="90000"/>
              </a:lnSpc>
            </a:pPr>
            <a:r>
              <a:rPr lang="en-US" altLang="en-US" sz="2400" dirty="0">
                <a:solidFill>
                  <a:schemeClr val="accent2"/>
                </a:solidFill>
                <a:cs typeface="Times New Roman" pitchFamily="18" charset="0"/>
              </a:rPr>
              <a:t>→</a:t>
            </a:r>
            <a:r>
              <a:rPr lang="en-US" altLang="en-US" sz="2400" dirty="0">
                <a:solidFill>
                  <a:schemeClr val="accent2"/>
                </a:solidFill>
              </a:rPr>
              <a:t>Communications Lectures topic ( contains this slide show, the ‘rough guide’ and online tutorials on design reports! )</a:t>
            </a:r>
          </a:p>
          <a:p>
            <a:pPr eaLnBrk="1" hangingPunct="1">
              <a:lnSpc>
                <a:spcPct val="90000"/>
              </a:lnSpc>
              <a:buFontTx/>
              <a:buNone/>
            </a:pPr>
            <a:r>
              <a:rPr lang="en-US" altLang="en-US" sz="2800" dirty="0"/>
              <a:t>Also read  your project instructions  </a:t>
            </a:r>
          </a:p>
        </p:txBody>
      </p:sp>
    </p:spTree>
    <p:extLst>
      <p:ext uri="{BB962C8B-B14F-4D97-AF65-F5344CB8AC3E}">
        <p14:creationId xmlns:p14="http://schemas.microsoft.com/office/powerpoint/2010/main" val="1539070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z="4000"/>
              <a:t>What are some features of good writing?</a:t>
            </a:r>
          </a:p>
        </p:txBody>
      </p:sp>
      <p:sp>
        <p:nvSpPr>
          <p:cNvPr id="48131" name="Rectangle 3"/>
          <p:cNvSpPr>
            <a:spLocks noGrp="1" noChangeArrowheads="1"/>
          </p:cNvSpPr>
          <p:nvPr>
            <p:ph type="body" idx="1"/>
          </p:nvPr>
        </p:nvSpPr>
        <p:spPr>
          <a:xfrm>
            <a:off x="457200" y="1844824"/>
            <a:ext cx="8229600" cy="4320480"/>
          </a:xfrm>
        </p:spPr>
        <p:txBody>
          <a:bodyPr/>
          <a:lstStyle/>
          <a:p>
            <a:pPr eaLnBrk="1" hangingPunct="1">
              <a:lnSpc>
                <a:spcPct val="80000"/>
              </a:lnSpc>
            </a:pPr>
            <a:r>
              <a:rPr lang="en-US" altLang="en-US" sz="2400" dirty="0"/>
              <a:t>There is usually a clear beginning, middle and end to the text.</a:t>
            </a:r>
          </a:p>
          <a:p>
            <a:pPr eaLnBrk="1" hangingPunct="1">
              <a:lnSpc>
                <a:spcPct val="80000"/>
              </a:lnSpc>
            </a:pPr>
            <a:r>
              <a:rPr lang="en-US" altLang="en-US" sz="2400" dirty="0"/>
              <a:t>The main argument/position and purpose of the text is clearly stated.</a:t>
            </a:r>
          </a:p>
          <a:p>
            <a:pPr eaLnBrk="1" hangingPunct="1">
              <a:lnSpc>
                <a:spcPct val="80000"/>
              </a:lnSpc>
            </a:pPr>
            <a:r>
              <a:rPr lang="en-US" altLang="en-US" sz="2400" dirty="0"/>
              <a:t>The main supporting points are clearly expressed.</a:t>
            </a:r>
          </a:p>
          <a:p>
            <a:pPr eaLnBrk="1" hangingPunct="1">
              <a:lnSpc>
                <a:spcPct val="80000"/>
              </a:lnSpc>
            </a:pPr>
            <a:r>
              <a:rPr lang="en-US" altLang="en-US" sz="2400" dirty="0"/>
              <a:t>Supporting points and explanatory information are logically organized.</a:t>
            </a:r>
          </a:p>
          <a:p>
            <a:pPr eaLnBrk="1" hangingPunct="1">
              <a:lnSpc>
                <a:spcPct val="80000"/>
              </a:lnSpc>
            </a:pPr>
            <a:r>
              <a:rPr lang="en-US" altLang="en-US" sz="2400" dirty="0"/>
              <a:t>The writing style is consistent and appropriate for the audience.</a:t>
            </a:r>
          </a:p>
          <a:p>
            <a:pPr eaLnBrk="1" hangingPunct="1">
              <a:lnSpc>
                <a:spcPct val="80000"/>
              </a:lnSpc>
            </a:pPr>
            <a:r>
              <a:rPr lang="en-US" altLang="en-US" sz="2400" dirty="0"/>
              <a:t>There are no spelling or grammatical errors.</a:t>
            </a:r>
          </a:p>
          <a:p>
            <a:pPr eaLnBrk="1" hangingPunct="1">
              <a:lnSpc>
                <a:spcPct val="80000"/>
              </a:lnSpc>
            </a:pPr>
            <a:r>
              <a:rPr lang="en-US" altLang="en-US" sz="2400" dirty="0"/>
              <a:t>Visuals are used to illustrate and extend information.</a:t>
            </a:r>
          </a:p>
          <a:p>
            <a:pPr eaLnBrk="1" hangingPunct="1">
              <a:lnSpc>
                <a:spcPct val="80000"/>
              </a:lnSpc>
            </a:pPr>
            <a:endParaRPr lang="en-US" altLang="en-US" sz="2400" dirty="0"/>
          </a:p>
        </p:txBody>
      </p:sp>
    </p:spTree>
    <p:extLst>
      <p:ext uri="{BB962C8B-B14F-4D97-AF65-F5344CB8AC3E}">
        <p14:creationId xmlns:p14="http://schemas.microsoft.com/office/powerpoint/2010/main" val="1529376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333375"/>
            <a:ext cx="7772400" cy="1143000"/>
          </a:xfrm>
        </p:spPr>
        <p:txBody>
          <a:bodyPr/>
          <a:lstStyle/>
          <a:p>
            <a:pPr eaLnBrk="1" hangingPunct="1"/>
            <a:r>
              <a:rPr lang="en-US" altLang="en-US" sz="4000"/>
              <a:t>A few words about collaborative writing</a:t>
            </a:r>
            <a:endParaRPr lang="en-AU" altLang="en-US" sz="1200">
              <a:latin typeface="Times-Italic" charset="0"/>
            </a:endParaRPr>
          </a:p>
        </p:txBody>
      </p:sp>
      <p:sp>
        <p:nvSpPr>
          <p:cNvPr id="17411" name="Rectangle 3"/>
          <p:cNvSpPr>
            <a:spLocks noGrp="1" noChangeArrowheads="1"/>
          </p:cNvSpPr>
          <p:nvPr>
            <p:ph type="body" idx="1"/>
          </p:nvPr>
        </p:nvSpPr>
        <p:spPr>
          <a:xfrm>
            <a:off x="684213" y="1700213"/>
            <a:ext cx="7772400" cy="4114800"/>
          </a:xfrm>
        </p:spPr>
        <p:txBody>
          <a:bodyPr/>
          <a:lstStyle/>
          <a:p>
            <a:pPr eaLnBrk="1" hangingPunct="1">
              <a:lnSpc>
                <a:spcPct val="90000"/>
              </a:lnSpc>
            </a:pPr>
            <a:r>
              <a:rPr lang="en-AU" altLang="en-US" sz="2000" dirty="0">
                <a:solidFill>
                  <a:schemeClr val="hlink"/>
                </a:solidFill>
                <a:latin typeface="Times-Roman" charset="0"/>
              </a:rPr>
              <a:t>Work method</a:t>
            </a:r>
            <a:r>
              <a:rPr lang="en-AU" altLang="en-US" sz="2000" dirty="0">
                <a:solidFill>
                  <a:schemeClr val="tx2"/>
                </a:solidFill>
                <a:latin typeface="Times-Roman" charset="0"/>
              </a:rPr>
              <a:t>. </a:t>
            </a:r>
          </a:p>
          <a:p>
            <a:pPr lvl="1" eaLnBrk="1" hangingPunct="1">
              <a:lnSpc>
                <a:spcPct val="90000"/>
              </a:lnSpc>
            </a:pPr>
            <a:r>
              <a:rPr lang="en-AU" altLang="en-US" sz="1800" dirty="0">
                <a:latin typeface="Times-Roman" charset="0"/>
              </a:rPr>
              <a:t>Establish and enforce a good plan or schedule </a:t>
            </a:r>
          </a:p>
          <a:p>
            <a:pPr lvl="1" eaLnBrk="1" hangingPunct="1">
              <a:lnSpc>
                <a:spcPct val="90000"/>
              </a:lnSpc>
            </a:pPr>
            <a:r>
              <a:rPr lang="en-AU" altLang="en-US" sz="1800" dirty="0">
                <a:latin typeface="Times-Roman" charset="0"/>
              </a:rPr>
              <a:t>have good version control </a:t>
            </a:r>
          </a:p>
          <a:p>
            <a:pPr lvl="1" eaLnBrk="1" hangingPunct="1">
              <a:lnSpc>
                <a:spcPct val="90000"/>
              </a:lnSpc>
            </a:pPr>
            <a:r>
              <a:rPr lang="en-AU" altLang="en-US" sz="1800" dirty="0">
                <a:latin typeface="Times-Roman" charset="0"/>
              </a:rPr>
              <a:t>agree on appropriate tools </a:t>
            </a:r>
          </a:p>
          <a:p>
            <a:pPr lvl="1" eaLnBrk="1" hangingPunct="1">
              <a:lnSpc>
                <a:spcPct val="90000"/>
              </a:lnSpc>
            </a:pPr>
            <a:r>
              <a:rPr lang="en-AU" altLang="en-US" sz="1800" dirty="0">
                <a:latin typeface="Times-Roman" charset="0"/>
              </a:rPr>
              <a:t>create and use drafts </a:t>
            </a:r>
          </a:p>
          <a:p>
            <a:pPr lvl="1" eaLnBrk="1" hangingPunct="1">
              <a:lnSpc>
                <a:spcPct val="90000"/>
              </a:lnSpc>
            </a:pPr>
            <a:r>
              <a:rPr lang="en-AU" altLang="en-US" sz="1800" dirty="0">
                <a:latin typeface="Times-Roman" charset="0"/>
              </a:rPr>
              <a:t>agree on text modifications</a:t>
            </a:r>
          </a:p>
          <a:p>
            <a:pPr lvl="1" eaLnBrk="1" hangingPunct="1">
              <a:lnSpc>
                <a:spcPct val="90000"/>
              </a:lnSpc>
            </a:pPr>
            <a:r>
              <a:rPr lang="en-AU" altLang="en-US" sz="1800" dirty="0">
                <a:latin typeface="Times-Roman" charset="0"/>
              </a:rPr>
              <a:t>have several revisions</a:t>
            </a:r>
          </a:p>
          <a:p>
            <a:pPr eaLnBrk="1" hangingPunct="1">
              <a:lnSpc>
                <a:spcPct val="90000"/>
              </a:lnSpc>
            </a:pPr>
            <a:r>
              <a:rPr lang="en-AU" altLang="en-US" sz="2000" dirty="0">
                <a:solidFill>
                  <a:schemeClr val="hlink"/>
                </a:solidFill>
                <a:latin typeface="Times-Roman" charset="0"/>
              </a:rPr>
              <a:t>Group issues</a:t>
            </a:r>
            <a:r>
              <a:rPr lang="en-AU" altLang="en-US" sz="2000" dirty="0">
                <a:solidFill>
                  <a:schemeClr val="tx2"/>
                </a:solidFill>
                <a:latin typeface="Times-Roman" charset="0"/>
              </a:rPr>
              <a:t>. </a:t>
            </a:r>
          </a:p>
          <a:p>
            <a:pPr lvl="1" eaLnBrk="1" hangingPunct="1">
              <a:lnSpc>
                <a:spcPct val="90000"/>
              </a:lnSpc>
            </a:pPr>
            <a:r>
              <a:rPr lang="en-AU" altLang="en-US" sz="1800" dirty="0">
                <a:latin typeface="Times-Roman" charset="0"/>
              </a:rPr>
              <a:t>have good communication </a:t>
            </a:r>
          </a:p>
          <a:p>
            <a:pPr lvl="1" eaLnBrk="1" hangingPunct="1">
              <a:lnSpc>
                <a:spcPct val="90000"/>
              </a:lnSpc>
            </a:pPr>
            <a:r>
              <a:rPr lang="en-AU" altLang="en-US" sz="1800" dirty="0">
                <a:latin typeface="Times-Roman" charset="0"/>
              </a:rPr>
              <a:t>have weekly face to-face meetings </a:t>
            </a:r>
          </a:p>
          <a:p>
            <a:pPr eaLnBrk="1" hangingPunct="1">
              <a:lnSpc>
                <a:spcPct val="90000"/>
              </a:lnSpc>
            </a:pPr>
            <a:r>
              <a:rPr lang="en-AU" altLang="en-US" sz="2000" dirty="0">
                <a:solidFill>
                  <a:schemeClr val="hlink"/>
                </a:solidFill>
                <a:latin typeface="Times-Roman" charset="0"/>
              </a:rPr>
              <a:t>Project management issues. </a:t>
            </a:r>
          </a:p>
          <a:p>
            <a:pPr lvl="1" eaLnBrk="1" hangingPunct="1">
              <a:lnSpc>
                <a:spcPct val="90000"/>
              </a:lnSpc>
            </a:pPr>
            <a:r>
              <a:rPr lang="en-AU" altLang="en-US" sz="1800" dirty="0">
                <a:latin typeface="Times-Roman" charset="0"/>
              </a:rPr>
              <a:t>have someone in charge (the project, the document, the final editing, the schedule, the style)</a:t>
            </a:r>
          </a:p>
          <a:p>
            <a:pPr lvl="1" eaLnBrk="1" hangingPunct="1">
              <a:lnSpc>
                <a:spcPct val="90000"/>
              </a:lnSpc>
            </a:pPr>
            <a:r>
              <a:rPr lang="en-AU" altLang="en-US" sz="1800" dirty="0">
                <a:latin typeface="Times-Roman" charset="0"/>
              </a:rPr>
              <a:t>assign and clarify each person’s responsibilities</a:t>
            </a:r>
          </a:p>
        </p:txBody>
      </p:sp>
      <p:pic>
        <p:nvPicPr>
          <p:cNvPr id="6148" name="Picture 6" descr="MCBD19903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7763" y="2420938"/>
            <a:ext cx="2303462"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6650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74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4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411">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41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41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1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7411">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74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eaLnBrk="1" hangingPunct="1">
              <a:buFontTx/>
              <a:buChar char="•"/>
            </a:pPr>
            <a:r>
              <a:rPr lang="en-US" altLang="en-US" sz="2800" b="1">
                <a:solidFill>
                  <a:srgbClr val="000066"/>
                </a:solidFill>
                <a:latin typeface="Century Gothic" pitchFamily="34" charset="0"/>
              </a:rPr>
              <a:t>Paragraphs usually contain a main point and supporting information</a:t>
            </a:r>
          </a:p>
        </p:txBody>
      </p:sp>
      <p:sp>
        <p:nvSpPr>
          <p:cNvPr id="49155" name="Rectangle 3"/>
          <p:cNvSpPr>
            <a:spLocks noGrp="1" noChangeArrowheads="1"/>
          </p:cNvSpPr>
          <p:nvPr>
            <p:ph type="body" idx="1"/>
          </p:nvPr>
        </p:nvSpPr>
        <p:spPr>
          <a:xfrm>
            <a:off x="1258888" y="1989138"/>
            <a:ext cx="5832475" cy="655637"/>
          </a:xfrm>
        </p:spPr>
        <p:txBody>
          <a:bodyPr/>
          <a:lstStyle/>
          <a:p>
            <a:pPr eaLnBrk="1" hangingPunct="1">
              <a:buFontTx/>
              <a:buNone/>
            </a:pPr>
            <a:r>
              <a:rPr lang="en-US" altLang="en-US" sz="2800" dirty="0">
                <a:solidFill>
                  <a:srgbClr val="000066"/>
                </a:solidFill>
              </a:rPr>
              <a:t>A saucepan is a useful utensil.</a:t>
            </a:r>
          </a:p>
        </p:txBody>
      </p:sp>
      <p:sp>
        <p:nvSpPr>
          <p:cNvPr id="49156" name="Text Box 4"/>
          <p:cNvSpPr txBox="1">
            <a:spLocks noChangeArrowheads="1"/>
          </p:cNvSpPr>
          <p:nvPr/>
        </p:nvSpPr>
        <p:spPr bwMode="auto">
          <a:xfrm>
            <a:off x="1187450" y="2492375"/>
            <a:ext cx="561657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dirty="0">
                <a:solidFill>
                  <a:srgbClr val="000066"/>
                </a:solidFill>
              </a:rPr>
              <a:t>You can use it to boil water, or to carry water. Some hairdressers use to guide their scissors. You could make a stew in it. At a pinch, it could double as a hat.</a:t>
            </a:r>
          </a:p>
          <a:p>
            <a:pPr algn="r" eaLnBrk="1" hangingPunct="1">
              <a:spcBef>
                <a:spcPct val="50000"/>
              </a:spcBef>
              <a:buFontTx/>
              <a:buNone/>
            </a:pPr>
            <a:r>
              <a:rPr lang="en-US" altLang="en-US" sz="1000" dirty="0"/>
              <a:t>Source: Henry J, Writing English for Academic Purposes, USQ (</a:t>
            </a:r>
            <a:r>
              <a:rPr lang="en-US" altLang="en-US" sz="1000" dirty="0" err="1"/>
              <a:t>n.d.</a:t>
            </a:r>
            <a:r>
              <a:rPr lang="en-US" altLang="en-US" sz="1000" dirty="0"/>
              <a:t>)</a:t>
            </a:r>
            <a:r>
              <a:rPr lang="en-US" altLang="en-US" sz="2400" dirty="0"/>
              <a:t>  </a:t>
            </a:r>
          </a:p>
        </p:txBody>
      </p:sp>
      <p:sp>
        <p:nvSpPr>
          <p:cNvPr id="44036" name="Comment 4"/>
          <p:cNvSpPr>
            <a:spLocks noChangeArrowheads="1"/>
          </p:cNvSpPr>
          <p:nvPr/>
        </p:nvSpPr>
        <p:spPr bwMode="auto">
          <a:xfrm>
            <a:off x="6804025" y="2205038"/>
            <a:ext cx="2160588"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rgbClr val="000000"/>
                </a:solidFill>
                <a:latin typeface="Arial" pitchFamily="34" charset="0"/>
              </a:rPr>
              <a:t>Main point</a:t>
            </a:r>
            <a:endParaRPr lang="en-AU" altLang="en-US" sz="1600">
              <a:solidFill>
                <a:srgbClr val="000000"/>
              </a:solidFill>
              <a:latin typeface="Arial" pitchFamily="34" charset="0"/>
            </a:endParaRPr>
          </a:p>
        </p:txBody>
      </p:sp>
      <p:sp>
        <p:nvSpPr>
          <p:cNvPr id="2" name="Comment 4"/>
          <p:cNvSpPr>
            <a:spLocks noChangeArrowheads="1"/>
          </p:cNvSpPr>
          <p:nvPr/>
        </p:nvSpPr>
        <p:spPr bwMode="auto">
          <a:xfrm>
            <a:off x="6804025" y="2924175"/>
            <a:ext cx="2160588" cy="590550"/>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rgbClr val="000000"/>
                </a:solidFill>
                <a:latin typeface="Arial" pitchFamily="34" charset="0"/>
              </a:rPr>
              <a:t>Supporting sentences</a:t>
            </a:r>
            <a:endParaRPr lang="en-AU" altLang="en-US" sz="1600">
              <a:solidFill>
                <a:srgbClr val="000000"/>
              </a:solidFill>
              <a:latin typeface="Arial" pitchFamily="34" charset="0"/>
            </a:endParaRPr>
          </a:p>
        </p:txBody>
      </p:sp>
    </p:spTree>
    <p:extLst>
      <p:ext uri="{BB962C8B-B14F-4D97-AF65-F5344CB8AC3E}">
        <p14:creationId xmlns:p14="http://schemas.microsoft.com/office/powerpoint/2010/main" val="4143326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49156" grpId="0"/>
      <p:bldP spid="44036" grpId="0" animBg="1"/>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67544" y="1196752"/>
            <a:ext cx="4038600" cy="5328592"/>
          </a:xfrm>
          <a:solidFill>
            <a:schemeClr val="bg1"/>
          </a:solidFill>
        </p:spPr>
        <p:txBody>
          <a:bodyPr/>
          <a:lstStyle/>
          <a:p>
            <a:pPr marL="0" indent="0">
              <a:lnSpc>
                <a:spcPct val="80000"/>
              </a:lnSpc>
              <a:buNone/>
            </a:pPr>
            <a:r>
              <a:rPr lang="en-AU" altLang="en-US" b="1" dirty="0"/>
              <a:t>Version 1 (166)</a:t>
            </a:r>
          </a:p>
          <a:p>
            <a:pPr marL="0" indent="0">
              <a:lnSpc>
                <a:spcPct val="80000"/>
              </a:lnSpc>
              <a:buNone/>
            </a:pPr>
            <a:endParaRPr lang="en-AU" altLang="en-US" b="1" dirty="0"/>
          </a:p>
          <a:p>
            <a:pPr marL="0" indent="0">
              <a:lnSpc>
                <a:spcPct val="80000"/>
              </a:lnSpc>
              <a:buNone/>
            </a:pPr>
            <a:r>
              <a:rPr lang="en-AU" altLang="en-US" b="1" u="sng" dirty="0"/>
              <a:t>As we progressed through </a:t>
            </a:r>
            <a:r>
              <a:rPr lang="en-AU" altLang="en-US" b="1" dirty="0"/>
              <a:t>the construction phase, </a:t>
            </a:r>
            <a:r>
              <a:rPr lang="en-AU" altLang="en-US" b="1" u="sng" dirty="0"/>
              <a:t>we</a:t>
            </a:r>
            <a:r>
              <a:rPr lang="en-AU" altLang="en-US" b="1" dirty="0"/>
              <a:t> needed to refocus on the marking criteria and design objectives as overall, this task was indeed about our grade as well as going fast. </a:t>
            </a:r>
          </a:p>
          <a:p>
            <a:pPr>
              <a:lnSpc>
                <a:spcPct val="80000"/>
              </a:lnSpc>
              <a:buNone/>
            </a:pPr>
            <a:endParaRPr lang="en-AU" altLang="en-US" b="1" dirty="0"/>
          </a:p>
          <a:p>
            <a:pPr marL="0" indent="19050">
              <a:lnSpc>
                <a:spcPct val="80000"/>
              </a:lnSpc>
              <a:buNone/>
            </a:pPr>
            <a:r>
              <a:rPr lang="en-AU" altLang="en-US" b="1" u="sng" dirty="0"/>
              <a:t>We had minimised the cost </a:t>
            </a:r>
            <a:r>
              <a:rPr lang="en-AU" altLang="en-US" b="1" dirty="0"/>
              <a:t>by using simple materials throughout the construction and </a:t>
            </a:r>
            <a:r>
              <a:rPr lang="en-AU" altLang="en-US" b="1" u="sng" dirty="0"/>
              <a:t>had kept well</a:t>
            </a:r>
            <a:r>
              <a:rPr lang="en-AU" altLang="en-US" b="1" dirty="0"/>
              <a:t> under budget, </a:t>
            </a:r>
            <a:r>
              <a:rPr lang="en-AU" altLang="en-US" b="1" u="sng" dirty="0"/>
              <a:t>so this was not a concern for us.</a:t>
            </a:r>
            <a:r>
              <a:rPr lang="en-AU" altLang="en-US" b="1" dirty="0"/>
              <a:t> In terms of simplicity, </a:t>
            </a:r>
            <a:r>
              <a:rPr lang="en-AU" altLang="en-US" b="1" u="sng" dirty="0"/>
              <a:t>our group heavily considered this and reworked our </a:t>
            </a:r>
            <a:r>
              <a:rPr lang="en-AU" altLang="en-US" b="1" dirty="0"/>
              <a:t>construction design so that the fan housing and chassis were separate components that could be transported and stored </a:t>
            </a:r>
            <a:r>
              <a:rPr lang="en-AU" altLang="en-US" b="1" u="sng" dirty="0"/>
              <a:t>much easier; locking together simply </a:t>
            </a:r>
            <a:r>
              <a:rPr lang="en-AU" altLang="en-US" b="1" dirty="0"/>
              <a:t>on race day. In terms of manufacturability, </a:t>
            </a:r>
            <a:r>
              <a:rPr lang="en-AU" altLang="en-US" b="1" u="sng" dirty="0"/>
              <a:t>our group </a:t>
            </a:r>
            <a:r>
              <a:rPr lang="en-AU" altLang="en-US" b="1" dirty="0"/>
              <a:t>considered this to be a difficult concept for this task</a:t>
            </a:r>
            <a:r>
              <a:rPr lang="en-AU" altLang="en-US" b="1" u="sng" dirty="0"/>
              <a:t>, as it seemed far-fetched the models would be mass-replicated.</a:t>
            </a:r>
            <a:r>
              <a:rPr lang="en-AU" altLang="en-US" b="1" dirty="0"/>
              <a:t> However </a:t>
            </a:r>
            <a:r>
              <a:rPr lang="en-AU" altLang="en-US" b="1" u="sng" dirty="0"/>
              <a:t>our group did </a:t>
            </a:r>
            <a:r>
              <a:rPr lang="en-AU" altLang="en-US" b="1" dirty="0"/>
              <a:t>use simple materials and minimised the </a:t>
            </a:r>
            <a:r>
              <a:rPr lang="en-AU" altLang="en-US" b="1" u="sng" dirty="0"/>
              <a:t>amount </a:t>
            </a:r>
            <a:r>
              <a:rPr lang="en-AU" altLang="en-US" b="1" dirty="0"/>
              <a:t>of moving parts to enhance the overall manufacturability, as well as simplicity. </a:t>
            </a:r>
            <a:r>
              <a:rPr lang="en-AU" altLang="en-US" b="1" u="sng" dirty="0"/>
              <a:t>The team felt that</a:t>
            </a:r>
            <a:r>
              <a:rPr lang="en-AU" altLang="en-US" b="1" dirty="0"/>
              <a:t> the redesigned fan-box and in particular the previously designed space-frame chassis would contribute well to the innovation marks.</a:t>
            </a:r>
            <a:endParaRPr lang="en-US" altLang="en-US" b="1" dirty="0"/>
          </a:p>
          <a:p>
            <a:pPr marL="0" indent="0">
              <a:buNone/>
            </a:pPr>
            <a:endParaRPr lang="en-AU" dirty="0"/>
          </a:p>
        </p:txBody>
      </p:sp>
      <p:sp>
        <p:nvSpPr>
          <p:cNvPr id="5" name="Content Placeholder 4"/>
          <p:cNvSpPr>
            <a:spLocks noGrp="1"/>
          </p:cNvSpPr>
          <p:nvPr>
            <p:ph sz="half" idx="2"/>
          </p:nvPr>
        </p:nvSpPr>
        <p:spPr>
          <a:xfrm>
            <a:off x="4788024" y="1196752"/>
            <a:ext cx="4038600" cy="5328592"/>
          </a:xfrm>
          <a:solidFill>
            <a:schemeClr val="bg1"/>
          </a:solidFill>
        </p:spPr>
        <p:txBody>
          <a:bodyPr/>
          <a:lstStyle/>
          <a:p>
            <a:pPr>
              <a:lnSpc>
                <a:spcPct val="80000"/>
              </a:lnSpc>
              <a:buNone/>
            </a:pPr>
            <a:r>
              <a:rPr lang="en-AU" altLang="en-US" b="1" dirty="0"/>
              <a:t>Version 2 (140)</a:t>
            </a:r>
          </a:p>
          <a:p>
            <a:pPr>
              <a:lnSpc>
                <a:spcPct val="80000"/>
              </a:lnSpc>
              <a:buNone/>
            </a:pPr>
            <a:endParaRPr lang="en-AU" altLang="en-US" b="1" dirty="0"/>
          </a:p>
          <a:p>
            <a:pPr marL="85725" indent="0">
              <a:lnSpc>
                <a:spcPct val="80000"/>
              </a:lnSpc>
              <a:buNone/>
            </a:pPr>
            <a:r>
              <a:rPr lang="en-AU" altLang="en-US" b="1" dirty="0"/>
              <a:t>Throughout the construction phase, the team needed to refocus on the marking criteria and design objectives as overall, this task was indeed about grades as well as speed.</a:t>
            </a:r>
          </a:p>
          <a:p>
            <a:pPr>
              <a:lnSpc>
                <a:spcPct val="80000"/>
              </a:lnSpc>
              <a:buNone/>
            </a:pPr>
            <a:endParaRPr lang="en-AU" altLang="en-US" b="1" dirty="0"/>
          </a:p>
          <a:p>
            <a:pPr marL="85725" indent="0">
              <a:lnSpc>
                <a:spcPct val="80000"/>
              </a:lnSpc>
              <a:buNone/>
            </a:pPr>
            <a:r>
              <a:rPr lang="en-AU" altLang="en-US" b="1" dirty="0"/>
              <a:t> Cost was minimised by using simple materials throughout the construction to ensure the project remained under budget. In terms of simplicity, the construction design  was reworked so that the fan housing and the chassis were separate components that could be easily transported and stored, and then locked together on race day. In terms of manufacturability, the team considered this to be a difficult concept as it seemed unrealistic that the models would be mass-produced. However use of simple materials and a minimum number of moving parts does enhance the overall manufacturability, as well as simplicity. The redesigned fan-box and in particular the space-frame chassis design should contribute well to the innovation marks.</a:t>
            </a:r>
            <a:endParaRPr lang="en-US" altLang="en-US" b="1" dirty="0"/>
          </a:p>
          <a:p>
            <a:endParaRPr lang="en-AU" dirty="0"/>
          </a:p>
        </p:txBody>
      </p:sp>
      <p:sp>
        <p:nvSpPr>
          <p:cNvPr id="2" name="Title 1"/>
          <p:cNvSpPr>
            <a:spLocks noGrp="1"/>
          </p:cNvSpPr>
          <p:nvPr>
            <p:ph type="title"/>
          </p:nvPr>
        </p:nvSpPr>
        <p:spPr/>
        <p:txBody>
          <a:bodyPr/>
          <a:lstStyle/>
          <a:p>
            <a:r>
              <a:rPr lang="en-AU" dirty="0"/>
              <a:t>The importance of rewriting ! </a:t>
            </a:r>
          </a:p>
        </p:txBody>
      </p:sp>
    </p:spTree>
    <p:extLst>
      <p:ext uri="{BB962C8B-B14F-4D97-AF65-F5344CB8AC3E}">
        <p14:creationId xmlns:p14="http://schemas.microsoft.com/office/powerpoint/2010/main" val="179206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z="4000"/>
              <a:t>What distinguishes a pass from a distinction in writing?</a:t>
            </a:r>
          </a:p>
        </p:txBody>
      </p:sp>
      <p:sp>
        <p:nvSpPr>
          <p:cNvPr id="55299" name="Rectangle 3"/>
          <p:cNvSpPr>
            <a:spLocks noGrp="1" noChangeArrowheads="1"/>
          </p:cNvSpPr>
          <p:nvPr>
            <p:ph type="body" idx="1"/>
          </p:nvPr>
        </p:nvSpPr>
        <p:spPr>
          <a:xfrm>
            <a:off x="1331913" y="1844675"/>
            <a:ext cx="6840487" cy="4114800"/>
          </a:xfrm>
        </p:spPr>
        <p:txBody>
          <a:bodyPr/>
          <a:lstStyle/>
          <a:p>
            <a:pPr eaLnBrk="1" hangingPunct="1">
              <a:lnSpc>
                <a:spcPct val="80000"/>
              </a:lnSpc>
              <a:buFontTx/>
              <a:buNone/>
            </a:pPr>
            <a:r>
              <a:rPr lang="en-US" altLang="en-US" sz="1600" dirty="0"/>
              <a:t>Essay Question: The cat sat on the mat. Discuss.</a:t>
            </a:r>
          </a:p>
          <a:p>
            <a:pPr eaLnBrk="1" hangingPunct="1">
              <a:lnSpc>
                <a:spcPct val="80000"/>
              </a:lnSpc>
              <a:buFontTx/>
              <a:buNone/>
            </a:pPr>
            <a:r>
              <a:rPr lang="en-US" altLang="en-US" sz="1600" dirty="0"/>
              <a:t>Fail: </a:t>
            </a:r>
          </a:p>
          <a:p>
            <a:pPr eaLnBrk="1" hangingPunct="1">
              <a:lnSpc>
                <a:spcPct val="80000"/>
              </a:lnSpc>
              <a:buFontTx/>
              <a:buNone/>
            </a:pPr>
            <a:r>
              <a:rPr lang="en-US" altLang="en-US" sz="1600" b="1" dirty="0">
                <a:solidFill>
                  <a:schemeClr val="accent2"/>
                </a:solidFill>
              </a:rPr>
              <a:t>     The cat sat on the ground.</a:t>
            </a:r>
          </a:p>
          <a:p>
            <a:pPr eaLnBrk="1" hangingPunct="1">
              <a:lnSpc>
                <a:spcPct val="80000"/>
              </a:lnSpc>
              <a:buFontTx/>
              <a:buNone/>
            </a:pPr>
            <a:r>
              <a:rPr lang="en-US" altLang="en-US" sz="1600" dirty="0"/>
              <a:t>Fail/pass: </a:t>
            </a:r>
          </a:p>
          <a:p>
            <a:pPr eaLnBrk="1" hangingPunct="1">
              <a:lnSpc>
                <a:spcPct val="80000"/>
              </a:lnSpc>
              <a:buFontTx/>
              <a:buNone/>
            </a:pPr>
            <a:r>
              <a:rPr lang="en-US" altLang="en-US" sz="1600" b="1" dirty="0">
                <a:solidFill>
                  <a:schemeClr val="accent2"/>
                </a:solidFill>
              </a:rPr>
              <a:t>     The cat sit on the mat.</a:t>
            </a:r>
          </a:p>
          <a:p>
            <a:pPr eaLnBrk="1" hangingPunct="1">
              <a:lnSpc>
                <a:spcPct val="80000"/>
              </a:lnSpc>
              <a:buFontTx/>
              <a:buNone/>
            </a:pPr>
            <a:r>
              <a:rPr lang="en-US" altLang="en-US" sz="1600" dirty="0"/>
              <a:t>Pass/Credit: </a:t>
            </a:r>
          </a:p>
          <a:p>
            <a:pPr eaLnBrk="1" hangingPunct="1">
              <a:lnSpc>
                <a:spcPct val="80000"/>
              </a:lnSpc>
              <a:buFontTx/>
              <a:buNone/>
            </a:pPr>
            <a:r>
              <a:rPr lang="en-US" altLang="en-US" sz="1600" b="1" dirty="0">
                <a:solidFill>
                  <a:schemeClr val="accent2"/>
                </a:solidFill>
              </a:rPr>
              <a:t>     The cat sat on the mat, which made the mat flat</a:t>
            </a:r>
            <a:r>
              <a:rPr lang="en-US" altLang="en-US" sz="1600" dirty="0"/>
              <a:t>.</a:t>
            </a:r>
          </a:p>
          <a:p>
            <a:pPr eaLnBrk="1" hangingPunct="1">
              <a:lnSpc>
                <a:spcPct val="80000"/>
              </a:lnSpc>
              <a:buFontTx/>
              <a:buNone/>
            </a:pPr>
            <a:r>
              <a:rPr lang="en-US" altLang="en-US" sz="1600" dirty="0"/>
              <a:t>Credit/Distinction: </a:t>
            </a:r>
          </a:p>
          <a:p>
            <a:pPr eaLnBrk="1" hangingPunct="1">
              <a:lnSpc>
                <a:spcPct val="80000"/>
              </a:lnSpc>
              <a:buFontTx/>
              <a:buNone/>
            </a:pPr>
            <a:r>
              <a:rPr lang="en-US" altLang="en-US" sz="1600" b="1" dirty="0">
                <a:solidFill>
                  <a:schemeClr val="accent2"/>
                </a:solidFill>
              </a:rPr>
              <a:t>      The cat sat on the mat, which made the mat flat. Therefore cats should be kept off mats.</a:t>
            </a:r>
          </a:p>
          <a:p>
            <a:pPr eaLnBrk="1" hangingPunct="1">
              <a:lnSpc>
                <a:spcPct val="80000"/>
              </a:lnSpc>
              <a:buFontTx/>
              <a:buNone/>
            </a:pPr>
            <a:r>
              <a:rPr lang="en-US" altLang="en-US" sz="1600" dirty="0"/>
              <a:t>Distinction/HD: </a:t>
            </a:r>
          </a:p>
          <a:p>
            <a:pPr>
              <a:lnSpc>
                <a:spcPct val="80000"/>
              </a:lnSpc>
              <a:buNone/>
            </a:pPr>
            <a:r>
              <a:rPr lang="en-US" altLang="en-US" sz="1600" b="1" dirty="0">
                <a:solidFill>
                  <a:schemeClr val="accent2"/>
                </a:solidFill>
              </a:rPr>
              <a:t>      The cat sat on the mat, which made the mat flat. Smith (1996, p.7) demonstrated  that “cats sitting on mats have a positive effect on compressibility”. One solution is for cats to be kept off mats. A better solution is for cats to be provided with non-compressible seating.</a:t>
            </a:r>
            <a:endParaRPr lang="en-US" altLang="en-US" sz="1600" dirty="0"/>
          </a:p>
          <a:p>
            <a:pPr eaLnBrk="1" hangingPunct="1">
              <a:lnSpc>
                <a:spcPct val="80000"/>
              </a:lnSpc>
            </a:pPr>
            <a:endParaRPr lang="en-US" altLang="en-US" sz="1600" dirty="0"/>
          </a:p>
          <a:p>
            <a:pPr algn="r" eaLnBrk="1" hangingPunct="1">
              <a:lnSpc>
                <a:spcPct val="80000"/>
              </a:lnSpc>
              <a:buFontTx/>
              <a:buNone/>
            </a:pPr>
            <a:r>
              <a:rPr lang="en-US" altLang="en-US" sz="800" dirty="0"/>
              <a:t>Source unknown- Adapted from: UOSS Course Notes (2003) The Learning Centre. UNSW.  </a:t>
            </a:r>
          </a:p>
        </p:txBody>
      </p:sp>
    </p:spTree>
    <p:extLst>
      <p:ext uri="{BB962C8B-B14F-4D97-AF65-F5344CB8AC3E}">
        <p14:creationId xmlns:p14="http://schemas.microsoft.com/office/powerpoint/2010/main" val="1507858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52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52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529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52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AU" altLang="en-US" sz="4000"/>
              <a:t>To develop a consistent style and clear writing</a:t>
            </a:r>
          </a:p>
        </p:txBody>
      </p:sp>
      <p:sp>
        <p:nvSpPr>
          <p:cNvPr id="30723" name="Rectangle 3"/>
          <p:cNvSpPr>
            <a:spLocks noGrp="1" noChangeArrowheads="1"/>
          </p:cNvSpPr>
          <p:nvPr>
            <p:ph type="body" idx="1"/>
          </p:nvPr>
        </p:nvSpPr>
        <p:spPr>
          <a:xfrm>
            <a:off x="457200" y="1700808"/>
            <a:ext cx="8229600" cy="4320480"/>
          </a:xfrm>
        </p:spPr>
        <p:txBody>
          <a:bodyPr/>
          <a:lstStyle/>
          <a:p>
            <a:pPr eaLnBrk="1" hangingPunct="1">
              <a:lnSpc>
                <a:spcPct val="90000"/>
              </a:lnSpc>
            </a:pPr>
            <a:r>
              <a:rPr lang="en-AU" altLang="en-US" sz="2800" dirty="0">
                <a:solidFill>
                  <a:srgbClr val="000066"/>
                </a:solidFill>
              </a:rPr>
              <a:t>Follow advice – formatting &amp; style of writing</a:t>
            </a:r>
          </a:p>
          <a:p>
            <a:pPr eaLnBrk="1" hangingPunct="1">
              <a:lnSpc>
                <a:spcPct val="90000"/>
              </a:lnSpc>
            </a:pPr>
            <a:r>
              <a:rPr lang="en-AU" altLang="en-US" sz="2800" dirty="0">
                <a:solidFill>
                  <a:srgbClr val="000066"/>
                </a:solidFill>
              </a:rPr>
              <a:t>Notice how good writers organise ideas and express opinions –choose similar structures and expressions</a:t>
            </a:r>
          </a:p>
          <a:p>
            <a:pPr eaLnBrk="1" hangingPunct="1">
              <a:lnSpc>
                <a:spcPct val="90000"/>
              </a:lnSpc>
            </a:pPr>
            <a:r>
              <a:rPr lang="en-AU" altLang="en-US" sz="2800" dirty="0">
                <a:solidFill>
                  <a:srgbClr val="000066"/>
                </a:solidFill>
              </a:rPr>
              <a:t>Use checklists &amp; assessment guidelines/criteria</a:t>
            </a:r>
          </a:p>
          <a:p>
            <a:pPr eaLnBrk="1" hangingPunct="1">
              <a:lnSpc>
                <a:spcPct val="90000"/>
              </a:lnSpc>
            </a:pPr>
            <a:r>
              <a:rPr lang="en-AU" altLang="en-US" sz="2800" dirty="0">
                <a:solidFill>
                  <a:srgbClr val="000066"/>
                </a:solidFill>
              </a:rPr>
              <a:t>Give text ‘the drawer treatment’</a:t>
            </a:r>
          </a:p>
          <a:p>
            <a:pPr eaLnBrk="1" hangingPunct="1">
              <a:lnSpc>
                <a:spcPct val="90000"/>
              </a:lnSpc>
            </a:pPr>
            <a:r>
              <a:rPr lang="en-AU" altLang="en-US" sz="2800" dirty="0">
                <a:solidFill>
                  <a:srgbClr val="000066"/>
                </a:solidFill>
              </a:rPr>
              <a:t>Be prepared to rewrite a text more than once!</a:t>
            </a:r>
          </a:p>
          <a:p>
            <a:pPr eaLnBrk="1" hangingPunct="1">
              <a:lnSpc>
                <a:spcPct val="90000"/>
              </a:lnSpc>
            </a:pPr>
            <a:r>
              <a:rPr lang="en-AU" altLang="en-US" sz="2800" dirty="0">
                <a:solidFill>
                  <a:srgbClr val="000066"/>
                </a:solidFill>
              </a:rPr>
              <a:t>Recognise when you have a problem and do something about it; such as….</a:t>
            </a:r>
          </a:p>
        </p:txBody>
      </p:sp>
    </p:spTree>
    <p:extLst>
      <p:ext uri="{BB962C8B-B14F-4D97-AF65-F5344CB8AC3E}">
        <p14:creationId xmlns:p14="http://schemas.microsoft.com/office/powerpoint/2010/main" val="28722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2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4213" y="115888"/>
            <a:ext cx="7772400" cy="1143000"/>
          </a:xfrm>
        </p:spPr>
        <p:txBody>
          <a:bodyPr/>
          <a:lstStyle/>
          <a:p>
            <a:pPr eaLnBrk="1" hangingPunct="1"/>
            <a:r>
              <a:rPr lang="en-US" altLang="en-US"/>
              <a:t>Recommended Resources</a:t>
            </a:r>
          </a:p>
        </p:txBody>
      </p:sp>
      <p:sp>
        <p:nvSpPr>
          <p:cNvPr id="39939" name="Rectangle 3"/>
          <p:cNvSpPr>
            <a:spLocks noGrp="1" noChangeArrowheads="1"/>
          </p:cNvSpPr>
          <p:nvPr>
            <p:ph type="body" idx="1"/>
          </p:nvPr>
        </p:nvSpPr>
        <p:spPr>
          <a:xfrm>
            <a:off x="611188" y="1268413"/>
            <a:ext cx="7772400" cy="4114800"/>
          </a:xfrm>
        </p:spPr>
        <p:txBody>
          <a:bodyPr/>
          <a:lstStyle/>
          <a:p>
            <a:pPr eaLnBrk="1" hangingPunct="1">
              <a:lnSpc>
                <a:spcPct val="90000"/>
              </a:lnSpc>
            </a:pPr>
            <a:r>
              <a:rPr lang="en-US" altLang="en-US" sz="2400" dirty="0" err="1">
                <a:solidFill>
                  <a:srgbClr val="FF0000"/>
                </a:solidFill>
              </a:rPr>
              <a:t>iWRITE</a:t>
            </a:r>
            <a:r>
              <a:rPr lang="en-US" altLang="en-US" sz="2400" dirty="0"/>
              <a:t>- (see the Communications Lectures topic in Moodle ) </a:t>
            </a:r>
            <a:r>
              <a:rPr lang="en-AU" altLang="en-US" sz="2400" u="sng" dirty="0">
                <a:hlinkClick r:id="rId2"/>
              </a:rPr>
              <a:t>http://iwrite.unsw.edu.au/iwrite/ENGINEERING/Reports/Design-Reports/Writing-Engineering-Design-Reports.html</a:t>
            </a:r>
            <a:r>
              <a:rPr lang="en-AU" altLang="en-US" sz="2400" u="sng" dirty="0"/>
              <a:t> </a:t>
            </a:r>
          </a:p>
          <a:p>
            <a:pPr>
              <a:lnSpc>
                <a:spcPct val="90000"/>
              </a:lnSpc>
            </a:pPr>
            <a:r>
              <a:rPr lang="en-AU" altLang="en-US" sz="2400" u="sng" dirty="0">
                <a:solidFill>
                  <a:srgbClr val="FF0000"/>
                </a:solidFill>
              </a:rPr>
              <a:t>Writing Clearly </a:t>
            </a:r>
            <a:r>
              <a:rPr lang="en-AU" altLang="en-US" sz="2400" u="sng" dirty="0"/>
              <a:t>(paragraphs) </a:t>
            </a:r>
            <a:r>
              <a:rPr lang="en-AU" altLang="en-US" sz="2400" u="sng" dirty="0">
                <a:hlinkClick r:id="rId3"/>
              </a:rPr>
              <a:t>http://iwrite.unsw.edu.au/iwrite/ENGINEERING/Writing-Clearly/Writing-Clearly-intro.html</a:t>
            </a:r>
            <a:r>
              <a:rPr lang="en-AU" altLang="en-US" sz="2400" u="sng" dirty="0"/>
              <a:t>  </a:t>
            </a:r>
          </a:p>
          <a:p>
            <a:pPr eaLnBrk="1" hangingPunct="1">
              <a:lnSpc>
                <a:spcPct val="90000"/>
              </a:lnSpc>
            </a:pPr>
            <a:r>
              <a:rPr lang="en-US" altLang="en-US" sz="2400" b="1" dirty="0"/>
              <a:t>Learning Centre services </a:t>
            </a:r>
            <a:r>
              <a:rPr lang="en-US" altLang="en-US" sz="2400" dirty="0"/>
              <a:t>– consultations, workshops, online resources. </a:t>
            </a:r>
            <a:r>
              <a:rPr lang="en-US" altLang="en-US" sz="2400" dirty="0">
                <a:hlinkClick r:id="rId4"/>
              </a:rPr>
              <a:t>http://www.lc.unsw.edu.au</a:t>
            </a:r>
            <a:r>
              <a:rPr lang="en-US" altLang="en-US" sz="2400" dirty="0"/>
              <a:t>      </a:t>
            </a:r>
          </a:p>
        </p:txBody>
      </p:sp>
      <p:pic>
        <p:nvPicPr>
          <p:cNvPr id="481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4978" y="5040313"/>
            <a:ext cx="6227762"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836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85800" y="11113"/>
            <a:ext cx="7772400" cy="1143000"/>
          </a:xfrm>
        </p:spPr>
        <p:txBody>
          <a:bodyPr/>
          <a:lstStyle/>
          <a:p>
            <a:endParaRPr lang="en-AU" altLang="en-US"/>
          </a:p>
        </p:txBody>
      </p:sp>
      <p:pic>
        <p:nvPicPr>
          <p:cNvPr id="51204" name="Picture 2" descr="http://lisamcalister.com/wp-content/uploads/question-tim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7463"/>
            <a:ext cx="7572375"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2124075" y="261938"/>
            <a:ext cx="5256213" cy="863600"/>
          </a:xfrm>
          <a:prstGeom prst="rect">
            <a:avLst/>
          </a:prstGeom>
          <a:solidFill>
            <a:srgbClr val="99FFCC"/>
          </a:solidFill>
          <a:ln>
            <a:noFill/>
          </a:ln>
        </p:spPr>
        <p:txBody>
          <a:bodyPr anchor="ctr"/>
          <a:lstStyle>
            <a:lvl1pPr algn="ctr" rtl="0" eaLnBrk="0" fontAlgn="base" hangingPunct="0">
              <a:spcBef>
                <a:spcPct val="0"/>
              </a:spcBef>
              <a:spcAft>
                <a:spcPct val="0"/>
              </a:spcAft>
              <a:defRPr sz="3600">
                <a:solidFill>
                  <a:schemeClr val="tx2"/>
                </a:solidFill>
                <a:latin typeface="+mj-lt"/>
                <a:ea typeface="MS PGothic" pitchFamily="34" charset="-128"/>
                <a:cs typeface="+mj-cs"/>
              </a:defRPr>
            </a:lvl1pPr>
            <a:lvl2pPr algn="ctr" rtl="0" eaLnBrk="0" fontAlgn="base" hangingPunct="0">
              <a:spcBef>
                <a:spcPct val="0"/>
              </a:spcBef>
              <a:spcAft>
                <a:spcPct val="0"/>
              </a:spcAft>
              <a:defRPr sz="3600">
                <a:solidFill>
                  <a:schemeClr val="tx2"/>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600">
                <a:solidFill>
                  <a:schemeClr val="tx2"/>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600">
                <a:solidFill>
                  <a:schemeClr val="tx2"/>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600">
                <a:solidFill>
                  <a:schemeClr val="tx2"/>
                </a:solidFill>
                <a:latin typeface="Arial"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Arial" charset="0"/>
                <a:ea typeface="ＭＳ Ｐゴシック" charset="-128"/>
                <a:cs typeface="ＭＳ Ｐゴシック" charset="-128"/>
              </a:defRPr>
            </a:lvl6pPr>
            <a:lvl7pPr marL="914400" algn="ctr" rtl="0" fontAlgn="base">
              <a:spcBef>
                <a:spcPct val="0"/>
              </a:spcBef>
              <a:spcAft>
                <a:spcPct val="0"/>
              </a:spcAft>
              <a:defRPr sz="4400">
                <a:solidFill>
                  <a:schemeClr val="tx2"/>
                </a:solidFill>
                <a:latin typeface="Arial" charset="0"/>
                <a:ea typeface="ＭＳ Ｐゴシック" charset="-128"/>
                <a:cs typeface="ＭＳ Ｐゴシック" charset="-128"/>
              </a:defRPr>
            </a:lvl7pPr>
            <a:lvl8pPr marL="1371600" algn="ctr" rtl="0" fontAlgn="base">
              <a:spcBef>
                <a:spcPct val="0"/>
              </a:spcBef>
              <a:spcAft>
                <a:spcPct val="0"/>
              </a:spcAft>
              <a:defRPr sz="4400">
                <a:solidFill>
                  <a:schemeClr val="tx2"/>
                </a:solidFill>
                <a:latin typeface="Arial" charset="0"/>
                <a:ea typeface="ＭＳ Ｐゴシック" charset="-128"/>
                <a:cs typeface="ＭＳ Ｐゴシック" charset="-128"/>
              </a:defRPr>
            </a:lvl8pPr>
            <a:lvl9pPr marL="1828800" algn="ctr" rtl="0" fontAlgn="base">
              <a:spcBef>
                <a:spcPct val="0"/>
              </a:spcBef>
              <a:spcAft>
                <a:spcPct val="0"/>
              </a:spcAft>
              <a:defRPr sz="4400">
                <a:solidFill>
                  <a:schemeClr val="tx2"/>
                </a:solidFill>
                <a:latin typeface="Arial" charset="0"/>
                <a:ea typeface="ＭＳ Ｐゴシック" charset="-128"/>
                <a:cs typeface="ＭＳ Ｐゴシック" charset="-128"/>
              </a:defRPr>
            </a:lvl9pPr>
          </a:lstStyle>
          <a:p>
            <a:pPr>
              <a:defRPr/>
            </a:pPr>
            <a:r>
              <a:rPr lang="en-AU" b="1" kern="0" dirty="0"/>
              <a:t> </a:t>
            </a:r>
            <a:r>
              <a:rPr lang="en-AU" b="1" kern="0" dirty="0">
                <a:solidFill>
                  <a:schemeClr val="accent6"/>
                </a:solidFill>
              </a:rPr>
              <a:t>Question Time! </a:t>
            </a:r>
          </a:p>
        </p:txBody>
      </p:sp>
      <p:sp>
        <p:nvSpPr>
          <p:cNvPr id="51206" name="Slide Number Placeholder 1"/>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FCE9AA9-76D2-4466-978E-71FA57DB33E5}" type="slidenum">
              <a:rPr lang="en-AU" altLang="en-US" sz="1400" smtClean="0"/>
              <a:pPr eaLnBrk="1" hangingPunct="1">
                <a:spcBef>
                  <a:spcPct val="0"/>
                </a:spcBef>
                <a:buFontTx/>
                <a:buNone/>
              </a:pPr>
              <a:t>45</a:t>
            </a:fld>
            <a:endParaRPr lang="en-AU" altLang="en-US" sz="1400"/>
          </a:p>
        </p:txBody>
      </p:sp>
    </p:spTree>
    <p:extLst>
      <p:ext uri="{BB962C8B-B14F-4D97-AF65-F5344CB8AC3E}">
        <p14:creationId xmlns:p14="http://schemas.microsoft.com/office/powerpoint/2010/main" val="3796427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z="1600">
                <a:solidFill>
                  <a:schemeClr val="tx1"/>
                </a:solidFill>
              </a:rPr>
              <a:t>References</a:t>
            </a:r>
          </a:p>
        </p:txBody>
      </p:sp>
      <p:sp>
        <p:nvSpPr>
          <p:cNvPr id="49155" name="Rectangle 3"/>
          <p:cNvSpPr>
            <a:spLocks noGrp="1" noChangeArrowheads="1"/>
          </p:cNvSpPr>
          <p:nvPr>
            <p:ph type="body" idx="1"/>
          </p:nvPr>
        </p:nvSpPr>
        <p:spPr/>
        <p:txBody>
          <a:bodyPr/>
          <a:lstStyle/>
          <a:p>
            <a:pPr eaLnBrk="1" hangingPunct="1">
              <a:lnSpc>
                <a:spcPct val="90000"/>
              </a:lnSpc>
              <a:buFontTx/>
              <a:buNone/>
            </a:pPr>
            <a:r>
              <a:rPr lang="en-AU" altLang="en-US" sz="1600"/>
              <a:t>Dominick P, Demel J, Lawbaugh W, Freuler R, Kinzel G, &amp; Fromm E,</a:t>
            </a:r>
            <a:r>
              <a:rPr lang="en-AU" altLang="en-US" sz="1600" i="1"/>
              <a:t> </a:t>
            </a:r>
            <a:r>
              <a:rPr lang="en-AU" altLang="en-US" sz="1600"/>
              <a:t>2001,</a:t>
            </a:r>
            <a:r>
              <a:rPr lang="en-AU" altLang="en-US" sz="1600" i="1"/>
              <a:t>Tools and Tactics of Design, </a:t>
            </a:r>
            <a:r>
              <a:rPr lang="en-AU" altLang="en-US" sz="1600"/>
              <a:t>John Wiley, New York, pp187 –191.</a:t>
            </a:r>
          </a:p>
          <a:p>
            <a:pPr eaLnBrk="1" hangingPunct="1">
              <a:lnSpc>
                <a:spcPct val="90000"/>
              </a:lnSpc>
              <a:buFontTx/>
              <a:buNone/>
            </a:pPr>
            <a:r>
              <a:rPr lang="en-AU" altLang="en-US" sz="1600"/>
              <a:t>Hagan P, &amp; Mort P, 2006, </a:t>
            </a:r>
            <a:r>
              <a:rPr lang="en-AU" altLang="en-US" sz="1600" i="1"/>
              <a:t>Guide to writing in mining engineering</a:t>
            </a:r>
            <a:r>
              <a:rPr lang="en-AU" altLang="en-US" sz="1600"/>
              <a:t>, UNSW, Sydney Australia.</a:t>
            </a:r>
          </a:p>
          <a:p>
            <a:pPr eaLnBrk="1" hangingPunct="1">
              <a:lnSpc>
                <a:spcPct val="90000"/>
              </a:lnSpc>
              <a:buFontTx/>
              <a:buNone/>
            </a:pPr>
            <a:r>
              <a:rPr lang="en-AU" altLang="en-US" sz="1600"/>
              <a:t>Voland G,</a:t>
            </a:r>
            <a:r>
              <a:rPr lang="en-AU" altLang="en-US" sz="1600" i="1"/>
              <a:t> </a:t>
            </a:r>
            <a:r>
              <a:rPr lang="en-AU" altLang="en-US" sz="1600"/>
              <a:t>2004,</a:t>
            </a:r>
            <a:r>
              <a:rPr lang="en-AU" altLang="en-US" sz="1600" i="1"/>
              <a:t> Engineering by Design”, </a:t>
            </a:r>
            <a:r>
              <a:rPr lang="en-AU" altLang="en-US" sz="1600"/>
              <a:t>Pearson Prentice Hall, New Jersey, pp14-16, pp 410-411.</a:t>
            </a:r>
            <a:r>
              <a:rPr lang="en-AU" altLang="en-US" sz="2000"/>
              <a:t> </a:t>
            </a:r>
          </a:p>
          <a:p>
            <a:pPr eaLnBrk="1" hangingPunct="1">
              <a:lnSpc>
                <a:spcPct val="90000"/>
              </a:lnSpc>
              <a:buFontTx/>
              <a:buNone/>
            </a:pPr>
            <a:endParaRPr lang="en-US" altLang="en-US" sz="2000" b="1"/>
          </a:p>
          <a:p>
            <a:pPr eaLnBrk="1" hangingPunct="1">
              <a:lnSpc>
                <a:spcPct val="90000"/>
              </a:lnSpc>
              <a:buFontTx/>
              <a:buNone/>
            </a:pPr>
            <a:endParaRPr lang="en-US" altLang="en-US"/>
          </a:p>
        </p:txBody>
      </p:sp>
    </p:spTree>
    <p:extLst>
      <p:ext uri="{BB962C8B-B14F-4D97-AF65-F5344CB8AC3E}">
        <p14:creationId xmlns:p14="http://schemas.microsoft.com/office/powerpoint/2010/main" val="3578331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F580-2C5F-4388-9D9C-B7993FD1F0A1}"/>
              </a:ext>
            </a:extLst>
          </p:cNvPr>
          <p:cNvSpPr>
            <a:spLocks noGrp="1"/>
          </p:cNvSpPr>
          <p:nvPr>
            <p:ph type="title"/>
          </p:nvPr>
        </p:nvSpPr>
        <p:spPr/>
        <p:txBody>
          <a:bodyPr/>
          <a:lstStyle/>
          <a:p>
            <a:r>
              <a:rPr lang="en-AU" dirty="0"/>
              <a:t>Week 2 ID Writing task news</a:t>
            </a:r>
          </a:p>
        </p:txBody>
      </p:sp>
      <p:sp>
        <p:nvSpPr>
          <p:cNvPr id="3" name="Content Placeholder 2">
            <a:extLst>
              <a:ext uri="{FF2B5EF4-FFF2-40B4-BE49-F238E27FC236}">
                <a16:creationId xmlns:a16="http://schemas.microsoft.com/office/drawing/2014/main" id="{0E7F45AB-0C15-48A9-842B-8333A2E68B73}"/>
              </a:ext>
            </a:extLst>
          </p:cNvPr>
          <p:cNvSpPr>
            <a:spLocks noGrp="1"/>
          </p:cNvSpPr>
          <p:nvPr>
            <p:ph idx="1"/>
          </p:nvPr>
        </p:nvSpPr>
        <p:spPr/>
        <p:txBody>
          <a:bodyPr/>
          <a:lstStyle/>
          <a:p>
            <a:r>
              <a:rPr lang="en-AU" sz="2000" dirty="0"/>
              <a:t>You can now view your feedback and grade.</a:t>
            </a:r>
          </a:p>
          <a:p>
            <a:r>
              <a:rPr lang="en-AU" sz="2000" dirty="0"/>
              <a:t>Read the file that says ‘Read this first!’</a:t>
            </a:r>
          </a:p>
          <a:p>
            <a:r>
              <a:rPr lang="en-AU" sz="2000" dirty="0"/>
              <a:t>Remember the 4 ratings are NOT MARKS – they are FEEDBACK – your individual writing profile </a:t>
            </a:r>
          </a:p>
          <a:p>
            <a:r>
              <a:rPr lang="en-AU" sz="2000" dirty="0"/>
              <a:t>The mark in the grade book  is based on the content and relevance of your answer – n/5%</a:t>
            </a:r>
          </a:p>
          <a:p>
            <a:r>
              <a:rPr lang="en-AU" sz="2000" dirty="0"/>
              <a:t>If you want help advice on developing your writing can email Pam Mort </a:t>
            </a:r>
          </a:p>
        </p:txBody>
      </p:sp>
    </p:spTree>
    <p:extLst>
      <p:ext uri="{BB962C8B-B14F-4D97-AF65-F5344CB8AC3E}">
        <p14:creationId xmlns:p14="http://schemas.microsoft.com/office/powerpoint/2010/main" val="264923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1967-9AE0-4DCD-9C1A-5FFA34731CD5}"/>
              </a:ext>
            </a:extLst>
          </p:cNvPr>
          <p:cNvSpPr>
            <a:spLocks noGrp="1"/>
          </p:cNvSpPr>
          <p:nvPr>
            <p:ph type="title"/>
          </p:nvPr>
        </p:nvSpPr>
        <p:spPr/>
        <p:txBody>
          <a:bodyPr/>
          <a:lstStyle/>
          <a:p>
            <a:r>
              <a:rPr lang="en-AU" dirty="0"/>
              <a:t>Please see Pam at the end of the talks to collect your week 2 writing task</a:t>
            </a:r>
          </a:p>
        </p:txBody>
      </p:sp>
      <p:sp>
        <p:nvSpPr>
          <p:cNvPr id="3" name="Content Placeholder 2">
            <a:extLst>
              <a:ext uri="{FF2B5EF4-FFF2-40B4-BE49-F238E27FC236}">
                <a16:creationId xmlns:a16="http://schemas.microsoft.com/office/drawing/2014/main" id="{F7D5C4CA-7460-475F-9344-B42152D4C42C}"/>
              </a:ext>
            </a:extLst>
          </p:cNvPr>
          <p:cNvSpPr>
            <a:spLocks noGrp="1"/>
          </p:cNvSpPr>
          <p:nvPr>
            <p:ph idx="1"/>
          </p:nvPr>
        </p:nvSpPr>
        <p:spPr>
          <a:xfrm>
            <a:off x="457200" y="1484784"/>
            <a:ext cx="8229600" cy="5256584"/>
          </a:xfrm>
          <a:solidFill>
            <a:schemeClr val="bg1"/>
          </a:solidFill>
        </p:spPr>
        <p:txBody>
          <a:bodyPr/>
          <a:lstStyle/>
          <a:p>
            <a:r>
              <a:rPr lang="en-AU" sz="1600" dirty="0" err="1"/>
              <a:t>Shabrina</a:t>
            </a:r>
            <a:r>
              <a:rPr lang="en-AU" sz="1600" dirty="0"/>
              <a:t> </a:t>
            </a:r>
            <a:r>
              <a:rPr lang="en-AU" sz="1600" dirty="0" err="1"/>
              <a:t>Yursi</a:t>
            </a:r>
            <a:endParaRPr lang="en-AU" sz="1600" dirty="0"/>
          </a:p>
          <a:p>
            <a:r>
              <a:rPr lang="en-AU" sz="1600" dirty="0"/>
              <a:t>Huang </a:t>
            </a:r>
            <a:r>
              <a:rPr lang="en-AU" sz="1600" dirty="0" err="1"/>
              <a:t>Yibin</a:t>
            </a:r>
            <a:endParaRPr lang="en-AU" sz="1600" dirty="0"/>
          </a:p>
          <a:p>
            <a:r>
              <a:rPr lang="en-AU" sz="1600" dirty="0"/>
              <a:t>Brandon Wong</a:t>
            </a:r>
          </a:p>
          <a:p>
            <a:r>
              <a:rPr lang="en-AU" sz="1600" dirty="0"/>
              <a:t>David </a:t>
            </a:r>
            <a:r>
              <a:rPr lang="en-AU" sz="1600" dirty="0" err="1"/>
              <a:t>Leydon</a:t>
            </a:r>
            <a:endParaRPr lang="en-AU" sz="1600" dirty="0"/>
          </a:p>
          <a:p>
            <a:r>
              <a:rPr lang="en-AU" sz="1600" dirty="0"/>
              <a:t>Rahul </a:t>
            </a:r>
            <a:r>
              <a:rPr lang="en-AU" sz="1600" dirty="0" err="1"/>
              <a:t>Gounder</a:t>
            </a:r>
            <a:endParaRPr lang="en-AU" sz="1600" dirty="0"/>
          </a:p>
          <a:p>
            <a:r>
              <a:rPr lang="en-AU" sz="1600" dirty="0" err="1"/>
              <a:t>Xuewen</a:t>
            </a:r>
            <a:r>
              <a:rPr lang="en-AU" sz="1600" dirty="0"/>
              <a:t> Fan</a:t>
            </a:r>
          </a:p>
          <a:p>
            <a:r>
              <a:rPr lang="en-AU" sz="1600" dirty="0" err="1"/>
              <a:t>Niyousha</a:t>
            </a:r>
            <a:r>
              <a:rPr lang="en-AU" sz="1600" dirty="0"/>
              <a:t> </a:t>
            </a:r>
            <a:r>
              <a:rPr lang="en-AU" sz="1600" dirty="0" err="1"/>
              <a:t>Balouchgharaei</a:t>
            </a:r>
            <a:endParaRPr lang="en-AU" sz="1600" dirty="0"/>
          </a:p>
          <a:p>
            <a:r>
              <a:rPr lang="en-AU" sz="1600" dirty="0"/>
              <a:t>Anusha Rana</a:t>
            </a:r>
          </a:p>
          <a:p>
            <a:r>
              <a:rPr lang="en-AU" sz="1600" dirty="0"/>
              <a:t>Eric Kim</a:t>
            </a:r>
          </a:p>
          <a:p>
            <a:r>
              <a:rPr lang="en-AU" sz="1600" dirty="0"/>
              <a:t>Zachary </a:t>
            </a:r>
            <a:r>
              <a:rPr lang="en-AU" sz="1600" dirty="0" err="1"/>
              <a:t>Newling</a:t>
            </a:r>
            <a:endParaRPr lang="en-AU" sz="1600" dirty="0"/>
          </a:p>
          <a:p>
            <a:r>
              <a:rPr lang="en-AU" sz="1600" dirty="0"/>
              <a:t>Maxwell Yan</a:t>
            </a:r>
          </a:p>
          <a:p>
            <a:r>
              <a:rPr lang="en-AU" sz="1600" dirty="0"/>
              <a:t>Cass Wei Gwen Lai</a:t>
            </a:r>
          </a:p>
          <a:p>
            <a:r>
              <a:rPr lang="en-AU" sz="1600" dirty="0" err="1"/>
              <a:t>Amarkeshan</a:t>
            </a:r>
            <a:r>
              <a:rPr lang="en-AU" sz="1600" dirty="0"/>
              <a:t> </a:t>
            </a:r>
            <a:r>
              <a:rPr lang="en-AU" sz="1600" dirty="0" err="1"/>
              <a:t>Sabesan</a:t>
            </a:r>
            <a:endParaRPr lang="en-AU" sz="1600" dirty="0"/>
          </a:p>
          <a:p>
            <a:r>
              <a:rPr lang="en-AU" sz="1600" dirty="0"/>
              <a:t>Johnathan Liang</a:t>
            </a:r>
          </a:p>
          <a:p>
            <a:r>
              <a:rPr lang="en-AU" sz="1600" dirty="0" err="1"/>
              <a:t>Chritos</a:t>
            </a:r>
            <a:r>
              <a:rPr lang="en-AU" sz="1600" dirty="0"/>
              <a:t> </a:t>
            </a:r>
            <a:r>
              <a:rPr lang="en-AU" sz="1600" dirty="0" err="1"/>
              <a:t>Emmanouilidis</a:t>
            </a:r>
            <a:endParaRPr lang="en-AU" sz="1600" dirty="0"/>
          </a:p>
          <a:p>
            <a:r>
              <a:rPr lang="en-AU" sz="1600" dirty="0" err="1"/>
              <a:t>Pabodha</a:t>
            </a:r>
            <a:r>
              <a:rPr lang="en-AU" sz="1600" dirty="0"/>
              <a:t> </a:t>
            </a:r>
            <a:r>
              <a:rPr lang="en-AU" sz="1600" dirty="0" err="1"/>
              <a:t>Gubarathe</a:t>
            </a:r>
            <a:endParaRPr lang="en-AU" sz="1600" dirty="0"/>
          </a:p>
          <a:p>
            <a:endParaRPr lang="en-AU" dirty="0"/>
          </a:p>
        </p:txBody>
      </p:sp>
    </p:spTree>
    <p:extLst>
      <p:ext uri="{BB962C8B-B14F-4D97-AF65-F5344CB8AC3E}">
        <p14:creationId xmlns:p14="http://schemas.microsoft.com/office/powerpoint/2010/main" val="60494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 name="Rectangle 2"/>
          <p:cNvSpPr>
            <a:spLocks noGrp="1" noChangeArrowheads="1"/>
          </p:cNvSpPr>
          <p:nvPr>
            <p:ph type="title" idx="4294967295"/>
          </p:nvPr>
        </p:nvSpPr>
        <p:spPr>
          <a:xfrm>
            <a:off x="684213" y="188913"/>
            <a:ext cx="7772400" cy="1143000"/>
          </a:xfrm>
          <a:prstGeom prst="rect">
            <a:avLst/>
          </a:prstGeom>
        </p:spPr>
        <p:txBody>
          <a:bodyPr/>
          <a:lstStyle/>
          <a:p>
            <a:pPr eaLnBrk="1" hangingPunct="1"/>
            <a:r>
              <a:rPr lang="en-US" altLang="en-US"/>
              <a:t>Writing is a process?</a:t>
            </a:r>
          </a:p>
        </p:txBody>
      </p:sp>
      <p:graphicFrame>
        <p:nvGraphicFramePr>
          <p:cNvPr id="2" name="Diagram 1"/>
          <p:cNvGraphicFramePr/>
          <p:nvPr/>
        </p:nvGraphicFramePr>
        <p:xfrm>
          <a:off x="2195513" y="1268413"/>
          <a:ext cx="4937125"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3286" name="Picture 38" descr="MCj0198862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4388" y="4941888"/>
            <a:ext cx="1550987" cy="158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90" name="Freeform 42"/>
          <p:cNvSpPr>
            <a:spLocks/>
          </p:cNvSpPr>
          <p:nvPr/>
        </p:nvSpPr>
        <p:spPr bwMode="auto">
          <a:xfrm>
            <a:off x="3086100" y="2028825"/>
            <a:ext cx="3219450" cy="3228975"/>
          </a:xfrm>
          <a:custGeom>
            <a:avLst/>
            <a:gdLst>
              <a:gd name="T0" fmla="*/ 2147483647 w 2028"/>
              <a:gd name="T1" fmla="*/ 2147483647 h 2034"/>
              <a:gd name="T2" fmla="*/ 2147483647 w 2028"/>
              <a:gd name="T3" fmla="*/ 2147483647 h 2034"/>
              <a:gd name="T4" fmla="*/ 2147483647 w 2028"/>
              <a:gd name="T5" fmla="*/ 2147483647 h 2034"/>
              <a:gd name="T6" fmla="*/ 2147483647 w 2028"/>
              <a:gd name="T7" fmla="*/ 2147483647 h 2034"/>
              <a:gd name="T8" fmla="*/ 2147483647 w 2028"/>
              <a:gd name="T9" fmla="*/ 2147483647 h 2034"/>
              <a:gd name="T10" fmla="*/ 2147483647 w 2028"/>
              <a:gd name="T11" fmla="*/ 2147483647 h 2034"/>
              <a:gd name="T12" fmla="*/ 2147483647 w 2028"/>
              <a:gd name="T13" fmla="*/ 2147483647 h 2034"/>
              <a:gd name="T14" fmla="*/ 2147483647 w 2028"/>
              <a:gd name="T15" fmla="*/ 2147483647 h 2034"/>
              <a:gd name="T16" fmla="*/ 2147483647 w 2028"/>
              <a:gd name="T17" fmla="*/ 2147483647 h 2034"/>
              <a:gd name="T18" fmla="*/ 2147483647 w 2028"/>
              <a:gd name="T19" fmla="*/ 2147483647 h 2034"/>
              <a:gd name="T20" fmla="*/ 2147483647 w 2028"/>
              <a:gd name="T21" fmla="*/ 2147483647 h 2034"/>
              <a:gd name="T22" fmla="*/ 2147483647 w 2028"/>
              <a:gd name="T23" fmla="*/ 2147483647 h 2034"/>
              <a:gd name="T24" fmla="*/ 2147483647 w 2028"/>
              <a:gd name="T25" fmla="*/ 2147483647 h 2034"/>
              <a:gd name="T26" fmla="*/ 2147483647 w 2028"/>
              <a:gd name="T27" fmla="*/ 2147483647 h 2034"/>
              <a:gd name="T28" fmla="*/ 2147483647 w 2028"/>
              <a:gd name="T29" fmla="*/ 2147483647 h 2034"/>
              <a:gd name="T30" fmla="*/ 2147483647 w 2028"/>
              <a:gd name="T31" fmla="*/ 2147483647 h 2034"/>
              <a:gd name="T32" fmla="*/ 2147483647 w 2028"/>
              <a:gd name="T33" fmla="*/ 2147483647 h 2034"/>
              <a:gd name="T34" fmla="*/ 2147483647 w 2028"/>
              <a:gd name="T35" fmla="*/ 2147483647 h 2034"/>
              <a:gd name="T36" fmla="*/ 2147483647 w 2028"/>
              <a:gd name="T37" fmla="*/ 2147483647 h 2034"/>
              <a:gd name="T38" fmla="*/ 2147483647 w 2028"/>
              <a:gd name="T39" fmla="*/ 2147483647 h 2034"/>
              <a:gd name="T40" fmla="*/ 2147483647 w 2028"/>
              <a:gd name="T41" fmla="*/ 2147483647 h 2034"/>
              <a:gd name="T42" fmla="*/ 2147483647 w 2028"/>
              <a:gd name="T43" fmla="*/ 2147483647 h 2034"/>
              <a:gd name="T44" fmla="*/ 2147483647 w 2028"/>
              <a:gd name="T45" fmla="*/ 2147483647 h 2034"/>
              <a:gd name="T46" fmla="*/ 2147483647 w 2028"/>
              <a:gd name="T47" fmla="*/ 2147483647 h 2034"/>
              <a:gd name="T48" fmla="*/ 2147483647 w 2028"/>
              <a:gd name="T49" fmla="*/ 2147483647 h 2034"/>
              <a:gd name="T50" fmla="*/ 2147483647 w 2028"/>
              <a:gd name="T51" fmla="*/ 2147483647 h 2034"/>
              <a:gd name="T52" fmla="*/ 2147483647 w 2028"/>
              <a:gd name="T53" fmla="*/ 2147483647 h 2034"/>
              <a:gd name="T54" fmla="*/ 2147483647 w 2028"/>
              <a:gd name="T55" fmla="*/ 2147483647 h 2034"/>
              <a:gd name="T56" fmla="*/ 2147483647 w 2028"/>
              <a:gd name="T57" fmla="*/ 2147483647 h 2034"/>
              <a:gd name="T58" fmla="*/ 2147483647 w 2028"/>
              <a:gd name="T59" fmla="*/ 2147483647 h 2034"/>
              <a:gd name="T60" fmla="*/ 2147483647 w 2028"/>
              <a:gd name="T61" fmla="*/ 2147483647 h 2034"/>
              <a:gd name="T62" fmla="*/ 2147483647 w 2028"/>
              <a:gd name="T63" fmla="*/ 2147483647 h 2034"/>
              <a:gd name="T64" fmla="*/ 2147483647 w 2028"/>
              <a:gd name="T65" fmla="*/ 2147483647 h 2034"/>
              <a:gd name="T66" fmla="*/ 2147483647 w 2028"/>
              <a:gd name="T67" fmla="*/ 2147483647 h 2034"/>
              <a:gd name="T68" fmla="*/ 2147483647 w 2028"/>
              <a:gd name="T69" fmla="*/ 2147483647 h 2034"/>
              <a:gd name="T70" fmla="*/ 2147483647 w 2028"/>
              <a:gd name="T71" fmla="*/ 2147483647 h 2034"/>
              <a:gd name="T72" fmla="*/ 2147483647 w 2028"/>
              <a:gd name="T73" fmla="*/ 2147483647 h 2034"/>
              <a:gd name="T74" fmla="*/ 2147483647 w 2028"/>
              <a:gd name="T75" fmla="*/ 2147483647 h 2034"/>
              <a:gd name="T76" fmla="*/ 2147483647 w 2028"/>
              <a:gd name="T77" fmla="*/ 2147483647 h 2034"/>
              <a:gd name="T78" fmla="*/ 2147483647 w 2028"/>
              <a:gd name="T79" fmla="*/ 2147483647 h 2034"/>
              <a:gd name="T80" fmla="*/ 2147483647 w 2028"/>
              <a:gd name="T81" fmla="*/ 2147483647 h 2034"/>
              <a:gd name="T82" fmla="*/ 2147483647 w 2028"/>
              <a:gd name="T83" fmla="*/ 2147483647 h 2034"/>
              <a:gd name="T84" fmla="*/ 2147483647 w 2028"/>
              <a:gd name="T85" fmla="*/ 2147483647 h 2034"/>
              <a:gd name="T86" fmla="*/ 2147483647 w 2028"/>
              <a:gd name="T87" fmla="*/ 2147483647 h 2034"/>
              <a:gd name="T88" fmla="*/ 2147483647 w 2028"/>
              <a:gd name="T89" fmla="*/ 2147483647 h 2034"/>
              <a:gd name="T90" fmla="*/ 2147483647 w 2028"/>
              <a:gd name="T91" fmla="*/ 2147483647 h 2034"/>
              <a:gd name="T92" fmla="*/ 2147483647 w 2028"/>
              <a:gd name="T93" fmla="*/ 2147483647 h 2034"/>
              <a:gd name="T94" fmla="*/ 2147483647 w 2028"/>
              <a:gd name="T95" fmla="*/ 2147483647 h 2034"/>
              <a:gd name="T96" fmla="*/ 2147483647 w 2028"/>
              <a:gd name="T97" fmla="*/ 2147483647 h 2034"/>
              <a:gd name="T98" fmla="*/ 2147483647 w 2028"/>
              <a:gd name="T99" fmla="*/ 2147483647 h 2034"/>
              <a:gd name="T100" fmla="*/ 2147483647 w 2028"/>
              <a:gd name="T101" fmla="*/ 2147483647 h 2034"/>
              <a:gd name="T102" fmla="*/ 2147483647 w 2028"/>
              <a:gd name="T103" fmla="*/ 2147483647 h 2034"/>
              <a:gd name="T104" fmla="*/ 2147483647 w 2028"/>
              <a:gd name="T105" fmla="*/ 2147483647 h 2034"/>
              <a:gd name="T106" fmla="*/ 2147483647 w 2028"/>
              <a:gd name="T107" fmla="*/ 2147483647 h 2034"/>
              <a:gd name="T108" fmla="*/ 2147483647 w 2028"/>
              <a:gd name="T109" fmla="*/ 2147483647 h 2034"/>
              <a:gd name="T110" fmla="*/ 2147483647 w 2028"/>
              <a:gd name="T111" fmla="*/ 2147483647 h 2034"/>
              <a:gd name="T112" fmla="*/ 2147483647 w 2028"/>
              <a:gd name="T113" fmla="*/ 2147483647 h 2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28"/>
              <a:gd name="T172" fmla="*/ 0 h 2034"/>
              <a:gd name="T173" fmla="*/ 2028 w 2028"/>
              <a:gd name="T174" fmla="*/ 2034 h 20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28" h="2034">
                <a:moveTo>
                  <a:pt x="1074" y="0"/>
                </a:moveTo>
                <a:cubicBezTo>
                  <a:pt x="1192" y="15"/>
                  <a:pt x="1302" y="62"/>
                  <a:pt x="1410" y="108"/>
                </a:cubicBezTo>
                <a:cubicBezTo>
                  <a:pt x="1456" y="128"/>
                  <a:pt x="1510" y="157"/>
                  <a:pt x="1560" y="162"/>
                </a:cubicBezTo>
                <a:cubicBezTo>
                  <a:pt x="1594" y="165"/>
                  <a:pt x="1628" y="166"/>
                  <a:pt x="1662" y="168"/>
                </a:cubicBezTo>
                <a:cubicBezTo>
                  <a:pt x="1665" y="234"/>
                  <a:pt x="1652" y="318"/>
                  <a:pt x="1692" y="378"/>
                </a:cubicBezTo>
                <a:cubicBezTo>
                  <a:pt x="1702" y="419"/>
                  <a:pt x="1694" y="395"/>
                  <a:pt x="1722" y="450"/>
                </a:cubicBezTo>
                <a:cubicBezTo>
                  <a:pt x="1725" y="455"/>
                  <a:pt x="1741" y="521"/>
                  <a:pt x="1746" y="528"/>
                </a:cubicBezTo>
                <a:cubicBezTo>
                  <a:pt x="1765" y="553"/>
                  <a:pt x="1782" y="580"/>
                  <a:pt x="1800" y="606"/>
                </a:cubicBezTo>
                <a:cubicBezTo>
                  <a:pt x="1829" y="650"/>
                  <a:pt x="1860" y="711"/>
                  <a:pt x="1908" y="738"/>
                </a:cubicBezTo>
                <a:cubicBezTo>
                  <a:pt x="1944" y="758"/>
                  <a:pt x="1988" y="769"/>
                  <a:pt x="2028" y="774"/>
                </a:cubicBezTo>
                <a:cubicBezTo>
                  <a:pt x="2002" y="783"/>
                  <a:pt x="1976" y="789"/>
                  <a:pt x="1950" y="798"/>
                </a:cubicBezTo>
                <a:cubicBezTo>
                  <a:pt x="1944" y="800"/>
                  <a:pt x="1932" y="804"/>
                  <a:pt x="1932" y="804"/>
                </a:cubicBezTo>
                <a:cubicBezTo>
                  <a:pt x="1884" y="802"/>
                  <a:pt x="1836" y="801"/>
                  <a:pt x="1788" y="798"/>
                </a:cubicBezTo>
                <a:cubicBezTo>
                  <a:pt x="1727" y="794"/>
                  <a:pt x="1681" y="744"/>
                  <a:pt x="1626" y="726"/>
                </a:cubicBezTo>
                <a:cubicBezTo>
                  <a:pt x="1577" y="689"/>
                  <a:pt x="1520" y="662"/>
                  <a:pt x="1476" y="618"/>
                </a:cubicBezTo>
                <a:cubicBezTo>
                  <a:pt x="1406" y="548"/>
                  <a:pt x="1333" y="443"/>
                  <a:pt x="1278" y="360"/>
                </a:cubicBezTo>
                <a:cubicBezTo>
                  <a:pt x="1253" y="323"/>
                  <a:pt x="1230" y="280"/>
                  <a:pt x="1212" y="240"/>
                </a:cubicBezTo>
                <a:cubicBezTo>
                  <a:pt x="1194" y="199"/>
                  <a:pt x="1180" y="164"/>
                  <a:pt x="1140" y="138"/>
                </a:cubicBezTo>
                <a:cubicBezTo>
                  <a:pt x="1129" y="104"/>
                  <a:pt x="1142" y="136"/>
                  <a:pt x="1116" y="102"/>
                </a:cubicBezTo>
                <a:cubicBezTo>
                  <a:pt x="1107" y="91"/>
                  <a:pt x="1092" y="66"/>
                  <a:pt x="1092" y="66"/>
                </a:cubicBezTo>
                <a:cubicBezTo>
                  <a:pt x="1081" y="303"/>
                  <a:pt x="1081" y="505"/>
                  <a:pt x="1086" y="756"/>
                </a:cubicBezTo>
                <a:cubicBezTo>
                  <a:pt x="1087" y="822"/>
                  <a:pt x="1102" y="915"/>
                  <a:pt x="1140" y="972"/>
                </a:cubicBezTo>
                <a:cubicBezTo>
                  <a:pt x="1150" y="1011"/>
                  <a:pt x="1175" y="1041"/>
                  <a:pt x="1188" y="1080"/>
                </a:cubicBezTo>
                <a:cubicBezTo>
                  <a:pt x="1193" y="1094"/>
                  <a:pt x="1204" y="1104"/>
                  <a:pt x="1212" y="1116"/>
                </a:cubicBezTo>
                <a:cubicBezTo>
                  <a:pt x="1220" y="1128"/>
                  <a:pt x="1248" y="1140"/>
                  <a:pt x="1248" y="1140"/>
                </a:cubicBezTo>
                <a:cubicBezTo>
                  <a:pt x="1263" y="1170"/>
                  <a:pt x="1309" y="1205"/>
                  <a:pt x="1338" y="1224"/>
                </a:cubicBezTo>
                <a:cubicBezTo>
                  <a:pt x="1362" y="1240"/>
                  <a:pt x="1382" y="1266"/>
                  <a:pt x="1404" y="1284"/>
                </a:cubicBezTo>
                <a:cubicBezTo>
                  <a:pt x="1435" y="1310"/>
                  <a:pt x="1473" y="1327"/>
                  <a:pt x="1506" y="1350"/>
                </a:cubicBezTo>
                <a:cubicBezTo>
                  <a:pt x="1542" y="1376"/>
                  <a:pt x="1576" y="1399"/>
                  <a:pt x="1620" y="1410"/>
                </a:cubicBezTo>
                <a:cubicBezTo>
                  <a:pt x="1641" y="1431"/>
                  <a:pt x="1652" y="1439"/>
                  <a:pt x="1680" y="1446"/>
                </a:cubicBezTo>
                <a:cubicBezTo>
                  <a:pt x="1715" y="1469"/>
                  <a:pt x="1750" y="1487"/>
                  <a:pt x="1788" y="1506"/>
                </a:cubicBezTo>
                <a:cubicBezTo>
                  <a:pt x="1832" y="1528"/>
                  <a:pt x="1869" y="1564"/>
                  <a:pt x="1914" y="1584"/>
                </a:cubicBezTo>
                <a:cubicBezTo>
                  <a:pt x="1978" y="1613"/>
                  <a:pt x="1927" y="1581"/>
                  <a:pt x="1968" y="1608"/>
                </a:cubicBezTo>
                <a:cubicBezTo>
                  <a:pt x="1884" y="1610"/>
                  <a:pt x="1800" y="1610"/>
                  <a:pt x="1716" y="1614"/>
                </a:cubicBezTo>
                <a:cubicBezTo>
                  <a:pt x="1619" y="1618"/>
                  <a:pt x="1524" y="1686"/>
                  <a:pt x="1434" y="1716"/>
                </a:cubicBezTo>
                <a:cubicBezTo>
                  <a:pt x="1414" y="1736"/>
                  <a:pt x="1395" y="1743"/>
                  <a:pt x="1368" y="1752"/>
                </a:cubicBezTo>
                <a:cubicBezTo>
                  <a:pt x="1306" y="1799"/>
                  <a:pt x="1222" y="1821"/>
                  <a:pt x="1176" y="1890"/>
                </a:cubicBezTo>
                <a:cubicBezTo>
                  <a:pt x="1159" y="1915"/>
                  <a:pt x="1139" y="1936"/>
                  <a:pt x="1122" y="1962"/>
                </a:cubicBezTo>
                <a:cubicBezTo>
                  <a:pt x="1111" y="1978"/>
                  <a:pt x="1098" y="2016"/>
                  <a:pt x="1098" y="2016"/>
                </a:cubicBezTo>
                <a:cubicBezTo>
                  <a:pt x="1074" y="1980"/>
                  <a:pt x="1088" y="1942"/>
                  <a:pt x="1098" y="1902"/>
                </a:cubicBezTo>
                <a:cubicBezTo>
                  <a:pt x="1100" y="1892"/>
                  <a:pt x="1102" y="1882"/>
                  <a:pt x="1104" y="1872"/>
                </a:cubicBezTo>
                <a:cubicBezTo>
                  <a:pt x="1106" y="1858"/>
                  <a:pt x="1107" y="1844"/>
                  <a:pt x="1110" y="1830"/>
                </a:cubicBezTo>
                <a:cubicBezTo>
                  <a:pt x="1123" y="1773"/>
                  <a:pt x="1155" y="1723"/>
                  <a:pt x="1182" y="1674"/>
                </a:cubicBezTo>
                <a:cubicBezTo>
                  <a:pt x="1209" y="1625"/>
                  <a:pt x="1176" y="1662"/>
                  <a:pt x="1212" y="1614"/>
                </a:cubicBezTo>
                <a:cubicBezTo>
                  <a:pt x="1227" y="1593"/>
                  <a:pt x="1260" y="1554"/>
                  <a:pt x="1260" y="1554"/>
                </a:cubicBezTo>
                <a:cubicBezTo>
                  <a:pt x="1275" y="1509"/>
                  <a:pt x="1323" y="1477"/>
                  <a:pt x="1356" y="1446"/>
                </a:cubicBezTo>
                <a:cubicBezTo>
                  <a:pt x="1409" y="1398"/>
                  <a:pt x="1377" y="1411"/>
                  <a:pt x="1416" y="1398"/>
                </a:cubicBezTo>
                <a:cubicBezTo>
                  <a:pt x="1454" y="1351"/>
                  <a:pt x="1500" y="1329"/>
                  <a:pt x="1554" y="1302"/>
                </a:cubicBezTo>
                <a:cubicBezTo>
                  <a:pt x="1585" y="1286"/>
                  <a:pt x="1603" y="1269"/>
                  <a:pt x="1638" y="1260"/>
                </a:cubicBezTo>
                <a:cubicBezTo>
                  <a:pt x="1659" y="1245"/>
                  <a:pt x="1662" y="1239"/>
                  <a:pt x="1686" y="1230"/>
                </a:cubicBezTo>
                <a:cubicBezTo>
                  <a:pt x="1698" y="1225"/>
                  <a:pt x="1722" y="1218"/>
                  <a:pt x="1722" y="1218"/>
                </a:cubicBezTo>
                <a:cubicBezTo>
                  <a:pt x="1788" y="1168"/>
                  <a:pt x="1882" y="1157"/>
                  <a:pt x="1962" y="1146"/>
                </a:cubicBezTo>
                <a:cubicBezTo>
                  <a:pt x="1950" y="1142"/>
                  <a:pt x="1937" y="1141"/>
                  <a:pt x="1926" y="1134"/>
                </a:cubicBezTo>
                <a:cubicBezTo>
                  <a:pt x="1920" y="1130"/>
                  <a:pt x="1915" y="1125"/>
                  <a:pt x="1908" y="1122"/>
                </a:cubicBezTo>
                <a:cubicBezTo>
                  <a:pt x="1896" y="1117"/>
                  <a:pt x="1872" y="1110"/>
                  <a:pt x="1872" y="1110"/>
                </a:cubicBezTo>
                <a:cubicBezTo>
                  <a:pt x="1808" y="1112"/>
                  <a:pt x="1744" y="1113"/>
                  <a:pt x="1680" y="1116"/>
                </a:cubicBezTo>
                <a:cubicBezTo>
                  <a:pt x="1625" y="1119"/>
                  <a:pt x="1568" y="1141"/>
                  <a:pt x="1512" y="1146"/>
                </a:cubicBezTo>
                <a:cubicBezTo>
                  <a:pt x="1388" y="1177"/>
                  <a:pt x="1315" y="1172"/>
                  <a:pt x="1164" y="1176"/>
                </a:cubicBezTo>
                <a:cubicBezTo>
                  <a:pt x="1075" y="1191"/>
                  <a:pt x="994" y="1224"/>
                  <a:pt x="906" y="1242"/>
                </a:cubicBezTo>
                <a:cubicBezTo>
                  <a:pt x="879" y="1260"/>
                  <a:pt x="852" y="1262"/>
                  <a:pt x="822" y="1272"/>
                </a:cubicBezTo>
                <a:cubicBezTo>
                  <a:pt x="700" y="1313"/>
                  <a:pt x="804" y="1286"/>
                  <a:pt x="738" y="1302"/>
                </a:cubicBezTo>
                <a:cubicBezTo>
                  <a:pt x="703" y="1325"/>
                  <a:pt x="662" y="1334"/>
                  <a:pt x="624" y="1350"/>
                </a:cubicBezTo>
                <a:cubicBezTo>
                  <a:pt x="592" y="1363"/>
                  <a:pt x="565" y="1383"/>
                  <a:pt x="534" y="1398"/>
                </a:cubicBezTo>
                <a:cubicBezTo>
                  <a:pt x="510" y="1410"/>
                  <a:pt x="481" y="1418"/>
                  <a:pt x="456" y="1428"/>
                </a:cubicBezTo>
                <a:cubicBezTo>
                  <a:pt x="429" y="1455"/>
                  <a:pt x="367" y="1470"/>
                  <a:pt x="330" y="1488"/>
                </a:cubicBezTo>
                <a:cubicBezTo>
                  <a:pt x="314" y="1496"/>
                  <a:pt x="298" y="1504"/>
                  <a:pt x="282" y="1512"/>
                </a:cubicBezTo>
                <a:cubicBezTo>
                  <a:pt x="271" y="1518"/>
                  <a:pt x="246" y="1524"/>
                  <a:pt x="246" y="1524"/>
                </a:cubicBezTo>
                <a:cubicBezTo>
                  <a:pt x="216" y="1522"/>
                  <a:pt x="185" y="1528"/>
                  <a:pt x="156" y="1518"/>
                </a:cubicBezTo>
                <a:cubicBezTo>
                  <a:pt x="148" y="1515"/>
                  <a:pt x="169" y="1507"/>
                  <a:pt x="174" y="1500"/>
                </a:cubicBezTo>
                <a:cubicBezTo>
                  <a:pt x="188" y="1479"/>
                  <a:pt x="193" y="1467"/>
                  <a:pt x="216" y="1452"/>
                </a:cubicBezTo>
                <a:cubicBezTo>
                  <a:pt x="231" y="1430"/>
                  <a:pt x="245" y="1411"/>
                  <a:pt x="264" y="1392"/>
                </a:cubicBezTo>
                <a:cubicBezTo>
                  <a:pt x="291" y="1325"/>
                  <a:pt x="325" y="1263"/>
                  <a:pt x="348" y="1194"/>
                </a:cubicBezTo>
                <a:cubicBezTo>
                  <a:pt x="346" y="1148"/>
                  <a:pt x="347" y="1102"/>
                  <a:pt x="342" y="1056"/>
                </a:cubicBezTo>
                <a:cubicBezTo>
                  <a:pt x="340" y="1039"/>
                  <a:pt x="331" y="1024"/>
                  <a:pt x="324" y="1008"/>
                </a:cubicBezTo>
                <a:cubicBezTo>
                  <a:pt x="264" y="865"/>
                  <a:pt x="168" y="893"/>
                  <a:pt x="24" y="888"/>
                </a:cubicBezTo>
                <a:cubicBezTo>
                  <a:pt x="235" y="818"/>
                  <a:pt x="0" y="894"/>
                  <a:pt x="648" y="876"/>
                </a:cubicBezTo>
                <a:cubicBezTo>
                  <a:pt x="728" y="874"/>
                  <a:pt x="814" y="844"/>
                  <a:pt x="894" y="834"/>
                </a:cubicBezTo>
                <a:cubicBezTo>
                  <a:pt x="983" y="809"/>
                  <a:pt x="1070" y="773"/>
                  <a:pt x="1158" y="744"/>
                </a:cubicBezTo>
                <a:cubicBezTo>
                  <a:pt x="1204" y="710"/>
                  <a:pt x="1264" y="693"/>
                  <a:pt x="1302" y="648"/>
                </a:cubicBezTo>
                <a:cubicBezTo>
                  <a:pt x="1321" y="626"/>
                  <a:pt x="1335" y="606"/>
                  <a:pt x="1350" y="582"/>
                </a:cubicBezTo>
                <a:cubicBezTo>
                  <a:pt x="1357" y="570"/>
                  <a:pt x="1374" y="546"/>
                  <a:pt x="1374" y="546"/>
                </a:cubicBezTo>
                <a:cubicBezTo>
                  <a:pt x="1401" y="411"/>
                  <a:pt x="1385" y="257"/>
                  <a:pt x="1284" y="156"/>
                </a:cubicBezTo>
                <a:cubicBezTo>
                  <a:pt x="1271" y="116"/>
                  <a:pt x="1245" y="100"/>
                  <a:pt x="1206" y="90"/>
                </a:cubicBezTo>
                <a:cubicBezTo>
                  <a:pt x="1164" y="118"/>
                  <a:pt x="1150" y="193"/>
                  <a:pt x="1122" y="234"/>
                </a:cubicBezTo>
                <a:cubicBezTo>
                  <a:pt x="1098" y="270"/>
                  <a:pt x="1064" y="301"/>
                  <a:pt x="1038" y="336"/>
                </a:cubicBezTo>
                <a:cubicBezTo>
                  <a:pt x="1031" y="345"/>
                  <a:pt x="1018" y="347"/>
                  <a:pt x="1008" y="354"/>
                </a:cubicBezTo>
                <a:cubicBezTo>
                  <a:pt x="974" y="378"/>
                  <a:pt x="944" y="403"/>
                  <a:pt x="906" y="420"/>
                </a:cubicBezTo>
                <a:cubicBezTo>
                  <a:pt x="858" y="441"/>
                  <a:pt x="811" y="463"/>
                  <a:pt x="768" y="492"/>
                </a:cubicBezTo>
                <a:cubicBezTo>
                  <a:pt x="760" y="498"/>
                  <a:pt x="748" y="495"/>
                  <a:pt x="738" y="498"/>
                </a:cubicBezTo>
                <a:cubicBezTo>
                  <a:pt x="699" y="509"/>
                  <a:pt x="664" y="526"/>
                  <a:pt x="624" y="534"/>
                </a:cubicBezTo>
                <a:cubicBezTo>
                  <a:pt x="482" y="532"/>
                  <a:pt x="340" y="532"/>
                  <a:pt x="198" y="528"/>
                </a:cubicBezTo>
                <a:cubicBezTo>
                  <a:pt x="184" y="528"/>
                  <a:pt x="169" y="528"/>
                  <a:pt x="156" y="522"/>
                </a:cubicBezTo>
                <a:cubicBezTo>
                  <a:pt x="150" y="519"/>
                  <a:pt x="168" y="518"/>
                  <a:pt x="174" y="516"/>
                </a:cubicBezTo>
                <a:cubicBezTo>
                  <a:pt x="182" y="514"/>
                  <a:pt x="190" y="512"/>
                  <a:pt x="198" y="510"/>
                </a:cubicBezTo>
                <a:cubicBezTo>
                  <a:pt x="223" y="503"/>
                  <a:pt x="245" y="493"/>
                  <a:pt x="270" y="486"/>
                </a:cubicBezTo>
                <a:cubicBezTo>
                  <a:pt x="347" y="465"/>
                  <a:pt x="415" y="421"/>
                  <a:pt x="492" y="402"/>
                </a:cubicBezTo>
                <a:cubicBezTo>
                  <a:pt x="521" y="383"/>
                  <a:pt x="576" y="346"/>
                  <a:pt x="606" y="336"/>
                </a:cubicBezTo>
                <a:cubicBezTo>
                  <a:pt x="646" y="306"/>
                  <a:pt x="695" y="278"/>
                  <a:pt x="720" y="234"/>
                </a:cubicBezTo>
                <a:cubicBezTo>
                  <a:pt x="733" y="212"/>
                  <a:pt x="744" y="162"/>
                  <a:pt x="744" y="162"/>
                </a:cubicBezTo>
                <a:cubicBezTo>
                  <a:pt x="741" y="144"/>
                  <a:pt x="742" y="121"/>
                  <a:pt x="726" y="108"/>
                </a:cubicBezTo>
                <a:cubicBezTo>
                  <a:pt x="721" y="104"/>
                  <a:pt x="714" y="105"/>
                  <a:pt x="708" y="102"/>
                </a:cubicBezTo>
                <a:cubicBezTo>
                  <a:pt x="695" y="95"/>
                  <a:pt x="672" y="78"/>
                  <a:pt x="672" y="78"/>
                </a:cubicBezTo>
                <a:cubicBezTo>
                  <a:pt x="678" y="76"/>
                  <a:pt x="684" y="69"/>
                  <a:pt x="690" y="72"/>
                </a:cubicBezTo>
                <a:cubicBezTo>
                  <a:pt x="696" y="75"/>
                  <a:pt x="693" y="84"/>
                  <a:pt x="696" y="90"/>
                </a:cubicBezTo>
                <a:cubicBezTo>
                  <a:pt x="705" y="108"/>
                  <a:pt x="715" y="127"/>
                  <a:pt x="726" y="144"/>
                </a:cubicBezTo>
                <a:cubicBezTo>
                  <a:pt x="742" y="225"/>
                  <a:pt x="718" y="126"/>
                  <a:pt x="750" y="198"/>
                </a:cubicBezTo>
                <a:cubicBezTo>
                  <a:pt x="764" y="229"/>
                  <a:pt x="767" y="268"/>
                  <a:pt x="780" y="300"/>
                </a:cubicBezTo>
                <a:cubicBezTo>
                  <a:pt x="797" y="342"/>
                  <a:pt x="789" y="320"/>
                  <a:pt x="804" y="366"/>
                </a:cubicBezTo>
                <a:cubicBezTo>
                  <a:pt x="806" y="372"/>
                  <a:pt x="810" y="384"/>
                  <a:pt x="810" y="384"/>
                </a:cubicBezTo>
                <a:cubicBezTo>
                  <a:pt x="815" y="420"/>
                  <a:pt x="825" y="451"/>
                  <a:pt x="834" y="486"/>
                </a:cubicBezTo>
                <a:cubicBezTo>
                  <a:pt x="855" y="869"/>
                  <a:pt x="831" y="409"/>
                  <a:pt x="846" y="1356"/>
                </a:cubicBezTo>
                <a:cubicBezTo>
                  <a:pt x="847" y="1432"/>
                  <a:pt x="890" y="1512"/>
                  <a:pt x="912" y="1584"/>
                </a:cubicBezTo>
                <a:cubicBezTo>
                  <a:pt x="924" y="1624"/>
                  <a:pt x="924" y="1669"/>
                  <a:pt x="930" y="1710"/>
                </a:cubicBezTo>
                <a:cubicBezTo>
                  <a:pt x="936" y="1969"/>
                  <a:pt x="910" y="2034"/>
                  <a:pt x="948" y="1920"/>
                </a:cubicBezTo>
                <a:cubicBezTo>
                  <a:pt x="953" y="1906"/>
                  <a:pt x="964" y="1896"/>
                  <a:pt x="972" y="1884"/>
                </a:cubicBezTo>
                <a:cubicBezTo>
                  <a:pt x="976" y="1878"/>
                  <a:pt x="984" y="1876"/>
                  <a:pt x="990" y="1872"/>
                </a:cubicBezTo>
                <a:cubicBezTo>
                  <a:pt x="1012" y="1839"/>
                  <a:pt x="1047" y="1824"/>
                  <a:pt x="1080" y="1806"/>
                </a:cubicBezTo>
                <a:cubicBezTo>
                  <a:pt x="1113" y="1787"/>
                  <a:pt x="1143" y="1765"/>
                  <a:pt x="1176" y="1746"/>
                </a:cubicBezTo>
                <a:cubicBezTo>
                  <a:pt x="1197" y="1734"/>
                  <a:pt x="1231" y="1732"/>
                  <a:pt x="1254" y="1728"/>
                </a:cubicBezTo>
                <a:cubicBezTo>
                  <a:pt x="1373" y="1735"/>
                  <a:pt x="1411" y="1743"/>
                  <a:pt x="1506" y="1806"/>
                </a:cubicBezTo>
                <a:cubicBezTo>
                  <a:pt x="1532" y="1823"/>
                  <a:pt x="1558" y="1838"/>
                  <a:pt x="1584" y="1854"/>
                </a:cubicBezTo>
                <a:cubicBezTo>
                  <a:pt x="1596" y="1861"/>
                  <a:pt x="1620" y="1878"/>
                  <a:pt x="1620" y="1878"/>
                </a:cubicBezTo>
                <a:cubicBezTo>
                  <a:pt x="1611" y="1840"/>
                  <a:pt x="1602" y="1801"/>
                  <a:pt x="1590" y="1764"/>
                </a:cubicBezTo>
                <a:cubicBezTo>
                  <a:pt x="1580" y="1681"/>
                  <a:pt x="1574" y="1593"/>
                  <a:pt x="1554" y="1512"/>
                </a:cubicBezTo>
                <a:cubicBezTo>
                  <a:pt x="1546" y="1441"/>
                  <a:pt x="1531" y="1326"/>
                  <a:pt x="1530" y="1260"/>
                </a:cubicBezTo>
                <a:cubicBezTo>
                  <a:pt x="1529" y="1154"/>
                  <a:pt x="1533" y="1048"/>
                  <a:pt x="1536" y="942"/>
                </a:cubicBezTo>
                <a:cubicBezTo>
                  <a:pt x="1539" y="842"/>
                  <a:pt x="1581" y="637"/>
                  <a:pt x="1638" y="552"/>
                </a:cubicBezTo>
                <a:cubicBezTo>
                  <a:pt x="1648" y="503"/>
                  <a:pt x="1672" y="464"/>
                  <a:pt x="1692" y="420"/>
                </a:cubicBezTo>
                <a:cubicBezTo>
                  <a:pt x="1697" y="408"/>
                  <a:pt x="1700" y="396"/>
                  <a:pt x="1704" y="384"/>
                </a:cubicBezTo>
                <a:cubicBezTo>
                  <a:pt x="1706" y="378"/>
                  <a:pt x="1710" y="366"/>
                  <a:pt x="1710" y="366"/>
                </a:cubicBezTo>
                <a:cubicBezTo>
                  <a:pt x="1722" y="503"/>
                  <a:pt x="1748" y="592"/>
                  <a:pt x="1818" y="708"/>
                </a:cubicBezTo>
                <a:cubicBezTo>
                  <a:pt x="1828" y="746"/>
                  <a:pt x="1854" y="773"/>
                  <a:pt x="1878" y="804"/>
                </a:cubicBezTo>
                <a:cubicBezTo>
                  <a:pt x="1916" y="853"/>
                  <a:pt x="1945" y="914"/>
                  <a:pt x="2010" y="930"/>
                </a:cubicBezTo>
                <a:cubicBezTo>
                  <a:pt x="1999" y="963"/>
                  <a:pt x="1966" y="987"/>
                  <a:pt x="1944" y="1014"/>
                </a:cubicBezTo>
                <a:cubicBezTo>
                  <a:pt x="1913" y="1051"/>
                  <a:pt x="1892" y="1095"/>
                  <a:pt x="1866" y="1134"/>
                </a:cubicBezTo>
                <a:cubicBezTo>
                  <a:pt x="1811" y="1216"/>
                  <a:pt x="1770" y="1306"/>
                  <a:pt x="1722" y="1392"/>
                </a:cubicBezTo>
                <a:cubicBezTo>
                  <a:pt x="1700" y="1432"/>
                  <a:pt x="1677" y="1464"/>
                  <a:pt x="1656" y="1506"/>
                </a:cubicBezTo>
                <a:cubicBezTo>
                  <a:pt x="1633" y="1552"/>
                  <a:pt x="1621" y="1603"/>
                  <a:pt x="1590" y="1644"/>
                </a:cubicBezTo>
                <a:cubicBezTo>
                  <a:pt x="1576" y="1687"/>
                  <a:pt x="1561" y="1725"/>
                  <a:pt x="1554" y="1770"/>
                </a:cubicBezTo>
                <a:cubicBezTo>
                  <a:pt x="1552" y="1796"/>
                  <a:pt x="1555" y="1823"/>
                  <a:pt x="1548" y="1848"/>
                </a:cubicBezTo>
                <a:cubicBezTo>
                  <a:pt x="1546" y="1855"/>
                  <a:pt x="1542" y="1835"/>
                  <a:pt x="1536" y="1830"/>
                </a:cubicBezTo>
                <a:cubicBezTo>
                  <a:pt x="1517" y="1814"/>
                  <a:pt x="1487" y="1799"/>
                  <a:pt x="1464" y="1788"/>
                </a:cubicBezTo>
                <a:cubicBezTo>
                  <a:pt x="1445" y="1760"/>
                  <a:pt x="1414" y="1756"/>
                  <a:pt x="1386" y="1740"/>
                </a:cubicBezTo>
                <a:cubicBezTo>
                  <a:pt x="1328" y="1708"/>
                  <a:pt x="1374" y="1721"/>
                  <a:pt x="1320" y="1710"/>
                </a:cubicBezTo>
                <a:cubicBezTo>
                  <a:pt x="1294" y="1684"/>
                  <a:pt x="1254" y="1663"/>
                  <a:pt x="1218" y="1656"/>
                </a:cubicBezTo>
                <a:cubicBezTo>
                  <a:pt x="1158" y="1611"/>
                  <a:pt x="1086" y="1583"/>
                  <a:pt x="1020" y="1548"/>
                </a:cubicBezTo>
                <a:cubicBezTo>
                  <a:pt x="964" y="1518"/>
                  <a:pt x="908" y="1461"/>
                  <a:pt x="846" y="1446"/>
                </a:cubicBezTo>
                <a:cubicBezTo>
                  <a:pt x="814" y="1425"/>
                  <a:pt x="781" y="1413"/>
                  <a:pt x="750" y="1392"/>
                </a:cubicBezTo>
                <a:cubicBezTo>
                  <a:pt x="723" y="1374"/>
                  <a:pt x="704" y="1358"/>
                  <a:pt x="672" y="1350"/>
                </a:cubicBezTo>
                <a:cubicBezTo>
                  <a:pt x="643" y="1328"/>
                  <a:pt x="610" y="1307"/>
                  <a:pt x="576" y="1296"/>
                </a:cubicBezTo>
                <a:cubicBezTo>
                  <a:pt x="547" y="1274"/>
                  <a:pt x="531" y="1269"/>
                  <a:pt x="498" y="1254"/>
                </a:cubicBezTo>
                <a:cubicBezTo>
                  <a:pt x="470" y="1241"/>
                  <a:pt x="456" y="1226"/>
                  <a:pt x="426" y="1218"/>
                </a:cubicBezTo>
                <a:cubicBezTo>
                  <a:pt x="352" y="1169"/>
                  <a:pt x="224" y="1146"/>
                  <a:pt x="138" y="1140"/>
                </a:cubicBezTo>
                <a:cubicBezTo>
                  <a:pt x="176" y="1102"/>
                  <a:pt x="230" y="1082"/>
                  <a:pt x="264" y="1038"/>
                </a:cubicBezTo>
                <a:cubicBezTo>
                  <a:pt x="292" y="1001"/>
                  <a:pt x="309" y="957"/>
                  <a:pt x="342" y="924"/>
                </a:cubicBezTo>
                <a:cubicBezTo>
                  <a:pt x="356" y="889"/>
                  <a:pt x="375" y="849"/>
                  <a:pt x="402" y="822"/>
                </a:cubicBezTo>
                <a:cubicBezTo>
                  <a:pt x="426" y="763"/>
                  <a:pt x="461" y="708"/>
                  <a:pt x="492" y="654"/>
                </a:cubicBezTo>
                <a:cubicBezTo>
                  <a:pt x="524" y="597"/>
                  <a:pt x="551" y="537"/>
                  <a:pt x="582" y="480"/>
                </a:cubicBezTo>
                <a:cubicBezTo>
                  <a:pt x="603" y="442"/>
                  <a:pt x="606" y="396"/>
                  <a:pt x="630" y="360"/>
                </a:cubicBezTo>
                <a:cubicBezTo>
                  <a:pt x="646" y="266"/>
                  <a:pt x="624" y="383"/>
                  <a:pt x="648" y="288"/>
                </a:cubicBezTo>
                <a:cubicBezTo>
                  <a:pt x="652" y="272"/>
                  <a:pt x="660" y="240"/>
                  <a:pt x="660" y="240"/>
                </a:cubicBezTo>
                <a:cubicBezTo>
                  <a:pt x="662" y="188"/>
                  <a:pt x="658" y="135"/>
                  <a:pt x="666" y="84"/>
                </a:cubicBezTo>
                <a:cubicBezTo>
                  <a:pt x="668" y="71"/>
                  <a:pt x="684" y="94"/>
                  <a:pt x="702" y="102"/>
                </a:cubicBezTo>
                <a:cubicBezTo>
                  <a:pt x="816" y="151"/>
                  <a:pt x="630" y="60"/>
                  <a:pt x="750" y="120"/>
                </a:cubicBezTo>
                <a:cubicBezTo>
                  <a:pt x="788" y="118"/>
                  <a:pt x="828" y="123"/>
                  <a:pt x="864" y="108"/>
                </a:cubicBezTo>
                <a:cubicBezTo>
                  <a:pt x="884" y="100"/>
                  <a:pt x="924" y="84"/>
                  <a:pt x="924" y="84"/>
                </a:cubicBezTo>
                <a:cubicBezTo>
                  <a:pt x="942" y="66"/>
                  <a:pt x="957" y="62"/>
                  <a:pt x="978" y="48"/>
                </a:cubicBezTo>
                <a:cubicBezTo>
                  <a:pt x="982" y="42"/>
                  <a:pt x="987" y="36"/>
                  <a:pt x="990" y="30"/>
                </a:cubicBezTo>
                <a:cubicBezTo>
                  <a:pt x="993" y="24"/>
                  <a:pt x="1002" y="12"/>
                  <a:pt x="996" y="12"/>
                </a:cubicBezTo>
                <a:cubicBezTo>
                  <a:pt x="988" y="12"/>
                  <a:pt x="984" y="24"/>
                  <a:pt x="978" y="30"/>
                </a:cubicBezTo>
                <a:cubicBezTo>
                  <a:pt x="970" y="37"/>
                  <a:pt x="962" y="42"/>
                  <a:pt x="954" y="48"/>
                </a:cubicBezTo>
                <a:cubicBezTo>
                  <a:pt x="931" y="65"/>
                  <a:pt x="903" y="81"/>
                  <a:pt x="876" y="90"/>
                </a:cubicBezTo>
                <a:cubicBezTo>
                  <a:pt x="680" y="84"/>
                  <a:pt x="741" y="113"/>
                  <a:pt x="672" y="78"/>
                </a:cubicBezTo>
              </a:path>
            </a:pathLst>
          </a:custGeom>
          <a:noFill/>
          <a:ln w="9525">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AU"/>
          </a:p>
        </p:txBody>
      </p:sp>
    </p:spTree>
    <p:extLst>
      <p:ext uri="{BB962C8B-B14F-4D97-AF65-F5344CB8AC3E}">
        <p14:creationId xmlns:p14="http://schemas.microsoft.com/office/powerpoint/2010/main" val="3258646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3290"/>
                                        </p:tgtEl>
                                        <p:attrNameLst>
                                          <p:attrName>style.visibility</p:attrName>
                                        </p:attrNameLst>
                                      </p:cBhvr>
                                      <p:to>
                                        <p:strVal val="visible"/>
                                      </p:to>
                                    </p:set>
                                    <p:animEffect transition="in" filter="dissolve">
                                      <p:cBhvr>
                                        <p:cTn id="15" dur="500"/>
                                        <p:tgtEl>
                                          <p:spTgt spid="53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5329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A confusing paragraph</a:t>
            </a:r>
          </a:p>
        </p:txBody>
      </p:sp>
      <p:sp>
        <p:nvSpPr>
          <p:cNvPr id="7171" name="Rectangle 3"/>
          <p:cNvSpPr>
            <a:spLocks noGrp="1" noChangeArrowheads="1"/>
          </p:cNvSpPr>
          <p:nvPr>
            <p:ph type="body" idx="1"/>
          </p:nvPr>
        </p:nvSpPr>
        <p:spPr>
          <a:xfrm>
            <a:off x="457200" y="1556792"/>
            <a:ext cx="8229600" cy="1584176"/>
          </a:xfrm>
        </p:spPr>
        <p:txBody>
          <a:bodyPr/>
          <a:lstStyle/>
          <a:p>
            <a:pPr eaLnBrk="1" hangingPunct="1">
              <a:lnSpc>
                <a:spcPct val="90000"/>
              </a:lnSpc>
              <a:buFontTx/>
              <a:buNone/>
            </a:pPr>
            <a:r>
              <a:rPr lang="en-AU" altLang="en-US" sz="1800" dirty="0"/>
              <a:t>     </a:t>
            </a:r>
            <a:r>
              <a:rPr lang="en-AU" altLang="en-US" sz="2800" dirty="0"/>
              <a:t>The car got a slow start but ended up flying down the track, achieving a third place time of 8.47 seconds. With the gears separating halfway down the track, this was an excellent feat. After making some changes, we did not preform as well as the first run (or as expected) in the second run, with the vehicle catching on the guide and spinning out to give us a 10.9 second average overall.</a:t>
            </a:r>
            <a:endParaRPr lang="en-US" altLang="en-US" sz="2800" dirty="0"/>
          </a:p>
        </p:txBody>
      </p:sp>
    </p:spTree>
    <p:extLst>
      <p:ext uri="{BB962C8B-B14F-4D97-AF65-F5344CB8AC3E}">
        <p14:creationId xmlns:p14="http://schemas.microsoft.com/office/powerpoint/2010/main" val="1958401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5288" y="260350"/>
            <a:ext cx="8101012" cy="1143000"/>
          </a:xfrm>
        </p:spPr>
        <p:txBody>
          <a:bodyPr/>
          <a:lstStyle/>
          <a:p>
            <a:pPr eaLnBrk="1" hangingPunct="1"/>
            <a:r>
              <a:rPr lang="en-US" altLang="en-US"/>
              <a:t>from the same report!!!!</a:t>
            </a:r>
          </a:p>
        </p:txBody>
      </p:sp>
      <p:sp>
        <p:nvSpPr>
          <p:cNvPr id="8195" name="Rectangle 3"/>
          <p:cNvSpPr>
            <a:spLocks noGrp="1" noChangeArrowheads="1"/>
          </p:cNvSpPr>
          <p:nvPr>
            <p:ph type="body" idx="1"/>
          </p:nvPr>
        </p:nvSpPr>
        <p:spPr>
          <a:xfrm>
            <a:off x="1512888" y="926183"/>
            <a:ext cx="7631112" cy="4751387"/>
          </a:xfrm>
        </p:spPr>
        <p:txBody>
          <a:bodyPr/>
          <a:lstStyle/>
          <a:p>
            <a:pPr eaLnBrk="1" hangingPunct="1">
              <a:lnSpc>
                <a:spcPct val="80000"/>
              </a:lnSpc>
              <a:buFontTx/>
              <a:buNone/>
            </a:pPr>
            <a:r>
              <a:rPr lang="en-AU" altLang="en-US" sz="2000" b="1" dirty="0"/>
              <a:t>     Throughout the construction phase, the team needed to refocus on the marking criteria and design objectives as overall, this task was indeed about grades as well as speed.</a:t>
            </a:r>
          </a:p>
          <a:p>
            <a:pPr eaLnBrk="1" hangingPunct="1">
              <a:lnSpc>
                <a:spcPct val="80000"/>
              </a:lnSpc>
              <a:buFontTx/>
              <a:buNone/>
            </a:pPr>
            <a:endParaRPr lang="en-AU" altLang="en-US" sz="2000" b="1" dirty="0"/>
          </a:p>
          <a:p>
            <a:pPr eaLnBrk="1" hangingPunct="1">
              <a:lnSpc>
                <a:spcPct val="80000"/>
              </a:lnSpc>
              <a:buFontTx/>
              <a:buNone/>
            </a:pPr>
            <a:r>
              <a:rPr lang="en-AU" altLang="en-US" sz="2000" b="1" dirty="0"/>
              <a:t>     Cost was minimised by using simple materials throughout the construction to ensure the project remained under budget. In terms of simplicity, the construction design  was reworked so that the fan housing and the chassis were separate components that could be easily transported and stored, and then locked together on race day. In terms of manufacturability, the team considered this to be a difficult concept as it seemed unrealistic that the models would be mass-produced. However use of simple materials and a minimum number of moving parts does enhance the overall manufacturability, as well as simplicity. The redesigned fan-box and in particular the space-frame chassis design should contribute well to the innovation marks.</a:t>
            </a:r>
            <a:endParaRPr lang="en-US" altLang="en-US" sz="2000" b="1" dirty="0"/>
          </a:p>
        </p:txBody>
      </p:sp>
      <p:sp>
        <p:nvSpPr>
          <p:cNvPr id="44036" name="Comment 4"/>
          <p:cNvSpPr>
            <a:spLocks noChangeArrowheads="1"/>
          </p:cNvSpPr>
          <p:nvPr/>
        </p:nvSpPr>
        <p:spPr bwMode="auto">
          <a:xfrm>
            <a:off x="-54769" y="3933056"/>
            <a:ext cx="1908175"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dirty="0">
                <a:solidFill>
                  <a:srgbClr val="000000"/>
                </a:solidFill>
                <a:latin typeface="Arial" pitchFamily="34" charset="0"/>
              </a:rPr>
              <a:t>Manufacturability </a:t>
            </a:r>
            <a:endParaRPr lang="en-AU" altLang="en-US" sz="1600" dirty="0">
              <a:solidFill>
                <a:srgbClr val="000000"/>
              </a:solidFill>
              <a:latin typeface="Arial" pitchFamily="34" charset="0"/>
            </a:endParaRPr>
          </a:p>
        </p:txBody>
      </p:sp>
      <p:sp>
        <p:nvSpPr>
          <p:cNvPr id="2" name="Comment 4"/>
          <p:cNvSpPr>
            <a:spLocks noChangeArrowheads="1"/>
          </p:cNvSpPr>
          <p:nvPr/>
        </p:nvSpPr>
        <p:spPr bwMode="auto">
          <a:xfrm>
            <a:off x="360363" y="3097213"/>
            <a:ext cx="1258887"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dirty="0">
                <a:solidFill>
                  <a:srgbClr val="000000"/>
                </a:solidFill>
                <a:latin typeface="Arial" pitchFamily="34" charset="0"/>
              </a:rPr>
              <a:t>Simplicity</a:t>
            </a:r>
            <a:endParaRPr lang="en-AU" altLang="en-US" sz="1600" dirty="0">
              <a:solidFill>
                <a:srgbClr val="000000"/>
              </a:solidFill>
              <a:latin typeface="Arial" pitchFamily="34" charset="0"/>
            </a:endParaRPr>
          </a:p>
        </p:txBody>
      </p:sp>
      <p:sp>
        <p:nvSpPr>
          <p:cNvPr id="3" name="Comment 4"/>
          <p:cNvSpPr>
            <a:spLocks noChangeArrowheads="1"/>
          </p:cNvSpPr>
          <p:nvPr/>
        </p:nvSpPr>
        <p:spPr bwMode="auto">
          <a:xfrm rot="10800000" flipV="1">
            <a:off x="323056" y="2362200"/>
            <a:ext cx="1187450"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a:solidFill>
                  <a:srgbClr val="000000"/>
                </a:solidFill>
                <a:latin typeface="Arial" pitchFamily="34" charset="0"/>
              </a:rPr>
              <a:t>Cost</a:t>
            </a:r>
            <a:endParaRPr lang="en-AU" altLang="en-US" sz="1600">
              <a:solidFill>
                <a:srgbClr val="000000"/>
              </a:solidFill>
              <a:latin typeface="Arial" pitchFamily="34" charset="0"/>
            </a:endParaRPr>
          </a:p>
        </p:txBody>
      </p:sp>
      <p:sp>
        <p:nvSpPr>
          <p:cNvPr id="4" name="Comment 4"/>
          <p:cNvSpPr>
            <a:spLocks noChangeArrowheads="1"/>
          </p:cNvSpPr>
          <p:nvPr/>
        </p:nvSpPr>
        <p:spPr bwMode="auto">
          <a:xfrm>
            <a:off x="251618" y="1124744"/>
            <a:ext cx="1258888"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dirty="0">
                <a:solidFill>
                  <a:srgbClr val="000000"/>
                </a:solidFill>
                <a:latin typeface="Arial" pitchFamily="34" charset="0"/>
              </a:rPr>
              <a:t>Main point</a:t>
            </a:r>
          </a:p>
        </p:txBody>
      </p:sp>
      <p:sp>
        <p:nvSpPr>
          <p:cNvPr id="5" name="Comment 4"/>
          <p:cNvSpPr>
            <a:spLocks noChangeArrowheads="1"/>
          </p:cNvSpPr>
          <p:nvPr/>
        </p:nvSpPr>
        <p:spPr bwMode="auto">
          <a:xfrm>
            <a:off x="178593" y="5327649"/>
            <a:ext cx="1476375" cy="346075"/>
          </a:xfrm>
          <a:prstGeom prst="rect">
            <a:avLst/>
          </a:prstGeom>
          <a:solidFill>
            <a:srgbClr val="FFFF66"/>
          </a:solidFill>
          <a:ln w="9525">
            <a:solidFill>
              <a:srgbClr val="000000"/>
            </a:solidFill>
            <a:miter lim="800000"/>
            <a:headEnd/>
            <a:tailEnd/>
          </a:ln>
          <a:effectLst>
            <a:outerShdw dist="107763" dir="2700000" algn="ctr" rotWithShape="0">
              <a:srgbClr val="808080"/>
            </a:outerShdw>
          </a:effec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AU" altLang="en-US" sz="1600" b="1" dirty="0">
                <a:solidFill>
                  <a:srgbClr val="000000"/>
                </a:solidFill>
                <a:latin typeface="Arial" pitchFamily="34" charset="0"/>
              </a:rPr>
              <a:t>Innovation </a:t>
            </a:r>
            <a:endParaRPr lang="en-AU" altLang="en-US" sz="1600" dirty="0">
              <a:solidFill>
                <a:srgbClr val="000000"/>
              </a:solidFill>
              <a:latin typeface="Arial" pitchFamily="34" charset="0"/>
            </a:endParaRPr>
          </a:p>
        </p:txBody>
      </p:sp>
    </p:spTree>
    <p:extLst>
      <p:ext uri="{BB962C8B-B14F-4D97-AF65-F5344CB8AC3E}">
        <p14:creationId xmlns:p14="http://schemas.microsoft.com/office/powerpoint/2010/main" val="767965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44036" grpId="0" animBg="1"/>
      <p:bldP spid="2" grpId="0" animBg="1"/>
      <p:bldP spid="3"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228600"/>
            <a:ext cx="7772400" cy="1143000"/>
          </a:xfrm>
        </p:spPr>
        <p:txBody>
          <a:bodyPr/>
          <a:lstStyle/>
          <a:p>
            <a:pPr eaLnBrk="1" hangingPunct="1"/>
            <a:r>
              <a:rPr lang="en-AU" altLang="en-US"/>
              <a:t>At the very least…</a:t>
            </a:r>
          </a:p>
        </p:txBody>
      </p:sp>
      <p:sp>
        <p:nvSpPr>
          <p:cNvPr id="18435" name="Rectangle 3"/>
          <p:cNvSpPr>
            <a:spLocks noGrp="1" noChangeArrowheads="1"/>
          </p:cNvSpPr>
          <p:nvPr>
            <p:ph type="body" idx="1"/>
          </p:nvPr>
        </p:nvSpPr>
        <p:spPr>
          <a:xfrm>
            <a:off x="685800" y="908720"/>
            <a:ext cx="7772400" cy="4953000"/>
          </a:xfrm>
        </p:spPr>
        <p:txBody>
          <a:bodyPr/>
          <a:lstStyle/>
          <a:p>
            <a:pPr eaLnBrk="1" hangingPunct="1">
              <a:lnSpc>
                <a:spcPct val="90000"/>
              </a:lnSpc>
            </a:pPr>
            <a:r>
              <a:rPr lang="en-AU" altLang="en-US" sz="2800" dirty="0"/>
              <a:t>Set up a master document – consistent format</a:t>
            </a:r>
          </a:p>
          <a:p>
            <a:pPr eaLnBrk="1" hangingPunct="1">
              <a:lnSpc>
                <a:spcPct val="90000"/>
              </a:lnSpc>
            </a:pPr>
            <a:r>
              <a:rPr lang="en-AU" altLang="en-US" sz="2800" dirty="0"/>
              <a:t>Decide who/whom will write the first complete draft    </a:t>
            </a:r>
            <a:r>
              <a:rPr lang="en-AU" altLang="en-US" sz="1800" dirty="0"/>
              <a:t>- Receive draft written contributions from team members?</a:t>
            </a:r>
          </a:p>
          <a:p>
            <a:pPr lvl="3" eaLnBrk="1" hangingPunct="1">
              <a:lnSpc>
                <a:spcPct val="90000"/>
              </a:lnSpc>
            </a:pPr>
            <a:r>
              <a:rPr lang="en-AU" altLang="en-US" sz="1800" dirty="0"/>
              <a:t>Write a first draft</a:t>
            </a:r>
          </a:p>
          <a:p>
            <a:pPr lvl="3" eaLnBrk="1" hangingPunct="1">
              <a:lnSpc>
                <a:spcPct val="90000"/>
              </a:lnSpc>
            </a:pPr>
            <a:r>
              <a:rPr lang="en-AU" altLang="en-US" sz="1800" dirty="0"/>
              <a:t>Allow time so </a:t>
            </a:r>
            <a:r>
              <a:rPr lang="en-AU" altLang="en-US" sz="1800" u="sng" dirty="0"/>
              <a:t>all</a:t>
            </a:r>
            <a:r>
              <a:rPr lang="en-AU" altLang="en-US" sz="1800" dirty="0"/>
              <a:t> members can proofread </a:t>
            </a:r>
          </a:p>
          <a:p>
            <a:pPr eaLnBrk="1" hangingPunct="1">
              <a:lnSpc>
                <a:spcPct val="90000"/>
              </a:lnSpc>
            </a:pPr>
            <a:r>
              <a:rPr lang="en-AU" altLang="en-US" sz="2800" dirty="0"/>
              <a:t>Have a meeting to decide what is </a:t>
            </a:r>
          </a:p>
          <a:p>
            <a:pPr lvl="3" eaLnBrk="1" hangingPunct="1">
              <a:lnSpc>
                <a:spcPct val="90000"/>
              </a:lnSpc>
            </a:pPr>
            <a:r>
              <a:rPr lang="en-AU" altLang="en-US" sz="1800" dirty="0"/>
              <a:t>essential information( keep)</a:t>
            </a:r>
          </a:p>
          <a:p>
            <a:pPr lvl="3" eaLnBrk="1" hangingPunct="1">
              <a:lnSpc>
                <a:spcPct val="90000"/>
              </a:lnSpc>
            </a:pPr>
            <a:r>
              <a:rPr lang="en-AU" altLang="en-US" sz="1800" dirty="0"/>
              <a:t>interesting information (may keep) </a:t>
            </a:r>
          </a:p>
          <a:p>
            <a:pPr lvl="3" eaLnBrk="1" hangingPunct="1">
              <a:lnSpc>
                <a:spcPct val="90000"/>
              </a:lnSpc>
            </a:pPr>
            <a:r>
              <a:rPr lang="en-AU" altLang="en-US" sz="1800" dirty="0"/>
              <a:t>nice to know information (chuck)</a:t>
            </a:r>
          </a:p>
          <a:p>
            <a:pPr lvl="3" eaLnBrk="1" hangingPunct="1">
              <a:lnSpc>
                <a:spcPct val="90000"/>
              </a:lnSpc>
            </a:pPr>
            <a:r>
              <a:rPr lang="en-AU" altLang="en-US" sz="1800" dirty="0"/>
              <a:t>Improvements/changes to the document</a:t>
            </a:r>
          </a:p>
          <a:p>
            <a:pPr eaLnBrk="1" hangingPunct="1">
              <a:lnSpc>
                <a:spcPct val="90000"/>
              </a:lnSpc>
            </a:pPr>
            <a:r>
              <a:rPr lang="en-AU" altLang="en-US" sz="2800" dirty="0"/>
              <a:t>From notes at this meeting- revise</a:t>
            </a:r>
          </a:p>
          <a:p>
            <a:pPr eaLnBrk="1" hangingPunct="1">
              <a:lnSpc>
                <a:spcPct val="90000"/>
              </a:lnSpc>
            </a:pPr>
            <a:r>
              <a:rPr lang="en-AU" altLang="en-US" sz="2800" dirty="0"/>
              <a:t>proofread again</a:t>
            </a:r>
            <a:r>
              <a:rPr lang="en-AU" altLang="en-US" sz="2800" dirty="0">
                <a:sym typeface="Wingdings 2" pitchFamily="18" charset="2"/>
              </a:rPr>
              <a:t></a:t>
            </a:r>
            <a:r>
              <a:rPr lang="en-AU" altLang="en-US" sz="2800" dirty="0"/>
              <a:t> meet </a:t>
            </a:r>
            <a:r>
              <a:rPr lang="en-AU" altLang="en-US" sz="2800" dirty="0">
                <a:sym typeface="Wingdings" pitchFamily="2" charset="2"/>
              </a:rPr>
              <a:t> </a:t>
            </a:r>
            <a:r>
              <a:rPr lang="en-AU" altLang="en-US" sz="2800" dirty="0"/>
              <a:t>note changes </a:t>
            </a:r>
            <a:r>
              <a:rPr lang="en-AU" altLang="en-US" sz="2800" dirty="0">
                <a:sym typeface="Wingdings" pitchFamily="2" charset="2"/>
              </a:rPr>
              <a:t></a:t>
            </a:r>
            <a:endParaRPr lang="en-AU" altLang="en-US" sz="2800" dirty="0"/>
          </a:p>
        </p:txBody>
      </p:sp>
      <p:pic>
        <p:nvPicPr>
          <p:cNvPr id="9220" name="Picture 4" descr="MCBD06622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4101" y="2708920"/>
            <a:ext cx="2042135"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756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435">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684213" y="115888"/>
            <a:ext cx="7772400" cy="1143000"/>
          </a:xfrm>
        </p:spPr>
        <p:txBody>
          <a:bodyPr/>
          <a:lstStyle/>
          <a:p>
            <a:r>
              <a:rPr lang="en-US"/>
              <a:t>Reports -  A general structure</a:t>
            </a:r>
          </a:p>
        </p:txBody>
      </p:sp>
      <p:sp>
        <p:nvSpPr>
          <p:cNvPr id="57349" name="Rectangle 5"/>
          <p:cNvSpPr>
            <a:spLocks noGrp="1" noChangeArrowheads="1"/>
          </p:cNvSpPr>
          <p:nvPr>
            <p:ph type="body" sz="half" idx="1"/>
          </p:nvPr>
        </p:nvSpPr>
        <p:spPr>
          <a:xfrm>
            <a:off x="4932040" y="764704"/>
            <a:ext cx="3810000" cy="5472608"/>
          </a:xfrm>
        </p:spPr>
        <p:txBody>
          <a:bodyPr/>
          <a:lstStyle/>
          <a:p>
            <a:pPr>
              <a:lnSpc>
                <a:spcPct val="80000"/>
              </a:lnSpc>
              <a:buClr>
                <a:srgbClr val="000066"/>
              </a:buClr>
              <a:buFont typeface="Times New Roman" pitchFamily="18" charset="0"/>
              <a:buChar char="→"/>
            </a:pPr>
            <a:r>
              <a:rPr lang="en-US" sz="1800" b="1" dirty="0"/>
              <a:t>Title page</a:t>
            </a:r>
          </a:p>
          <a:p>
            <a:pPr>
              <a:lnSpc>
                <a:spcPct val="80000"/>
              </a:lnSpc>
              <a:buClr>
                <a:srgbClr val="000066"/>
              </a:buClr>
            </a:pPr>
            <a:endParaRPr lang="en-US" sz="1800" b="1" dirty="0"/>
          </a:p>
          <a:p>
            <a:pPr>
              <a:lnSpc>
                <a:spcPct val="80000"/>
              </a:lnSpc>
              <a:buClr>
                <a:srgbClr val="000066"/>
              </a:buClr>
            </a:pPr>
            <a:endParaRPr lang="en-US" sz="1800" b="1" dirty="0"/>
          </a:p>
          <a:p>
            <a:pPr>
              <a:lnSpc>
                <a:spcPct val="80000"/>
              </a:lnSpc>
              <a:buClr>
                <a:srgbClr val="000066"/>
              </a:buClr>
              <a:buFont typeface="Times New Roman" pitchFamily="18" charset="0"/>
              <a:buChar char="→"/>
            </a:pPr>
            <a:r>
              <a:rPr lang="en-US" sz="1800" b="1" dirty="0"/>
              <a:t>Abstract/summary</a:t>
            </a:r>
          </a:p>
          <a:p>
            <a:pPr>
              <a:lnSpc>
                <a:spcPct val="80000"/>
              </a:lnSpc>
              <a:buClr>
                <a:srgbClr val="000066"/>
              </a:buClr>
              <a:buFont typeface="Times New Roman" pitchFamily="18" charset="0"/>
              <a:buChar char="→"/>
            </a:pPr>
            <a:endParaRPr lang="en-US" sz="1800" b="1" dirty="0"/>
          </a:p>
          <a:p>
            <a:pPr>
              <a:lnSpc>
                <a:spcPct val="80000"/>
              </a:lnSpc>
              <a:buClr>
                <a:srgbClr val="000066"/>
              </a:buClr>
              <a:buFont typeface="Times New Roman" pitchFamily="18" charset="0"/>
              <a:buChar char="→"/>
            </a:pPr>
            <a:r>
              <a:rPr lang="en-US" sz="1800" b="1" dirty="0"/>
              <a:t>Table of contents</a:t>
            </a:r>
          </a:p>
          <a:p>
            <a:pPr>
              <a:lnSpc>
                <a:spcPct val="80000"/>
              </a:lnSpc>
              <a:buClr>
                <a:srgbClr val="000066"/>
              </a:buClr>
              <a:buFont typeface="Times New Roman" pitchFamily="18" charset="0"/>
              <a:buChar char="→"/>
            </a:pPr>
            <a:endParaRPr lang="en-US" sz="1800" b="1" dirty="0"/>
          </a:p>
          <a:p>
            <a:pPr>
              <a:lnSpc>
                <a:spcPct val="80000"/>
              </a:lnSpc>
              <a:buClr>
                <a:srgbClr val="000066"/>
              </a:buClr>
              <a:buFont typeface="Times New Roman" pitchFamily="18" charset="0"/>
              <a:buChar char="→"/>
            </a:pPr>
            <a:r>
              <a:rPr lang="en-US" sz="1800" b="1" dirty="0"/>
              <a:t>Introduction</a:t>
            </a:r>
          </a:p>
          <a:p>
            <a:pPr>
              <a:lnSpc>
                <a:spcPct val="80000"/>
              </a:lnSpc>
              <a:buClr>
                <a:srgbClr val="000066"/>
              </a:buClr>
              <a:buFont typeface="Times New Roman" pitchFamily="18" charset="0"/>
              <a:buChar char="→"/>
            </a:pPr>
            <a:endParaRPr lang="en-US" sz="1800" b="1" dirty="0"/>
          </a:p>
          <a:p>
            <a:pPr>
              <a:lnSpc>
                <a:spcPct val="80000"/>
              </a:lnSpc>
              <a:buClr>
                <a:srgbClr val="000066"/>
              </a:buClr>
              <a:buFont typeface="Times New Roman" pitchFamily="18" charset="0"/>
              <a:buChar char="→"/>
            </a:pPr>
            <a:endParaRPr lang="en-US" sz="1800" b="1" dirty="0"/>
          </a:p>
          <a:p>
            <a:pPr>
              <a:lnSpc>
                <a:spcPct val="80000"/>
              </a:lnSpc>
              <a:buClr>
                <a:srgbClr val="000066"/>
              </a:buClr>
              <a:buFont typeface="Times New Roman" pitchFamily="18" charset="0"/>
              <a:buChar char="→"/>
            </a:pPr>
            <a:r>
              <a:rPr lang="en-US" sz="1800" b="1" dirty="0"/>
              <a:t>Body </a:t>
            </a:r>
            <a:r>
              <a:rPr lang="en-US" sz="1000" b="1" dirty="0"/>
              <a:t>(See assignment guides)</a:t>
            </a:r>
          </a:p>
          <a:p>
            <a:pPr>
              <a:lnSpc>
                <a:spcPct val="80000"/>
              </a:lnSpc>
              <a:buClr>
                <a:srgbClr val="000066"/>
              </a:buClr>
              <a:buFont typeface="Times New Roman" pitchFamily="18" charset="0"/>
              <a:buChar char="→"/>
            </a:pPr>
            <a:endParaRPr lang="en-US" sz="1800" b="1" dirty="0"/>
          </a:p>
          <a:p>
            <a:pPr>
              <a:lnSpc>
                <a:spcPct val="80000"/>
              </a:lnSpc>
              <a:buClr>
                <a:srgbClr val="000066"/>
              </a:buClr>
              <a:buFont typeface="Times New Roman" pitchFamily="18" charset="0"/>
              <a:buChar char="→"/>
            </a:pPr>
            <a:r>
              <a:rPr lang="en-US" sz="1800" b="1" dirty="0"/>
              <a:t>Conclusion &amp; recommendations</a:t>
            </a:r>
          </a:p>
          <a:p>
            <a:pPr>
              <a:lnSpc>
                <a:spcPct val="80000"/>
              </a:lnSpc>
              <a:buClr>
                <a:srgbClr val="000066"/>
              </a:buClr>
              <a:buFont typeface="Times New Roman" pitchFamily="18" charset="0"/>
              <a:buChar char="→"/>
            </a:pPr>
            <a:endParaRPr lang="en-US" sz="1800" b="1" dirty="0"/>
          </a:p>
          <a:p>
            <a:pPr>
              <a:lnSpc>
                <a:spcPct val="80000"/>
              </a:lnSpc>
              <a:buClr>
                <a:srgbClr val="000066"/>
              </a:buClr>
              <a:buFont typeface="Times New Roman" pitchFamily="18" charset="0"/>
              <a:buChar char="→"/>
            </a:pPr>
            <a:r>
              <a:rPr lang="en-US" sz="1800" b="1" dirty="0"/>
              <a:t>References</a:t>
            </a:r>
          </a:p>
          <a:p>
            <a:pPr>
              <a:lnSpc>
                <a:spcPct val="80000"/>
              </a:lnSpc>
              <a:buClr>
                <a:srgbClr val="000066"/>
              </a:buClr>
              <a:buFont typeface="Times New Roman" pitchFamily="18" charset="0"/>
              <a:buChar char="→"/>
            </a:pPr>
            <a:endParaRPr lang="en-US" sz="1800" b="1" dirty="0"/>
          </a:p>
          <a:p>
            <a:pPr>
              <a:lnSpc>
                <a:spcPct val="80000"/>
              </a:lnSpc>
              <a:buClr>
                <a:srgbClr val="000066"/>
              </a:buClr>
              <a:buFont typeface="Times New Roman" pitchFamily="18" charset="0"/>
              <a:buChar char="→"/>
            </a:pPr>
            <a:r>
              <a:rPr lang="en-US" sz="1800" b="1" dirty="0"/>
              <a:t>Acknowledgements</a:t>
            </a:r>
          </a:p>
          <a:p>
            <a:pPr>
              <a:lnSpc>
                <a:spcPct val="80000"/>
              </a:lnSpc>
              <a:buClr>
                <a:srgbClr val="000066"/>
              </a:buClr>
              <a:buFont typeface="Times New Roman" pitchFamily="18" charset="0"/>
              <a:buChar char="→"/>
            </a:pPr>
            <a:endParaRPr lang="en-US" sz="1800" b="1" dirty="0"/>
          </a:p>
          <a:p>
            <a:pPr>
              <a:lnSpc>
                <a:spcPct val="80000"/>
              </a:lnSpc>
              <a:buClr>
                <a:srgbClr val="000066"/>
              </a:buClr>
              <a:buFont typeface="Times New Roman" pitchFamily="18" charset="0"/>
              <a:buChar char="→"/>
            </a:pPr>
            <a:r>
              <a:rPr lang="en-US" sz="1800" b="1" dirty="0"/>
              <a:t>Appendices</a:t>
            </a:r>
          </a:p>
          <a:p>
            <a:pPr>
              <a:lnSpc>
                <a:spcPct val="80000"/>
              </a:lnSpc>
              <a:buClr>
                <a:srgbClr val="000066"/>
              </a:buClr>
            </a:pPr>
            <a:endParaRPr lang="en-US" sz="1800" b="1" dirty="0"/>
          </a:p>
        </p:txBody>
      </p:sp>
      <p:sp>
        <p:nvSpPr>
          <p:cNvPr id="57350" name="Rectangle 6"/>
          <p:cNvSpPr>
            <a:spLocks noGrp="1" noChangeArrowheads="1"/>
          </p:cNvSpPr>
          <p:nvPr>
            <p:ph type="body" sz="half" idx="2"/>
          </p:nvPr>
        </p:nvSpPr>
        <p:spPr>
          <a:xfrm>
            <a:off x="539552" y="782624"/>
            <a:ext cx="3816350" cy="5454687"/>
          </a:xfrm>
        </p:spPr>
        <p:txBody>
          <a:bodyPr/>
          <a:lstStyle/>
          <a:p>
            <a:pPr>
              <a:lnSpc>
                <a:spcPct val="75000"/>
              </a:lnSpc>
              <a:buClr>
                <a:srgbClr val="336600"/>
              </a:buClr>
              <a:buFont typeface="Wingdings" pitchFamily="2" charset="2"/>
              <a:buChar char="Ø"/>
            </a:pPr>
            <a:r>
              <a:rPr lang="en-US" sz="1800" dirty="0">
                <a:solidFill>
                  <a:srgbClr val="000066"/>
                </a:solidFill>
              </a:rPr>
              <a:t>What is the topic of the report?</a:t>
            </a:r>
          </a:p>
          <a:p>
            <a:pPr>
              <a:lnSpc>
                <a:spcPct val="75000"/>
              </a:lnSpc>
              <a:buClr>
                <a:srgbClr val="336600"/>
              </a:buClr>
              <a:buFont typeface="Wingdings" pitchFamily="2" charset="2"/>
              <a:buNone/>
            </a:pPr>
            <a:endParaRPr lang="en-US" sz="1800" dirty="0">
              <a:solidFill>
                <a:srgbClr val="000066"/>
              </a:solidFill>
            </a:endParaRPr>
          </a:p>
          <a:p>
            <a:pPr>
              <a:lnSpc>
                <a:spcPct val="75000"/>
              </a:lnSpc>
              <a:buClr>
                <a:srgbClr val="336600"/>
              </a:buClr>
              <a:buFont typeface="Wingdings" pitchFamily="2" charset="2"/>
              <a:buChar char="Ø"/>
            </a:pPr>
            <a:r>
              <a:rPr lang="en-US" sz="1800" dirty="0">
                <a:solidFill>
                  <a:srgbClr val="000066"/>
                </a:solidFill>
              </a:rPr>
              <a:t>What was the purpose, conclusions and outcomes of this report?</a:t>
            </a:r>
          </a:p>
          <a:p>
            <a:pPr>
              <a:lnSpc>
                <a:spcPct val="40000"/>
              </a:lnSpc>
              <a:buClr>
                <a:srgbClr val="336600"/>
              </a:buClr>
              <a:buFont typeface="Wingdings" pitchFamily="2" charset="2"/>
              <a:buNone/>
            </a:pPr>
            <a:endParaRPr lang="en-US" sz="1800" dirty="0">
              <a:solidFill>
                <a:srgbClr val="000066"/>
              </a:solidFill>
            </a:endParaRPr>
          </a:p>
          <a:p>
            <a:pPr>
              <a:lnSpc>
                <a:spcPct val="75000"/>
              </a:lnSpc>
              <a:buClr>
                <a:srgbClr val="336600"/>
              </a:buClr>
              <a:buFont typeface="Wingdings" pitchFamily="2" charset="2"/>
              <a:buChar char="Ø"/>
            </a:pPr>
            <a:r>
              <a:rPr lang="en-US" sz="1800" dirty="0">
                <a:solidFill>
                  <a:srgbClr val="000066"/>
                </a:solidFill>
              </a:rPr>
              <a:t>How is the report </a:t>
            </a:r>
            <a:r>
              <a:rPr lang="en-US" sz="1800" dirty="0" err="1">
                <a:solidFill>
                  <a:srgbClr val="000066"/>
                </a:solidFill>
              </a:rPr>
              <a:t>organised</a:t>
            </a:r>
            <a:r>
              <a:rPr lang="en-US" sz="1800" dirty="0">
                <a:solidFill>
                  <a:srgbClr val="000066"/>
                </a:solidFill>
              </a:rPr>
              <a:t>?</a:t>
            </a:r>
          </a:p>
          <a:p>
            <a:pPr>
              <a:lnSpc>
                <a:spcPct val="75000"/>
              </a:lnSpc>
              <a:buClr>
                <a:srgbClr val="336600"/>
              </a:buClr>
              <a:buFont typeface="Wingdings" pitchFamily="2" charset="2"/>
              <a:buChar char="Ø"/>
            </a:pPr>
            <a:endParaRPr lang="en-US" sz="1800" dirty="0">
              <a:solidFill>
                <a:srgbClr val="000066"/>
              </a:solidFill>
            </a:endParaRPr>
          </a:p>
          <a:p>
            <a:pPr>
              <a:lnSpc>
                <a:spcPct val="75000"/>
              </a:lnSpc>
              <a:buClr>
                <a:srgbClr val="336600"/>
              </a:buClr>
              <a:buFont typeface="Wingdings" pitchFamily="2" charset="2"/>
              <a:buChar char="Ø"/>
            </a:pPr>
            <a:r>
              <a:rPr lang="en-US" sz="1800" dirty="0">
                <a:solidFill>
                  <a:srgbClr val="000066"/>
                </a:solidFill>
              </a:rPr>
              <a:t>What is the problem, background and purpose of this report?</a:t>
            </a:r>
          </a:p>
          <a:p>
            <a:pPr>
              <a:lnSpc>
                <a:spcPct val="75000"/>
              </a:lnSpc>
              <a:buClr>
                <a:srgbClr val="336600"/>
              </a:buClr>
              <a:buFont typeface="Wingdings" pitchFamily="2" charset="2"/>
              <a:buChar char="Ø"/>
            </a:pPr>
            <a:endParaRPr lang="en-US" sz="1800" dirty="0">
              <a:solidFill>
                <a:srgbClr val="000066"/>
              </a:solidFill>
            </a:endParaRPr>
          </a:p>
          <a:p>
            <a:pPr>
              <a:lnSpc>
                <a:spcPct val="75000"/>
              </a:lnSpc>
              <a:buClr>
                <a:srgbClr val="336600"/>
              </a:buClr>
              <a:buFont typeface="Wingdings" pitchFamily="2" charset="2"/>
              <a:buChar char="Ø"/>
            </a:pPr>
            <a:r>
              <a:rPr lang="en-US" sz="1800" dirty="0">
                <a:solidFill>
                  <a:srgbClr val="000066"/>
                </a:solidFill>
              </a:rPr>
              <a:t>What did we find out and how do we know this?</a:t>
            </a:r>
          </a:p>
          <a:p>
            <a:pPr>
              <a:lnSpc>
                <a:spcPct val="45000"/>
              </a:lnSpc>
              <a:buClr>
                <a:srgbClr val="336600"/>
              </a:buClr>
              <a:buFont typeface="Wingdings" pitchFamily="2" charset="2"/>
              <a:buChar char="Ø"/>
            </a:pPr>
            <a:endParaRPr lang="en-US" sz="1800" dirty="0">
              <a:solidFill>
                <a:srgbClr val="000066"/>
              </a:solidFill>
            </a:endParaRPr>
          </a:p>
          <a:p>
            <a:pPr>
              <a:lnSpc>
                <a:spcPct val="75000"/>
              </a:lnSpc>
              <a:buClr>
                <a:srgbClr val="336600"/>
              </a:buClr>
              <a:buFont typeface="Wingdings" pitchFamily="2" charset="2"/>
              <a:buChar char="Ø"/>
            </a:pPr>
            <a:r>
              <a:rPr lang="en-US" sz="1800" dirty="0">
                <a:solidFill>
                  <a:srgbClr val="000066"/>
                </a:solidFill>
              </a:rPr>
              <a:t>What are the key findings and outcomes?</a:t>
            </a:r>
          </a:p>
          <a:p>
            <a:pPr>
              <a:lnSpc>
                <a:spcPct val="75000"/>
              </a:lnSpc>
              <a:buClr>
                <a:srgbClr val="336600"/>
              </a:buClr>
              <a:buFont typeface="Wingdings" pitchFamily="2" charset="2"/>
              <a:buChar char="Ø"/>
            </a:pPr>
            <a:r>
              <a:rPr lang="en-US" sz="1800" dirty="0">
                <a:solidFill>
                  <a:srgbClr val="000066"/>
                </a:solidFill>
              </a:rPr>
              <a:t>Whose work, information and images are referred to in the report?</a:t>
            </a:r>
          </a:p>
          <a:p>
            <a:pPr>
              <a:lnSpc>
                <a:spcPct val="35000"/>
              </a:lnSpc>
              <a:buClr>
                <a:srgbClr val="336600"/>
              </a:buClr>
              <a:buFont typeface="Wingdings" pitchFamily="2" charset="2"/>
              <a:buChar char="Ø"/>
            </a:pPr>
            <a:endParaRPr lang="en-US" sz="1800" dirty="0">
              <a:solidFill>
                <a:srgbClr val="000066"/>
              </a:solidFill>
            </a:endParaRPr>
          </a:p>
          <a:p>
            <a:pPr>
              <a:lnSpc>
                <a:spcPct val="75000"/>
              </a:lnSpc>
              <a:buClr>
                <a:srgbClr val="336600"/>
              </a:buClr>
              <a:buFont typeface="Wingdings" pitchFamily="2" charset="2"/>
              <a:buChar char="Ø"/>
            </a:pPr>
            <a:r>
              <a:rPr lang="en-US" sz="1800" dirty="0">
                <a:solidFill>
                  <a:srgbClr val="000066"/>
                </a:solidFill>
              </a:rPr>
              <a:t>Who helped us?</a:t>
            </a:r>
          </a:p>
          <a:p>
            <a:pPr>
              <a:lnSpc>
                <a:spcPct val="75000"/>
              </a:lnSpc>
              <a:buClr>
                <a:srgbClr val="336600"/>
              </a:buClr>
              <a:buFont typeface="Wingdings" pitchFamily="2" charset="2"/>
              <a:buChar char="Ø"/>
            </a:pPr>
            <a:r>
              <a:rPr lang="en-US" sz="1800" dirty="0">
                <a:solidFill>
                  <a:srgbClr val="000066"/>
                </a:solidFill>
              </a:rPr>
              <a:t>What extra information may be useful for the reader?</a:t>
            </a:r>
          </a:p>
        </p:txBody>
      </p:sp>
    </p:spTree>
    <p:extLst>
      <p:ext uri="{BB962C8B-B14F-4D97-AF65-F5344CB8AC3E}">
        <p14:creationId xmlns:p14="http://schemas.microsoft.com/office/powerpoint/2010/main" val="370751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3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3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34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35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34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7350">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7349">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7350">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7349">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350">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7349">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uiExpand="1" build="p"/>
      <p:bldP spid="57350" grpId="0" uiExpand="1" build="p"/>
    </p:bldLst>
  </p:timing>
</p:sld>
</file>

<file path=ppt/theme/theme1.xml><?xml version="1.0" encoding="utf-8"?>
<a:theme xmlns:a="http://schemas.openxmlformats.org/drawingml/2006/main" name="UNSW_PowerPoint_template_Arialonly (3)">
  <a:themeElements>
    <a:clrScheme name="Custom 1">
      <a:dk1>
        <a:srgbClr val="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NSW - External computer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txDef>
      <a:spPr/>
      <a:bodyPr wrap="square" rtlCol="0">
        <a:spAutoFit/>
      </a:bodyPr>
      <a:lstStyle>
        <a:def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kumimoji="0" sz="1150" i="0" u="none" strike="noStrike" kern="1200" cap="none" spc="0" normalizeH="0" baseline="0" noProof="0" dirty="0" err="1" smtClean="0">
            <a:ln>
              <a:noFill/>
            </a:ln>
            <a:solidFill>
              <a:schemeClr val="tx1"/>
            </a:solidFill>
            <a:effectLst/>
            <a:uLnTx/>
            <a:uFillTx/>
            <a:latin typeface="+mj-lt"/>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UNSW_PowerPoint_template_Arialonly (3)</Template>
  <TotalTime>441</TotalTime>
  <Words>4273</Words>
  <Application>Microsoft Office PowerPoint</Application>
  <PresentationFormat>On-screen Show (4:3)</PresentationFormat>
  <Paragraphs>546</Paragraphs>
  <Slides>48</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48</vt:i4>
      </vt:variant>
    </vt:vector>
  </HeadingPairs>
  <TitlesOfParts>
    <vt:vector size="65" baseType="lpstr">
      <vt:lpstr>MS PGothic</vt:lpstr>
      <vt:lpstr>SimSun</vt:lpstr>
      <vt:lpstr>Arial</vt:lpstr>
      <vt:lpstr>Arial,Italic</vt:lpstr>
      <vt:lpstr>Calibri</vt:lpstr>
      <vt:lpstr>Century Gothic</vt:lpstr>
      <vt:lpstr>Courier New</vt:lpstr>
      <vt:lpstr>Microsoft Sans Serif</vt:lpstr>
      <vt:lpstr>Palatino Linotype</vt:lpstr>
      <vt:lpstr>Sommet</vt:lpstr>
      <vt:lpstr>Times</vt:lpstr>
      <vt:lpstr>Times New Roman</vt:lpstr>
      <vt:lpstr>Times-Italic</vt:lpstr>
      <vt:lpstr>Times-Roman</vt:lpstr>
      <vt:lpstr>Wingdings</vt:lpstr>
      <vt:lpstr>Wingdings 2</vt:lpstr>
      <vt:lpstr>UNSW_PowerPoint_template_Arialonly (3)</vt:lpstr>
      <vt:lpstr>PowerPoint Presentation</vt:lpstr>
      <vt:lpstr>Why Write?</vt:lpstr>
      <vt:lpstr>Why engineers think writing is important </vt:lpstr>
      <vt:lpstr>A few words about collaborative writing</vt:lpstr>
      <vt:lpstr>Writing is a process?</vt:lpstr>
      <vt:lpstr>A confusing paragraph</vt:lpstr>
      <vt:lpstr>from the same report!!!!</vt:lpstr>
      <vt:lpstr>At the very least…</vt:lpstr>
      <vt:lpstr>Reports -  A general structure</vt:lpstr>
      <vt:lpstr>Design Proposal</vt:lpstr>
      <vt:lpstr>Proposal structure*</vt:lpstr>
      <vt:lpstr>Final design report structure*</vt:lpstr>
      <vt:lpstr>PowerPoint Presentation</vt:lpstr>
      <vt:lpstr>About the Summary…</vt:lpstr>
      <vt:lpstr>PowerPoint Presentation</vt:lpstr>
      <vt:lpstr>PowerPoint Presentation</vt:lpstr>
      <vt:lpstr>PowerPoint Presentation</vt:lpstr>
      <vt:lpstr>Introductions</vt:lpstr>
      <vt:lpstr>Report body- text types</vt:lpstr>
      <vt:lpstr>Cohesion across the report </vt:lpstr>
      <vt:lpstr>Design Proposal Conclusion </vt:lpstr>
      <vt:lpstr>Ending a report</vt:lpstr>
      <vt:lpstr>Help in Writing about Engineering Design</vt:lpstr>
      <vt:lpstr>Technical writing ..The least you should know…</vt:lpstr>
      <vt:lpstr>PowerPoint Presentation</vt:lpstr>
      <vt:lpstr>Tables  Table 2:  ITU-R Classification of Cellular Wireless Systems  </vt:lpstr>
      <vt:lpstr>Integrate lists into a paragraph</vt:lpstr>
      <vt:lpstr>Why reference?</vt:lpstr>
      <vt:lpstr>When do I reference?</vt:lpstr>
      <vt:lpstr>PowerPoint Presentation</vt:lpstr>
      <vt:lpstr>PowerPoint Presentation</vt:lpstr>
      <vt:lpstr>PowerPoint Presentation</vt:lpstr>
      <vt:lpstr>PowerPoint Presentation</vt:lpstr>
      <vt:lpstr>List of references</vt:lpstr>
      <vt:lpstr>PowerPoint Presentation</vt:lpstr>
      <vt:lpstr>Advice on referencing and avoiding plagiarism </vt:lpstr>
      <vt:lpstr>Presentation is important!</vt:lpstr>
      <vt:lpstr>Formatting the report</vt:lpstr>
      <vt:lpstr>What are some features of good writing?</vt:lpstr>
      <vt:lpstr>Paragraphs usually contain a main point and supporting information</vt:lpstr>
      <vt:lpstr>The importance of rewriting ! </vt:lpstr>
      <vt:lpstr>What distinguishes a pass from a distinction in writing?</vt:lpstr>
      <vt:lpstr>To develop a consistent style and clear writing</vt:lpstr>
      <vt:lpstr>Recommended Resources</vt:lpstr>
      <vt:lpstr>PowerPoint Presentation</vt:lpstr>
      <vt:lpstr>References</vt:lpstr>
      <vt:lpstr>Week 2 ID Writing task news</vt:lpstr>
      <vt:lpstr>Please see Pam at the end of the talks to collect your week 2 writing task</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Mort</dc:creator>
  <cp:lastModifiedBy>Pamela Mort</cp:lastModifiedBy>
  <cp:revision>31</cp:revision>
  <dcterms:created xsi:type="dcterms:W3CDTF">2014-08-11T00:45:11Z</dcterms:created>
  <dcterms:modified xsi:type="dcterms:W3CDTF">2018-04-08T22:11:48Z</dcterms:modified>
</cp:coreProperties>
</file>