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91" r:id="rId7"/>
    <p:sldId id="262" r:id="rId8"/>
    <p:sldId id="263" r:id="rId9"/>
    <p:sldId id="264" r:id="rId10"/>
    <p:sldId id="265" r:id="rId11"/>
    <p:sldId id="292" r:id="rId12"/>
    <p:sldId id="294" r:id="rId13"/>
    <p:sldId id="297" r:id="rId14"/>
    <p:sldId id="298" r:id="rId15"/>
    <p:sldId id="295" r:id="rId16"/>
    <p:sldId id="299" r:id="rId17"/>
    <p:sldId id="300" r:id="rId18"/>
    <p:sldId id="301" r:id="rId19"/>
    <p:sldId id="290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931171F-C0A8-40C4-A730-1E74A5B0EC97}">
          <p14:sldIdLst>
            <p14:sldId id="256"/>
            <p14:sldId id="258"/>
            <p14:sldId id="259"/>
            <p14:sldId id="260"/>
            <p14:sldId id="261"/>
            <p14:sldId id="291"/>
            <p14:sldId id="262"/>
            <p14:sldId id="263"/>
            <p14:sldId id="264"/>
            <p14:sldId id="265"/>
            <p14:sldId id="292"/>
            <p14:sldId id="294"/>
            <p14:sldId id="297"/>
            <p14:sldId id="298"/>
            <p14:sldId id="295"/>
            <p14:sldId id="299"/>
            <p14:sldId id="300"/>
            <p14:sldId id="301"/>
          </p14:sldIdLst>
        </p14:section>
        <p14:section name="无标题节" id="{27856823-3CD3-47B1-AF77-938DB3B0CEC1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88" d="100"/>
          <a:sy n="88" d="100"/>
        </p:scale>
        <p:origin x="85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9257B-9E7E-4FFE-8249-7947C03A49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3089-2492-4775-933A-6B28D406F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4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3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31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3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89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13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9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95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49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5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3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2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5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6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4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F3089-2492-4775-933A-6B28D406FED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9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978D-FC10-4E2B-93F2-2ACCE9A551D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3BB0-293A-4863-874B-56B88EB6D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635218" y="2571750"/>
            <a:ext cx="59692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35023" y="1923678"/>
            <a:ext cx="576962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第十课作业及小结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67949" y="2665244"/>
            <a:ext cx="482453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spc="100" dirty="0" smtClean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                                                                Denny</a:t>
            </a:r>
            <a:endParaRPr lang="zh-CN" altLang="en-US" sz="1600" spc="100" dirty="0">
              <a:solidFill>
                <a:schemeClr val="bg1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24810" y="1611202"/>
            <a:ext cx="1910408" cy="1907777"/>
            <a:chOff x="3553696" y="771550"/>
            <a:chExt cx="1910408" cy="1907777"/>
          </a:xfrm>
        </p:grpSpPr>
        <p:sp>
          <p:nvSpPr>
            <p:cNvPr id="9" name="椭圆 8"/>
            <p:cNvSpPr/>
            <p:nvPr/>
          </p:nvSpPr>
          <p:spPr>
            <a:xfrm>
              <a:off x="3553696" y="771550"/>
              <a:ext cx="1910408" cy="1907777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5910" y="1312849"/>
              <a:ext cx="1652285" cy="85129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A6A5370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616" y="-325549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100">
                <p:cTn id="3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六边形 17"/>
          <p:cNvSpPr/>
          <p:nvPr/>
        </p:nvSpPr>
        <p:spPr>
          <a:xfrm rot="16200000">
            <a:off x="303148" y="1033710"/>
            <a:ext cx="797366" cy="750462"/>
          </a:xfrm>
          <a:prstGeom prst="hexagon">
            <a:avLst/>
          </a:prstGeom>
          <a:noFill/>
          <a:ln w="158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TextBox 17"/>
          <p:cNvSpPr txBox="1"/>
          <p:nvPr/>
        </p:nvSpPr>
        <p:spPr bwMode="auto">
          <a:xfrm>
            <a:off x="1221078" y="1218178"/>
            <a:ext cx="59432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参考相关文档在宿主机上安装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Docker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，系统为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</a:rPr>
              <a:t>Ubuntu 16.04.1 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LTS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。主要安装及启动命令如下：</a:t>
            </a:r>
            <a:endParaRPr lang="en-US" altLang="zh-CN" sz="1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  <a:latin typeface="Calibri" panose="020F0502020204030204" pitchFamily="34" charset="0"/>
              </a:rPr>
              <a:t>sudo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</a:rPr>
              <a:t> apt-get install </a:t>
            </a:r>
            <a:r>
              <a:rPr lang="en-US" altLang="zh-CN" sz="1400" dirty="0" err="1">
                <a:solidFill>
                  <a:schemeClr val="bg1"/>
                </a:solidFill>
                <a:latin typeface="Calibri" panose="020F0502020204030204" pitchFamily="34" charset="0"/>
              </a:rPr>
              <a:t>docker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</a:rPr>
              <a:t>-engine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  <a:latin typeface="Calibri" panose="020F0502020204030204" pitchFamily="34" charset="0"/>
              </a:rPr>
              <a:t>sudo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</a:rPr>
              <a:t> service </a:t>
            </a:r>
            <a:r>
              <a:rPr lang="en-US" altLang="zh-CN" sz="1400" dirty="0" err="1">
                <a:solidFill>
                  <a:schemeClr val="bg1"/>
                </a:solidFill>
                <a:latin typeface="Calibri" panose="020F0502020204030204" pitchFamily="34" charset="0"/>
              </a:rPr>
              <a:t>docker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start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221079" y="871520"/>
            <a:ext cx="1836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安装</a:t>
            </a:r>
            <a:r>
              <a:rPr lang="en-US" altLang="zh-CN" b="1" dirty="0" err="1" smtClean="0">
                <a:solidFill>
                  <a:schemeClr val="bg1"/>
                </a:solidFill>
              </a:rPr>
              <a:t>Docker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5" y="1213676"/>
            <a:ext cx="451471" cy="471035"/>
          </a:xfrm>
          <a:prstGeom prst="rect">
            <a:avLst/>
          </a:prstGeom>
        </p:spPr>
      </p:pic>
      <p:sp>
        <p:nvSpPr>
          <p:cNvPr id="25" name="六边形 24"/>
          <p:cNvSpPr/>
          <p:nvPr/>
        </p:nvSpPr>
        <p:spPr>
          <a:xfrm rot="16200000">
            <a:off x="292879" y="2805948"/>
            <a:ext cx="797366" cy="750462"/>
          </a:xfrm>
          <a:prstGeom prst="hexagon">
            <a:avLst/>
          </a:prstGeom>
          <a:noFill/>
          <a:ln w="158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13"/>
          <p:cNvSpPr txBox="1"/>
          <p:nvPr/>
        </p:nvSpPr>
        <p:spPr bwMode="auto">
          <a:xfrm>
            <a:off x="1210810" y="2990416"/>
            <a:ext cx="41044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dockerfile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建立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Redis</a:t>
            </a:r>
            <a:r>
              <a:rPr lang="zh-CN" alt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镜像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1210810" y="2643758"/>
            <a:ext cx="1836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安装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Redis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9" y="2890948"/>
            <a:ext cx="575166" cy="5614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2770736"/>
            <a:ext cx="4575057" cy="114072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88" y="4026709"/>
            <a:ext cx="4199747" cy="462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5" grpId="0" animBg="1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1" y="987574"/>
            <a:ext cx="4498405" cy="4147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11" y="1402302"/>
            <a:ext cx="4498405" cy="314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355726"/>
            <a:ext cx="4498405" cy="323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3075806"/>
            <a:ext cx="5362501" cy="1224136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4716016" y="1058737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88235" y="894471"/>
            <a:ext cx="939949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查看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900" dirty="0" smtClean="0">
                <a:solidFill>
                  <a:schemeClr val="bg1"/>
                </a:solidFill>
              </a:rPr>
              <a:t>镜像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677917" y="2163220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70351" y="2047804"/>
            <a:ext cx="1389881" cy="5078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bg1"/>
                </a:solidFill>
              </a:rPr>
              <a:t>使用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900" dirty="0" smtClean="0">
                <a:solidFill>
                  <a:schemeClr val="bg1"/>
                </a:solidFill>
              </a:rPr>
              <a:t>镜像启动容器，映射宿主机和容器端口。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542013" y="3478136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96348" y="3401768"/>
            <a:ext cx="138988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进入容器操作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900" dirty="0" smtClean="0">
                <a:solidFill>
                  <a:schemeClr val="bg1"/>
                </a:solidFill>
              </a:rPr>
              <a:t>，验证安装成功。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六边形 18"/>
          <p:cNvSpPr/>
          <p:nvPr/>
        </p:nvSpPr>
        <p:spPr>
          <a:xfrm rot="16200000">
            <a:off x="289814" y="1033710"/>
            <a:ext cx="797366" cy="750462"/>
          </a:xfrm>
          <a:prstGeom prst="hexagon">
            <a:avLst/>
          </a:prstGeom>
          <a:noFill/>
          <a:ln w="158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TextBox 9"/>
          <p:cNvSpPr txBox="1"/>
          <p:nvPr/>
        </p:nvSpPr>
        <p:spPr bwMode="auto">
          <a:xfrm>
            <a:off x="1207745" y="1218178"/>
            <a:ext cx="4104456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分别在两个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Docker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容器中安装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JDK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Tomcat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07745" y="871520"/>
            <a:ext cx="1836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安装</a:t>
            </a:r>
            <a:r>
              <a:rPr lang="en-US" altLang="zh-CN" b="1" dirty="0" smtClean="0">
                <a:solidFill>
                  <a:schemeClr val="bg1"/>
                </a:solidFill>
              </a:rPr>
              <a:t>Tomcat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" y="1167871"/>
            <a:ext cx="471035" cy="467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93" y="1716129"/>
            <a:ext cx="3342857" cy="5619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93" y="2479960"/>
            <a:ext cx="6047619" cy="2266667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V="1">
            <a:off x="4676609" y="2099765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27099" y="1890870"/>
            <a:ext cx="138988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建立基于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ubuntu</a:t>
            </a:r>
            <a:r>
              <a:rPr lang="zh-CN" altLang="en-US" sz="900" dirty="0" smtClean="0">
                <a:solidFill>
                  <a:schemeClr val="bg1"/>
                </a:solidFill>
              </a:rPr>
              <a:t>基础镜像的新镜像。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 smtClean="0">
                <a:solidFill>
                  <a:schemeClr val="bg1"/>
                </a:solidFill>
              </a:rPr>
              <a:t>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66028"/>
            <a:ext cx="4896544" cy="56739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5076056" y="882796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55121" y="771550"/>
            <a:ext cx="1389881" cy="5078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启动新容器并安装</a:t>
            </a:r>
            <a:r>
              <a:rPr lang="en-US" altLang="zh-CN" sz="900" dirty="0" smtClean="0">
                <a:solidFill>
                  <a:schemeClr val="bg1"/>
                </a:solidFill>
              </a:rPr>
              <a:t>JDK</a:t>
            </a:r>
            <a:r>
              <a:rPr lang="zh-CN" altLang="en-US" sz="900" dirty="0" smtClean="0">
                <a:solidFill>
                  <a:schemeClr val="bg1"/>
                </a:solidFill>
              </a:rPr>
              <a:t>和</a:t>
            </a:r>
            <a:r>
              <a:rPr lang="en-US" altLang="zh-CN" sz="900" dirty="0" smtClean="0">
                <a:solidFill>
                  <a:schemeClr val="bg1"/>
                </a:solidFill>
              </a:rPr>
              <a:t>Tomcat</a:t>
            </a:r>
            <a:r>
              <a:rPr lang="zh-CN" altLang="en-US" sz="900" dirty="0" smtClean="0">
                <a:solidFill>
                  <a:schemeClr val="bg1"/>
                </a:solidFill>
              </a:rPr>
              <a:t>。在容器中挂载</a:t>
            </a:r>
            <a:r>
              <a:rPr lang="en-US" altLang="zh-CN" sz="900" dirty="0" smtClean="0">
                <a:solidFill>
                  <a:schemeClr val="bg1"/>
                </a:solidFill>
              </a:rPr>
              <a:t>WEB</a:t>
            </a:r>
            <a:r>
              <a:rPr lang="zh-CN" altLang="en-US" sz="900" dirty="0" smtClean="0">
                <a:solidFill>
                  <a:schemeClr val="bg1"/>
                </a:solidFill>
              </a:rPr>
              <a:t>应用目录。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71" y="1751214"/>
            <a:ext cx="4903784" cy="144229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10" idx="3"/>
          </p:cNvCxnSpPr>
          <p:nvPr/>
        </p:nvCxnSpPr>
        <p:spPr>
          <a:xfrm flipV="1">
            <a:off x="5076055" y="1464472"/>
            <a:ext cx="856233" cy="35885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17777" y="1315142"/>
            <a:ext cx="742455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安装</a:t>
            </a:r>
            <a:r>
              <a:rPr lang="en-US" altLang="zh-CN" sz="900" dirty="0" smtClean="0">
                <a:solidFill>
                  <a:schemeClr val="bg1"/>
                </a:solidFill>
              </a:rPr>
              <a:t>JDK8</a:t>
            </a:r>
            <a:r>
              <a:rPr lang="zh-CN" altLang="en-US" sz="900" dirty="0" smtClean="0">
                <a:solidFill>
                  <a:schemeClr val="bg1"/>
                </a:solidFill>
              </a:rPr>
              <a:t>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3" y="2156700"/>
            <a:ext cx="4896544" cy="50086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5066702" y="2043117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55120" y="1903595"/>
            <a:ext cx="1149128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下载</a:t>
            </a:r>
            <a:r>
              <a:rPr lang="en-US" altLang="zh-CN" sz="900" dirty="0" smtClean="0">
                <a:solidFill>
                  <a:schemeClr val="bg1"/>
                </a:solidFill>
              </a:rPr>
              <a:t>Tomcat</a:t>
            </a:r>
            <a:r>
              <a:rPr lang="zh-CN" altLang="en-US" sz="900" dirty="0" smtClean="0">
                <a:solidFill>
                  <a:schemeClr val="bg1"/>
                </a:solidFill>
              </a:rPr>
              <a:t>安装包，解压安装。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36" y="2910665"/>
            <a:ext cx="4896543" cy="246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12" y="3156876"/>
            <a:ext cx="4885167" cy="100707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87499" y="3744820"/>
            <a:ext cx="4988556" cy="280891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621037" y="3015871"/>
            <a:ext cx="125522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配置</a:t>
            </a:r>
            <a:r>
              <a:rPr lang="en-US" altLang="zh-CN" sz="900" dirty="0" smtClean="0">
                <a:solidFill>
                  <a:schemeClr val="bg1"/>
                </a:solidFill>
              </a:rPr>
              <a:t>WEB</a:t>
            </a:r>
            <a:r>
              <a:rPr lang="zh-CN" altLang="en-US" sz="900" dirty="0" smtClean="0">
                <a:solidFill>
                  <a:schemeClr val="bg1"/>
                </a:solidFill>
              </a:rPr>
              <a:t>应用上下文。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053979" y="3156875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36" y="4237604"/>
            <a:ext cx="4896543" cy="376051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 flipH="1">
            <a:off x="755576" y="3809951"/>
            <a:ext cx="759114" cy="565888"/>
          </a:xfrm>
          <a:prstGeom prst="straightConnector1">
            <a:avLst/>
          </a:prstGeom>
          <a:ln w="50800">
            <a:solidFill>
              <a:srgbClr val="FFFF00">
                <a:alpha val="60000"/>
              </a:srgbClr>
            </a:solidFill>
            <a:prstDash val="dash"/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27583" y="1004645"/>
            <a:ext cx="792089" cy="15862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9" y="843558"/>
            <a:ext cx="5098851" cy="1656184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 flipV="1">
            <a:off x="5292080" y="1288075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52864" y="1117650"/>
            <a:ext cx="807368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启动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Tomat</a:t>
            </a:r>
            <a:r>
              <a:rPr lang="zh-CN" altLang="en-US" sz="900" dirty="0" smtClean="0">
                <a:solidFill>
                  <a:schemeClr val="bg1"/>
                </a:solidFill>
              </a:rPr>
              <a:t>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90" y="2646040"/>
            <a:ext cx="5081289" cy="2049079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 flipV="1">
            <a:off x="5290144" y="3100962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859313" y="2985546"/>
            <a:ext cx="807368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启动成功。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flipH="1">
            <a:off x="1765402" y="673240"/>
            <a:ext cx="5325163" cy="400081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按照上述步骤建立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tomcat:v2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镜像，并在新容器中安装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JDK8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396869"/>
            <a:ext cx="5184575" cy="249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164199"/>
            <a:ext cx="5184575" cy="10959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827333"/>
            <a:ext cx="4248472" cy="1616626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4355976" y="2917216"/>
            <a:ext cx="437171" cy="30588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69136" y="2827332"/>
            <a:ext cx="807368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900" dirty="0" smtClean="0">
                <a:solidFill>
                  <a:schemeClr val="bg1"/>
                </a:solidFill>
              </a:rPr>
              <a:t>Tomcat</a:t>
            </a:r>
            <a:r>
              <a:rPr lang="zh-CN" altLang="en-US" sz="900" dirty="0" smtClean="0">
                <a:solidFill>
                  <a:schemeClr val="bg1"/>
                </a:solidFill>
              </a:rPr>
              <a:t>启动成功。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3434222"/>
            <a:ext cx="3744416" cy="6972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4131458"/>
            <a:ext cx="3744416" cy="254720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V="1">
            <a:off x="5652120" y="2822602"/>
            <a:ext cx="590598" cy="58518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42718" y="2578551"/>
            <a:ext cx="1281609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900" dirty="0" smtClean="0">
                <a:solidFill>
                  <a:schemeClr val="bg1"/>
                </a:solidFill>
              </a:rPr>
              <a:t>Tomcat</a:t>
            </a:r>
            <a:r>
              <a:rPr lang="zh-CN" altLang="en-US" sz="900" dirty="0" smtClean="0">
                <a:solidFill>
                  <a:schemeClr val="bg1"/>
                </a:solidFill>
              </a:rPr>
              <a:t>和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900" dirty="0" smtClean="0">
                <a:solidFill>
                  <a:schemeClr val="bg1"/>
                </a:solidFill>
              </a:rPr>
              <a:t>镜像。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六边形 18"/>
          <p:cNvSpPr/>
          <p:nvPr/>
        </p:nvSpPr>
        <p:spPr>
          <a:xfrm rot="16200000">
            <a:off x="430400" y="933740"/>
            <a:ext cx="797366" cy="750462"/>
          </a:xfrm>
          <a:prstGeom prst="hexagon">
            <a:avLst/>
          </a:prstGeom>
          <a:noFill/>
          <a:ln w="158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TextBox 17"/>
          <p:cNvSpPr txBox="1"/>
          <p:nvPr/>
        </p:nvSpPr>
        <p:spPr bwMode="auto">
          <a:xfrm>
            <a:off x="1348330" y="1118208"/>
            <a:ext cx="66080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参考相关文档手动安装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Nginx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。安装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build-essential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libtool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libpcre3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libpcre3-dev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openssl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libssl-dev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libperl-dev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等相关包；下载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nginx-1.12.2.tar.gz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安装包解压使用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[./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</a:rPr>
              <a:t>configure --prefix=/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usr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/local/</a:t>
            </a:r>
            <a:r>
              <a:rPr lang="en-US" altLang="zh-CN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nginx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]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命令进行配置，再使用 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make 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make install</a:t>
            </a:r>
            <a:r>
              <a:rPr lang="zh-CN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命令编译和构建。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348331" y="771550"/>
            <a:ext cx="2143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宿主机安装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" y="1080767"/>
            <a:ext cx="440313" cy="456406"/>
          </a:xfrm>
          <a:prstGeom prst="rect">
            <a:avLst/>
          </a:prstGeom>
          <a:noFill/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30" y="2450443"/>
            <a:ext cx="3871744" cy="3333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341" y="2887282"/>
            <a:ext cx="3847732" cy="213274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475656" y="3003798"/>
            <a:ext cx="3240360" cy="72008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051719" y="4876006"/>
            <a:ext cx="2160241" cy="144016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220073" y="3040179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75524" y="2855513"/>
            <a:ext cx="1149128" cy="5078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配置负载均衡，转发请求至容器中的</a:t>
            </a:r>
            <a:r>
              <a:rPr lang="en-US" altLang="zh-CN" sz="900" dirty="0" smtClean="0">
                <a:solidFill>
                  <a:schemeClr val="bg1"/>
                </a:solidFill>
              </a:rPr>
              <a:t>Tomcat</a:t>
            </a:r>
            <a:r>
              <a:rPr lang="zh-CN" altLang="en-US" sz="900" dirty="0" smtClean="0">
                <a:solidFill>
                  <a:schemeClr val="bg1"/>
                </a:solidFill>
              </a:rPr>
              <a:t>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六边形 21"/>
          <p:cNvSpPr/>
          <p:nvPr/>
        </p:nvSpPr>
        <p:spPr>
          <a:xfrm rot="16200000">
            <a:off x="430400" y="933740"/>
            <a:ext cx="797366" cy="750462"/>
          </a:xfrm>
          <a:prstGeom prst="hexagon">
            <a:avLst/>
          </a:prstGeom>
          <a:noFill/>
          <a:ln w="158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29095" y="1102572"/>
            <a:ext cx="2359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验证分布式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3" y="1067993"/>
            <a:ext cx="452586" cy="438491"/>
          </a:xfrm>
          <a:prstGeom prst="rect">
            <a:avLst/>
          </a:prstGeom>
          <a:noFill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22" y="2827480"/>
            <a:ext cx="4133786" cy="1112421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V="1">
            <a:off x="3600900" y="2347381"/>
            <a:ext cx="882181" cy="4800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483080" y="2156318"/>
            <a:ext cx="1388401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保存用户信息到会话中。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871481" y="2387150"/>
            <a:ext cx="792089" cy="106013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60" y="2605334"/>
            <a:ext cx="3077440" cy="13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08" y="1707654"/>
            <a:ext cx="3339834" cy="19131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六边形 21"/>
          <p:cNvSpPr/>
          <p:nvPr/>
        </p:nvSpPr>
        <p:spPr>
          <a:xfrm rot="16200000">
            <a:off x="430400" y="933740"/>
            <a:ext cx="797366" cy="750462"/>
          </a:xfrm>
          <a:prstGeom prst="hexagon">
            <a:avLst/>
          </a:prstGeom>
          <a:noFill/>
          <a:ln w="158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29095" y="1102572"/>
            <a:ext cx="2359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验证分布式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3" y="1067993"/>
            <a:ext cx="452586" cy="438491"/>
          </a:xfrm>
          <a:prstGeom prst="rect">
            <a:avLst/>
          </a:prstGeom>
          <a:noFill/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308832"/>
            <a:ext cx="3081228" cy="49989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029" y="3339084"/>
            <a:ext cx="2855540" cy="1605449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7" idx="3"/>
          </p:cNvCxnSpPr>
          <p:nvPr/>
        </p:nvCxnSpPr>
        <p:spPr>
          <a:xfrm flipV="1">
            <a:off x="4124836" y="2492704"/>
            <a:ext cx="604872" cy="6607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26726" y="1677058"/>
            <a:ext cx="1388401" cy="5078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关闭其中一个</a:t>
            </a:r>
            <a:r>
              <a:rPr lang="en-US" altLang="zh-CN" sz="900" dirty="0" smtClean="0">
                <a:solidFill>
                  <a:schemeClr val="bg1"/>
                </a:solidFill>
              </a:rPr>
              <a:t>Tomcat </a:t>
            </a:r>
            <a:r>
              <a:rPr lang="en-US" altLang="zh-CN" sz="900" dirty="0" smtClean="0">
                <a:solidFill>
                  <a:schemeClr val="bg1"/>
                </a:solidFill>
              </a:rPr>
              <a:t>(</a:t>
            </a:r>
            <a:r>
              <a:rPr lang="zh-CN" altLang="en-US" sz="900" dirty="0" smtClean="0">
                <a:solidFill>
                  <a:schemeClr val="bg1"/>
                </a:solidFill>
              </a:rPr>
              <a:t>宿主机</a:t>
            </a:r>
            <a:r>
              <a:rPr lang="en-US" altLang="zh-CN" sz="900" dirty="0" smtClean="0">
                <a:solidFill>
                  <a:schemeClr val="bg1"/>
                </a:solidFill>
              </a:rPr>
              <a:t>Port=8011</a:t>
            </a:r>
            <a:r>
              <a:rPr lang="en-US" altLang="zh-CN" sz="900" dirty="0" smtClean="0">
                <a:solidFill>
                  <a:schemeClr val="bg1"/>
                </a:solidFill>
              </a:rPr>
              <a:t>)</a:t>
            </a:r>
            <a:r>
              <a:rPr lang="zh-CN" altLang="en-US" sz="900" dirty="0" smtClean="0">
                <a:solidFill>
                  <a:schemeClr val="bg1"/>
                </a:solidFill>
              </a:rPr>
              <a:t>已无法访问。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905569" y="3930137"/>
            <a:ext cx="626844" cy="21167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32413" y="3774837"/>
            <a:ext cx="1388401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请求通过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Nginx</a:t>
            </a:r>
            <a:r>
              <a:rPr lang="zh-CN" altLang="en-US" sz="900" dirty="0" smtClean="0">
                <a:solidFill>
                  <a:schemeClr val="bg1"/>
                </a:solidFill>
              </a:rPr>
              <a:t>转发到另一</a:t>
            </a:r>
            <a:r>
              <a:rPr lang="en-US" altLang="zh-CN" sz="900" dirty="0" smtClean="0">
                <a:solidFill>
                  <a:schemeClr val="bg1"/>
                </a:solidFill>
              </a:rPr>
              <a:t>Tomcat</a:t>
            </a:r>
            <a:r>
              <a:rPr lang="en-US" altLang="zh-CN" sz="900" dirty="0" smtClean="0">
                <a:solidFill>
                  <a:schemeClr val="bg1"/>
                </a:solidFill>
              </a:rPr>
              <a:t>(</a:t>
            </a:r>
            <a:r>
              <a:rPr lang="zh-CN" altLang="en-US" sz="900" smtClean="0">
                <a:solidFill>
                  <a:schemeClr val="bg1"/>
                </a:solidFill>
              </a:rPr>
              <a:t>宿主机</a:t>
            </a:r>
            <a:r>
              <a:rPr lang="en-US" altLang="zh-CN" sz="900" smtClean="0">
                <a:solidFill>
                  <a:schemeClr val="bg1"/>
                </a:solidFill>
              </a:rPr>
              <a:t>Port=8010</a:t>
            </a:r>
            <a:r>
              <a:rPr lang="en-US" altLang="zh-CN" sz="900" dirty="0" smtClean="0">
                <a:solidFill>
                  <a:schemeClr val="bg1"/>
                </a:solidFill>
              </a:rPr>
              <a:t>)</a:t>
            </a:r>
            <a:r>
              <a:rPr lang="zh-CN" altLang="en-US" sz="900" dirty="0" smtClean="0">
                <a:solidFill>
                  <a:schemeClr val="bg1"/>
                </a:solidFill>
              </a:rPr>
              <a:t>，仍可以读取到会话中的用户信息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339752" y="2827862"/>
            <a:ext cx="80565" cy="51122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38178" y="2928142"/>
            <a:ext cx="1529766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通过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Ngnix</a:t>
            </a:r>
            <a:r>
              <a:rPr lang="zh-CN" altLang="en-US" sz="900" dirty="0" smtClean="0">
                <a:solidFill>
                  <a:schemeClr val="bg1"/>
                </a:solidFill>
              </a:rPr>
              <a:t>访问另一</a:t>
            </a:r>
            <a:r>
              <a:rPr lang="en-US" altLang="zh-CN" sz="900" dirty="0" smtClean="0">
                <a:solidFill>
                  <a:schemeClr val="bg1"/>
                </a:solidFill>
              </a:rPr>
              <a:t>Tomcat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635218" y="2571750"/>
            <a:ext cx="59692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41135" y="1940228"/>
            <a:ext cx="576962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感谢你的耐心观看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4810" y="1611202"/>
            <a:ext cx="1910408" cy="1907777"/>
            <a:chOff x="3553696" y="771550"/>
            <a:chExt cx="1910408" cy="1907777"/>
          </a:xfrm>
        </p:grpSpPr>
        <p:sp>
          <p:nvSpPr>
            <p:cNvPr id="8" name="椭圆 8"/>
            <p:cNvSpPr/>
            <p:nvPr/>
          </p:nvSpPr>
          <p:spPr>
            <a:xfrm>
              <a:off x="3553696" y="771550"/>
              <a:ext cx="1910408" cy="1907777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2757" y="1300050"/>
              <a:ext cx="1652285" cy="85129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4300" y="2231559"/>
            <a:ext cx="326884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62175" y="1814513"/>
            <a:ext cx="1762125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316706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819275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 smtClean="0">
                <a:solidFill>
                  <a:schemeClr val="bg1"/>
                </a:solidFill>
              </a:rPr>
              <a:t>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2081774" y="1280894"/>
            <a:ext cx="53705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</a:rPr>
              <a:t>用</a:t>
            </a:r>
            <a:r>
              <a:rPr lang="en-US" altLang="zh-CN" sz="1200" b="1" dirty="0" err="1">
                <a:solidFill>
                  <a:schemeClr val="bg1"/>
                </a:solidFill>
              </a:rPr>
              <a:t>docker</a:t>
            </a:r>
            <a:r>
              <a:rPr lang="zh-CN" altLang="en-US" sz="1200" b="1" dirty="0">
                <a:solidFill>
                  <a:schemeClr val="bg1"/>
                </a:solidFill>
              </a:rPr>
              <a:t>方式部署</a:t>
            </a:r>
            <a:r>
              <a:rPr lang="en-US" altLang="zh-CN" sz="1200" b="1" dirty="0" err="1">
                <a:solidFill>
                  <a:schemeClr val="bg1"/>
                </a:solidFill>
              </a:rPr>
              <a:t>redis</a:t>
            </a:r>
            <a:r>
              <a:rPr lang="zh-CN" altLang="en-US" sz="1200" b="1" dirty="0">
                <a:solidFill>
                  <a:schemeClr val="bg1"/>
                </a:solidFill>
              </a:rPr>
              <a:t>，启动</a:t>
            </a:r>
            <a:r>
              <a:rPr lang="en-US" altLang="zh-CN" sz="1200" b="1" dirty="0">
                <a:solidFill>
                  <a:schemeClr val="bg1"/>
                </a:solidFill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</a:rPr>
              <a:t>个</a:t>
            </a:r>
            <a:r>
              <a:rPr lang="en-US" altLang="zh-CN" sz="1200" b="1" dirty="0">
                <a:solidFill>
                  <a:schemeClr val="bg1"/>
                </a:solidFill>
              </a:rPr>
              <a:t>tomcat</a:t>
            </a:r>
            <a:r>
              <a:rPr lang="zh-CN" altLang="en-US" sz="1200" b="1" dirty="0">
                <a:solidFill>
                  <a:schemeClr val="bg1"/>
                </a:solidFill>
              </a:rPr>
              <a:t>实例，实现分布式</a:t>
            </a:r>
            <a:r>
              <a:rPr lang="en-US" altLang="zh-CN" sz="1200" b="1" dirty="0">
                <a:solidFill>
                  <a:schemeClr val="bg1"/>
                </a:solidFill>
              </a:rPr>
              <a:t>Session</a:t>
            </a:r>
            <a:r>
              <a:rPr lang="zh-CN" altLang="en-US" sz="1200" b="1" dirty="0">
                <a:solidFill>
                  <a:schemeClr val="bg1"/>
                </a:solidFill>
              </a:rPr>
              <a:t>功能，验证方式如下：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</a:rPr>
              <a:t>用户第一次访问某个页面</a:t>
            </a:r>
            <a:r>
              <a:rPr lang="en-US" altLang="zh-CN" sz="1200" b="1" dirty="0">
                <a:solidFill>
                  <a:schemeClr val="bg1"/>
                </a:solidFill>
              </a:rPr>
              <a:t>/</a:t>
            </a:r>
            <a:r>
              <a:rPr lang="en-US" altLang="zh-CN" sz="1200" b="1" dirty="0" err="1">
                <a:solidFill>
                  <a:schemeClr val="bg1"/>
                </a:solidFill>
              </a:rPr>
              <a:t>distSession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如果</a:t>
            </a:r>
            <a:r>
              <a:rPr lang="zh-CN" altLang="en-US" sz="1200" b="1" dirty="0">
                <a:solidFill>
                  <a:schemeClr val="bg1"/>
                </a:solidFill>
              </a:rPr>
              <a:t>没有</a:t>
            </a:r>
            <a:r>
              <a:rPr lang="en-US" altLang="zh-CN" sz="1200" b="1" dirty="0">
                <a:solidFill>
                  <a:schemeClr val="bg1"/>
                </a:solidFill>
              </a:rPr>
              <a:t>Session</a:t>
            </a:r>
            <a:r>
              <a:rPr lang="zh-CN" altLang="en-US" sz="1200" b="1" dirty="0">
                <a:solidFill>
                  <a:schemeClr val="bg1"/>
                </a:solidFill>
              </a:rPr>
              <a:t>，则出现</a:t>
            </a:r>
            <a:r>
              <a:rPr lang="en-US" altLang="zh-CN" sz="1200" b="1" dirty="0">
                <a:solidFill>
                  <a:schemeClr val="bg1"/>
                </a:solidFill>
              </a:rPr>
              <a:t>HTML</a:t>
            </a:r>
            <a:r>
              <a:rPr lang="zh-CN" altLang="en-US" sz="1200" b="1" dirty="0">
                <a:solidFill>
                  <a:schemeClr val="bg1"/>
                </a:solidFill>
              </a:rPr>
              <a:t>表单，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</a:rPr>
              <a:t>用户输入年龄，姓名，点击确认，提交服务端，创建</a:t>
            </a:r>
            <a:r>
              <a:rPr lang="en-US" altLang="zh-CN" sz="1200" b="1" dirty="0" err="1">
                <a:solidFill>
                  <a:schemeClr val="bg1"/>
                </a:solidFill>
              </a:rPr>
              <a:t>UserInfoBean</a:t>
            </a:r>
            <a:r>
              <a:rPr lang="zh-CN" altLang="en-US" sz="1200" b="1" dirty="0">
                <a:solidFill>
                  <a:schemeClr val="bg1"/>
                </a:solidFill>
              </a:rPr>
              <a:t>，放入</a:t>
            </a:r>
            <a:r>
              <a:rPr lang="en-US" altLang="zh-CN" sz="1200" b="1" dirty="0">
                <a:solidFill>
                  <a:schemeClr val="bg1"/>
                </a:solidFill>
              </a:rPr>
              <a:t>Session</a:t>
            </a:r>
            <a:r>
              <a:rPr lang="zh-CN" altLang="en-US" sz="1200" b="1" dirty="0">
                <a:solidFill>
                  <a:schemeClr val="bg1"/>
                </a:solidFill>
              </a:rPr>
              <a:t>，转到</a:t>
            </a:r>
            <a:r>
              <a:rPr lang="en-US" altLang="zh-CN" sz="1200" b="1" dirty="0">
                <a:solidFill>
                  <a:schemeClr val="bg1"/>
                </a:solidFill>
              </a:rPr>
              <a:t>/</a:t>
            </a:r>
            <a:r>
              <a:rPr lang="en-US" altLang="zh-CN" sz="1200" b="1" dirty="0" err="1">
                <a:solidFill>
                  <a:schemeClr val="bg1"/>
                </a:solidFill>
              </a:rPr>
              <a:t>distSession</a:t>
            </a:r>
            <a:r>
              <a:rPr lang="en-US" altLang="zh-CN" sz="1200" b="1" dirty="0">
                <a:solidFill>
                  <a:schemeClr val="bg1"/>
                </a:solidFill>
              </a:rPr>
              <a:t>/</a:t>
            </a:r>
            <a:r>
              <a:rPr lang="en-US" altLang="zh-CN" sz="1200" b="1" dirty="0" err="1">
                <a:solidFill>
                  <a:schemeClr val="bg1"/>
                </a:solidFill>
              </a:rPr>
              <a:t>listMyInfo</a:t>
            </a:r>
            <a:r>
              <a:rPr lang="zh-CN" altLang="en-US" sz="1200" b="1" dirty="0">
                <a:solidFill>
                  <a:schemeClr val="bg1"/>
                </a:solidFill>
              </a:rPr>
              <a:t>页面展示信息。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</a:rPr>
              <a:t>注意要校验年龄为</a:t>
            </a:r>
            <a:r>
              <a:rPr lang="en-US" altLang="zh-CN" sz="1200" b="1" dirty="0">
                <a:solidFill>
                  <a:schemeClr val="bg1"/>
                </a:solidFill>
              </a:rPr>
              <a:t>18+</a:t>
            </a:r>
            <a:r>
              <a:rPr lang="zh-CN" altLang="en-US" sz="1200" b="1" dirty="0">
                <a:solidFill>
                  <a:schemeClr val="bg1"/>
                </a:solidFill>
              </a:rPr>
              <a:t>到</a:t>
            </a:r>
            <a:r>
              <a:rPr lang="en-US" altLang="zh-CN" sz="1200" b="1" dirty="0">
                <a:solidFill>
                  <a:schemeClr val="bg1"/>
                </a:solidFill>
              </a:rPr>
              <a:t>99</a:t>
            </a:r>
            <a:r>
              <a:rPr lang="zh-CN" altLang="en-US" sz="1200" b="1" dirty="0">
                <a:solidFill>
                  <a:schemeClr val="bg1"/>
                </a:solidFill>
              </a:rPr>
              <a:t>之间，姓名只能是英文字符和数字，长度为</a:t>
            </a:r>
            <a:r>
              <a:rPr lang="en-US" altLang="zh-CN" sz="1200" b="1" dirty="0">
                <a:solidFill>
                  <a:schemeClr val="bg1"/>
                </a:solidFill>
              </a:rPr>
              <a:t>6-18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</a:rPr>
              <a:t>当某个</a:t>
            </a:r>
            <a:r>
              <a:rPr lang="en-US" altLang="zh-CN" sz="1200" b="1" dirty="0">
                <a:solidFill>
                  <a:schemeClr val="bg1"/>
                </a:solidFill>
              </a:rPr>
              <a:t>Tomcat</a:t>
            </a:r>
            <a:r>
              <a:rPr lang="zh-CN" altLang="en-US" sz="1200" b="1" dirty="0">
                <a:solidFill>
                  <a:schemeClr val="bg1"/>
                </a:solidFill>
              </a:rPr>
              <a:t>杀死后，可以访问另外一个</a:t>
            </a:r>
            <a:r>
              <a:rPr lang="en-US" altLang="zh-CN" sz="1200" b="1" dirty="0">
                <a:solidFill>
                  <a:schemeClr val="bg1"/>
                </a:solidFill>
              </a:rPr>
              <a:t>Tomcat</a:t>
            </a:r>
            <a:r>
              <a:rPr lang="zh-CN" altLang="en-US" sz="1200" b="1" dirty="0">
                <a:solidFill>
                  <a:schemeClr val="bg1"/>
                </a:solidFill>
              </a:rPr>
              <a:t>，正常显示</a:t>
            </a:r>
            <a:r>
              <a:rPr lang="en-US" altLang="zh-CN" sz="1200" b="1" dirty="0">
                <a:solidFill>
                  <a:schemeClr val="bg1"/>
                </a:solidFill>
              </a:rPr>
              <a:t>Session</a:t>
            </a:r>
            <a:r>
              <a:rPr lang="zh-CN" altLang="en-US" sz="1200" b="1" dirty="0">
                <a:solidFill>
                  <a:schemeClr val="bg1"/>
                </a:solidFill>
              </a:rPr>
              <a:t>里的页面，证明</a:t>
            </a:r>
            <a:r>
              <a:rPr lang="en-US" altLang="zh-CN" sz="1200" b="1" dirty="0">
                <a:solidFill>
                  <a:schemeClr val="bg1"/>
                </a:solidFill>
              </a:rPr>
              <a:t>Session</a:t>
            </a:r>
            <a:r>
              <a:rPr lang="zh-CN" altLang="en-US" sz="1200" b="1" dirty="0">
                <a:solidFill>
                  <a:schemeClr val="bg1"/>
                </a:solidFill>
              </a:rPr>
              <a:t>分布式成功。</a:t>
            </a:r>
            <a:endParaRPr lang="zh-CN" alt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081773" y="934236"/>
            <a:ext cx="202088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六边形 26"/>
          <p:cNvSpPr/>
          <p:nvPr/>
        </p:nvSpPr>
        <p:spPr>
          <a:xfrm rot="16200000">
            <a:off x="1151310" y="920920"/>
            <a:ext cx="797366" cy="750462"/>
          </a:xfrm>
          <a:prstGeom prst="hexagon">
            <a:avLst/>
          </a:prstGeom>
          <a:noFill/>
          <a:ln w="158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75" y="1102516"/>
            <a:ext cx="471035" cy="46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8" y="915566"/>
            <a:ext cx="5352381" cy="146666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9" y="3507854"/>
            <a:ext cx="5295238" cy="81904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066" y="3560235"/>
            <a:ext cx="2866667" cy="714286"/>
          </a:xfrm>
          <a:prstGeom prst="rect">
            <a:avLst/>
          </a:prstGeom>
        </p:spPr>
      </p:pic>
      <p:cxnSp>
        <p:nvCxnSpPr>
          <p:cNvPr id="41" name="直接箭头连接符 40"/>
          <p:cNvCxnSpPr>
            <a:stCxn id="38" idx="3"/>
          </p:cNvCxnSpPr>
          <p:nvPr/>
        </p:nvCxnSpPr>
        <p:spPr>
          <a:xfrm flipV="1">
            <a:off x="5656479" y="1021091"/>
            <a:ext cx="573375" cy="62780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228184" y="893053"/>
            <a:ext cx="1189842" cy="60016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100" dirty="0" smtClean="0">
                <a:solidFill>
                  <a:schemeClr val="bg1"/>
                </a:solidFill>
              </a:rPr>
              <a:t>配置</a:t>
            </a:r>
            <a:r>
              <a:rPr lang="en-US" altLang="zh-CN" sz="1100" dirty="0" smtClean="0">
                <a:solidFill>
                  <a:schemeClr val="bg1"/>
                </a:solidFill>
              </a:rPr>
              <a:t>Spring Session</a:t>
            </a:r>
            <a:r>
              <a:rPr lang="zh-CN" altLang="en-US" sz="1100" dirty="0" smtClean="0">
                <a:solidFill>
                  <a:schemeClr val="bg1"/>
                </a:solidFill>
              </a:rPr>
              <a:t>及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1100" dirty="0" smtClean="0">
                <a:solidFill>
                  <a:schemeClr val="bg1"/>
                </a:solidFill>
              </a:rPr>
              <a:t>相关</a:t>
            </a:r>
            <a:r>
              <a:rPr lang="en-US" altLang="zh-CN" sz="1100" dirty="0" smtClean="0">
                <a:solidFill>
                  <a:schemeClr val="bg1"/>
                </a:solidFill>
              </a:rPr>
              <a:t>POM</a:t>
            </a:r>
            <a:r>
              <a:rPr lang="zh-CN" altLang="en-US" sz="1100" dirty="0" smtClean="0">
                <a:solidFill>
                  <a:schemeClr val="bg1"/>
                </a:solidFill>
              </a:rPr>
              <a:t>依赖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2594045" y="3003798"/>
            <a:ext cx="537795" cy="47984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169352" y="2872993"/>
            <a:ext cx="1189842" cy="4308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100" dirty="0" smtClean="0">
                <a:solidFill>
                  <a:schemeClr val="bg1"/>
                </a:solidFill>
              </a:rPr>
              <a:t>配置启用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1100" dirty="0" smtClean="0">
                <a:solidFill>
                  <a:schemeClr val="bg1"/>
                </a:solidFill>
              </a:rPr>
              <a:t>存储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HttpSession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6554207" y="3063959"/>
            <a:ext cx="537795" cy="47984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092002" y="2861448"/>
            <a:ext cx="1368430" cy="2616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 smtClean="0">
                <a:solidFill>
                  <a:schemeClr val="bg1"/>
                </a:solidFill>
              </a:rPr>
              <a:t>配置</a:t>
            </a:r>
            <a:r>
              <a:rPr lang="en-US" altLang="zh-CN" sz="11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1100" dirty="0" smtClean="0">
                <a:solidFill>
                  <a:schemeClr val="bg1"/>
                </a:solidFill>
              </a:rPr>
              <a:t>相关参数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22539"/>
            <a:ext cx="5544616" cy="198125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1" y="3534162"/>
            <a:ext cx="4798247" cy="877607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V="1">
            <a:off x="5703845" y="1103674"/>
            <a:ext cx="573375" cy="62780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275550" y="975636"/>
            <a:ext cx="1189842" cy="4308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100" dirty="0" smtClean="0">
                <a:solidFill>
                  <a:schemeClr val="bg1"/>
                </a:solidFill>
              </a:rPr>
              <a:t>配置用户信息校验规则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449955" y="3106658"/>
            <a:ext cx="642325" cy="36091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092280" y="2814494"/>
            <a:ext cx="1189842" cy="4308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100" dirty="0" smtClean="0">
                <a:solidFill>
                  <a:schemeClr val="bg1"/>
                </a:solidFill>
              </a:rPr>
              <a:t>配置用户信息校验错误信息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10" y="3225385"/>
            <a:ext cx="2895238" cy="1780952"/>
          </a:xfrm>
          <a:prstGeom prst="rect">
            <a:avLst/>
          </a:prstGeom>
        </p:spPr>
      </p:pic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2843808" y="3972966"/>
            <a:ext cx="1296143" cy="83351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83569" y="4806476"/>
            <a:ext cx="2304256" cy="141537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915" y="797068"/>
            <a:ext cx="4619562" cy="15121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15" y="2378137"/>
            <a:ext cx="4642422" cy="1849797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 flipV="1">
            <a:off x="5842433" y="1056186"/>
            <a:ext cx="576064" cy="33127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19381" y="873585"/>
            <a:ext cx="1643607" cy="5078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如会话中没有用户信息进入到用户信息输入页面；如存在进入显示用户信息页面。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6437944" y="2915710"/>
            <a:ext cx="472032" cy="31694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909976" y="2728542"/>
            <a:ext cx="1228501" cy="76944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100" dirty="0" smtClean="0">
                <a:solidFill>
                  <a:schemeClr val="bg1"/>
                </a:solidFill>
              </a:rPr>
              <a:t>保存用户信息到会话中</a:t>
            </a:r>
            <a:r>
              <a:rPr lang="en-US" altLang="zh-CN" sz="1100" dirty="0" smtClean="0">
                <a:solidFill>
                  <a:schemeClr val="bg1"/>
                </a:solidFill>
              </a:rPr>
              <a:t>(Session)</a:t>
            </a:r>
            <a:r>
              <a:rPr lang="zh-CN" altLang="en-US" sz="1100" dirty="0" smtClean="0">
                <a:solidFill>
                  <a:schemeClr val="bg1"/>
                </a:solidFill>
              </a:rPr>
              <a:t>同时获取校验错误信息。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915" y="4351264"/>
            <a:ext cx="4653485" cy="668758"/>
          </a:xfrm>
          <a:prstGeom prst="rect">
            <a:avLst/>
          </a:prstGeom>
        </p:spPr>
      </p:pic>
      <p:cxnSp>
        <p:nvCxnSpPr>
          <p:cNvPr id="41" name="直接箭头连接符 40"/>
          <p:cNvCxnSpPr/>
          <p:nvPr/>
        </p:nvCxnSpPr>
        <p:spPr>
          <a:xfrm flipV="1">
            <a:off x="6130465" y="4533445"/>
            <a:ext cx="473397" cy="15219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598702" y="4410841"/>
            <a:ext cx="1228501" cy="43088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100" dirty="0" smtClean="0">
                <a:solidFill>
                  <a:schemeClr val="bg1"/>
                </a:solidFill>
              </a:rPr>
              <a:t>进入显示会话中用户信息页面。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56" y="987574"/>
            <a:ext cx="2885714" cy="2466667"/>
          </a:xfrm>
          <a:prstGeom prst="rect">
            <a:avLst/>
          </a:prstGeom>
        </p:spPr>
      </p:pic>
      <p:cxnSp>
        <p:nvCxnSpPr>
          <p:cNvPr id="46" name="直接箭头连接符 45"/>
          <p:cNvCxnSpPr/>
          <p:nvPr/>
        </p:nvCxnSpPr>
        <p:spPr>
          <a:xfrm flipH="1">
            <a:off x="2123728" y="1687014"/>
            <a:ext cx="1855525" cy="1616021"/>
          </a:xfrm>
          <a:prstGeom prst="straightConnector1">
            <a:avLst/>
          </a:prstGeom>
          <a:ln w="50800">
            <a:solidFill>
              <a:srgbClr val="FFFF00">
                <a:alpha val="7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907705" y="1923678"/>
            <a:ext cx="2071548" cy="1228019"/>
          </a:xfrm>
          <a:prstGeom prst="straightConnector1">
            <a:avLst/>
          </a:prstGeom>
          <a:ln w="50800">
            <a:solidFill>
              <a:srgbClr val="FFFF00">
                <a:alpha val="70000"/>
              </a:srgbClr>
            </a:solidFill>
            <a:prstDash val="dash"/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1835697" y="3232654"/>
            <a:ext cx="2088231" cy="1499336"/>
          </a:xfrm>
          <a:prstGeom prst="straightConnector1">
            <a:avLst/>
          </a:prstGeom>
          <a:ln w="50800">
            <a:solidFill>
              <a:srgbClr val="FFFF00">
                <a:alpha val="70000"/>
              </a:srgbClr>
            </a:solidFill>
            <a:prstDash val="dash"/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848151"/>
            <a:ext cx="4482244" cy="19086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4013684" y="1076461"/>
            <a:ext cx="1643328" cy="130772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4012800" y="1128772"/>
            <a:ext cx="1644212" cy="13794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692923" y="943828"/>
            <a:ext cx="1643607" cy="5078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900" dirty="0" smtClean="0">
                <a:solidFill>
                  <a:schemeClr val="bg1"/>
                </a:solidFill>
              </a:rPr>
              <a:t>list_myInfo.html</a:t>
            </a:r>
            <a:r>
              <a:rPr lang="zh-CN" altLang="en-US" sz="900" dirty="0" smtClean="0">
                <a:solidFill>
                  <a:schemeClr val="bg1"/>
                </a:solidFill>
              </a:rPr>
              <a:t>页面中使用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Thymeleaf</a:t>
            </a:r>
            <a:r>
              <a:rPr lang="zh-CN" altLang="en-US" sz="900" dirty="0" smtClean="0">
                <a:solidFill>
                  <a:schemeClr val="bg1"/>
                </a:solidFill>
              </a:rPr>
              <a:t>标签获取会话中用户信息。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069" y="2877575"/>
            <a:ext cx="3330115" cy="1993865"/>
          </a:xfrm>
          <a:prstGeom prst="rect">
            <a:avLst/>
          </a:prstGeom>
        </p:spPr>
      </p:pic>
      <p:cxnSp>
        <p:nvCxnSpPr>
          <p:cNvPr id="70" name="直接箭头连接符 69"/>
          <p:cNvCxnSpPr/>
          <p:nvPr/>
        </p:nvCxnSpPr>
        <p:spPr>
          <a:xfrm flipV="1">
            <a:off x="4919184" y="3230228"/>
            <a:ext cx="504056" cy="288031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430643" y="3031637"/>
            <a:ext cx="1576774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900" dirty="0" smtClean="0">
                <a:solidFill>
                  <a:schemeClr val="bg1"/>
                </a:solidFill>
              </a:rPr>
              <a:t>Ajax</a:t>
            </a:r>
            <a:r>
              <a:rPr lang="zh-CN" altLang="en-US" sz="900" dirty="0" smtClean="0">
                <a:solidFill>
                  <a:schemeClr val="bg1"/>
                </a:solidFill>
              </a:rPr>
              <a:t>方式提交用户信息保存，如响应成功则进入用户信息显示页面，否则获取用户校验错误信息并显示。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4" y="915567"/>
            <a:ext cx="3052150" cy="2304256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 flipV="1">
            <a:off x="3369593" y="1045781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52107" y="894488"/>
            <a:ext cx="979934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用户信息校验。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670689" y="2349309"/>
            <a:ext cx="554335" cy="35653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25024" y="2200486"/>
            <a:ext cx="979934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900" dirty="0" smtClean="0">
                <a:solidFill>
                  <a:schemeClr val="bg1"/>
                </a:solidFill>
              </a:rPr>
              <a:t>会话中用户信息显示。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786236"/>
            <a:ext cx="4188445" cy="1670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7611" y="265212"/>
            <a:ext cx="45719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098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62743" y="265212"/>
            <a:ext cx="1795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92480" y="265212"/>
            <a:ext cx="45719" cy="43204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327928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分布式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6958" y="686854"/>
            <a:ext cx="856552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755576" y="2656445"/>
            <a:ext cx="1584176" cy="72008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（宿主机）</a:t>
            </a:r>
            <a:endParaRPr lang="en-US" altLang="zh-CN" sz="1400" dirty="0" smtClean="0"/>
          </a:p>
          <a:p>
            <a:pPr algn="ctr"/>
            <a:r>
              <a:rPr lang="en-US" altLang="zh-CN" sz="1200" dirty="0" smtClean="0"/>
              <a:t>[192.168.0.101 80]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635896" y="1203874"/>
            <a:ext cx="1728192" cy="8638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tomcat:v1</a:t>
            </a:r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Docker</a:t>
            </a:r>
            <a:r>
              <a:rPr lang="zh-CN" altLang="en-US" sz="1400" dirty="0" smtClean="0"/>
              <a:t>容器）</a:t>
            </a:r>
            <a:endParaRPr lang="en-US" altLang="zh-CN" sz="1400" dirty="0" smtClean="0"/>
          </a:p>
          <a:p>
            <a:pPr algn="ctr"/>
            <a:r>
              <a:rPr lang="en-US" altLang="zh-CN" sz="1200" dirty="0" smtClean="0"/>
              <a:t>[</a:t>
            </a:r>
            <a:r>
              <a:rPr lang="en-US" altLang="zh-CN" sz="1200" dirty="0"/>
              <a:t>172.17.0.3 </a:t>
            </a:r>
            <a:r>
              <a:rPr lang="en-US" altLang="zh-CN" sz="1200" dirty="0" smtClean="0"/>
              <a:t>8080]</a:t>
            </a:r>
            <a:endParaRPr lang="en-US" altLang="zh-CN" sz="1200" dirty="0"/>
          </a:p>
          <a:p>
            <a:pPr algn="ctr"/>
            <a:endParaRPr lang="zh-CN" altLang="en-US" sz="1400" dirty="0"/>
          </a:p>
        </p:txBody>
      </p:sp>
      <p:sp>
        <p:nvSpPr>
          <p:cNvPr id="29" name="圆角矩形 28"/>
          <p:cNvSpPr/>
          <p:nvPr/>
        </p:nvSpPr>
        <p:spPr>
          <a:xfrm>
            <a:off x="3635896" y="3821411"/>
            <a:ext cx="1728192" cy="85125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tomcat:v2</a:t>
            </a:r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Docker</a:t>
            </a:r>
            <a:r>
              <a:rPr lang="zh-CN" altLang="en-US" sz="1400" dirty="0" smtClean="0"/>
              <a:t>容器）</a:t>
            </a:r>
            <a:endParaRPr lang="en-US" altLang="zh-CN" sz="1400" dirty="0" smtClean="0"/>
          </a:p>
          <a:p>
            <a:pPr algn="ctr"/>
            <a:r>
              <a:rPr lang="en-US" altLang="zh-CN" sz="1200" dirty="0" smtClean="0"/>
              <a:t>[172.17.0.4 </a:t>
            </a:r>
            <a:r>
              <a:rPr lang="en-US" altLang="zh-CN" sz="1200" dirty="0"/>
              <a:t>8080]</a:t>
            </a:r>
          </a:p>
          <a:p>
            <a:pPr algn="ctr"/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940152" y="2613313"/>
            <a:ext cx="1728192" cy="86980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redis:4.0.1</a:t>
            </a:r>
          </a:p>
          <a:p>
            <a:pPr algn="ctr"/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Docker</a:t>
            </a:r>
            <a:r>
              <a:rPr lang="zh-CN" altLang="en-US" sz="1400" dirty="0" smtClean="0"/>
              <a:t>容器）</a:t>
            </a:r>
            <a:endParaRPr lang="en-US" altLang="zh-CN" sz="1400" dirty="0" smtClean="0"/>
          </a:p>
          <a:p>
            <a:pPr algn="ctr"/>
            <a:r>
              <a:rPr lang="en-US" altLang="zh-CN" sz="1200" dirty="0"/>
              <a:t>[</a:t>
            </a:r>
            <a:r>
              <a:rPr lang="en-US" altLang="zh-CN" sz="1200" dirty="0" smtClean="0"/>
              <a:t>172.17.0.2 6379]</a:t>
            </a:r>
            <a:endParaRPr lang="en-US" altLang="zh-CN" sz="1200" dirty="0"/>
          </a:p>
          <a:p>
            <a:pPr algn="ctr"/>
            <a:endParaRPr lang="zh-CN" altLang="en-US" sz="1400" dirty="0"/>
          </a:p>
        </p:txBody>
      </p:sp>
      <p:cxnSp>
        <p:nvCxnSpPr>
          <p:cNvPr id="31" name="直接箭头连接符 30"/>
          <p:cNvCxnSpPr>
            <a:endCxn id="27" idx="1"/>
          </p:cNvCxnSpPr>
          <p:nvPr/>
        </p:nvCxnSpPr>
        <p:spPr>
          <a:xfrm flipV="1">
            <a:off x="2353494" y="1635784"/>
            <a:ext cx="1282402" cy="1236698"/>
          </a:xfrm>
          <a:prstGeom prst="straightConnector1">
            <a:avLst/>
          </a:prstGeom>
          <a:ln w="508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1"/>
          </p:cNvCxnSpPr>
          <p:nvPr/>
        </p:nvCxnSpPr>
        <p:spPr>
          <a:xfrm>
            <a:off x="2353494" y="3227313"/>
            <a:ext cx="1282402" cy="1019727"/>
          </a:xfrm>
          <a:prstGeom prst="straightConnector1">
            <a:avLst/>
          </a:prstGeom>
          <a:ln w="508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3"/>
          </p:cNvCxnSpPr>
          <p:nvPr/>
        </p:nvCxnSpPr>
        <p:spPr>
          <a:xfrm>
            <a:off x="5364088" y="1635784"/>
            <a:ext cx="1512168" cy="963329"/>
          </a:xfrm>
          <a:prstGeom prst="straightConnector1">
            <a:avLst/>
          </a:prstGeom>
          <a:ln w="50800"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9" idx="3"/>
            <a:endCxn id="30" idx="2"/>
          </p:cNvCxnSpPr>
          <p:nvPr/>
        </p:nvCxnSpPr>
        <p:spPr>
          <a:xfrm flipV="1">
            <a:off x="5364088" y="3483119"/>
            <a:ext cx="1440160" cy="763921"/>
          </a:xfrm>
          <a:prstGeom prst="straightConnector1">
            <a:avLst/>
          </a:prstGeom>
          <a:ln w="50800">
            <a:solidFill>
              <a:srgbClr val="FFFF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998304" y="1892517"/>
            <a:ext cx="91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请求转发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r>
              <a:rPr lang="en-US" altLang="zh-CN" sz="1200" b="1" dirty="0" smtClean="0">
                <a:solidFill>
                  <a:schemeClr val="bg1"/>
                </a:solidFill>
              </a:rPr>
              <a:t>PORT:8010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332880" y="3936982"/>
            <a:ext cx="94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请求转发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r>
              <a:rPr lang="en-US" altLang="zh-CN" sz="1200" b="1" dirty="0" smtClean="0">
                <a:solidFill>
                  <a:schemeClr val="bg1"/>
                </a:solidFill>
              </a:rPr>
              <a:t>PORT:8011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940152" y="174771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Session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存储读取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4168" y="384457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</a:rPr>
              <a:t>Session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存储读取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六边形 50"/>
          <p:cNvSpPr/>
          <p:nvPr/>
        </p:nvSpPr>
        <p:spPr>
          <a:xfrm rot="16200000">
            <a:off x="197686" y="1063218"/>
            <a:ext cx="797366" cy="750462"/>
          </a:xfrm>
          <a:prstGeom prst="hexagon">
            <a:avLst/>
          </a:prstGeom>
          <a:noFill/>
          <a:ln w="158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953410" y="1133757"/>
            <a:ext cx="1836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实现负载均衡及分布式</a:t>
            </a:r>
            <a:r>
              <a:rPr lang="en-US" altLang="zh-CN" b="1" dirty="0" smtClean="0">
                <a:solidFill>
                  <a:schemeClr val="bg1"/>
                </a:solidFill>
              </a:rPr>
              <a:t>Session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6" y="1203874"/>
            <a:ext cx="471035" cy="46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644</Words>
  <Application>Microsoft Office PowerPoint</Application>
  <PresentationFormat>全屏显示(16:9)</PresentationFormat>
  <Paragraphs>110</Paragraphs>
  <Slides>19</Slides>
  <Notes>19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Kozuka Mincho Pr6N H</vt:lpstr>
      <vt:lpstr>方正兰亭中黑_GBK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denny</cp:lastModifiedBy>
  <cp:revision>64</cp:revision>
  <dcterms:created xsi:type="dcterms:W3CDTF">2015-02-12T12:15:00Z</dcterms:created>
  <dcterms:modified xsi:type="dcterms:W3CDTF">2017-10-25T06:36:48Z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