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29" r:id="rId1"/>
  </p:sldMasterIdLst>
  <p:notesMasterIdLst>
    <p:notesMasterId r:id="rId38"/>
  </p:notesMasterIdLst>
  <p:sldIdLst>
    <p:sldId id="338" r:id="rId2"/>
    <p:sldId id="337" r:id="rId3"/>
    <p:sldId id="369" r:id="rId4"/>
    <p:sldId id="328" r:id="rId5"/>
    <p:sldId id="367" r:id="rId6"/>
    <p:sldId id="370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1" r:id="rId15"/>
    <p:sldId id="382" r:id="rId16"/>
    <p:sldId id="434" r:id="rId17"/>
    <p:sldId id="435" r:id="rId18"/>
    <p:sldId id="436" r:id="rId19"/>
    <p:sldId id="384" r:id="rId20"/>
    <p:sldId id="385" r:id="rId21"/>
    <p:sldId id="387" r:id="rId22"/>
    <p:sldId id="390" r:id="rId23"/>
    <p:sldId id="393" r:id="rId24"/>
    <p:sldId id="395" r:id="rId25"/>
    <p:sldId id="396" r:id="rId26"/>
    <p:sldId id="448" r:id="rId27"/>
    <p:sldId id="452" r:id="rId28"/>
    <p:sldId id="453" r:id="rId29"/>
    <p:sldId id="454" r:id="rId30"/>
    <p:sldId id="451" r:id="rId31"/>
    <p:sldId id="449" r:id="rId32"/>
    <p:sldId id="456" r:id="rId33"/>
    <p:sldId id="422" r:id="rId34"/>
    <p:sldId id="432" r:id="rId35"/>
    <p:sldId id="433" r:id="rId36"/>
    <p:sldId id="261" r:id="rId37"/>
  </p:sldIdLst>
  <p:sldSz cx="18251488" cy="10080625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Gill Sans MT" panose="020B0502020104020203" pitchFamily="34" charset="77"/>
      <p:regular r:id="rId44"/>
      <p:bold r:id="rId45"/>
      <p:italic r:id="rId46"/>
      <p:boldItalic r:id="rId47"/>
    </p:embeddedFont>
    <p:embeddedFont>
      <p:font typeface="Wingdings 2" pitchFamily="2" charset="2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D8E135-7DB7-4B01-B87D-E75FBD1BD12E}">
          <p14:sldIdLst>
            <p14:sldId id="338"/>
            <p14:sldId id="337"/>
            <p14:sldId id="369"/>
            <p14:sldId id="328"/>
            <p14:sldId id="367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  <p14:sldId id="381"/>
            <p14:sldId id="382"/>
            <p14:sldId id="434"/>
            <p14:sldId id="435"/>
            <p14:sldId id="436"/>
            <p14:sldId id="384"/>
            <p14:sldId id="385"/>
            <p14:sldId id="387"/>
            <p14:sldId id="390"/>
            <p14:sldId id="393"/>
            <p14:sldId id="395"/>
            <p14:sldId id="396"/>
            <p14:sldId id="448"/>
            <p14:sldId id="452"/>
            <p14:sldId id="453"/>
            <p14:sldId id="454"/>
            <p14:sldId id="451"/>
            <p14:sldId id="449"/>
            <p14:sldId id="456"/>
            <p14:sldId id="422"/>
            <p14:sldId id="432"/>
            <p14:sldId id="43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uardi" initials="j" lastIdx="1" clrIdx="0">
    <p:extLst>
      <p:ext uri="{19B8F6BF-5375-455C-9EA6-DF929625EA0E}">
        <p15:presenceInfo xmlns:p15="http://schemas.microsoft.com/office/powerpoint/2012/main" userId="janua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AF0BBF-1FC4-4879-9D24-2282E11EC3BB}">
  <a:tblStyle styleId="{EFAF0BBF-1FC4-4879-9D24-2282E11EC3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2943" autoAdjust="0"/>
  </p:normalViewPr>
  <p:slideViewPr>
    <p:cSldViewPr snapToGrid="0">
      <p:cViewPr varScale="1">
        <p:scale>
          <a:sx n="82" d="100"/>
          <a:sy n="8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9E14A-FAF1-44E4-A088-8237869E0411}" type="doc">
      <dgm:prSet loTypeId="urn:microsoft.com/office/officeart/2005/8/layout/list1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9DC693C-0A0A-48A3-B319-94584369D0A1}">
      <dgm:prSet/>
      <dgm:spPr/>
      <dgm:t>
        <a:bodyPr/>
        <a:lstStyle/>
        <a:p>
          <a:r>
            <a:rPr lang="id-ID"/>
            <a:t>Latar Belakang</a:t>
          </a:r>
          <a:endParaRPr lang="en-US"/>
        </a:p>
      </dgm:t>
    </dgm:pt>
    <dgm:pt modelId="{AC8F9235-E369-43F4-A6CE-DD6176C47453}" type="parTrans" cxnId="{BEE2F8AC-F87E-456F-9089-49FC25064FF4}">
      <dgm:prSet/>
      <dgm:spPr/>
      <dgm:t>
        <a:bodyPr/>
        <a:lstStyle/>
        <a:p>
          <a:endParaRPr lang="en-US"/>
        </a:p>
      </dgm:t>
    </dgm:pt>
    <dgm:pt modelId="{460B21E3-7099-4AA2-88DC-1357B38E5D6D}" type="sibTrans" cxnId="{BEE2F8AC-F87E-456F-9089-49FC25064FF4}">
      <dgm:prSet/>
      <dgm:spPr/>
      <dgm:t>
        <a:bodyPr/>
        <a:lstStyle/>
        <a:p>
          <a:endParaRPr lang="en-US"/>
        </a:p>
      </dgm:t>
    </dgm:pt>
    <dgm:pt modelId="{A5281F07-0C14-49E8-B0B7-E24A9EC8E0F7}">
      <dgm:prSet/>
      <dgm:spPr/>
      <dgm:t>
        <a:bodyPr/>
        <a:lstStyle/>
        <a:p>
          <a:r>
            <a:rPr lang="id-ID"/>
            <a:t>Tujuan</a:t>
          </a:r>
          <a:endParaRPr lang="en-US"/>
        </a:p>
      </dgm:t>
    </dgm:pt>
    <dgm:pt modelId="{853E5078-7D62-474E-B7F0-9E2A8A9E543D}" type="parTrans" cxnId="{B63F478E-1AA6-4FDC-B084-E0E600307D13}">
      <dgm:prSet/>
      <dgm:spPr/>
      <dgm:t>
        <a:bodyPr/>
        <a:lstStyle/>
        <a:p>
          <a:endParaRPr lang="en-US"/>
        </a:p>
      </dgm:t>
    </dgm:pt>
    <dgm:pt modelId="{C10E29B6-2037-4127-ACF6-ECF76E4E69BF}" type="sibTrans" cxnId="{B63F478E-1AA6-4FDC-B084-E0E600307D13}">
      <dgm:prSet/>
      <dgm:spPr/>
      <dgm:t>
        <a:bodyPr/>
        <a:lstStyle/>
        <a:p>
          <a:endParaRPr lang="en-US"/>
        </a:p>
      </dgm:t>
    </dgm:pt>
    <dgm:pt modelId="{D3BB23A2-F1FE-4999-A60E-64E2BFA791BD}">
      <dgm:prSet/>
      <dgm:spPr/>
      <dgm:t>
        <a:bodyPr/>
        <a:lstStyle/>
        <a:p>
          <a:r>
            <a:rPr lang="id-ID"/>
            <a:t>Batasan Masalah</a:t>
          </a:r>
          <a:endParaRPr lang="en-US"/>
        </a:p>
      </dgm:t>
    </dgm:pt>
    <dgm:pt modelId="{736F8A1A-D585-4009-99C6-345FA0E72368}" type="parTrans" cxnId="{FF93A915-5B57-414D-9B84-F2852E05BFD5}">
      <dgm:prSet/>
      <dgm:spPr/>
      <dgm:t>
        <a:bodyPr/>
        <a:lstStyle/>
        <a:p>
          <a:endParaRPr lang="en-US"/>
        </a:p>
      </dgm:t>
    </dgm:pt>
    <dgm:pt modelId="{FBBCCFB6-2058-460A-811E-3CD77E3ECB0B}" type="sibTrans" cxnId="{FF93A915-5B57-414D-9B84-F2852E05BFD5}">
      <dgm:prSet/>
      <dgm:spPr/>
      <dgm:t>
        <a:bodyPr/>
        <a:lstStyle/>
        <a:p>
          <a:endParaRPr lang="en-US"/>
        </a:p>
      </dgm:t>
    </dgm:pt>
    <dgm:pt modelId="{81153BB5-73E7-40DB-A1E3-52951D967BAB}">
      <dgm:prSet/>
      <dgm:spPr/>
      <dgm:t>
        <a:bodyPr/>
        <a:lstStyle/>
        <a:p>
          <a:r>
            <a:rPr lang="id-ID"/>
            <a:t>Perancangan Program</a:t>
          </a:r>
          <a:endParaRPr lang="en-US"/>
        </a:p>
      </dgm:t>
    </dgm:pt>
    <dgm:pt modelId="{009A7BFE-500C-4EE7-A8CC-9DDDF78E1A7D}" type="parTrans" cxnId="{156DD276-C6D4-418C-AEB9-DF39319988FF}">
      <dgm:prSet/>
      <dgm:spPr/>
      <dgm:t>
        <a:bodyPr/>
        <a:lstStyle/>
        <a:p>
          <a:endParaRPr lang="en-US"/>
        </a:p>
      </dgm:t>
    </dgm:pt>
    <dgm:pt modelId="{2A1F6E2A-2656-4EFB-B64C-38F2C989EC50}" type="sibTrans" cxnId="{156DD276-C6D4-418C-AEB9-DF39319988FF}">
      <dgm:prSet/>
      <dgm:spPr/>
      <dgm:t>
        <a:bodyPr/>
        <a:lstStyle/>
        <a:p>
          <a:endParaRPr lang="en-US"/>
        </a:p>
      </dgm:t>
    </dgm:pt>
    <dgm:pt modelId="{89E02859-2ED9-434A-BFA4-986AB2153A8F}">
      <dgm:prSet/>
      <dgm:spPr/>
      <dgm:t>
        <a:bodyPr/>
        <a:lstStyle/>
        <a:p>
          <a:r>
            <a:rPr lang="id-ID"/>
            <a:t>Hasil Simulasi dan Analisis</a:t>
          </a:r>
          <a:endParaRPr lang="en-US"/>
        </a:p>
      </dgm:t>
    </dgm:pt>
    <dgm:pt modelId="{A008AD7F-65FF-4C34-B484-949E33856363}" type="parTrans" cxnId="{66050339-F356-4544-A882-BC803BD6C54B}">
      <dgm:prSet/>
      <dgm:spPr/>
      <dgm:t>
        <a:bodyPr/>
        <a:lstStyle/>
        <a:p>
          <a:endParaRPr lang="en-US"/>
        </a:p>
      </dgm:t>
    </dgm:pt>
    <dgm:pt modelId="{A396A49A-1E61-410A-BD71-3209A778A20E}" type="sibTrans" cxnId="{66050339-F356-4544-A882-BC803BD6C54B}">
      <dgm:prSet/>
      <dgm:spPr/>
      <dgm:t>
        <a:bodyPr/>
        <a:lstStyle/>
        <a:p>
          <a:endParaRPr lang="en-US"/>
        </a:p>
      </dgm:t>
    </dgm:pt>
    <dgm:pt modelId="{4BCACA03-647D-4F94-B8EF-BE9271366B73}">
      <dgm:prSet/>
      <dgm:spPr/>
      <dgm:t>
        <a:bodyPr/>
        <a:lstStyle/>
        <a:p>
          <a:r>
            <a:rPr lang="id-ID"/>
            <a:t>Kesimpulan dan Saran</a:t>
          </a:r>
          <a:endParaRPr lang="en-US"/>
        </a:p>
      </dgm:t>
    </dgm:pt>
    <dgm:pt modelId="{78519208-BF42-4380-8977-FAD3C8882277}" type="parTrans" cxnId="{9D9F7CB9-913B-4A7C-A72B-E75A9994082D}">
      <dgm:prSet/>
      <dgm:spPr/>
      <dgm:t>
        <a:bodyPr/>
        <a:lstStyle/>
        <a:p>
          <a:endParaRPr lang="en-US"/>
        </a:p>
      </dgm:t>
    </dgm:pt>
    <dgm:pt modelId="{CE677ADE-F69A-48B6-BE07-28F1817D098B}" type="sibTrans" cxnId="{9D9F7CB9-913B-4A7C-A72B-E75A9994082D}">
      <dgm:prSet/>
      <dgm:spPr/>
      <dgm:t>
        <a:bodyPr/>
        <a:lstStyle/>
        <a:p>
          <a:endParaRPr lang="en-US"/>
        </a:p>
      </dgm:t>
    </dgm:pt>
    <dgm:pt modelId="{5BF96590-72F4-4E8D-A1DE-B800CB44492C}" type="pres">
      <dgm:prSet presAssocID="{2F39E14A-FAF1-44E4-A088-8237869E0411}" presName="linear" presStyleCnt="0">
        <dgm:presLayoutVars>
          <dgm:dir/>
          <dgm:animLvl val="lvl"/>
          <dgm:resizeHandles val="exact"/>
        </dgm:presLayoutVars>
      </dgm:prSet>
      <dgm:spPr/>
    </dgm:pt>
    <dgm:pt modelId="{09748C40-A515-4480-A838-75ED104860DD}" type="pres">
      <dgm:prSet presAssocID="{B9DC693C-0A0A-48A3-B319-94584369D0A1}" presName="parentLin" presStyleCnt="0"/>
      <dgm:spPr/>
    </dgm:pt>
    <dgm:pt modelId="{69216253-DC1B-4F70-950E-6C5615650405}" type="pres">
      <dgm:prSet presAssocID="{B9DC693C-0A0A-48A3-B319-94584369D0A1}" presName="parentLeftMargin" presStyleLbl="node1" presStyleIdx="0" presStyleCnt="6"/>
      <dgm:spPr/>
    </dgm:pt>
    <dgm:pt modelId="{574F8499-D1C7-4A52-BB66-9105CB62EBE1}" type="pres">
      <dgm:prSet presAssocID="{B9DC693C-0A0A-48A3-B319-94584369D0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3E2151-C2B2-4A1B-BCE5-B2A1FECD249E}" type="pres">
      <dgm:prSet presAssocID="{B9DC693C-0A0A-48A3-B319-94584369D0A1}" presName="negativeSpace" presStyleCnt="0"/>
      <dgm:spPr/>
    </dgm:pt>
    <dgm:pt modelId="{29EAEEED-3BAE-4A69-BA7A-54C8F8196400}" type="pres">
      <dgm:prSet presAssocID="{B9DC693C-0A0A-48A3-B319-94584369D0A1}" presName="childText" presStyleLbl="conFgAcc1" presStyleIdx="0" presStyleCnt="6">
        <dgm:presLayoutVars>
          <dgm:bulletEnabled val="1"/>
        </dgm:presLayoutVars>
      </dgm:prSet>
      <dgm:spPr/>
    </dgm:pt>
    <dgm:pt modelId="{22117E57-BA1E-42E5-85F4-7DD5306AF5C8}" type="pres">
      <dgm:prSet presAssocID="{460B21E3-7099-4AA2-88DC-1357B38E5D6D}" presName="spaceBetweenRectangles" presStyleCnt="0"/>
      <dgm:spPr/>
    </dgm:pt>
    <dgm:pt modelId="{D446D8CE-D9EE-440B-B0FC-D66B9456E018}" type="pres">
      <dgm:prSet presAssocID="{A5281F07-0C14-49E8-B0B7-E24A9EC8E0F7}" presName="parentLin" presStyleCnt="0"/>
      <dgm:spPr/>
    </dgm:pt>
    <dgm:pt modelId="{7C090527-C706-4B05-BCC9-E38679B6AC94}" type="pres">
      <dgm:prSet presAssocID="{A5281F07-0C14-49E8-B0B7-E24A9EC8E0F7}" presName="parentLeftMargin" presStyleLbl="node1" presStyleIdx="0" presStyleCnt="6"/>
      <dgm:spPr/>
    </dgm:pt>
    <dgm:pt modelId="{346D3AAA-3E32-404D-8F30-CA626B282F9C}" type="pres">
      <dgm:prSet presAssocID="{A5281F07-0C14-49E8-B0B7-E24A9EC8E0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0C2BE6-FCDA-4824-8438-725FDCD0A549}" type="pres">
      <dgm:prSet presAssocID="{A5281F07-0C14-49E8-B0B7-E24A9EC8E0F7}" presName="negativeSpace" presStyleCnt="0"/>
      <dgm:spPr/>
    </dgm:pt>
    <dgm:pt modelId="{7EF3945C-9E25-439D-91E5-87F85A1AAF4F}" type="pres">
      <dgm:prSet presAssocID="{A5281F07-0C14-49E8-B0B7-E24A9EC8E0F7}" presName="childText" presStyleLbl="conFgAcc1" presStyleIdx="1" presStyleCnt="6">
        <dgm:presLayoutVars>
          <dgm:bulletEnabled val="1"/>
        </dgm:presLayoutVars>
      </dgm:prSet>
      <dgm:spPr/>
    </dgm:pt>
    <dgm:pt modelId="{2B6D3077-04E8-41D5-A2D3-F9926044CA0C}" type="pres">
      <dgm:prSet presAssocID="{C10E29B6-2037-4127-ACF6-ECF76E4E69BF}" presName="spaceBetweenRectangles" presStyleCnt="0"/>
      <dgm:spPr/>
    </dgm:pt>
    <dgm:pt modelId="{A3962C10-965C-455F-9E12-2406CD925098}" type="pres">
      <dgm:prSet presAssocID="{D3BB23A2-F1FE-4999-A60E-64E2BFA791BD}" presName="parentLin" presStyleCnt="0"/>
      <dgm:spPr/>
    </dgm:pt>
    <dgm:pt modelId="{5F06032D-4FEC-465C-A9EC-5C9ED1AA601E}" type="pres">
      <dgm:prSet presAssocID="{D3BB23A2-F1FE-4999-A60E-64E2BFA791BD}" presName="parentLeftMargin" presStyleLbl="node1" presStyleIdx="1" presStyleCnt="6"/>
      <dgm:spPr/>
    </dgm:pt>
    <dgm:pt modelId="{A50043E8-6C14-498B-B84C-4B05E1761350}" type="pres">
      <dgm:prSet presAssocID="{D3BB23A2-F1FE-4999-A60E-64E2BFA791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CACE2C2-842C-40FF-BF0F-59E570627AC2}" type="pres">
      <dgm:prSet presAssocID="{D3BB23A2-F1FE-4999-A60E-64E2BFA791BD}" presName="negativeSpace" presStyleCnt="0"/>
      <dgm:spPr/>
    </dgm:pt>
    <dgm:pt modelId="{B0AE00F6-3FAF-4A9E-B4C1-53DB0EE6BA5A}" type="pres">
      <dgm:prSet presAssocID="{D3BB23A2-F1FE-4999-A60E-64E2BFA791BD}" presName="childText" presStyleLbl="conFgAcc1" presStyleIdx="2" presStyleCnt="6">
        <dgm:presLayoutVars>
          <dgm:bulletEnabled val="1"/>
        </dgm:presLayoutVars>
      </dgm:prSet>
      <dgm:spPr/>
    </dgm:pt>
    <dgm:pt modelId="{4BD740CF-B907-4BEF-8F8E-33F9AC6A05D4}" type="pres">
      <dgm:prSet presAssocID="{FBBCCFB6-2058-460A-811E-3CD77E3ECB0B}" presName="spaceBetweenRectangles" presStyleCnt="0"/>
      <dgm:spPr/>
    </dgm:pt>
    <dgm:pt modelId="{D999CDC9-A43F-4B55-9B1C-E57D2C159494}" type="pres">
      <dgm:prSet presAssocID="{81153BB5-73E7-40DB-A1E3-52951D967BAB}" presName="parentLin" presStyleCnt="0"/>
      <dgm:spPr/>
    </dgm:pt>
    <dgm:pt modelId="{94A9A336-4999-46D7-836C-4DE3950F4109}" type="pres">
      <dgm:prSet presAssocID="{81153BB5-73E7-40DB-A1E3-52951D967BAB}" presName="parentLeftMargin" presStyleLbl="node1" presStyleIdx="2" presStyleCnt="6"/>
      <dgm:spPr/>
    </dgm:pt>
    <dgm:pt modelId="{DF7A1BEC-9AB5-46D7-8B2D-A6BB60D9106A}" type="pres">
      <dgm:prSet presAssocID="{81153BB5-73E7-40DB-A1E3-52951D967BA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7542AE7-2998-4075-8D37-70C16424CCB5}" type="pres">
      <dgm:prSet presAssocID="{81153BB5-73E7-40DB-A1E3-52951D967BAB}" presName="negativeSpace" presStyleCnt="0"/>
      <dgm:spPr/>
    </dgm:pt>
    <dgm:pt modelId="{BC052DFB-D7F5-4A88-960D-82A1599D92D5}" type="pres">
      <dgm:prSet presAssocID="{81153BB5-73E7-40DB-A1E3-52951D967BAB}" presName="childText" presStyleLbl="conFgAcc1" presStyleIdx="3" presStyleCnt="6">
        <dgm:presLayoutVars>
          <dgm:bulletEnabled val="1"/>
        </dgm:presLayoutVars>
      </dgm:prSet>
      <dgm:spPr/>
    </dgm:pt>
    <dgm:pt modelId="{E666DE43-0193-4B03-AAFE-5C3E06C2C906}" type="pres">
      <dgm:prSet presAssocID="{2A1F6E2A-2656-4EFB-B64C-38F2C989EC50}" presName="spaceBetweenRectangles" presStyleCnt="0"/>
      <dgm:spPr/>
    </dgm:pt>
    <dgm:pt modelId="{655E7BA7-8783-47FE-9F0A-D4096AA2D372}" type="pres">
      <dgm:prSet presAssocID="{89E02859-2ED9-434A-BFA4-986AB2153A8F}" presName="parentLin" presStyleCnt="0"/>
      <dgm:spPr/>
    </dgm:pt>
    <dgm:pt modelId="{57EF4E92-92A1-496F-9008-F9B26F84D409}" type="pres">
      <dgm:prSet presAssocID="{89E02859-2ED9-434A-BFA4-986AB2153A8F}" presName="parentLeftMargin" presStyleLbl="node1" presStyleIdx="3" presStyleCnt="6"/>
      <dgm:spPr/>
    </dgm:pt>
    <dgm:pt modelId="{2D93FB6A-BC0F-4C32-94A6-73F9DB8465D8}" type="pres">
      <dgm:prSet presAssocID="{89E02859-2ED9-434A-BFA4-986AB2153A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74332-F151-4CCB-B362-F9DC841E3B16}" type="pres">
      <dgm:prSet presAssocID="{89E02859-2ED9-434A-BFA4-986AB2153A8F}" presName="negativeSpace" presStyleCnt="0"/>
      <dgm:spPr/>
    </dgm:pt>
    <dgm:pt modelId="{EF0DB06C-3632-4F1E-9E89-15EC2F4D1FBE}" type="pres">
      <dgm:prSet presAssocID="{89E02859-2ED9-434A-BFA4-986AB2153A8F}" presName="childText" presStyleLbl="conFgAcc1" presStyleIdx="4" presStyleCnt="6">
        <dgm:presLayoutVars>
          <dgm:bulletEnabled val="1"/>
        </dgm:presLayoutVars>
      </dgm:prSet>
      <dgm:spPr/>
    </dgm:pt>
    <dgm:pt modelId="{9B93F29F-297F-4B87-94AD-8C5F6D02C9BD}" type="pres">
      <dgm:prSet presAssocID="{A396A49A-1E61-410A-BD71-3209A778A20E}" presName="spaceBetweenRectangles" presStyleCnt="0"/>
      <dgm:spPr/>
    </dgm:pt>
    <dgm:pt modelId="{D9344E99-8D7D-4D80-856C-C27AF09094BB}" type="pres">
      <dgm:prSet presAssocID="{4BCACA03-647D-4F94-B8EF-BE9271366B73}" presName="parentLin" presStyleCnt="0"/>
      <dgm:spPr/>
    </dgm:pt>
    <dgm:pt modelId="{74DE47A3-A37F-4F10-999F-A63DB1DA9FCD}" type="pres">
      <dgm:prSet presAssocID="{4BCACA03-647D-4F94-B8EF-BE9271366B73}" presName="parentLeftMargin" presStyleLbl="node1" presStyleIdx="4" presStyleCnt="6"/>
      <dgm:spPr/>
    </dgm:pt>
    <dgm:pt modelId="{E29E516E-99DA-4138-8179-5043712A4A48}" type="pres">
      <dgm:prSet presAssocID="{4BCACA03-647D-4F94-B8EF-BE9271366B7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C3B97B2-3EF8-4B8A-92B8-81A35AC9CFE0}" type="pres">
      <dgm:prSet presAssocID="{4BCACA03-647D-4F94-B8EF-BE9271366B73}" presName="negativeSpace" presStyleCnt="0"/>
      <dgm:spPr/>
    </dgm:pt>
    <dgm:pt modelId="{AFCAF672-FA9F-4C89-81F9-C3086AEC1DA1}" type="pres">
      <dgm:prSet presAssocID="{4BCACA03-647D-4F94-B8EF-BE9271366B7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C06E400-8BA6-4FB5-99D4-E56CABBE5C3B}" type="presOf" srcId="{89E02859-2ED9-434A-BFA4-986AB2153A8F}" destId="{57EF4E92-92A1-496F-9008-F9B26F84D409}" srcOrd="0" destOrd="0" presId="urn:microsoft.com/office/officeart/2005/8/layout/list1"/>
    <dgm:cxn modelId="{FF93A915-5B57-414D-9B84-F2852E05BFD5}" srcId="{2F39E14A-FAF1-44E4-A088-8237869E0411}" destId="{D3BB23A2-F1FE-4999-A60E-64E2BFA791BD}" srcOrd="2" destOrd="0" parTransId="{736F8A1A-D585-4009-99C6-345FA0E72368}" sibTransId="{FBBCCFB6-2058-460A-811E-3CD77E3ECB0B}"/>
    <dgm:cxn modelId="{3CDC8B18-205F-43F8-A7FD-BD456369D489}" type="presOf" srcId="{2F39E14A-FAF1-44E4-A088-8237869E0411}" destId="{5BF96590-72F4-4E8D-A1DE-B800CB44492C}" srcOrd="0" destOrd="0" presId="urn:microsoft.com/office/officeart/2005/8/layout/list1"/>
    <dgm:cxn modelId="{7C90B41B-915A-4C82-B6F9-0E4602FD5C34}" type="presOf" srcId="{81153BB5-73E7-40DB-A1E3-52951D967BAB}" destId="{DF7A1BEC-9AB5-46D7-8B2D-A6BB60D9106A}" srcOrd="1" destOrd="0" presId="urn:microsoft.com/office/officeart/2005/8/layout/list1"/>
    <dgm:cxn modelId="{EF692722-1079-49B1-A466-3F58B932F784}" type="presOf" srcId="{81153BB5-73E7-40DB-A1E3-52951D967BAB}" destId="{94A9A336-4999-46D7-836C-4DE3950F4109}" srcOrd="0" destOrd="0" presId="urn:microsoft.com/office/officeart/2005/8/layout/list1"/>
    <dgm:cxn modelId="{4FAB412F-46CA-4198-8BB9-A6C590FF7147}" type="presOf" srcId="{D3BB23A2-F1FE-4999-A60E-64E2BFA791BD}" destId="{5F06032D-4FEC-465C-A9EC-5C9ED1AA601E}" srcOrd="0" destOrd="0" presId="urn:microsoft.com/office/officeart/2005/8/layout/list1"/>
    <dgm:cxn modelId="{66050339-F356-4544-A882-BC803BD6C54B}" srcId="{2F39E14A-FAF1-44E4-A088-8237869E0411}" destId="{89E02859-2ED9-434A-BFA4-986AB2153A8F}" srcOrd="4" destOrd="0" parTransId="{A008AD7F-65FF-4C34-B484-949E33856363}" sibTransId="{A396A49A-1E61-410A-BD71-3209A778A20E}"/>
    <dgm:cxn modelId="{795FE85F-C0AA-471C-80B3-72B806DFEF20}" type="presOf" srcId="{B9DC693C-0A0A-48A3-B319-94584369D0A1}" destId="{69216253-DC1B-4F70-950E-6C5615650405}" srcOrd="0" destOrd="0" presId="urn:microsoft.com/office/officeart/2005/8/layout/list1"/>
    <dgm:cxn modelId="{156DD276-C6D4-418C-AEB9-DF39319988FF}" srcId="{2F39E14A-FAF1-44E4-A088-8237869E0411}" destId="{81153BB5-73E7-40DB-A1E3-52951D967BAB}" srcOrd="3" destOrd="0" parTransId="{009A7BFE-500C-4EE7-A8CC-9DDDF78E1A7D}" sibTransId="{2A1F6E2A-2656-4EFB-B64C-38F2C989EC50}"/>
    <dgm:cxn modelId="{069C6C83-C974-410D-88FC-908E7DB33FB2}" type="presOf" srcId="{89E02859-2ED9-434A-BFA4-986AB2153A8F}" destId="{2D93FB6A-BC0F-4C32-94A6-73F9DB8465D8}" srcOrd="1" destOrd="0" presId="urn:microsoft.com/office/officeart/2005/8/layout/list1"/>
    <dgm:cxn modelId="{B63F478E-1AA6-4FDC-B084-E0E600307D13}" srcId="{2F39E14A-FAF1-44E4-A088-8237869E0411}" destId="{A5281F07-0C14-49E8-B0B7-E24A9EC8E0F7}" srcOrd="1" destOrd="0" parTransId="{853E5078-7D62-474E-B7F0-9E2A8A9E543D}" sibTransId="{C10E29B6-2037-4127-ACF6-ECF76E4E69BF}"/>
    <dgm:cxn modelId="{BEE2F8AC-F87E-456F-9089-49FC25064FF4}" srcId="{2F39E14A-FAF1-44E4-A088-8237869E0411}" destId="{B9DC693C-0A0A-48A3-B319-94584369D0A1}" srcOrd="0" destOrd="0" parTransId="{AC8F9235-E369-43F4-A6CE-DD6176C47453}" sibTransId="{460B21E3-7099-4AA2-88DC-1357B38E5D6D}"/>
    <dgm:cxn modelId="{9D9F7CB9-913B-4A7C-A72B-E75A9994082D}" srcId="{2F39E14A-FAF1-44E4-A088-8237869E0411}" destId="{4BCACA03-647D-4F94-B8EF-BE9271366B73}" srcOrd="5" destOrd="0" parTransId="{78519208-BF42-4380-8977-FAD3C8882277}" sibTransId="{CE677ADE-F69A-48B6-BE07-28F1817D098B}"/>
    <dgm:cxn modelId="{8D7C4CBA-2B49-4644-98CD-28D996314357}" type="presOf" srcId="{4BCACA03-647D-4F94-B8EF-BE9271366B73}" destId="{E29E516E-99DA-4138-8179-5043712A4A48}" srcOrd="1" destOrd="0" presId="urn:microsoft.com/office/officeart/2005/8/layout/list1"/>
    <dgm:cxn modelId="{CFDF60CD-7F51-4C7C-83FC-B09CC82C69AE}" type="presOf" srcId="{D3BB23A2-F1FE-4999-A60E-64E2BFA791BD}" destId="{A50043E8-6C14-498B-B84C-4B05E1761350}" srcOrd="1" destOrd="0" presId="urn:microsoft.com/office/officeart/2005/8/layout/list1"/>
    <dgm:cxn modelId="{77ED2ACF-E5A6-4DE8-9554-779CF6542366}" type="presOf" srcId="{B9DC693C-0A0A-48A3-B319-94584369D0A1}" destId="{574F8499-D1C7-4A52-BB66-9105CB62EBE1}" srcOrd="1" destOrd="0" presId="urn:microsoft.com/office/officeart/2005/8/layout/list1"/>
    <dgm:cxn modelId="{D20F6CDA-9B5B-442F-9DFD-963B2C027389}" type="presOf" srcId="{4BCACA03-647D-4F94-B8EF-BE9271366B73}" destId="{74DE47A3-A37F-4F10-999F-A63DB1DA9FCD}" srcOrd="0" destOrd="0" presId="urn:microsoft.com/office/officeart/2005/8/layout/list1"/>
    <dgm:cxn modelId="{C704E7F1-DADA-453F-ACD8-56F679B426B4}" type="presOf" srcId="{A5281F07-0C14-49E8-B0B7-E24A9EC8E0F7}" destId="{7C090527-C706-4B05-BCC9-E38679B6AC94}" srcOrd="0" destOrd="0" presId="urn:microsoft.com/office/officeart/2005/8/layout/list1"/>
    <dgm:cxn modelId="{88712FFA-BDC6-4252-8681-A05292DB4EE1}" type="presOf" srcId="{A5281F07-0C14-49E8-B0B7-E24A9EC8E0F7}" destId="{346D3AAA-3E32-404D-8F30-CA626B282F9C}" srcOrd="1" destOrd="0" presId="urn:microsoft.com/office/officeart/2005/8/layout/list1"/>
    <dgm:cxn modelId="{64A186ED-F22E-4278-818A-F1469F1F9639}" type="presParOf" srcId="{5BF96590-72F4-4E8D-A1DE-B800CB44492C}" destId="{09748C40-A515-4480-A838-75ED104860DD}" srcOrd="0" destOrd="0" presId="urn:microsoft.com/office/officeart/2005/8/layout/list1"/>
    <dgm:cxn modelId="{52C2A861-3E72-4FD6-998B-2DB1AB038FF6}" type="presParOf" srcId="{09748C40-A515-4480-A838-75ED104860DD}" destId="{69216253-DC1B-4F70-950E-6C5615650405}" srcOrd="0" destOrd="0" presId="urn:microsoft.com/office/officeart/2005/8/layout/list1"/>
    <dgm:cxn modelId="{9DC9C129-5385-4D1D-91BD-3C767A660770}" type="presParOf" srcId="{09748C40-A515-4480-A838-75ED104860DD}" destId="{574F8499-D1C7-4A52-BB66-9105CB62EBE1}" srcOrd="1" destOrd="0" presId="urn:microsoft.com/office/officeart/2005/8/layout/list1"/>
    <dgm:cxn modelId="{4081BB06-F5C7-4202-BCD3-6AD522603362}" type="presParOf" srcId="{5BF96590-72F4-4E8D-A1DE-B800CB44492C}" destId="{FC3E2151-C2B2-4A1B-BCE5-B2A1FECD249E}" srcOrd="1" destOrd="0" presId="urn:microsoft.com/office/officeart/2005/8/layout/list1"/>
    <dgm:cxn modelId="{E22DA756-11B7-4582-80C5-1949F0219881}" type="presParOf" srcId="{5BF96590-72F4-4E8D-A1DE-B800CB44492C}" destId="{29EAEEED-3BAE-4A69-BA7A-54C8F8196400}" srcOrd="2" destOrd="0" presId="urn:microsoft.com/office/officeart/2005/8/layout/list1"/>
    <dgm:cxn modelId="{C1258758-D54C-43BB-8E22-947CB1366422}" type="presParOf" srcId="{5BF96590-72F4-4E8D-A1DE-B800CB44492C}" destId="{22117E57-BA1E-42E5-85F4-7DD5306AF5C8}" srcOrd="3" destOrd="0" presId="urn:microsoft.com/office/officeart/2005/8/layout/list1"/>
    <dgm:cxn modelId="{ADF7F5C9-E19E-456D-ABB3-251BA7B5C2EB}" type="presParOf" srcId="{5BF96590-72F4-4E8D-A1DE-B800CB44492C}" destId="{D446D8CE-D9EE-440B-B0FC-D66B9456E018}" srcOrd="4" destOrd="0" presId="urn:microsoft.com/office/officeart/2005/8/layout/list1"/>
    <dgm:cxn modelId="{07883A79-75B1-4F75-BA9B-6C869E8DDB4B}" type="presParOf" srcId="{D446D8CE-D9EE-440B-B0FC-D66B9456E018}" destId="{7C090527-C706-4B05-BCC9-E38679B6AC94}" srcOrd="0" destOrd="0" presId="urn:microsoft.com/office/officeart/2005/8/layout/list1"/>
    <dgm:cxn modelId="{8B6E0B00-EAF6-4BA1-A95F-BFDAB7FB0CA1}" type="presParOf" srcId="{D446D8CE-D9EE-440B-B0FC-D66B9456E018}" destId="{346D3AAA-3E32-404D-8F30-CA626B282F9C}" srcOrd="1" destOrd="0" presId="urn:microsoft.com/office/officeart/2005/8/layout/list1"/>
    <dgm:cxn modelId="{11D00727-A7BD-44D5-B55A-677F8C6C38A1}" type="presParOf" srcId="{5BF96590-72F4-4E8D-A1DE-B800CB44492C}" destId="{BD0C2BE6-FCDA-4824-8438-725FDCD0A549}" srcOrd="5" destOrd="0" presId="urn:microsoft.com/office/officeart/2005/8/layout/list1"/>
    <dgm:cxn modelId="{6D7DBDA6-49FC-46FD-B946-2E069A786DF9}" type="presParOf" srcId="{5BF96590-72F4-4E8D-A1DE-B800CB44492C}" destId="{7EF3945C-9E25-439D-91E5-87F85A1AAF4F}" srcOrd="6" destOrd="0" presId="urn:microsoft.com/office/officeart/2005/8/layout/list1"/>
    <dgm:cxn modelId="{C4D7AD01-48A5-4687-8AE5-C0450C685192}" type="presParOf" srcId="{5BF96590-72F4-4E8D-A1DE-B800CB44492C}" destId="{2B6D3077-04E8-41D5-A2D3-F9926044CA0C}" srcOrd="7" destOrd="0" presId="urn:microsoft.com/office/officeart/2005/8/layout/list1"/>
    <dgm:cxn modelId="{B1781996-71C8-4257-B75C-C785C783FBBC}" type="presParOf" srcId="{5BF96590-72F4-4E8D-A1DE-B800CB44492C}" destId="{A3962C10-965C-455F-9E12-2406CD925098}" srcOrd="8" destOrd="0" presId="urn:microsoft.com/office/officeart/2005/8/layout/list1"/>
    <dgm:cxn modelId="{1A48E9AB-22FB-4299-A9D5-E4F0542FA74D}" type="presParOf" srcId="{A3962C10-965C-455F-9E12-2406CD925098}" destId="{5F06032D-4FEC-465C-A9EC-5C9ED1AA601E}" srcOrd="0" destOrd="0" presId="urn:microsoft.com/office/officeart/2005/8/layout/list1"/>
    <dgm:cxn modelId="{ED26EA3F-8196-4587-A665-A4F3FD6ADBB1}" type="presParOf" srcId="{A3962C10-965C-455F-9E12-2406CD925098}" destId="{A50043E8-6C14-498B-B84C-4B05E1761350}" srcOrd="1" destOrd="0" presId="urn:microsoft.com/office/officeart/2005/8/layout/list1"/>
    <dgm:cxn modelId="{F6269A94-8D47-4C15-95F6-C14461051F4C}" type="presParOf" srcId="{5BF96590-72F4-4E8D-A1DE-B800CB44492C}" destId="{CCACE2C2-842C-40FF-BF0F-59E570627AC2}" srcOrd="9" destOrd="0" presId="urn:microsoft.com/office/officeart/2005/8/layout/list1"/>
    <dgm:cxn modelId="{1A0A3FFD-0538-479A-916E-5F0B108F3850}" type="presParOf" srcId="{5BF96590-72F4-4E8D-A1DE-B800CB44492C}" destId="{B0AE00F6-3FAF-4A9E-B4C1-53DB0EE6BA5A}" srcOrd="10" destOrd="0" presId="urn:microsoft.com/office/officeart/2005/8/layout/list1"/>
    <dgm:cxn modelId="{6C249EA6-0D63-4164-865B-C790AEBAD36D}" type="presParOf" srcId="{5BF96590-72F4-4E8D-A1DE-B800CB44492C}" destId="{4BD740CF-B907-4BEF-8F8E-33F9AC6A05D4}" srcOrd="11" destOrd="0" presId="urn:microsoft.com/office/officeart/2005/8/layout/list1"/>
    <dgm:cxn modelId="{13B071EE-15C1-443C-A7FD-A14E254E9647}" type="presParOf" srcId="{5BF96590-72F4-4E8D-A1DE-B800CB44492C}" destId="{D999CDC9-A43F-4B55-9B1C-E57D2C159494}" srcOrd="12" destOrd="0" presId="urn:microsoft.com/office/officeart/2005/8/layout/list1"/>
    <dgm:cxn modelId="{C7A02BE0-5E6D-4AC0-A769-FE1BC67456C4}" type="presParOf" srcId="{D999CDC9-A43F-4B55-9B1C-E57D2C159494}" destId="{94A9A336-4999-46D7-836C-4DE3950F4109}" srcOrd="0" destOrd="0" presId="urn:microsoft.com/office/officeart/2005/8/layout/list1"/>
    <dgm:cxn modelId="{A07AD937-877D-45D0-929C-BB4C735E9229}" type="presParOf" srcId="{D999CDC9-A43F-4B55-9B1C-E57D2C159494}" destId="{DF7A1BEC-9AB5-46D7-8B2D-A6BB60D9106A}" srcOrd="1" destOrd="0" presId="urn:microsoft.com/office/officeart/2005/8/layout/list1"/>
    <dgm:cxn modelId="{E47C1EF5-EA74-44E0-95B1-794A7088F122}" type="presParOf" srcId="{5BF96590-72F4-4E8D-A1DE-B800CB44492C}" destId="{07542AE7-2998-4075-8D37-70C16424CCB5}" srcOrd="13" destOrd="0" presId="urn:microsoft.com/office/officeart/2005/8/layout/list1"/>
    <dgm:cxn modelId="{0242EC4D-CA59-460D-B731-162C4EA8DF9A}" type="presParOf" srcId="{5BF96590-72F4-4E8D-A1DE-B800CB44492C}" destId="{BC052DFB-D7F5-4A88-960D-82A1599D92D5}" srcOrd="14" destOrd="0" presId="urn:microsoft.com/office/officeart/2005/8/layout/list1"/>
    <dgm:cxn modelId="{DF613426-CB44-4A6D-9B4F-4AA32C5F7EF2}" type="presParOf" srcId="{5BF96590-72F4-4E8D-A1DE-B800CB44492C}" destId="{E666DE43-0193-4B03-AAFE-5C3E06C2C906}" srcOrd="15" destOrd="0" presId="urn:microsoft.com/office/officeart/2005/8/layout/list1"/>
    <dgm:cxn modelId="{FBEE17FC-BD5A-45DA-8E1A-753C8595545D}" type="presParOf" srcId="{5BF96590-72F4-4E8D-A1DE-B800CB44492C}" destId="{655E7BA7-8783-47FE-9F0A-D4096AA2D372}" srcOrd="16" destOrd="0" presId="urn:microsoft.com/office/officeart/2005/8/layout/list1"/>
    <dgm:cxn modelId="{95D9B509-B501-4F49-AA96-A97157EEFBAF}" type="presParOf" srcId="{655E7BA7-8783-47FE-9F0A-D4096AA2D372}" destId="{57EF4E92-92A1-496F-9008-F9B26F84D409}" srcOrd="0" destOrd="0" presId="urn:microsoft.com/office/officeart/2005/8/layout/list1"/>
    <dgm:cxn modelId="{C83A70A8-5C7B-4B1F-AAA2-D7AF98523A77}" type="presParOf" srcId="{655E7BA7-8783-47FE-9F0A-D4096AA2D372}" destId="{2D93FB6A-BC0F-4C32-94A6-73F9DB8465D8}" srcOrd="1" destOrd="0" presId="urn:microsoft.com/office/officeart/2005/8/layout/list1"/>
    <dgm:cxn modelId="{CCB1AC8A-9F51-4759-9161-BB0C61EEE28A}" type="presParOf" srcId="{5BF96590-72F4-4E8D-A1DE-B800CB44492C}" destId="{2F474332-F151-4CCB-B362-F9DC841E3B16}" srcOrd="17" destOrd="0" presId="urn:microsoft.com/office/officeart/2005/8/layout/list1"/>
    <dgm:cxn modelId="{1D520EF8-1539-4EB9-9A9B-614CA3E50E44}" type="presParOf" srcId="{5BF96590-72F4-4E8D-A1DE-B800CB44492C}" destId="{EF0DB06C-3632-4F1E-9E89-15EC2F4D1FBE}" srcOrd="18" destOrd="0" presId="urn:microsoft.com/office/officeart/2005/8/layout/list1"/>
    <dgm:cxn modelId="{D08D1C8D-40C0-4309-9D55-7B55F523945F}" type="presParOf" srcId="{5BF96590-72F4-4E8D-A1DE-B800CB44492C}" destId="{9B93F29F-297F-4B87-94AD-8C5F6D02C9BD}" srcOrd="19" destOrd="0" presId="urn:microsoft.com/office/officeart/2005/8/layout/list1"/>
    <dgm:cxn modelId="{9A57E357-EE98-41F7-ACD2-94C1EB7254E1}" type="presParOf" srcId="{5BF96590-72F4-4E8D-A1DE-B800CB44492C}" destId="{D9344E99-8D7D-4D80-856C-C27AF09094BB}" srcOrd="20" destOrd="0" presId="urn:microsoft.com/office/officeart/2005/8/layout/list1"/>
    <dgm:cxn modelId="{F43BBA32-D59F-4B5F-B2FF-CCD2C1764C45}" type="presParOf" srcId="{D9344E99-8D7D-4D80-856C-C27AF09094BB}" destId="{74DE47A3-A37F-4F10-999F-A63DB1DA9FCD}" srcOrd="0" destOrd="0" presId="urn:microsoft.com/office/officeart/2005/8/layout/list1"/>
    <dgm:cxn modelId="{A062813A-BA77-4452-9B62-E40DCD027AA2}" type="presParOf" srcId="{D9344E99-8D7D-4D80-856C-C27AF09094BB}" destId="{E29E516E-99DA-4138-8179-5043712A4A48}" srcOrd="1" destOrd="0" presId="urn:microsoft.com/office/officeart/2005/8/layout/list1"/>
    <dgm:cxn modelId="{01B0E325-38B8-499F-8358-E2E46485720C}" type="presParOf" srcId="{5BF96590-72F4-4E8D-A1DE-B800CB44492C}" destId="{DC3B97B2-3EF8-4B8A-92B8-81A35AC9CFE0}" srcOrd="21" destOrd="0" presId="urn:microsoft.com/office/officeart/2005/8/layout/list1"/>
    <dgm:cxn modelId="{1379697E-65D1-4775-A2E8-58D2F13E89DB}" type="presParOf" srcId="{5BF96590-72F4-4E8D-A1DE-B800CB44492C}" destId="{AFCAF672-FA9F-4C89-81F9-C3086AEC1DA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AEEED-3BAE-4A69-BA7A-54C8F8196400}">
      <dsp:nvSpPr>
        <dsp:cNvPr id="0" name=""/>
        <dsp:cNvSpPr/>
      </dsp:nvSpPr>
      <dsp:spPr>
        <a:xfrm>
          <a:off x="0" y="495492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F8499-D1C7-4A52-BB66-9105CB62EBE1}">
      <dsp:nvSpPr>
        <dsp:cNvPr id="0" name=""/>
        <dsp:cNvSpPr/>
      </dsp:nvSpPr>
      <dsp:spPr>
        <a:xfrm>
          <a:off x="515376" y="126492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Latar Belakang</a:t>
          </a:r>
          <a:endParaRPr lang="en-US" sz="2500" kern="1200"/>
        </a:p>
      </dsp:txBody>
      <dsp:txXfrm>
        <a:off x="551402" y="162518"/>
        <a:ext cx="7143223" cy="665948"/>
      </dsp:txXfrm>
    </dsp:sp>
    <dsp:sp modelId="{7EF3945C-9E25-439D-91E5-87F85A1AAF4F}">
      <dsp:nvSpPr>
        <dsp:cNvPr id="0" name=""/>
        <dsp:cNvSpPr/>
      </dsp:nvSpPr>
      <dsp:spPr>
        <a:xfrm>
          <a:off x="0" y="1629492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D3AAA-3E32-404D-8F30-CA626B282F9C}">
      <dsp:nvSpPr>
        <dsp:cNvPr id="0" name=""/>
        <dsp:cNvSpPr/>
      </dsp:nvSpPr>
      <dsp:spPr>
        <a:xfrm>
          <a:off x="515376" y="1260492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Tujuan</a:t>
          </a:r>
          <a:endParaRPr lang="en-US" sz="2500" kern="1200"/>
        </a:p>
      </dsp:txBody>
      <dsp:txXfrm>
        <a:off x="551402" y="1296518"/>
        <a:ext cx="7143223" cy="665948"/>
      </dsp:txXfrm>
    </dsp:sp>
    <dsp:sp modelId="{B0AE00F6-3FAF-4A9E-B4C1-53DB0EE6BA5A}">
      <dsp:nvSpPr>
        <dsp:cNvPr id="0" name=""/>
        <dsp:cNvSpPr/>
      </dsp:nvSpPr>
      <dsp:spPr>
        <a:xfrm>
          <a:off x="0" y="2763493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043E8-6C14-498B-B84C-4B05E1761350}">
      <dsp:nvSpPr>
        <dsp:cNvPr id="0" name=""/>
        <dsp:cNvSpPr/>
      </dsp:nvSpPr>
      <dsp:spPr>
        <a:xfrm>
          <a:off x="515376" y="2394493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Batasan Masalah</a:t>
          </a:r>
          <a:endParaRPr lang="en-US" sz="2500" kern="1200"/>
        </a:p>
      </dsp:txBody>
      <dsp:txXfrm>
        <a:off x="551402" y="2430519"/>
        <a:ext cx="7143223" cy="665948"/>
      </dsp:txXfrm>
    </dsp:sp>
    <dsp:sp modelId="{BC052DFB-D7F5-4A88-960D-82A1599D92D5}">
      <dsp:nvSpPr>
        <dsp:cNvPr id="0" name=""/>
        <dsp:cNvSpPr/>
      </dsp:nvSpPr>
      <dsp:spPr>
        <a:xfrm>
          <a:off x="0" y="3897493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A1BEC-9AB5-46D7-8B2D-A6BB60D9106A}">
      <dsp:nvSpPr>
        <dsp:cNvPr id="0" name=""/>
        <dsp:cNvSpPr/>
      </dsp:nvSpPr>
      <dsp:spPr>
        <a:xfrm>
          <a:off x="515376" y="3528493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Perancangan Program</a:t>
          </a:r>
          <a:endParaRPr lang="en-US" sz="2500" kern="1200"/>
        </a:p>
      </dsp:txBody>
      <dsp:txXfrm>
        <a:off x="551402" y="3564519"/>
        <a:ext cx="7143223" cy="665948"/>
      </dsp:txXfrm>
    </dsp:sp>
    <dsp:sp modelId="{EF0DB06C-3632-4F1E-9E89-15EC2F4D1FBE}">
      <dsp:nvSpPr>
        <dsp:cNvPr id="0" name=""/>
        <dsp:cNvSpPr/>
      </dsp:nvSpPr>
      <dsp:spPr>
        <a:xfrm>
          <a:off x="0" y="5031493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3FB6A-BC0F-4C32-94A6-73F9DB8465D8}">
      <dsp:nvSpPr>
        <dsp:cNvPr id="0" name=""/>
        <dsp:cNvSpPr/>
      </dsp:nvSpPr>
      <dsp:spPr>
        <a:xfrm>
          <a:off x="515376" y="4662493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Hasil Simulasi dan Analisis</a:t>
          </a:r>
          <a:endParaRPr lang="en-US" sz="2500" kern="1200"/>
        </a:p>
      </dsp:txBody>
      <dsp:txXfrm>
        <a:off x="551402" y="4698519"/>
        <a:ext cx="7143223" cy="665948"/>
      </dsp:txXfrm>
    </dsp:sp>
    <dsp:sp modelId="{AFCAF672-FA9F-4C89-81F9-C3086AEC1DA1}">
      <dsp:nvSpPr>
        <dsp:cNvPr id="0" name=""/>
        <dsp:cNvSpPr/>
      </dsp:nvSpPr>
      <dsp:spPr>
        <a:xfrm>
          <a:off x="0" y="6165493"/>
          <a:ext cx="1030753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516E-99DA-4138-8179-5043712A4A48}">
      <dsp:nvSpPr>
        <dsp:cNvPr id="0" name=""/>
        <dsp:cNvSpPr/>
      </dsp:nvSpPr>
      <dsp:spPr>
        <a:xfrm>
          <a:off x="515376" y="5796493"/>
          <a:ext cx="721527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2720" tIns="0" rIns="2727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/>
            <a:t>Kesimpulan dan Saran</a:t>
          </a:r>
          <a:endParaRPr lang="en-US" sz="2500" kern="1200"/>
        </a:p>
      </dsp:txBody>
      <dsp:txXfrm>
        <a:off x="551402" y="5832519"/>
        <a:ext cx="714322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85800"/>
            <a:ext cx="62071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1pPr>
    <a:lvl2pPr marL="906318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2pPr>
    <a:lvl3pPr marL="1812633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3pPr>
    <a:lvl4pPr marL="2718951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4pPr>
    <a:lvl5pPr marL="3625267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5pPr>
    <a:lvl6pPr marL="4531583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6pPr>
    <a:lvl7pPr marL="5437902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7pPr>
    <a:lvl8pPr marL="6344218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8pPr>
    <a:lvl9pPr marL="7250534" algn="l" defTabSz="1812633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Bentuk kurva</a:t>
            </a:r>
          </a:p>
        </p:txBody>
      </p:sp>
    </p:spTree>
    <p:extLst>
      <p:ext uri="{BB962C8B-B14F-4D97-AF65-F5344CB8AC3E}">
        <p14:creationId xmlns:p14="http://schemas.microsoft.com/office/powerpoint/2010/main" val="8163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Spesifikasi rele</a:t>
            </a:r>
          </a:p>
        </p:txBody>
      </p:sp>
    </p:spTree>
    <p:extLst>
      <p:ext uri="{BB962C8B-B14F-4D97-AF65-F5344CB8AC3E}">
        <p14:creationId xmlns:p14="http://schemas.microsoft.com/office/powerpoint/2010/main" val="354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8464" y="4535789"/>
            <a:ext cx="16860570" cy="4857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047" y="1499940"/>
            <a:ext cx="16457401" cy="2168133"/>
          </a:xfrm>
          <a:effectLst/>
        </p:spPr>
        <p:txBody>
          <a:bodyPr anchor="b">
            <a:normAutofit/>
          </a:bodyPr>
          <a:lstStyle>
            <a:lvl1pPr>
              <a:defRPr sz="529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051" y="3668074"/>
            <a:ext cx="16457396" cy="867717"/>
          </a:xfrm>
        </p:spPr>
        <p:txBody>
          <a:bodyPr anchor="t">
            <a:normAutofit/>
          </a:bodyPr>
          <a:lstStyle>
            <a:lvl1pPr marL="0" indent="0" algn="l">
              <a:buNone/>
              <a:defRPr sz="2352" cap="all">
                <a:solidFill>
                  <a:schemeClr val="accent2"/>
                </a:solidFill>
              </a:defRPr>
            </a:lvl1pPr>
            <a:lvl2pPr marL="672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4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8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60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3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04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76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386148" y="8754971"/>
            <a:ext cx="4258681" cy="5367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D3F481-87A8-4BD3-BFD5-E6A26EDB6329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0047" y="8748612"/>
            <a:ext cx="10355100" cy="5367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05831" y="8754971"/>
            <a:ext cx="1521616" cy="5367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59111" y="903121"/>
            <a:ext cx="16930138" cy="1748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0048" y="1032104"/>
            <a:ext cx="16511393" cy="1490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8E38-BE6D-4E93-9BA3-D6A2FFF95C22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3232331" y="881540"/>
            <a:ext cx="4351520" cy="85503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32330" y="993256"/>
            <a:ext cx="3000244" cy="7618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0065" y="993256"/>
            <a:ext cx="11820771" cy="7618637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63576" y="8754971"/>
            <a:ext cx="1988234" cy="5367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D7B99-414A-4DCC-9EF7-1DE9B99B6AB0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065" y="8748612"/>
            <a:ext cx="11820771" cy="536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38638" y="8754971"/>
            <a:ext cx="1742806" cy="5367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492869" y="441021"/>
            <a:ext cx="12256279" cy="168039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492869" y="2553398"/>
            <a:ext cx="12256279" cy="7076722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9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13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0494" y="1512143"/>
            <a:ext cx="14302224" cy="493944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2369" y="1371016"/>
            <a:ext cx="3234172" cy="70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76987" y="3426366"/>
            <a:ext cx="1462260" cy="148934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91241" y="3542730"/>
            <a:ext cx="1233760" cy="1256614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19187" y="3670653"/>
            <a:ext cx="7412679" cy="774496"/>
          </a:xfrm>
        </p:spPr>
        <p:txBody>
          <a:bodyPr anchor="b">
            <a:noAutofit/>
          </a:bodyPr>
          <a:lstStyle>
            <a:lvl1pPr algn="l">
              <a:defRPr sz="3528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3892" y="4362669"/>
            <a:ext cx="13911404" cy="3163070"/>
          </a:xfrm>
        </p:spPr>
        <p:txBody>
          <a:bodyPr anchor="t">
            <a:normAutofit/>
          </a:bodyPr>
          <a:lstStyle>
            <a:lvl1pPr algn="l">
              <a:defRPr sz="196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32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0494" y="1512143"/>
            <a:ext cx="14302224" cy="493944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2369" y="1371016"/>
            <a:ext cx="3234172" cy="70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39" name="円/楕円 38"/>
          <p:cNvSpPr/>
          <p:nvPr userDrawn="1"/>
        </p:nvSpPr>
        <p:spPr>
          <a:xfrm>
            <a:off x="6285482" y="6596446"/>
            <a:ext cx="810407" cy="7956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3975" y="3157411"/>
            <a:ext cx="5050764" cy="49589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41" name="円/楕円 40"/>
          <p:cNvSpPr/>
          <p:nvPr userDrawn="1"/>
        </p:nvSpPr>
        <p:spPr>
          <a:xfrm>
            <a:off x="1462990" y="3738415"/>
            <a:ext cx="1365538" cy="13407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2" name="円/楕円 41"/>
          <p:cNvSpPr/>
          <p:nvPr userDrawn="1"/>
        </p:nvSpPr>
        <p:spPr>
          <a:xfrm>
            <a:off x="1900402" y="3035756"/>
            <a:ext cx="5050764" cy="49589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3973" y="3157407"/>
            <a:ext cx="4907024" cy="4817782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764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0310" y="3016279"/>
            <a:ext cx="862445" cy="8467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5" name="円/楕円 44"/>
          <p:cNvSpPr/>
          <p:nvPr userDrawn="1"/>
        </p:nvSpPr>
        <p:spPr>
          <a:xfrm>
            <a:off x="2145765" y="3063127"/>
            <a:ext cx="431223" cy="4233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6" name="円/楕円 45"/>
          <p:cNvSpPr/>
          <p:nvPr userDrawn="1"/>
        </p:nvSpPr>
        <p:spPr>
          <a:xfrm>
            <a:off x="7286247" y="6219997"/>
            <a:ext cx="486066" cy="47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95763" y="4195045"/>
            <a:ext cx="8716215" cy="3789441"/>
          </a:xfrm>
        </p:spPr>
        <p:txBody>
          <a:bodyPr anchor="t">
            <a:normAutofit/>
          </a:bodyPr>
          <a:lstStyle>
            <a:lvl1pPr algn="l">
              <a:defRPr sz="196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39502" y="4015331"/>
            <a:ext cx="3234172" cy="70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995761" y="3066936"/>
            <a:ext cx="8716215" cy="917324"/>
          </a:xfrm>
        </p:spPr>
        <p:txBody>
          <a:bodyPr anchor="b">
            <a:normAutofit/>
          </a:bodyPr>
          <a:lstStyle>
            <a:lvl1pPr algn="l">
              <a:defRPr sz="3528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35229" y="-4839633"/>
            <a:ext cx="35343461" cy="10080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74401" y="4916348"/>
            <a:ext cx="35334248" cy="10080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35229" y="-4839633"/>
            <a:ext cx="35343461" cy="10080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74401" y="4916348"/>
            <a:ext cx="35334248" cy="10080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35229" y="-4839633"/>
            <a:ext cx="35343461" cy="10080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74401" y="4916348"/>
            <a:ext cx="35334248" cy="10080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35229" y="-4839633"/>
            <a:ext cx="35343461" cy="1008062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74401" y="4916348"/>
            <a:ext cx="35334248" cy="1008062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64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55508" y="2325798"/>
            <a:ext cx="4938889" cy="5030374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30109" y="2195152"/>
            <a:ext cx="5389687" cy="5291667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302730" y="1966486"/>
            <a:ext cx="5644444" cy="5748999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126341" y="1786830"/>
            <a:ext cx="5997222" cy="6108311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49952" y="1607173"/>
            <a:ext cx="6350000" cy="6467624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11484" y="1489596"/>
            <a:ext cx="6826936" cy="6702778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4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68862" y="3893155"/>
            <a:ext cx="15513765" cy="1554181"/>
          </a:xfrm>
        </p:spPr>
        <p:txBody>
          <a:bodyPr anchor="t">
            <a:noAutofit/>
          </a:bodyPr>
          <a:lstStyle>
            <a:lvl1pPr algn="ctr">
              <a:defRPr sz="9407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3733" y="5393178"/>
            <a:ext cx="15524022" cy="846712"/>
          </a:xfrm>
        </p:spPr>
        <p:txBody>
          <a:bodyPr anchor="b">
            <a:noAutofit/>
          </a:bodyPr>
          <a:lstStyle>
            <a:lvl1pPr algn="ctr">
              <a:defRPr sz="392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3733" y="8356792"/>
            <a:ext cx="15524022" cy="1481831"/>
          </a:xfrm>
        </p:spPr>
        <p:txBody>
          <a:bodyPr>
            <a:normAutofit/>
          </a:bodyPr>
          <a:lstStyle>
            <a:lvl1pPr marL="0" indent="0" algn="ctr">
              <a:buNone/>
              <a:defRPr sz="196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79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9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9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9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99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99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78798" y="7933412"/>
            <a:ext cx="1086060" cy="18474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764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764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25816" y="2442121"/>
            <a:ext cx="862446" cy="8467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0" name="円/楕円 39"/>
          <p:cNvSpPr/>
          <p:nvPr userDrawn="1"/>
        </p:nvSpPr>
        <p:spPr>
          <a:xfrm>
            <a:off x="8138286" y="2442121"/>
            <a:ext cx="862446" cy="846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1" name="円/楕円 40"/>
          <p:cNvSpPr/>
          <p:nvPr userDrawn="1"/>
        </p:nvSpPr>
        <p:spPr>
          <a:xfrm>
            <a:off x="9250756" y="2442121"/>
            <a:ext cx="862446" cy="846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  <p:sp>
        <p:nvSpPr>
          <p:cNvPr id="42" name="円/楕円 41"/>
          <p:cNvSpPr/>
          <p:nvPr userDrawn="1"/>
        </p:nvSpPr>
        <p:spPr>
          <a:xfrm>
            <a:off x="10363225" y="2442121"/>
            <a:ext cx="862446" cy="8467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06" tIns="44803" rIns="89606" bIns="448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64"/>
          </a:p>
        </p:txBody>
      </p:sp>
    </p:spTree>
    <p:extLst>
      <p:ext uri="{BB962C8B-B14F-4D97-AF65-F5344CB8AC3E}">
        <p14:creationId xmlns:p14="http://schemas.microsoft.com/office/powerpoint/2010/main" val="2124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59111" y="903121"/>
            <a:ext cx="16930138" cy="1748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48" y="1032104"/>
            <a:ext cx="16511393" cy="1490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48" y="3205128"/>
            <a:ext cx="16511392" cy="5406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EEDC-8F95-4DDA-A4E3-D16E0F1F9FCB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05831" y="8754971"/>
            <a:ext cx="1575610" cy="5367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70384" y="7558226"/>
            <a:ext cx="16902477" cy="18503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49" y="4474266"/>
            <a:ext cx="16511392" cy="2201197"/>
          </a:xfrm>
        </p:spPr>
        <p:txBody>
          <a:bodyPr anchor="b">
            <a:normAutofit/>
          </a:bodyPr>
          <a:lstStyle>
            <a:lvl1pPr algn="l">
              <a:defRPr sz="5292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048" y="6675462"/>
            <a:ext cx="16511392" cy="882762"/>
          </a:xfrm>
        </p:spPr>
        <p:txBody>
          <a:bodyPr anchor="t">
            <a:normAutofit/>
          </a:bodyPr>
          <a:lstStyle>
            <a:lvl1pPr marL="0" indent="0" algn="l">
              <a:buNone/>
              <a:defRPr sz="2646" cap="all">
                <a:solidFill>
                  <a:schemeClr val="accent2"/>
                </a:solidFill>
              </a:defRPr>
            </a:lvl1pPr>
            <a:lvl2pPr marL="672038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8D2127-F746-43AC-BE71-98AB3D94E021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67638" y="891579"/>
            <a:ext cx="16916213" cy="18503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49" y="1072529"/>
            <a:ext cx="16511393" cy="1452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049" y="3274959"/>
            <a:ext cx="8117346" cy="53402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4093" y="3274959"/>
            <a:ext cx="8117349" cy="53402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4914-D6D9-4971-9406-80ABEFF8350F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667638" y="891579"/>
            <a:ext cx="16916213" cy="18503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0049" y="1072529"/>
            <a:ext cx="16511393" cy="1452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172" y="3308603"/>
            <a:ext cx="7615378" cy="787878"/>
          </a:xfrm>
        </p:spPr>
        <p:txBody>
          <a:bodyPr anchor="b">
            <a:noAutofit/>
          </a:bodyPr>
          <a:lstStyle>
            <a:lvl1pPr marL="0" indent="0">
              <a:buNone/>
              <a:defRPr sz="3234" b="0">
                <a:solidFill>
                  <a:schemeClr val="accent2"/>
                </a:solidFill>
              </a:defRPr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050" y="4301026"/>
            <a:ext cx="8073499" cy="431417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66066" y="3308604"/>
            <a:ext cx="7615375" cy="813407"/>
          </a:xfrm>
        </p:spPr>
        <p:txBody>
          <a:bodyPr anchor="b">
            <a:noAutofit/>
          </a:bodyPr>
          <a:lstStyle>
            <a:lvl1pPr marL="0" indent="0">
              <a:buNone/>
              <a:defRPr sz="3234" b="0">
                <a:solidFill>
                  <a:schemeClr val="accent2"/>
                </a:solidFill>
              </a:defRPr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07943" y="4301026"/>
            <a:ext cx="8073499" cy="431417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5F2A-521A-4625-AC5D-349B4A6DA312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0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E99-4C41-454E-965F-BF81F538E64A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59705" y="891579"/>
            <a:ext cx="16916213" cy="18503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2116" y="1072529"/>
            <a:ext cx="16511393" cy="1452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790A-B5D9-4706-9236-2BD1623D9102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70384" y="7558224"/>
            <a:ext cx="16913465" cy="1873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48" y="7735088"/>
            <a:ext cx="7349465" cy="1013522"/>
          </a:xfrm>
        </p:spPr>
        <p:txBody>
          <a:bodyPr anchor="ctr"/>
          <a:lstStyle>
            <a:lvl1pPr algn="l">
              <a:defRPr sz="294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83" y="883708"/>
            <a:ext cx="16905441" cy="6180667"/>
          </a:xfrm>
        </p:spPr>
        <p:txBody>
          <a:bodyPr anchor="ctr">
            <a:normAutofit/>
          </a:bodyPr>
          <a:lstStyle>
            <a:lvl1pPr>
              <a:defRPr sz="2940">
                <a:solidFill>
                  <a:schemeClr val="tx2"/>
                </a:solidFill>
              </a:defRPr>
            </a:lvl1pPr>
            <a:lvl2pPr>
              <a:defRPr sz="2646">
                <a:solidFill>
                  <a:schemeClr val="tx2"/>
                </a:solidFill>
              </a:defRPr>
            </a:lvl2pPr>
            <a:lvl3pPr>
              <a:defRPr sz="2352">
                <a:solidFill>
                  <a:schemeClr val="tx2"/>
                </a:solidFill>
              </a:defRPr>
            </a:lvl3pPr>
            <a:lvl4pPr>
              <a:defRPr sz="2058">
                <a:solidFill>
                  <a:schemeClr val="tx2"/>
                </a:solidFill>
              </a:defRPr>
            </a:lvl4pPr>
            <a:lvl5pPr>
              <a:defRPr sz="2058">
                <a:solidFill>
                  <a:schemeClr val="tx2"/>
                </a:solidFill>
              </a:defRPr>
            </a:lvl5pPr>
            <a:lvl6pPr>
              <a:defRPr sz="2058">
                <a:solidFill>
                  <a:schemeClr val="tx2"/>
                </a:solidFill>
              </a:defRPr>
            </a:lvl6pPr>
            <a:lvl7pPr>
              <a:defRPr sz="2058">
                <a:solidFill>
                  <a:schemeClr val="tx2"/>
                </a:solidFill>
              </a:defRPr>
            </a:lvl7pPr>
            <a:lvl8pPr>
              <a:defRPr sz="2058">
                <a:solidFill>
                  <a:schemeClr val="tx2"/>
                </a:solidFill>
              </a:defRPr>
            </a:lvl8pPr>
            <a:lvl9pPr>
              <a:defRPr sz="205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4043" y="7735089"/>
            <a:ext cx="8787401" cy="1013523"/>
          </a:xfrm>
        </p:spPr>
        <p:txBody>
          <a:bodyPr anchor="ctr">
            <a:normAutofit/>
          </a:bodyPr>
          <a:lstStyle>
            <a:lvl1pPr marL="0" indent="0" algn="r">
              <a:buNone/>
              <a:defRPr sz="1617">
                <a:solidFill>
                  <a:schemeClr val="bg1"/>
                </a:solidFill>
              </a:defRPr>
            </a:lvl1pPr>
            <a:lvl2pPr marL="672038" indent="0">
              <a:buNone/>
              <a:defRPr sz="1617"/>
            </a:lvl2pPr>
            <a:lvl3pPr marL="1344077" indent="0">
              <a:buNone/>
              <a:defRPr sz="1470"/>
            </a:lvl3pPr>
            <a:lvl4pPr marL="2016115" indent="0">
              <a:buNone/>
              <a:defRPr sz="1323"/>
            </a:lvl4pPr>
            <a:lvl5pPr marL="2688153" indent="0">
              <a:buNone/>
              <a:defRPr sz="1323"/>
            </a:lvl5pPr>
            <a:lvl6pPr marL="3360191" indent="0">
              <a:buNone/>
              <a:defRPr sz="1323"/>
            </a:lvl6pPr>
            <a:lvl7pPr marL="4032230" indent="0">
              <a:buNone/>
              <a:defRPr sz="1323"/>
            </a:lvl7pPr>
            <a:lvl8pPr marL="4704268" indent="0">
              <a:buNone/>
              <a:defRPr sz="1323"/>
            </a:lvl8pPr>
            <a:lvl9pPr marL="5376306" indent="0">
              <a:buNone/>
              <a:defRPr sz="13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872727-E7E4-4536-AFCA-8F2268FB85D9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49" y="6898847"/>
            <a:ext cx="16511393" cy="833052"/>
          </a:xfrm>
        </p:spPr>
        <p:txBody>
          <a:bodyPr anchor="b">
            <a:normAutofit/>
          </a:bodyPr>
          <a:lstStyle>
            <a:lvl1pPr algn="l">
              <a:defRPr sz="3528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385" y="881540"/>
            <a:ext cx="16902475" cy="5228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52"/>
            </a:lvl1pPr>
            <a:lvl2pPr marL="672038" indent="0">
              <a:buNone/>
              <a:defRPr sz="2352"/>
            </a:lvl2pPr>
            <a:lvl3pPr marL="1344077" indent="0">
              <a:buNone/>
              <a:defRPr sz="2352"/>
            </a:lvl3pPr>
            <a:lvl4pPr marL="2016115" indent="0">
              <a:buNone/>
              <a:defRPr sz="2352"/>
            </a:lvl4pPr>
            <a:lvl5pPr marL="2688153" indent="0">
              <a:buNone/>
              <a:defRPr sz="2352"/>
            </a:lvl5pPr>
            <a:lvl6pPr marL="3360191" indent="0">
              <a:buNone/>
              <a:defRPr sz="2352"/>
            </a:lvl6pPr>
            <a:lvl7pPr marL="4032230" indent="0">
              <a:buNone/>
              <a:defRPr sz="2352"/>
            </a:lvl7pPr>
            <a:lvl8pPr marL="4704268" indent="0">
              <a:buNone/>
              <a:defRPr sz="2352"/>
            </a:lvl8pPr>
            <a:lvl9pPr marL="5376306" indent="0">
              <a:buNone/>
              <a:defRPr sz="23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048" y="7731900"/>
            <a:ext cx="16511395" cy="879991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672038" indent="0">
              <a:buNone/>
              <a:defRPr sz="1764"/>
            </a:lvl2pPr>
            <a:lvl3pPr marL="1344077" indent="0">
              <a:buNone/>
              <a:defRPr sz="1470"/>
            </a:lvl3pPr>
            <a:lvl4pPr marL="2016115" indent="0">
              <a:buNone/>
              <a:defRPr sz="1323"/>
            </a:lvl4pPr>
            <a:lvl5pPr marL="2688153" indent="0">
              <a:buNone/>
              <a:defRPr sz="1323"/>
            </a:lvl5pPr>
            <a:lvl6pPr marL="3360191" indent="0">
              <a:buNone/>
              <a:defRPr sz="1323"/>
            </a:lvl6pPr>
            <a:lvl7pPr marL="4032230" indent="0">
              <a:buNone/>
              <a:defRPr sz="1323"/>
            </a:lvl7pPr>
            <a:lvl8pPr marL="4704268" indent="0">
              <a:buNone/>
              <a:defRPr sz="1323"/>
            </a:lvl8pPr>
            <a:lvl9pPr marL="5376306" indent="0">
              <a:buNone/>
              <a:defRPr sz="13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4824-77A0-4B7A-B440-84F05E79BB98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0048" y="1036467"/>
            <a:ext cx="16511393" cy="174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048" y="3433708"/>
            <a:ext cx="16511393" cy="5178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6149" y="8754971"/>
            <a:ext cx="425867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accent2"/>
                </a:solidFill>
              </a:defRPr>
            </a:lvl1pPr>
          </a:lstStyle>
          <a:p>
            <a:fld id="{2A1F8B8D-4AF4-45BE-9A9D-0955EFA795C5}" type="datetime1">
              <a:rPr lang="en-US" smtClean="0"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047" y="8748612"/>
            <a:ext cx="103551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05830" y="8748612"/>
            <a:ext cx="15756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464" y="672042"/>
            <a:ext cx="5543889" cy="139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2039137" y="666813"/>
            <a:ext cx="5543889" cy="1448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50042" y="672042"/>
            <a:ext cx="5543889" cy="1344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7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4" r:id="rId13"/>
    <p:sldLayoutId id="2147483946" r:id="rId14"/>
    <p:sldLayoutId id="2147483947" r:id="rId15"/>
  </p:sldLayoutIdLst>
  <p:transition>
    <p:fade/>
  </p:transition>
  <p:hf hdr="0" ftr="0" dt="0"/>
  <p:txStyles>
    <p:titleStyle>
      <a:lvl1pPr algn="l" defTabSz="672038" rtl="0" eaLnBrk="1" latinLnBrk="0" hangingPunct="1">
        <a:spcBef>
          <a:spcPct val="0"/>
        </a:spcBef>
        <a:buNone/>
        <a:defRPr sz="4116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9789" indent="-44978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646" kern="1200">
          <a:solidFill>
            <a:schemeClr val="tx2"/>
          </a:solidFill>
          <a:latin typeface="+mn-lt"/>
          <a:ea typeface="+mn-ea"/>
          <a:cs typeface="+mn-cs"/>
        </a:defRPr>
      </a:lvl1pPr>
      <a:lvl2pPr marL="926037" indent="-44978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352" kern="1200">
          <a:solidFill>
            <a:schemeClr val="tx2"/>
          </a:solidFill>
          <a:latin typeface="+mn-lt"/>
          <a:ea typeface="+mn-ea"/>
          <a:cs typeface="+mn-cs"/>
        </a:defRPr>
      </a:lvl2pPr>
      <a:lvl3pPr marL="1322910" indent="-396873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58" kern="1200">
          <a:solidFill>
            <a:schemeClr val="tx2"/>
          </a:solidFill>
          <a:latin typeface="+mn-lt"/>
          <a:ea typeface="+mn-ea"/>
          <a:cs typeface="+mn-cs"/>
        </a:defRPr>
      </a:lvl3pPr>
      <a:lvl4pPr marL="1825616" indent="-343957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4pPr>
      <a:lvl5pPr marL="2354780" indent="-343957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5pPr>
      <a:lvl6pPr marL="2792810" indent="-33601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6pPr>
      <a:lvl7pPr marL="3233780" indent="-33601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7pPr>
      <a:lvl8pPr marL="3674750" indent="-33601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8pPr>
      <a:lvl9pPr marL="4115720" indent="-336019" algn="l" defTabSz="672038" rtl="0" eaLnBrk="1" latinLnBrk="0" hangingPunct="1">
        <a:spcBef>
          <a:spcPct val="20000"/>
        </a:spcBef>
        <a:spcAft>
          <a:spcPts val="882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67203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29E9-F9EC-496E-832F-F9FA4631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6" y="1244602"/>
            <a:ext cx="16212512" cy="4321120"/>
          </a:xfrm>
        </p:spPr>
        <p:txBody>
          <a:bodyPr>
            <a:normAutofit/>
          </a:bodyPr>
          <a:lstStyle/>
          <a:p>
            <a:r>
              <a:rPr lang="id-ID" altLang="ja-JP" sz="4704" dirty="0"/>
              <a:t>Perhitungan </a:t>
            </a:r>
            <a:r>
              <a:rPr lang="id-ID" altLang="ja-JP" sz="4704" i="1" dirty="0"/>
              <a:t>Time Dial Setting Inverse Time Overcurrent Relay </a:t>
            </a:r>
            <a:r>
              <a:rPr lang="id-ID" altLang="ja-JP" sz="4704" dirty="0"/>
              <a:t>menggunakan Metode</a:t>
            </a:r>
            <a:r>
              <a:rPr lang="id-ID" altLang="ja-JP" sz="4704" i="1" dirty="0"/>
              <a:t> Adaptive Modified Firefly Algorithm </a:t>
            </a:r>
            <a:r>
              <a:rPr lang="id-ID" altLang="ja-JP" sz="4704" dirty="0"/>
              <a:t>pada Sistem </a:t>
            </a:r>
            <a:r>
              <a:rPr lang="en-US" altLang="ja-JP" sz="4704" dirty="0"/>
              <a:t>UJI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F698A-672A-4C27-96CC-44065F9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2FA8F-F864-48D9-94F5-868EFFF6CCE7}"/>
              </a:ext>
            </a:extLst>
          </p:cNvPr>
          <p:cNvSpPr txBox="1"/>
          <p:nvPr/>
        </p:nvSpPr>
        <p:spPr>
          <a:xfrm>
            <a:off x="1277762" y="7537345"/>
            <a:ext cx="9233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</a:rPr>
              <a:t>Dr. Ir. Margo Pujiantara, MT.</a:t>
            </a:r>
          </a:p>
          <a:p>
            <a:r>
              <a:rPr lang="en-US" sz="5400" dirty="0">
                <a:solidFill>
                  <a:schemeClr val="bg1"/>
                </a:solidFill>
              </a:rPr>
              <a:t>EAS </a:t>
            </a:r>
            <a:r>
              <a:rPr lang="en-US" sz="5400" dirty="0" err="1">
                <a:solidFill>
                  <a:schemeClr val="bg1"/>
                </a:solidFill>
              </a:rPr>
              <a:t>PENGAMAN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STL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CERDAS</a:t>
            </a:r>
            <a:endParaRPr lang="id-ID" sz="54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BEFB4-F64A-A04E-AFFE-A6B5F5D6A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176D-417E-46BA-9B00-B903D76BB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Kajian Pustaka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498D-D80A-4A5C-81A4-58D52AE04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F75E0-599C-4921-A5F9-38E14BDB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E0C3-A5E0-4262-A8D9-C7205C8D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42" y="460039"/>
            <a:ext cx="12034424" cy="1680398"/>
          </a:xfrm>
        </p:spPr>
        <p:txBody>
          <a:bodyPr/>
          <a:lstStyle/>
          <a:p>
            <a:pPr algn="ctr"/>
            <a:r>
              <a:rPr lang="id-ID" i="1" dirty="0">
                <a:solidFill>
                  <a:schemeClr val="accent1"/>
                </a:solidFill>
              </a:rPr>
              <a:t>Setting Time dial </a:t>
            </a:r>
            <a:r>
              <a:rPr lang="id-ID" i="1" dirty="0" err="1">
                <a:solidFill>
                  <a:schemeClr val="accent1"/>
                </a:solidFill>
              </a:rPr>
              <a:t>setting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(TDS)</a:t>
            </a:r>
            <a:endParaRPr lang="id-ID" i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FD09F-1FBE-4980-A1DC-3571AB48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869" y="2553398"/>
            <a:ext cx="13546605" cy="7076722"/>
          </a:xfrm>
        </p:spPr>
        <p:txBody>
          <a:bodyPr/>
          <a:lstStyle/>
          <a:p>
            <a:r>
              <a:rPr lang="id-ID" dirty="0"/>
              <a:t>Koefisien kurva inverse rele Alstom 343 dan 142</a:t>
            </a:r>
          </a:p>
          <a:p>
            <a:r>
              <a:rPr lang="id-ID" dirty="0"/>
              <a:t>Step TDS 0.025</a:t>
            </a:r>
          </a:p>
          <a:p>
            <a:r>
              <a:rPr lang="id-ID" dirty="0"/>
              <a:t>Range TDS 0.025-1.2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18DF8-4536-4F8E-8111-4DC746427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15" b="18201"/>
          <a:stretch/>
        </p:blipFill>
        <p:spPr>
          <a:xfrm>
            <a:off x="2270386" y="5466484"/>
            <a:ext cx="5823920" cy="3710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EB3E7E-0781-469B-98BA-2E720F1FFB22}"/>
                  </a:ext>
                </a:extLst>
              </p:cNvPr>
              <p:cNvSpPr/>
              <p:nvPr/>
            </p:nvSpPr>
            <p:spPr>
              <a:xfrm>
                <a:off x="9767597" y="8370872"/>
                <a:ext cx="4516057" cy="1121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704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</a:rPr>
                  <a:t>Tap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704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4704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𝐼𝑠𝑒𝑡</m:t>
                        </m:r>
                      </m:num>
                      <m:den>
                        <m:r>
                          <a:rPr lang="id-ID" sz="4704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𝑃𝑟𝑖𝑚𝑒𝑟</m:t>
                        </m:r>
                        <m:r>
                          <a:rPr lang="id-ID" sz="4704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4704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𝐶𝑇</m:t>
                        </m:r>
                      </m:den>
                    </m:f>
                  </m:oMath>
                </a14:m>
                <a:endParaRPr lang="en-US" sz="4704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EB3E7E-0781-469B-98BA-2E720F1FF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597" y="8370872"/>
                <a:ext cx="4516057" cy="1121397"/>
              </a:xfrm>
              <a:prstGeom prst="rect">
                <a:avLst/>
              </a:prstGeom>
              <a:blipFill>
                <a:blip r:embed="rId4"/>
                <a:stretch>
                  <a:fillRect l="-5938" b="-130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DC49B-749E-4986-A5DE-00D8EB36F4E2}"/>
                  </a:ext>
                </a:extLst>
              </p:cNvPr>
              <p:cNvSpPr/>
              <p:nvPr/>
            </p:nvSpPr>
            <p:spPr>
              <a:xfrm>
                <a:off x="9273654" y="6091759"/>
                <a:ext cx="5503945" cy="1866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88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</a:rPr>
                  <a:t>top=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𝑇𝐷𝑆</m:t>
                        </m:r>
                      </m:num>
                      <m:den>
                        <m:r>
                          <a:rPr lang="id-ID" sz="5488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5488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5488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5488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5488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sz="5488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id-ID" sz="5488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𝐼𝑠𝑒𝑡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id-ID" sz="5488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id-ID" sz="5488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5488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DC49B-749E-4986-A5DE-00D8EB36F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654" y="6091759"/>
                <a:ext cx="5503945" cy="1866152"/>
              </a:xfrm>
              <a:prstGeom prst="rect">
                <a:avLst/>
              </a:prstGeom>
              <a:blipFill>
                <a:blip r:embed="rId5"/>
                <a:stretch>
                  <a:fillRect l="-59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0E8F3B-05BF-43AF-88EE-213208F4FF3B}"/>
              </a:ext>
            </a:extLst>
          </p:cNvPr>
          <p:cNvSpPr txBox="1">
            <a:spLocks/>
          </p:cNvSpPr>
          <p:nvPr/>
        </p:nvSpPr>
        <p:spPr>
          <a:xfrm>
            <a:off x="15805831" y="8580685"/>
            <a:ext cx="1521616" cy="53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5488" smtClean="0">
                <a:solidFill>
                  <a:schemeClr val="tx2"/>
                </a:solidFill>
              </a:rPr>
              <a:pPr/>
              <a:t>11</a:t>
            </a:fld>
            <a:endParaRPr lang="en-US" sz="5488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46E1-91D4-46F7-A2B0-04ED5C6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12" y="441021"/>
            <a:ext cx="12034424" cy="1680398"/>
          </a:xfrm>
        </p:spPr>
        <p:txBody>
          <a:bodyPr/>
          <a:lstStyle/>
          <a:p>
            <a:pPr algn="ctr"/>
            <a:r>
              <a:rPr lang="id-ID" i="1" dirty="0">
                <a:solidFill>
                  <a:schemeClr val="accent1"/>
                </a:solidFill>
              </a:rPr>
              <a:t>Firefly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2000-6C30-41EC-996F-B4895E68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2421" y="2562881"/>
            <a:ext cx="12034424" cy="7076722"/>
          </a:xfrm>
        </p:spPr>
        <p:txBody>
          <a:bodyPr/>
          <a:lstStyle/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3920" dirty="0"/>
              <a:t>Algorithma ini dikembangkan oleh </a:t>
            </a:r>
            <a:r>
              <a:rPr lang="id-ID" sz="3920" dirty="0" err="1"/>
              <a:t>Dr</a:t>
            </a:r>
            <a:r>
              <a:rPr lang="id-ID" sz="3920" dirty="0"/>
              <a:t> </a:t>
            </a:r>
            <a:r>
              <a:rPr lang="id-ID" sz="3920" dirty="0" err="1"/>
              <a:t>Xin-She</a:t>
            </a:r>
            <a:r>
              <a:rPr lang="id-ID" sz="3920" dirty="0"/>
              <a:t> Yang </a:t>
            </a:r>
            <a:endParaRPr lang="en-US" sz="3920" dirty="0"/>
          </a:p>
          <a:p>
            <a:pPr marL="0" indent="0" algn="ctr">
              <a:buNone/>
            </a:pPr>
            <a:r>
              <a:rPr lang="id-ID" sz="3920" dirty="0"/>
              <a:t>pada tahun 2007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CCCE3-CA15-4B40-BE10-2C5147A64BE5}"/>
              </a:ext>
            </a:extLst>
          </p:cNvPr>
          <p:cNvSpPr txBox="1"/>
          <p:nvPr/>
        </p:nvSpPr>
        <p:spPr>
          <a:xfrm>
            <a:off x="457435" y="8931717"/>
            <a:ext cx="779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  <a:r>
              <a:rPr lang="id-ID" sz="4000" dirty="0"/>
              <a:t>semua kunang kunang adalah </a:t>
            </a:r>
            <a:r>
              <a:rPr lang="id-ID" sz="4000" dirty="0" err="1"/>
              <a:t>unisex</a:t>
            </a:r>
            <a:endParaRPr lang="id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384D1-9024-4FDA-890C-2D624531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69" y="2121419"/>
            <a:ext cx="5391168" cy="479416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39D8D55-38EA-420B-AF34-32B5E6D601E8}"/>
              </a:ext>
            </a:extLst>
          </p:cNvPr>
          <p:cNvSpPr txBox="1">
            <a:spLocks/>
          </p:cNvSpPr>
          <p:nvPr/>
        </p:nvSpPr>
        <p:spPr>
          <a:xfrm>
            <a:off x="15805831" y="8580685"/>
            <a:ext cx="1521616" cy="53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5488" smtClean="0">
                <a:solidFill>
                  <a:schemeClr val="tx2"/>
                </a:solidFill>
              </a:rPr>
              <a:pPr/>
              <a:t>12</a:t>
            </a:fld>
            <a:endParaRPr lang="en-US" sz="5488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AD50C-2C1B-4AD2-AD57-14A53CC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drawing of a person&#10;&#10;Description generated with high confidence">
            <a:extLst>
              <a:ext uri="{FF2B5EF4-FFF2-40B4-BE49-F238E27FC236}">
                <a16:creationId xmlns:a16="http://schemas.microsoft.com/office/drawing/2014/main" id="{DEB3F63F-9A51-4608-A3CC-A62FAC17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3921389"/>
            <a:ext cx="10130959" cy="126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F1D83-AA62-4647-8AEE-F419222B4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42" y="5040321"/>
            <a:ext cx="6120687" cy="4659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6EEFC27-9568-47DE-B576-700E218FDA1B}"/>
                  </a:ext>
                </a:extLst>
              </p:cNvPr>
              <p:cNvSpPr/>
              <p:nvPr/>
            </p:nvSpPr>
            <p:spPr>
              <a:xfrm>
                <a:off x="8683887" y="1287200"/>
                <a:ext cx="4419277" cy="2555971"/>
              </a:xfrm>
              <a:prstGeom prst="wedgeRoundRect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3600" dirty="0"/>
                  <a:t>Nilai </a:t>
                </a:r>
                <a14:m>
                  <m:oMath xmlns:m="http://schemas.openxmlformats.org/officeDocument/2006/math">
                    <m:r>
                      <a:rPr lang="id-ID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sz="3600" dirty="0"/>
                  <a:t> yang konstan akan menyebabkan lebih lama untuk konvergen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6EEFC27-9568-47DE-B576-700E218F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87" y="1287200"/>
                <a:ext cx="4419277" cy="2555971"/>
              </a:xfrm>
              <a:prstGeom prst="wedgeRoundRectCallout">
                <a:avLst/>
              </a:prstGeom>
              <a:blipFill>
                <a:blip r:embed="rId4"/>
                <a:stretch>
                  <a:fillRect r="-16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0EED3D-3BA4-4077-AAB5-FD8FDF0ED85F}"/>
              </a:ext>
            </a:extLst>
          </p:cNvPr>
          <p:cNvSpPr txBox="1">
            <a:spLocks/>
          </p:cNvSpPr>
          <p:nvPr/>
        </p:nvSpPr>
        <p:spPr>
          <a:xfrm>
            <a:off x="15805831" y="8580685"/>
            <a:ext cx="152161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5488" smtClean="0">
                <a:solidFill>
                  <a:schemeClr val="tx2"/>
                </a:solidFill>
              </a:rPr>
              <a:pPr/>
              <a:t>13</a:t>
            </a:fld>
            <a:endParaRPr lang="en-US" sz="5488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F7B53-A6DE-4573-A2C7-0086F9DB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E6206-2896-4484-A89C-0BDAD6484CA6}"/>
              </a:ext>
            </a:extLst>
          </p:cNvPr>
          <p:cNvSpPr/>
          <p:nvPr/>
        </p:nvSpPr>
        <p:spPr>
          <a:xfrm>
            <a:off x="903464" y="958281"/>
            <a:ext cx="16444556" cy="408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272" dirty="0"/>
              <a:t>OLEH KARENA ITU MUNCUL ADAPTIVE MODIFIED FIREFLY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9CBAD6-6FAD-4EFA-B89F-06F7EC9CD303}"/>
                  </a:ext>
                </a:extLst>
              </p:cNvPr>
              <p:cNvSpPr/>
              <p:nvPr/>
            </p:nvSpPr>
            <p:spPr>
              <a:xfrm>
                <a:off x="903473" y="6095160"/>
                <a:ext cx="13117256" cy="1819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30173"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272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id-ID" sz="6272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id-ID" sz="6272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272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id-ID" sz="6272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id-ID" sz="6272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627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627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d-ID" sz="627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627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id-ID" sz="627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d-ID" sz="6272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6272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d-ID" sz="6272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d-ID" sz="627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</m:oMath>
                </a14:m>
                <a:endParaRPr lang="id-ID" sz="4704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9CBAD6-6FAD-4EFA-B89F-06F7EC9CD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3" y="6095160"/>
                <a:ext cx="13117256" cy="1819088"/>
              </a:xfrm>
              <a:prstGeom prst="rect">
                <a:avLst/>
              </a:prstGeom>
              <a:blipFill>
                <a:blip r:embed="rId2"/>
                <a:stretch>
                  <a:fillRect b="-110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17648EEA-AAFD-4E02-83FF-F2D20FD6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9" y="5182552"/>
            <a:ext cx="10130959" cy="12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9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A2311-2615-47A3-8DDD-F048BE5E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7D821-04A5-459F-87C0-90770C8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B984-634C-4486-AD08-50DFBC77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45" y="3243048"/>
            <a:ext cx="5391168" cy="47941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8822D1-7817-44A7-AAD7-B91D670CD308}"/>
              </a:ext>
            </a:extLst>
          </p:cNvPr>
          <p:cNvSpPr/>
          <p:nvPr/>
        </p:nvSpPr>
        <p:spPr>
          <a:xfrm>
            <a:off x="7711255" y="6090541"/>
            <a:ext cx="9512968" cy="1452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/>
              <a:t>Intensitas cahaya kunang-kunang mewakili </a:t>
            </a:r>
          </a:p>
          <a:p>
            <a:r>
              <a:rPr lang="id-ID" sz="3600" dirty="0"/>
              <a:t>total waktu operasi primer </a:t>
            </a:r>
            <a:r>
              <a:rPr lang="id-ID" sz="3600" dirty="0" err="1"/>
              <a:t>rele</a:t>
            </a:r>
            <a:r>
              <a:rPr lang="en-US" sz="3600" dirty="0"/>
              <a:t>.</a:t>
            </a:r>
            <a:endParaRPr lang="id-ID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5D04C6-3515-4EAF-8F91-06CD984C0B0C}"/>
              </a:ext>
            </a:extLst>
          </p:cNvPr>
          <p:cNvSpPr/>
          <p:nvPr/>
        </p:nvSpPr>
        <p:spPr>
          <a:xfrm>
            <a:off x="7711255" y="3736957"/>
            <a:ext cx="9512968" cy="1452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/>
              <a:t>Setiap kunang kunang mewakili TDS dari sekelompok </a:t>
            </a:r>
            <a:r>
              <a:rPr lang="id-ID" sz="3600" dirty="0" err="1"/>
              <a:t>rele</a:t>
            </a:r>
            <a:r>
              <a:rPr lang="en-US" sz="4000" dirty="0"/>
              <a:t>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87002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9DB7-6C9C-4BBD-BBCD-0750A6617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Perancangan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E87A7-669B-4D39-8DAA-7DC306817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688C-643D-48A7-B3AB-802E4D4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42F2-447E-44A7-B2A6-E0B2A707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" name="Canvas 74">
            <a:extLst>
              <a:ext uri="{FF2B5EF4-FFF2-40B4-BE49-F238E27FC236}">
                <a16:creationId xmlns:a16="http://schemas.microsoft.com/office/drawing/2014/main" id="{F1E43920-EBC1-4C6A-93D4-A46F3F42CFCE}"/>
              </a:ext>
            </a:extLst>
          </p:cNvPr>
          <p:cNvGrpSpPr/>
          <p:nvPr/>
        </p:nvGrpSpPr>
        <p:grpSpPr>
          <a:xfrm>
            <a:off x="1332772" y="803230"/>
            <a:ext cx="16048672" cy="10783493"/>
            <a:chOff x="-406805" y="0"/>
            <a:chExt cx="7671420" cy="6578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D1FB83-9A73-46CE-BA19-69870BAB95CA}"/>
                </a:ext>
              </a:extLst>
            </p:cNvPr>
            <p:cNvSpPr/>
            <p:nvPr/>
          </p:nvSpPr>
          <p:spPr>
            <a:xfrm>
              <a:off x="0" y="0"/>
              <a:ext cx="3707765" cy="6578600"/>
            </a:xfrm>
            <a:prstGeom prst="rect">
              <a:avLst/>
            </a:prstGeom>
          </p:spPr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3B9291-3BC5-4D4F-93E6-1F007033EB9D}"/>
                </a:ext>
              </a:extLst>
            </p:cNvPr>
            <p:cNvSpPr/>
            <p:nvPr/>
          </p:nvSpPr>
          <p:spPr>
            <a:xfrm>
              <a:off x="553914" y="205691"/>
              <a:ext cx="826979" cy="2969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Mulai</a:t>
              </a:r>
              <a:endParaRPr lang="id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43853E12-745A-41F3-B963-3A43CE50664D}"/>
                </a:ext>
              </a:extLst>
            </p:cNvPr>
            <p:cNvSpPr/>
            <p:nvPr/>
          </p:nvSpPr>
          <p:spPr>
            <a:xfrm>
              <a:off x="-406805" y="837696"/>
              <a:ext cx="2814163" cy="131751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Memasukkan parameter</a:t>
              </a:r>
              <a:endParaRPr lang="id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firefly algorithm (Jumlah Rele, Tegangan Rele, KVBase, </a:t>
              </a:r>
              <a:r>
                <a:rPr lang="id-ID" sz="20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FLA, ISC MAX, ISC Backup, Target CTI, Waktu Operasi Minimum , Pasangan Rele</a:t>
              </a: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d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d-ID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id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F9E9D-DF55-49CA-A5E5-E48336CE23D6}"/>
                </a:ext>
              </a:extLst>
            </p:cNvPr>
            <p:cNvSpPr/>
            <p:nvPr/>
          </p:nvSpPr>
          <p:spPr>
            <a:xfrm>
              <a:off x="281909" y="2469703"/>
              <a:ext cx="1378420" cy="819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Membangkitkan populasi acak awal TDS</a:t>
              </a:r>
              <a:endParaRPr lang="id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911004-7F5F-45D9-A930-DACE55DFF8C9}"/>
                </a:ext>
              </a:extLst>
            </p:cNvPr>
            <p:cNvSpPr/>
            <p:nvPr/>
          </p:nvSpPr>
          <p:spPr>
            <a:xfrm>
              <a:off x="313892" y="3593688"/>
              <a:ext cx="1307023" cy="1243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Penghitungan waktu operasi rele,CTI</a:t>
              </a:r>
              <a:r>
                <a:rPr lang="id-ID" sz="2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dan penghitungan fungsi objektif (waktu operasi minimum)</a:t>
              </a:r>
              <a:endParaRPr lang="id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A9EAF-2B39-4623-8802-ADFA0D8B0587}"/>
                </a:ext>
              </a:extLst>
            </p:cNvPr>
            <p:cNvSpPr/>
            <p:nvPr/>
          </p:nvSpPr>
          <p:spPr>
            <a:xfrm>
              <a:off x="4319475" y="1019329"/>
              <a:ext cx="1152931" cy="43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For iterasi = 1:iterasi maksimum</a:t>
              </a:r>
              <a:endPara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3E0E81B-64BD-449D-98A2-D88870F67310}"/>
                </a:ext>
              </a:extLst>
            </p:cNvPr>
            <p:cNvSpPr/>
            <p:nvPr/>
          </p:nvSpPr>
          <p:spPr>
            <a:xfrm>
              <a:off x="3951012" y="1854958"/>
              <a:ext cx="1806316" cy="115626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Jika intensitas cahaya 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firefly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(j)  &lt; 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firefly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(i)</a:t>
              </a:r>
              <a:endParaRPr lang="id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A02BB54E-7247-45B7-9675-FA53F3CDBBFB}"/>
                </a:ext>
              </a:extLst>
            </p:cNvPr>
            <p:cNvSpPr txBox="1"/>
            <p:nvPr/>
          </p:nvSpPr>
          <p:spPr>
            <a:xfrm>
              <a:off x="5716892" y="2243146"/>
              <a:ext cx="367030" cy="2184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endPara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5D603EFA-AFA9-4602-B9D5-79872996731F}"/>
                </a:ext>
              </a:extLst>
            </p:cNvPr>
            <p:cNvSpPr txBox="1"/>
            <p:nvPr/>
          </p:nvSpPr>
          <p:spPr>
            <a:xfrm>
              <a:off x="-359437" y="4229177"/>
              <a:ext cx="278130" cy="21780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d-ID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Ya</a:t>
              </a:r>
              <a:endParaRPr lang="id-ID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58F015-291A-4232-9E6E-97FB33339262}"/>
                </a:ext>
              </a:extLst>
            </p:cNvPr>
            <p:cNvSpPr/>
            <p:nvPr/>
          </p:nvSpPr>
          <p:spPr>
            <a:xfrm>
              <a:off x="6100344" y="2469507"/>
              <a:ext cx="1164271" cy="534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firefly </a:t>
              </a:r>
              <a:r>
                <a:rPr lang="id-ID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(i) tidak bergerak</a:t>
              </a:r>
              <a:endParaRPr lang="id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209E0C-A956-4515-836A-977D87CC6AE7}"/>
                </a:ext>
              </a:extLst>
            </p:cNvPr>
            <p:cNvSpPr/>
            <p:nvPr/>
          </p:nvSpPr>
          <p:spPr>
            <a:xfrm>
              <a:off x="4127571" y="3234093"/>
              <a:ext cx="1508063" cy="892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firefly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(i) bergerak menuju 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firefly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(j)</a:t>
              </a:r>
            </a:p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Sehingga terjadi pergeseran nilai TDS</a:t>
              </a:r>
              <a:endPara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904241-14FB-4765-8056-01A78D55193A}"/>
                </a:ext>
              </a:extLst>
            </p:cNvPr>
            <p:cNvSpPr/>
            <p:nvPr/>
          </p:nvSpPr>
          <p:spPr>
            <a:xfrm>
              <a:off x="3760930" y="4430800"/>
              <a:ext cx="2485037" cy="656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Penghitungan waktu operasi rele, CTI 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dan penghitungan fungsi objektif /</a:t>
              </a:r>
              <a:r>
                <a:rPr lang="id-ID" sz="20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cost </a:t>
              </a:r>
              <a:r>
                <a:rPr lang="id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(waktu operasi minimum)</a:t>
              </a:r>
              <a:endPara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FB791A8-05D2-4EBA-819B-7A9E17F78342}"/>
              </a:ext>
            </a:extLst>
          </p:cNvPr>
          <p:cNvSpPr/>
          <p:nvPr/>
        </p:nvSpPr>
        <p:spPr>
          <a:xfrm>
            <a:off x="4163673" y="1626143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040F1E6-C726-4605-8650-BE28C40A2A99}"/>
              </a:ext>
            </a:extLst>
          </p:cNvPr>
          <p:cNvSpPr/>
          <p:nvPr/>
        </p:nvSpPr>
        <p:spPr>
          <a:xfrm>
            <a:off x="4107893" y="4368482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EC0C4BD-697A-4AEC-95F8-FE30E2A73EF1}"/>
              </a:ext>
            </a:extLst>
          </p:cNvPr>
          <p:cNvSpPr/>
          <p:nvPr/>
        </p:nvSpPr>
        <p:spPr>
          <a:xfrm>
            <a:off x="4092267" y="6179895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2139A3D-3E66-4C08-909F-8E1987394768}"/>
              </a:ext>
            </a:extLst>
          </p:cNvPr>
          <p:cNvSpPr/>
          <p:nvPr/>
        </p:nvSpPr>
        <p:spPr>
          <a:xfrm>
            <a:off x="4086204" y="8730977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F1647D-538F-4D6E-BA1A-69CA79DEC6EC}"/>
              </a:ext>
            </a:extLst>
          </p:cNvPr>
          <p:cNvSpPr/>
          <p:nvPr/>
        </p:nvSpPr>
        <p:spPr>
          <a:xfrm>
            <a:off x="11996539" y="9291671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653EB7-17AB-4919-A738-9D6C46A68CDB}"/>
              </a:ext>
            </a:extLst>
          </p:cNvPr>
          <p:cNvSpPr/>
          <p:nvPr/>
        </p:nvSpPr>
        <p:spPr>
          <a:xfrm>
            <a:off x="3823787" y="9291671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3B80F04-5379-410D-A647-49DFC7982ECB}"/>
              </a:ext>
            </a:extLst>
          </p:cNvPr>
          <p:cNvSpPr/>
          <p:nvPr/>
        </p:nvSpPr>
        <p:spPr>
          <a:xfrm>
            <a:off x="12264103" y="1889176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A07B533-B158-4D21-BE47-B9F6D2FB96CE}"/>
              </a:ext>
            </a:extLst>
          </p:cNvPr>
          <p:cNvSpPr/>
          <p:nvPr/>
        </p:nvSpPr>
        <p:spPr>
          <a:xfrm>
            <a:off x="12206713" y="3253521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E8B4EABE-B26E-46D0-AE9F-3D292E7A4A37}"/>
              </a:ext>
            </a:extLst>
          </p:cNvPr>
          <p:cNvSpPr/>
          <p:nvPr/>
        </p:nvSpPr>
        <p:spPr>
          <a:xfrm rot="16200000">
            <a:off x="14339252" y="4937176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BCFFA799-8B0A-41DF-807D-0E493AAB300F}"/>
              </a:ext>
            </a:extLst>
          </p:cNvPr>
          <p:cNvSpPr/>
          <p:nvPr/>
        </p:nvSpPr>
        <p:spPr>
          <a:xfrm>
            <a:off x="12176993" y="5597079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ext Box 63">
            <a:extLst>
              <a:ext uri="{FF2B5EF4-FFF2-40B4-BE49-F238E27FC236}">
                <a16:creationId xmlns:a16="http://schemas.microsoft.com/office/drawing/2014/main" id="{93D72DF0-8B39-406F-8ED0-3AE421E55AF0}"/>
              </a:ext>
            </a:extLst>
          </p:cNvPr>
          <p:cNvSpPr txBox="1"/>
          <p:nvPr/>
        </p:nvSpPr>
        <p:spPr>
          <a:xfrm>
            <a:off x="12566073" y="5658041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F771B8-150D-4D16-A0B5-73DE6C4C642D}"/>
              </a:ext>
            </a:extLst>
          </p:cNvPr>
          <p:cNvSpPr/>
          <p:nvPr/>
        </p:nvSpPr>
        <p:spPr>
          <a:xfrm>
            <a:off x="12162038" y="7566871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B83854C-72C0-47A1-B408-9167EFA7F219}"/>
              </a:ext>
            </a:extLst>
          </p:cNvPr>
          <p:cNvSpPr/>
          <p:nvPr/>
        </p:nvSpPr>
        <p:spPr>
          <a:xfrm>
            <a:off x="12206713" y="9023321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584FBB-D13A-42F8-BABF-28B72A8CD1AE}"/>
              </a:ext>
            </a:extLst>
          </p:cNvPr>
          <p:cNvSpPr/>
          <p:nvPr/>
        </p:nvSpPr>
        <p:spPr>
          <a:xfrm>
            <a:off x="12061712" y="1165137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BE6FFC-1C17-454F-B012-B05A12137BB3}"/>
              </a:ext>
            </a:extLst>
          </p:cNvPr>
          <p:cNvSpPr/>
          <p:nvPr/>
        </p:nvSpPr>
        <p:spPr>
          <a:xfrm>
            <a:off x="15250424" y="2420545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087E726-06EA-4F6E-BF00-87BBD3A07095}"/>
              </a:ext>
            </a:extLst>
          </p:cNvPr>
          <p:cNvSpPr/>
          <p:nvPr/>
        </p:nvSpPr>
        <p:spPr>
          <a:xfrm rot="5400000">
            <a:off x="14193195" y="2383809"/>
            <a:ext cx="358060" cy="797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782A5C8-100E-4195-A92A-A3462C8C0AA7}"/>
                  </a:ext>
                </a:extLst>
              </p:cNvPr>
              <p:cNvSpPr/>
              <p:nvPr/>
            </p:nvSpPr>
            <p:spPr>
              <a:xfrm>
                <a:off x="6279344" y="7021345"/>
                <a:ext cx="5503945" cy="8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</a:rPr>
                  <a:t>top=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𝑇𝐷𝑆</m:t>
                        </m:r>
                      </m:num>
                      <m:den>
                        <m:r>
                          <a:rPr lang="id-ID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id-ID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𝐼𝑠𝑒𝑡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id-ID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id-ID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782A5C8-100E-4195-A92A-A3462C8C0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4" y="7021345"/>
                <a:ext cx="5503945" cy="867995"/>
              </a:xfrm>
              <a:prstGeom prst="rect">
                <a:avLst/>
              </a:prstGeom>
              <a:blipFill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 Box 63">
            <a:extLst>
              <a:ext uri="{FF2B5EF4-FFF2-40B4-BE49-F238E27FC236}">
                <a16:creationId xmlns:a16="http://schemas.microsoft.com/office/drawing/2014/main" id="{37F8C521-BB3D-4EB3-834B-B53FB19B314B}"/>
              </a:ext>
            </a:extLst>
          </p:cNvPr>
          <p:cNvSpPr txBox="1"/>
          <p:nvPr/>
        </p:nvSpPr>
        <p:spPr>
          <a:xfrm>
            <a:off x="5642816" y="7725232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CTI = Top backup 2 – Top primer 1 </a:t>
            </a:r>
            <a:endParaRPr lang="id-ID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 Box 63">
            <a:extLst>
              <a:ext uri="{FF2B5EF4-FFF2-40B4-BE49-F238E27FC236}">
                <a16:creationId xmlns:a16="http://schemas.microsoft.com/office/drawing/2014/main" id="{F0A5924F-9ECB-41DC-9E8F-2B9B8CD63A5D}"/>
              </a:ext>
            </a:extLst>
          </p:cNvPr>
          <p:cNvSpPr txBox="1"/>
          <p:nvPr/>
        </p:nvSpPr>
        <p:spPr>
          <a:xfrm>
            <a:off x="6453745" y="5260957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Populasi = 30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Iterasi = 50</a:t>
            </a:r>
            <a:endParaRPr lang="id-ID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63">
                <a:extLst>
                  <a:ext uri="{FF2B5EF4-FFF2-40B4-BE49-F238E27FC236}">
                    <a16:creationId xmlns:a16="http://schemas.microsoft.com/office/drawing/2014/main" id="{2F55922F-5BFE-4B9C-A955-D4938BA2B7AD}"/>
                  </a:ext>
                </a:extLst>
              </p:cNvPr>
              <p:cNvSpPr txBox="1"/>
              <p:nvPr/>
            </p:nvSpPr>
            <p:spPr>
              <a:xfrm>
                <a:off x="5629983" y="8066098"/>
                <a:ext cx="767830" cy="35806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ob = min</a:t>
                </a:r>
                <a14:m>
                  <m:oMath xmlns:m="http://schemas.openxmlformats.org/officeDocument/2006/math">
                    <m:r>
                      <a:rPr lang="id-ID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𝒕𝒐𝒑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𝒑𝒓𝒊𝒎𝒆𝒓</m:t>
                        </m:r>
                      </m:e>
                    </m:nary>
                  </m:oMath>
                </a14:m>
                <a:endParaRPr lang="id-ID" sz="24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 Box 63">
                <a:extLst>
                  <a:ext uri="{FF2B5EF4-FFF2-40B4-BE49-F238E27FC236}">
                    <a16:creationId xmlns:a16="http://schemas.microsoft.com/office/drawing/2014/main" id="{2F55922F-5BFE-4B9C-A955-D4938BA2B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983" y="8066098"/>
                <a:ext cx="767830" cy="358062"/>
              </a:xfrm>
              <a:prstGeom prst="rect">
                <a:avLst/>
              </a:prstGeom>
              <a:blipFill>
                <a:blip r:embed="rId3"/>
                <a:stretch>
                  <a:fillRect l="-12698" t="-166102" r="-358730" b="-2813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 descr="A drawing of a person&#10;&#10;Description generated with high confidence">
            <a:extLst>
              <a:ext uri="{FF2B5EF4-FFF2-40B4-BE49-F238E27FC236}">
                <a16:creationId xmlns:a16="http://schemas.microsoft.com/office/drawing/2014/main" id="{1E79DAEE-EC3E-4951-A086-395DB5E5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12" y="6963009"/>
            <a:ext cx="3753362" cy="46917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74D424-4D31-42AE-9515-1AA95613730A}"/>
              </a:ext>
            </a:extLst>
          </p:cNvPr>
          <p:cNvCxnSpPr>
            <a:cxnSpLocks/>
          </p:cNvCxnSpPr>
          <p:nvPr/>
        </p:nvCxnSpPr>
        <p:spPr>
          <a:xfrm flipH="1" flipV="1">
            <a:off x="5827329" y="5439988"/>
            <a:ext cx="547496" cy="141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05504F-9C7E-4845-A260-4AB5E856ECBB}"/>
              </a:ext>
            </a:extLst>
          </p:cNvPr>
          <p:cNvCxnSpPr>
            <a:cxnSpLocks/>
          </p:cNvCxnSpPr>
          <p:nvPr/>
        </p:nvCxnSpPr>
        <p:spPr>
          <a:xfrm flipH="1" flipV="1">
            <a:off x="5781562" y="7425083"/>
            <a:ext cx="547496" cy="141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79CE82-FBC4-443C-A97C-CA5A9B9E3060}"/>
              </a:ext>
            </a:extLst>
          </p:cNvPr>
          <p:cNvCxnSpPr>
            <a:cxnSpLocks/>
          </p:cNvCxnSpPr>
          <p:nvPr/>
        </p:nvCxnSpPr>
        <p:spPr>
          <a:xfrm flipH="1" flipV="1">
            <a:off x="14098477" y="6706625"/>
            <a:ext cx="547496" cy="141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A2608-95E6-46DB-8905-AAFA05C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1A7660-6E49-4C1B-9239-107780D5667C}"/>
              </a:ext>
            </a:extLst>
          </p:cNvPr>
          <p:cNvSpPr/>
          <p:nvPr/>
        </p:nvSpPr>
        <p:spPr>
          <a:xfrm>
            <a:off x="2527419" y="1041751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9802D07-F5CE-4F23-9386-C46A6D5AD535}"/>
              </a:ext>
            </a:extLst>
          </p:cNvPr>
          <p:cNvSpPr/>
          <p:nvPr/>
        </p:nvSpPr>
        <p:spPr>
          <a:xfrm>
            <a:off x="2789836" y="1815816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390F8-9BB3-4DAE-9D59-57CC7929AC07}"/>
              </a:ext>
            </a:extLst>
          </p:cNvPr>
          <p:cNvSpPr/>
          <p:nvPr/>
        </p:nvSpPr>
        <p:spPr>
          <a:xfrm>
            <a:off x="1278883" y="2302489"/>
            <a:ext cx="3286026" cy="1076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Evaluasi constraint</a:t>
            </a:r>
          </a:p>
          <a:p>
            <a:pPr marL="457200" marR="0" indent="-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 Operasi Minimum</a:t>
            </a:r>
          </a:p>
          <a:p>
            <a:pPr marL="457200" marR="0" indent="-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CTI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5F75B5-0A68-4C06-BF18-97E0E46D5DA6}"/>
              </a:ext>
            </a:extLst>
          </p:cNvPr>
          <p:cNvSpPr/>
          <p:nvPr/>
        </p:nvSpPr>
        <p:spPr>
          <a:xfrm>
            <a:off x="2789836" y="3378696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EB5BD-9D3E-4E5F-887F-2D00171FA0B2}"/>
              </a:ext>
            </a:extLst>
          </p:cNvPr>
          <p:cNvSpPr/>
          <p:nvPr/>
        </p:nvSpPr>
        <p:spPr>
          <a:xfrm>
            <a:off x="1406445" y="3829644"/>
            <a:ext cx="3030901" cy="1085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Populasi dengan nilai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minimum akan disimpan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F19F32-D806-4ECF-9C04-6B33C25CE6D6}"/>
              </a:ext>
            </a:extLst>
          </p:cNvPr>
          <p:cNvSpPr/>
          <p:nvPr/>
        </p:nvSpPr>
        <p:spPr>
          <a:xfrm>
            <a:off x="2785652" y="4796975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26F1FD4-B449-4CFD-9B53-F18AC64DBDD6}"/>
              </a:ext>
            </a:extLst>
          </p:cNvPr>
          <p:cNvSpPr/>
          <p:nvPr/>
        </p:nvSpPr>
        <p:spPr>
          <a:xfrm>
            <a:off x="813297" y="5283648"/>
            <a:ext cx="4257303" cy="26091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 nilai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minimum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iterasi n lebih kecil dari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minimum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iterasi ke n-1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329055-990C-4420-8CF1-3C5495990039}"/>
              </a:ext>
            </a:extLst>
          </p:cNvPr>
          <p:cNvSpPr/>
          <p:nvPr/>
        </p:nvSpPr>
        <p:spPr>
          <a:xfrm>
            <a:off x="2809888" y="7766903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A2B879-1BB9-4764-9CB9-1925CFD3AC40}"/>
              </a:ext>
            </a:extLst>
          </p:cNvPr>
          <p:cNvSpPr/>
          <p:nvPr/>
        </p:nvSpPr>
        <p:spPr>
          <a:xfrm rot="16200000">
            <a:off x="5345953" y="6716879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 Box 63">
            <a:extLst>
              <a:ext uri="{FF2B5EF4-FFF2-40B4-BE49-F238E27FC236}">
                <a16:creationId xmlns:a16="http://schemas.microsoft.com/office/drawing/2014/main" id="{A7D1DCFE-C747-4B1A-902D-5525A06B840A}"/>
              </a:ext>
            </a:extLst>
          </p:cNvPr>
          <p:cNvSpPr txBox="1"/>
          <p:nvPr/>
        </p:nvSpPr>
        <p:spPr>
          <a:xfrm>
            <a:off x="3174172" y="7781792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63">
            <a:extLst>
              <a:ext uri="{FF2B5EF4-FFF2-40B4-BE49-F238E27FC236}">
                <a16:creationId xmlns:a16="http://schemas.microsoft.com/office/drawing/2014/main" id="{B55ACC9F-E003-4E5A-B2A6-FDA8BDFBA848}"/>
              </a:ext>
            </a:extLst>
          </p:cNvPr>
          <p:cNvSpPr txBox="1"/>
          <p:nvPr/>
        </p:nvSpPr>
        <p:spPr>
          <a:xfrm>
            <a:off x="5094098" y="6476757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DDE5B-C7F8-4A51-A7D6-AA94A326ED92}"/>
              </a:ext>
            </a:extLst>
          </p:cNvPr>
          <p:cNvSpPr/>
          <p:nvPr/>
        </p:nvSpPr>
        <p:spPr>
          <a:xfrm>
            <a:off x="836795" y="8253576"/>
            <a:ext cx="4257303" cy="83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minimum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tergantikan dengan nilai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minimum iterasi ke n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CD362-CDD1-42F1-9AAD-5D4129686AC2}"/>
              </a:ext>
            </a:extLst>
          </p:cNvPr>
          <p:cNvSpPr/>
          <p:nvPr/>
        </p:nvSpPr>
        <p:spPr>
          <a:xfrm>
            <a:off x="6038758" y="6476757"/>
            <a:ext cx="2119250" cy="908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 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minimum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3265369-7C8D-4158-83C2-35568A75E374}"/>
              </a:ext>
            </a:extLst>
          </p:cNvPr>
          <p:cNvSpPr/>
          <p:nvPr/>
        </p:nvSpPr>
        <p:spPr>
          <a:xfrm>
            <a:off x="2811660" y="8957449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8C381-E5B3-4005-88A9-C4BEC7F3373B}"/>
              </a:ext>
            </a:extLst>
          </p:cNvPr>
          <p:cNvSpPr/>
          <p:nvPr/>
        </p:nvSpPr>
        <p:spPr>
          <a:xfrm>
            <a:off x="2551952" y="9277856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FF2400-C869-4871-A7A1-B6A7318FA421}"/>
              </a:ext>
            </a:extLst>
          </p:cNvPr>
          <p:cNvSpPr/>
          <p:nvPr/>
        </p:nvSpPr>
        <p:spPr>
          <a:xfrm>
            <a:off x="15079348" y="4025260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10579E-A2C4-4D42-BB66-AE8607C76E90}"/>
                  </a:ext>
                </a:extLst>
              </p:cNvPr>
              <p:cNvSpPr/>
              <p:nvPr/>
            </p:nvSpPr>
            <p:spPr>
              <a:xfrm>
                <a:off x="10175137" y="2059152"/>
                <a:ext cx="4434943" cy="13195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id-ID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Update nilai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d-ID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0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id-ID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id-ID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d-ID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d-ID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id-ID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d-ID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d-ID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d-ID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</m:oMath>
                </a14:m>
                <a:endParaRPr lang="id-ID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05000"/>
                  </a:lnSpc>
                </a:pPr>
                <a:r>
                  <a:rPr lang="id-ID" sz="2400" dirty="0"/>
                  <a:t> </a:t>
                </a:r>
                <a:endParaRPr lang="id-ID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10579E-A2C4-4D42-BB66-AE8607C76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37" y="2059152"/>
                <a:ext cx="4434943" cy="1319544"/>
              </a:xfrm>
              <a:prstGeom prst="rect">
                <a:avLst/>
              </a:prstGeom>
              <a:blipFill>
                <a:blip r:embed="rId2"/>
                <a:stretch>
                  <a:fillRect t="-95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5D94ED86-E3D8-4AB0-B934-FFF6C8B06EEA}"/>
              </a:ext>
            </a:extLst>
          </p:cNvPr>
          <p:cNvSpPr/>
          <p:nvPr/>
        </p:nvSpPr>
        <p:spPr>
          <a:xfrm>
            <a:off x="12171728" y="1603253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0D9B3F5-98E5-4B4D-87B6-2F31F1EFC24F}"/>
              </a:ext>
            </a:extLst>
          </p:cNvPr>
          <p:cNvSpPr/>
          <p:nvPr/>
        </p:nvSpPr>
        <p:spPr>
          <a:xfrm>
            <a:off x="12171728" y="3390443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DE3F86E-E30B-43E3-AED2-AD7F88F5809A}"/>
              </a:ext>
            </a:extLst>
          </p:cNvPr>
          <p:cNvSpPr/>
          <p:nvPr/>
        </p:nvSpPr>
        <p:spPr>
          <a:xfrm>
            <a:off x="10788338" y="3899115"/>
            <a:ext cx="3030900" cy="13195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Iterasi maksimum?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F0135B16-8420-4DDD-A6AE-31A27F4E223D}"/>
              </a:ext>
            </a:extLst>
          </p:cNvPr>
          <p:cNvSpPr txBox="1"/>
          <p:nvPr/>
        </p:nvSpPr>
        <p:spPr>
          <a:xfrm>
            <a:off x="11141482" y="5283648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63">
            <a:extLst>
              <a:ext uri="{FF2B5EF4-FFF2-40B4-BE49-F238E27FC236}">
                <a16:creationId xmlns:a16="http://schemas.microsoft.com/office/drawing/2014/main" id="{9B4F0669-559B-4370-87F3-C0C6A81E1814}"/>
              </a:ext>
            </a:extLst>
          </p:cNvPr>
          <p:cNvSpPr txBox="1"/>
          <p:nvPr/>
        </p:nvSpPr>
        <p:spPr>
          <a:xfrm>
            <a:off x="14065378" y="4025260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A1C232E-B376-442F-B8C6-D85556A3A233}"/>
              </a:ext>
            </a:extLst>
          </p:cNvPr>
          <p:cNvSpPr/>
          <p:nvPr/>
        </p:nvSpPr>
        <p:spPr>
          <a:xfrm>
            <a:off x="12182016" y="5279436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AD28B00-4312-4742-AA02-B9C173952466}"/>
              </a:ext>
            </a:extLst>
          </p:cNvPr>
          <p:cNvSpPr/>
          <p:nvPr/>
        </p:nvSpPr>
        <p:spPr>
          <a:xfrm rot="16200000">
            <a:off x="14317233" y="4315550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3EA6E1-8218-4D1E-9635-B8946759834E}"/>
              </a:ext>
            </a:extLst>
          </p:cNvPr>
          <p:cNvSpPr/>
          <p:nvPr/>
        </p:nvSpPr>
        <p:spPr>
          <a:xfrm>
            <a:off x="11889041" y="992110"/>
            <a:ext cx="788954" cy="788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B7391F-3FEE-43DB-8314-A29C2D24759F}"/>
              </a:ext>
            </a:extLst>
          </p:cNvPr>
          <p:cNvSpPr/>
          <p:nvPr/>
        </p:nvSpPr>
        <p:spPr>
          <a:xfrm>
            <a:off x="11329937" y="5919798"/>
            <a:ext cx="2119250" cy="908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Tampilkan Hasil</a:t>
            </a:r>
            <a:endParaRPr lang="id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19A6428-D8EA-4E42-9630-5B741BD3F287}"/>
              </a:ext>
            </a:extLst>
          </p:cNvPr>
          <p:cNvSpPr/>
          <p:nvPr/>
        </p:nvSpPr>
        <p:spPr>
          <a:xfrm>
            <a:off x="11329937" y="7436382"/>
            <a:ext cx="2119250" cy="52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Selesai</a:t>
            </a:r>
            <a:endParaRPr lang="id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99C4342-B62E-4709-8104-FEED0DC7459B}"/>
              </a:ext>
            </a:extLst>
          </p:cNvPr>
          <p:cNvSpPr/>
          <p:nvPr/>
        </p:nvSpPr>
        <p:spPr>
          <a:xfrm>
            <a:off x="12151458" y="6930935"/>
            <a:ext cx="264120" cy="486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 Box 63">
            <a:extLst>
              <a:ext uri="{FF2B5EF4-FFF2-40B4-BE49-F238E27FC236}">
                <a16:creationId xmlns:a16="http://schemas.microsoft.com/office/drawing/2014/main" id="{15FD90E4-607F-44DA-96B3-8E00DAB12261}"/>
              </a:ext>
            </a:extLst>
          </p:cNvPr>
          <p:cNvSpPr txBox="1"/>
          <p:nvPr/>
        </p:nvSpPr>
        <p:spPr>
          <a:xfrm>
            <a:off x="5094098" y="2357281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 operasi minimum tidak boleh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bawah 0,1 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CTI tidak boleh di bawah 0,2 s</a:t>
            </a:r>
            <a:endParaRPr lang="id-ID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BAE14-6B9C-42B6-9DAE-68E388DA510C}"/>
              </a:ext>
            </a:extLst>
          </p:cNvPr>
          <p:cNvCxnSpPr>
            <a:cxnSpLocks/>
          </p:cNvCxnSpPr>
          <p:nvPr/>
        </p:nvCxnSpPr>
        <p:spPr>
          <a:xfrm flipH="1" flipV="1">
            <a:off x="4564909" y="2798614"/>
            <a:ext cx="547496" cy="141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63">
            <a:extLst>
              <a:ext uri="{FF2B5EF4-FFF2-40B4-BE49-F238E27FC236}">
                <a16:creationId xmlns:a16="http://schemas.microsoft.com/office/drawing/2014/main" id="{58C88300-296B-4E4D-9516-CC27FC9787AB}"/>
              </a:ext>
            </a:extLst>
          </p:cNvPr>
          <p:cNvSpPr txBox="1"/>
          <p:nvPr/>
        </p:nvSpPr>
        <p:spPr>
          <a:xfrm>
            <a:off x="14695433" y="6118695"/>
            <a:ext cx="767830" cy="35806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 TDS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Konvergensi</a:t>
            </a:r>
            <a:endParaRPr lang="id-ID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6503A1-8BB5-4A00-8E71-4C5646F83501}"/>
              </a:ext>
            </a:extLst>
          </p:cNvPr>
          <p:cNvCxnSpPr>
            <a:cxnSpLocks/>
          </p:cNvCxnSpPr>
          <p:nvPr/>
        </p:nvCxnSpPr>
        <p:spPr>
          <a:xfrm flipH="1" flipV="1">
            <a:off x="13801415" y="6406167"/>
            <a:ext cx="547496" cy="141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176D-417E-46BA-9B00-B903D76BB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HASIL SIMULASI DAN ANALISIS HASIL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498D-D80A-4A5C-81A4-58D52AE04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F75E0-599C-4921-A5F9-38E14BDB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FDCC-DFE6-4DD0-86A3-AEF43A9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75" y="1525714"/>
            <a:ext cx="4489230" cy="6921986"/>
          </a:xfrm>
        </p:spPr>
        <p:txBody>
          <a:bodyPr vert="horz" wrap="square" lIns="179211" tIns="89606" rIns="179211" bIns="89606" rtlCol="0" anchor="ctr" anchorCtr="0">
            <a:normAutofit/>
          </a:bodyPr>
          <a:lstStyle/>
          <a:p>
            <a:pPr defTabSz="896066">
              <a:spcBef>
                <a:spcPct val="0"/>
              </a:spcBef>
            </a:pPr>
            <a:r>
              <a:rPr lang="en-US" sz="5488">
                <a:solidFill>
                  <a:schemeClr val="accent1"/>
                </a:solidFill>
              </a:rPr>
              <a:t>Outline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5BED685-869A-4765-9A6C-982C74E82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4152"/>
              </p:ext>
            </p:extLst>
          </p:nvPr>
        </p:nvGraphicFramePr>
        <p:xfrm>
          <a:off x="6924465" y="1525714"/>
          <a:ext cx="10307536" cy="692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50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A39-30FD-4EF3-946D-B77AD14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</a:t>
            </a:r>
            <a:r>
              <a:rPr lang="en-US" dirty="0"/>
              <a:t>UJI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8D86-1078-417E-A1F3-F97FB99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ED72D3-8318-4A79-ADDB-26897F9B148F}"/>
              </a:ext>
            </a:extLst>
          </p:cNvPr>
          <p:cNvSpPr/>
          <p:nvPr/>
        </p:nvSpPr>
        <p:spPr>
          <a:xfrm>
            <a:off x="11614787" y="3634003"/>
            <a:ext cx="5052758" cy="2016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/>
              <a:t>Disuplai dari </a:t>
            </a:r>
            <a:r>
              <a:rPr lang="en-US" sz="4800" dirty="0"/>
              <a:t>Power</a:t>
            </a:r>
            <a:r>
              <a:rPr lang="id-ID" sz="4800" dirty="0"/>
              <a:t> </a:t>
            </a:r>
            <a:r>
              <a:rPr lang="en-US" sz="4800" dirty="0"/>
              <a:t>Grid 10.000 </a:t>
            </a:r>
            <a:r>
              <a:rPr lang="en-US" sz="4800" dirty="0" err="1"/>
              <a:t>MVAsc</a:t>
            </a:r>
            <a:endParaRPr lang="id-ID" sz="4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2470-62FB-4476-8C44-1705B048663F}"/>
              </a:ext>
            </a:extLst>
          </p:cNvPr>
          <p:cNvSpPr/>
          <p:nvPr/>
        </p:nvSpPr>
        <p:spPr>
          <a:xfrm>
            <a:off x="11543134" y="6550268"/>
            <a:ext cx="5052758" cy="2016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Tegangan</a:t>
            </a:r>
            <a:r>
              <a:rPr lang="en-US" sz="5400" dirty="0"/>
              <a:t> s</a:t>
            </a:r>
            <a:r>
              <a:rPr lang="id-ID" sz="5400" dirty="0" err="1"/>
              <a:t>istem</a:t>
            </a:r>
            <a:r>
              <a:rPr lang="id-ID" sz="5400" dirty="0"/>
              <a:t> </a:t>
            </a:r>
            <a:r>
              <a:rPr lang="en-US" sz="5400" dirty="0"/>
              <a:t>150</a:t>
            </a:r>
            <a:r>
              <a:rPr lang="id-ID" sz="5400" dirty="0"/>
              <a:t> kV</a:t>
            </a:r>
            <a:r>
              <a:rPr lang="en-US" sz="5400" dirty="0"/>
              <a:t> – 20 kV</a:t>
            </a:r>
            <a:endParaRPr lang="id-ID" sz="5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0C619E-AAAB-59DF-7C65-5063E41C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943" y="2863516"/>
            <a:ext cx="7307732" cy="6906126"/>
          </a:xfrm>
        </p:spPr>
      </p:pic>
    </p:spTree>
    <p:extLst>
      <p:ext uri="{BB962C8B-B14F-4D97-AF65-F5344CB8AC3E}">
        <p14:creationId xmlns:p14="http://schemas.microsoft.com/office/powerpoint/2010/main" val="13010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006D5-9897-498B-B0D6-4B44E477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DE8BF5-9176-4B92-970C-5BAA9490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31042"/>
              </p:ext>
            </p:extLst>
          </p:nvPr>
        </p:nvGraphicFramePr>
        <p:xfrm>
          <a:off x="7458594" y="1942971"/>
          <a:ext cx="9192609" cy="2524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317">
                  <a:extLst>
                    <a:ext uri="{9D8B030D-6E8A-4147-A177-3AD203B41FA5}">
                      <a16:colId xmlns:a16="http://schemas.microsoft.com/office/drawing/2014/main" val="4184722831"/>
                    </a:ext>
                  </a:extLst>
                </a:gridCol>
                <a:gridCol w="1181382">
                  <a:extLst>
                    <a:ext uri="{9D8B030D-6E8A-4147-A177-3AD203B41FA5}">
                      <a16:colId xmlns:a16="http://schemas.microsoft.com/office/drawing/2014/main" val="835492003"/>
                    </a:ext>
                  </a:extLst>
                </a:gridCol>
                <a:gridCol w="2109915">
                  <a:extLst>
                    <a:ext uri="{9D8B030D-6E8A-4147-A177-3AD203B41FA5}">
                      <a16:colId xmlns:a16="http://schemas.microsoft.com/office/drawing/2014/main" val="89859131"/>
                    </a:ext>
                  </a:extLst>
                </a:gridCol>
                <a:gridCol w="1558123">
                  <a:extLst>
                    <a:ext uri="{9D8B030D-6E8A-4147-A177-3AD203B41FA5}">
                      <a16:colId xmlns:a16="http://schemas.microsoft.com/office/drawing/2014/main" val="3658021246"/>
                    </a:ext>
                  </a:extLst>
                </a:gridCol>
                <a:gridCol w="1589664">
                  <a:extLst>
                    <a:ext uri="{9D8B030D-6E8A-4147-A177-3AD203B41FA5}">
                      <a16:colId xmlns:a16="http://schemas.microsoft.com/office/drawing/2014/main" val="553926584"/>
                    </a:ext>
                  </a:extLst>
                </a:gridCol>
                <a:gridCol w="1181208">
                  <a:extLst>
                    <a:ext uri="{9D8B030D-6E8A-4147-A177-3AD203B41FA5}">
                      <a16:colId xmlns:a16="http://schemas.microsoft.com/office/drawing/2014/main" val="3721317696"/>
                    </a:ext>
                  </a:extLst>
                </a:gridCol>
              </a:tblGrid>
              <a:tr h="1129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Nomor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ID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Rele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Tegangan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endParaRPr lang="id-ID" sz="20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(kV)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Primer 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Backup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  <a:latin typeface="+mj-lt"/>
                        </a:rPr>
                        <a:t>Primer CT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850861742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RCB-2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20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13.240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-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4090231276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RCB-3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150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38.490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1.760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4374620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7E5B41-CD7F-486F-B005-012A987451FB}"/>
              </a:ext>
            </a:extLst>
          </p:cNvPr>
          <p:cNvSpPr txBox="1"/>
          <p:nvPr/>
        </p:nvSpPr>
        <p:spPr>
          <a:xfrm>
            <a:off x="7417660" y="1019641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/>
              <a:t>TIPIKAL </a:t>
            </a:r>
            <a:r>
              <a:rPr lang="en-US" sz="5400" dirty="0"/>
              <a:t>1</a:t>
            </a:r>
            <a:endParaRPr lang="id-ID" sz="5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4B847-8308-46D5-743C-06810D91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0" y="1019641"/>
            <a:ext cx="4140209" cy="85078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22A1B0-5863-0EAD-E50C-D2F43406D92B}"/>
              </a:ext>
            </a:extLst>
          </p:cNvPr>
          <p:cNvCxnSpPr>
            <a:cxnSpLocks/>
          </p:cNvCxnSpPr>
          <p:nvPr/>
        </p:nvCxnSpPr>
        <p:spPr>
          <a:xfrm flipV="1">
            <a:off x="3318385" y="3097161"/>
            <a:ext cx="0" cy="537929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4E6A13-7D96-F76C-0BBB-3CCFDF993DBC}"/>
              </a:ext>
            </a:extLst>
          </p:cNvPr>
          <p:cNvSpPr txBox="1"/>
          <p:nvPr/>
        </p:nvSpPr>
        <p:spPr>
          <a:xfrm>
            <a:off x="12862998" y="5156132"/>
            <a:ext cx="4140209" cy="363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id-ID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CB-3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Manufacture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ALSTOM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Tipe	: P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343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Tegangan	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150 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CB-3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	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300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/5 A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FLA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230,9 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@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Pickup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Step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0,01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TDS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0,025 – 1,2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Isc</a:t>
            </a: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38.490 A 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514350" algn="l"/>
                <a:tab pos="1965325" algn="l"/>
              </a:tabLst>
            </a:pP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Isc</a:t>
            </a: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1.760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@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spcAft>
                <a:spcPts val="800"/>
              </a:spcAft>
              <a:tabLst>
                <a:tab pos="514350" algn="l"/>
                <a:tab pos="1965325" algn="l"/>
              </a:tabLst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Kurva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TCC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IEC </a:t>
            </a: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very Inverse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BAAEE-9F3B-3A1B-4B0F-3C3B63BC841E}"/>
              </a:ext>
            </a:extLst>
          </p:cNvPr>
          <p:cNvSpPr txBox="1"/>
          <p:nvPr/>
        </p:nvSpPr>
        <p:spPr>
          <a:xfrm>
            <a:off x="7261860" y="5159573"/>
            <a:ext cx="4823460" cy="373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  <a:tabLst>
                <a:tab pos="1965325" algn="l"/>
              </a:tabLst>
            </a:pPr>
            <a:r>
              <a:rPr lang="id-ID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CB2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Manufacture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ALSTOM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Tipe	: P 142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Tegangan	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 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CB-2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	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/5 A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FLA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1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.732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@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Pickup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Step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0,01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TDS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: 0,025 – 1,2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IscMax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13.240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@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kV</a:t>
            </a:r>
            <a:endParaRPr lang="id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spcAft>
                <a:spcPts val="800"/>
              </a:spcAft>
              <a:tabLst>
                <a:tab pos="1965325" algn="l"/>
              </a:tabLst>
            </a:pP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IscMax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id-ID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endParaRPr lang="en-US" sz="2400" i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28600">
              <a:lnSpc>
                <a:spcPct val="107000"/>
              </a:lnSpc>
              <a:spcAft>
                <a:spcPts val="800"/>
              </a:spcAft>
              <a:tabLst>
                <a:tab pos="1965325" algn="l"/>
              </a:tabLst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Kurva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TCC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	: IEC </a:t>
            </a:r>
            <a:r>
              <a:rPr lang="en-US" sz="1800" i="1" dirty="0">
                <a:effectLst/>
                <a:latin typeface="+mj-lt"/>
                <a:ea typeface="Calibri" panose="020F0502020204030204" pitchFamily="34" charset="0"/>
              </a:rPr>
              <a:t>very Inverse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77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99-C2B9-43C5-B41E-D839CD3EF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TIPIKAL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C4136-96C2-451E-B179-2D659C3EA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6DFCE-6F7F-4BDC-91AC-F80F1EE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94DD74-425C-043D-1A4B-5C7FFA55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0" y="1019641"/>
            <a:ext cx="4140209" cy="850781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599A39-EEE4-FE13-F543-6460A402D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97775"/>
              </p:ext>
            </p:extLst>
          </p:nvPr>
        </p:nvGraphicFramePr>
        <p:xfrm>
          <a:off x="7100929" y="3884240"/>
          <a:ext cx="9192609" cy="2524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317">
                  <a:extLst>
                    <a:ext uri="{9D8B030D-6E8A-4147-A177-3AD203B41FA5}">
                      <a16:colId xmlns:a16="http://schemas.microsoft.com/office/drawing/2014/main" val="4184722831"/>
                    </a:ext>
                  </a:extLst>
                </a:gridCol>
                <a:gridCol w="1181382">
                  <a:extLst>
                    <a:ext uri="{9D8B030D-6E8A-4147-A177-3AD203B41FA5}">
                      <a16:colId xmlns:a16="http://schemas.microsoft.com/office/drawing/2014/main" val="835492003"/>
                    </a:ext>
                  </a:extLst>
                </a:gridCol>
                <a:gridCol w="2109915">
                  <a:extLst>
                    <a:ext uri="{9D8B030D-6E8A-4147-A177-3AD203B41FA5}">
                      <a16:colId xmlns:a16="http://schemas.microsoft.com/office/drawing/2014/main" val="89859131"/>
                    </a:ext>
                  </a:extLst>
                </a:gridCol>
                <a:gridCol w="1558123">
                  <a:extLst>
                    <a:ext uri="{9D8B030D-6E8A-4147-A177-3AD203B41FA5}">
                      <a16:colId xmlns:a16="http://schemas.microsoft.com/office/drawing/2014/main" val="3658021246"/>
                    </a:ext>
                  </a:extLst>
                </a:gridCol>
                <a:gridCol w="1589664">
                  <a:extLst>
                    <a:ext uri="{9D8B030D-6E8A-4147-A177-3AD203B41FA5}">
                      <a16:colId xmlns:a16="http://schemas.microsoft.com/office/drawing/2014/main" val="553926584"/>
                    </a:ext>
                  </a:extLst>
                </a:gridCol>
                <a:gridCol w="1181208">
                  <a:extLst>
                    <a:ext uri="{9D8B030D-6E8A-4147-A177-3AD203B41FA5}">
                      <a16:colId xmlns:a16="http://schemas.microsoft.com/office/drawing/2014/main" val="3721317696"/>
                    </a:ext>
                  </a:extLst>
                </a:gridCol>
              </a:tblGrid>
              <a:tr h="1129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Nomor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ID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Rele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Tegangan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endParaRPr lang="id-ID" sz="20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(kV)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Primer 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Backup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  <a:latin typeface="+mj-lt"/>
                        </a:rPr>
                        <a:t>Primer CT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850861742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RCB-2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20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13.240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-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4090231276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RCB-3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150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38.490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1.760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43746207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AC34F-B538-4773-A89B-E5727DD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008CBDE-0225-4EC4-840B-A01B630AC0E5}"/>
              </a:ext>
            </a:extLst>
          </p:cNvPr>
          <p:cNvSpPr/>
          <p:nvPr/>
        </p:nvSpPr>
        <p:spPr>
          <a:xfrm>
            <a:off x="3574137" y="8086252"/>
            <a:ext cx="393428" cy="500123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CC79-4888-4953-997E-05D1D498D0C5}"/>
              </a:ext>
            </a:extLst>
          </p:cNvPr>
          <p:cNvSpPr/>
          <p:nvPr/>
        </p:nvSpPr>
        <p:spPr>
          <a:xfrm>
            <a:off x="6843252" y="5040321"/>
            <a:ext cx="9763520" cy="16488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730D4D-770D-44A6-A6A8-A2612AC05EC2}"/>
              </a:ext>
            </a:extLst>
          </p:cNvPr>
          <p:cNvSpPr/>
          <p:nvPr/>
        </p:nvSpPr>
        <p:spPr>
          <a:xfrm>
            <a:off x="12229081" y="5040311"/>
            <a:ext cx="1059218" cy="70155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3411A-2E3E-46CC-923C-54A7EA645B77}"/>
              </a:ext>
            </a:extLst>
          </p:cNvPr>
          <p:cNvSpPr/>
          <p:nvPr/>
        </p:nvSpPr>
        <p:spPr>
          <a:xfrm>
            <a:off x="13766407" y="5741863"/>
            <a:ext cx="1059218" cy="666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</p:spTree>
    <p:extLst>
      <p:ext uri="{BB962C8B-B14F-4D97-AF65-F5344CB8AC3E}">
        <p14:creationId xmlns:p14="http://schemas.microsoft.com/office/powerpoint/2010/main" val="23783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FD0FD5-E5C5-0616-3744-97ABC26B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68900"/>
              </p:ext>
            </p:extLst>
          </p:nvPr>
        </p:nvGraphicFramePr>
        <p:xfrm>
          <a:off x="6702765" y="4619888"/>
          <a:ext cx="9192609" cy="2524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317">
                  <a:extLst>
                    <a:ext uri="{9D8B030D-6E8A-4147-A177-3AD203B41FA5}">
                      <a16:colId xmlns:a16="http://schemas.microsoft.com/office/drawing/2014/main" val="4184722831"/>
                    </a:ext>
                  </a:extLst>
                </a:gridCol>
                <a:gridCol w="1181382">
                  <a:extLst>
                    <a:ext uri="{9D8B030D-6E8A-4147-A177-3AD203B41FA5}">
                      <a16:colId xmlns:a16="http://schemas.microsoft.com/office/drawing/2014/main" val="835492003"/>
                    </a:ext>
                  </a:extLst>
                </a:gridCol>
                <a:gridCol w="2109915">
                  <a:extLst>
                    <a:ext uri="{9D8B030D-6E8A-4147-A177-3AD203B41FA5}">
                      <a16:colId xmlns:a16="http://schemas.microsoft.com/office/drawing/2014/main" val="89859131"/>
                    </a:ext>
                  </a:extLst>
                </a:gridCol>
                <a:gridCol w="1558123">
                  <a:extLst>
                    <a:ext uri="{9D8B030D-6E8A-4147-A177-3AD203B41FA5}">
                      <a16:colId xmlns:a16="http://schemas.microsoft.com/office/drawing/2014/main" val="3658021246"/>
                    </a:ext>
                  </a:extLst>
                </a:gridCol>
                <a:gridCol w="1589664">
                  <a:extLst>
                    <a:ext uri="{9D8B030D-6E8A-4147-A177-3AD203B41FA5}">
                      <a16:colId xmlns:a16="http://schemas.microsoft.com/office/drawing/2014/main" val="553926584"/>
                    </a:ext>
                  </a:extLst>
                </a:gridCol>
                <a:gridCol w="1181208">
                  <a:extLst>
                    <a:ext uri="{9D8B030D-6E8A-4147-A177-3AD203B41FA5}">
                      <a16:colId xmlns:a16="http://schemas.microsoft.com/office/drawing/2014/main" val="3721317696"/>
                    </a:ext>
                  </a:extLst>
                </a:gridCol>
              </a:tblGrid>
              <a:tr h="1129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Nomor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ID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Rele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Tegangan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endParaRPr lang="id-ID" sz="20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(kV)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Primer 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Isc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Max Backup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  <a:latin typeface="+mj-lt"/>
                        </a:rPr>
                        <a:t>Primer CT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850861742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RCB-2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20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13.240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-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4090231276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id-ID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RCB-3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150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38.490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1.760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id-ID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408" marR="134408" marT="0" marB="0" anchor="ctr"/>
                </a:tc>
                <a:extLst>
                  <a:ext uri="{0D108BD9-81ED-4DB2-BD59-A6C34878D82A}">
                    <a16:rowId xmlns:a16="http://schemas.microsoft.com/office/drawing/2014/main" val="243746207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AC34F-B538-4773-A89B-E5727DD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CC79-4888-4953-997E-05D1D498D0C5}"/>
              </a:ext>
            </a:extLst>
          </p:cNvPr>
          <p:cNvSpPr/>
          <p:nvPr/>
        </p:nvSpPr>
        <p:spPr>
          <a:xfrm>
            <a:off x="6474542" y="5636919"/>
            <a:ext cx="9660193" cy="16488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3411A-2E3E-46CC-923C-54A7EA645B77}"/>
              </a:ext>
            </a:extLst>
          </p:cNvPr>
          <p:cNvSpPr/>
          <p:nvPr/>
        </p:nvSpPr>
        <p:spPr>
          <a:xfrm>
            <a:off x="11830878" y="6542461"/>
            <a:ext cx="1029718" cy="59659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7BAE0C-117A-C651-53FF-3D294F13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0" y="1019641"/>
            <a:ext cx="4140209" cy="8507817"/>
          </a:xfrm>
          <a:prstGeom prst="rect">
            <a:avLst/>
          </a:prstGeom>
        </p:spPr>
      </p:pic>
      <p:sp>
        <p:nvSpPr>
          <p:cNvPr id="5" name="Lightning Bolt 4">
            <a:extLst>
              <a:ext uri="{FF2B5EF4-FFF2-40B4-BE49-F238E27FC236}">
                <a16:creationId xmlns:a16="http://schemas.microsoft.com/office/drawing/2014/main" id="{A008CBDE-0225-4EC4-840B-A01B630AC0E5}"/>
              </a:ext>
            </a:extLst>
          </p:cNvPr>
          <p:cNvSpPr/>
          <p:nvPr/>
        </p:nvSpPr>
        <p:spPr>
          <a:xfrm>
            <a:off x="3474780" y="5023487"/>
            <a:ext cx="393428" cy="500123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</p:spTree>
    <p:extLst>
      <p:ext uri="{BB962C8B-B14F-4D97-AF65-F5344CB8AC3E}">
        <p14:creationId xmlns:p14="http://schemas.microsoft.com/office/powerpoint/2010/main" val="37676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463" y="672041"/>
            <a:ext cx="5543890" cy="139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9135" y="666813"/>
            <a:ext cx="5543890" cy="1448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53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41" y="672041"/>
            <a:ext cx="5543889" cy="1344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55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463" y="4535788"/>
            <a:ext cx="16860569" cy="4857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57">
            <a:extLst>
              <a:ext uri="{FF2B5EF4-FFF2-40B4-BE49-F238E27FC236}">
                <a16:creationId xmlns:a16="http://schemas.microsoft.com/office/drawing/2014/main" id="{A554FB41-DD9E-4E3C-9125-4A73CAC6F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51487" cy="10080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59">
            <a:extLst>
              <a:ext uri="{FF2B5EF4-FFF2-40B4-BE49-F238E27FC236}">
                <a16:creationId xmlns:a16="http://schemas.microsoft.com/office/drawing/2014/main" id="{9DB08A8F-2EE8-4684-9268-5B55B15AF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463" y="666813"/>
            <a:ext cx="16914562" cy="8726725"/>
            <a:chOff x="446534" y="453643"/>
            <a:chExt cx="11298933" cy="59369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4410F94-EAE0-4340-8DC8-14643A90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199467"/>
              <a:ext cx="7497730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61">
              <a:extLst>
                <a:ext uri="{FF2B5EF4-FFF2-40B4-BE49-F238E27FC236}">
                  <a16:creationId xmlns:a16="http://schemas.microsoft.com/office/drawing/2014/main" id="{187140D1-2D09-46FB-B4B5-644DF5905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4DB160-C3EF-4C19-8692-6370F34A3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938E09F6-D249-4E14-AD27-AEAC11347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0C853D-A8FD-4F01-A305-CD451668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47" y="6371809"/>
            <a:ext cx="10820970" cy="1676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/>
              <a:t>Parameter input program tipikal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5E86-2207-4D70-A58D-DCDFCF12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401" y="8754969"/>
            <a:ext cx="1521616" cy="53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90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6F1E3-4ADE-2128-19B4-749CC8AE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270" y="1093557"/>
            <a:ext cx="4140209" cy="8507817"/>
          </a:xfrm>
          <a:prstGeom prst="rect">
            <a:avLst/>
          </a:prstGeom>
        </p:spPr>
      </p:pic>
      <p:sp>
        <p:nvSpPr>
          <p:cNvPr id="78" name="Slide Number Placeholder 1">
            <a:extLst>
              <a:ext uri="{FF2B5EF4-FFF2-40B4-BE49-F238E27FC236}">
                <a16:creationId xmlns:a16="http://schemas.microsoft.com/office/drawing/2014/main" id="{0DED375E-BFEF-4828-8F7A-1D68B9AFA5E5}"/>
              </a:ext>
            </a:extLst>
          </p:cNvPr>
          <p:cNvSpPr txBox="1">
            <a:spLocks/>
          </p:cNvSpPr>
          <p:nvPr/>
        </p:nvSpPr>
        <p:spPr>
          <a:xfrm>
            <a:off x="15805830" y="8748612"/>
            <a:ext cx="15756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C22CD-30D5-D475-6620-74FFAE9F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1" y="1086874"/>
            <a:ext cx="11369974" cy="48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78D45-603B-422C-9D1F-0130A6B8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7FCC99-F306-429D-A37C-3960A48A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9623"/>
              </p:ext>
            </p:extLst>
          </p:nvPr>
        </p:nvGraphicFramePr>
        <p:xfrm>
          <a:off x="629761" y="1124848"/>
          <a:ext cx="4470449" cy="7630123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676156">
                  <a:extLst>
                    <a:ext uri="{9D8B030D-6E8A-4147-A177-3AD203B41FA5}">
                      <a16:colId xmlns:a16="http://schemas.microsoft.com/office/drawing/2014/main" val="1547506417"/>
                    </a:ext>
                  </a:extLst>
                </a:gridCol>
                <a:gridCol w="1435956">
                  <a:extLst>
                    <a:ext uri="{9D8B030D-6E8A-4147-A177-3AD203B41FA5}">
                      <a16:colId xmlns:a16="http://schemas.microsoft.com/office/drawing/2014/main" val="3306910934"/>
                    </a:ext>
                  </a:extLst>
                </a:gridCol>
                <a:gridCol w="1358337">
                  <a:extLst>
                    <a:ext uri="{9D8B030D-6E8A-4147-A177-3AD203B41FA5}">
                      <a16:colId xmlns:a16="http://schemas.microsoft.com/office/drawing/2014/main" val="1005470791"/>
                    </a:ext>
                  </a:extLst>
                </a:gridCol>
              </a:tblGrid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Populasi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TDS Rele 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TDS Rele 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598541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0247368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05234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810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369528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537665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336012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9874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298250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271317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821104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716946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44352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36531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6181862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090400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706275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397949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2759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8160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388918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317597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07483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470652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531738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957202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041437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33143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904160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385856"/>
                  </a:ext>
                </a:extLst>
              </a:tr>
              <a:tr h="246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9172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E1080D-FB2E-4AE8-A91C-6BA66DF1F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29194"/>
              </p:ext>
            </p:extLst>
          </p:nvPr>
        </p:nvGraphicFramePr>
        <p:xfrm>
          <a:off x="7724459" y="1126011"/>
          <a:ext cx="7721599" cy="789095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3909773">
                  <a:extLst>
                    <a:ext uri="{9D8B030D-6E8A-4147-A177-3AD203B41FA5}">
                      <a16:colId xmlns:a16="http://schemas.microsoft.com/office/drawing/2014/main" val="2509793264"/>
                    </a:ext>
                  </a:extLst>
                </a:gridCol>
                <a:gridCol w="3811826">
                  <a:extLst>
                    <a:ext uri="{9D8B030D-6E8A-4147-A177-3AD203B41FA5}">
                      <a16:colId xmlns:a16="http://schemas.microsoft.com/office/drawing/2014/main" val="2934141719"/>
                    </a:ext>
                  </a:extLst>
                </a:gridCol>
              </a:tblGrid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Populasi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Cost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698763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796149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185517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1,7927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4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4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0613763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5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014547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</a:t>
                      </a:r>
                      <a:endParaRPr lang="id-ID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398115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7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1,1079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283935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8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767283"/>
                  </a:ext>
                </a:extLst>
              </a:tr>
              <a:tr h="236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9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058802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10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3551642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11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318541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12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57203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13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5370811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14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30504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15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56364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16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1,6761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22118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17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411237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18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339398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19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15031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20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662208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21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1,8136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996172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22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1052849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23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1,6261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786719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24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482598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25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1,8461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95049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26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5952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27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341932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28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063115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29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570005"/>
                  </a:ext>
                </a:extLst>
              </a:tr>
              <a:tr h="25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30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1,5473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22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68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B156-0F04-4F52-ADAD-DE21E944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2D574B-E37E-44A3-8B6A-C7732465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77884"/>
              </p:ext>
            </p:extLst>
          </p:nvPr>
        </p:nvGraphicFramePr>
        <p:xfrm>
          <a:off x="405576" y="1459017"/>
          <a:ext cx="7280246" cy="6017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657">
                  <a:extLst>
                    <a:ext uri="{9D8B030D-6E8A-4147-A177-3AD203B41FA5}">
                      <a16:colId xmlns:a16="http://schemas.microsoft.com/office/drawing/2014/main" val="280929788"/>
                    </a:ext>
                  </a:extLst>
                </a:gridCol>
                <a:gridCol w="2039117">
                  <a:extLst>
                    <a:ext uri="{9D8B030D-6E8A-4147-A177-3AD203B41FA5}">
                      <a16:colId xmlns:a16="http://schemas.microsoft.com/office/drawing/2014/main" val="3973390320"/>
                    </a:ext>
                  </a:extLst>
                </a:gridCol>
                <a:gridCol w="2040736">
                  <a:extLst>
                    <a:ext uri="{9D8B030D-6E8A-4147-A177-3AD203B41FA5}">
                      <a16:colId xmlns:a16="http://schemas.microsoft.com/office/drawing/2014/main" val="1474328380"/>
                    </a:ext>
                  </a:extLst>
                </a:gridCol>
                <a:gridCol w="2040736">
                  <a:extLst>
                    <a:ext uri="{9D8B030D-6E8A-4147-A177-3AD203B41FA5}">
                      <a16:colId xmlns:a16="http://schemas.microsoft.com/office/drawing/2014/main" val="3395714561"/>
                    </a:ext>
                  </a:extLst>
                </a:gridCol>
              </a:tblGrid>
              <a:tr h="1364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Iterasi</a:t>
                      </a:r>
                      <a:endParaRPr lang="id-ID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Cost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 err="1">
                          <a:effectLst/>
                        </a:rPr>
                        <a:t>TDS</a:t>
                      </a:r>
                      <a:r>
                        <a:rPr lang="id-ID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RCB</a:t>
                      </a: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id-ID" sz="2400" dirty="0">
                          <a:effectLst/>
                        </a:rPr>
                        <a:t>2</a:t>
                      </a:r>
                      <a:endParaRPr lang="id-ID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 err="1">
                          <a:effectLst/>
                        </a:rPr>
                        <a:t>TDS</a:t>
                      </a:r>
                      <a:r>
                        <a:rPr lang="id-ID" sz="2400" dirty="0">
                          <a:effectLst/>
                        </a:rPr>
                        <a:t> R</a:t>
                      </a:r>
                      <a:r>
                        <a:rPr lang="en-US" sz="2400" dirty="0">
                          <a:effectLst/>
                        </a:rPr>
                        <a:t>CB-</a:t>
                      </a:r>
                      <a:r>
                        <a:rPr lang="id-ID" sz="2400" dirty="0">
                          <a:effectLst/>
                        </a:rPr>
                        <a:t>3</a:t>
                      </a:r>
                      <a:endParaRPr lang="id-ID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732505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0,3443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091185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0,3443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3043121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0,2628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0,225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534400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0,2628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0,225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965932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0,2628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0,225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3269949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.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351317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50</a:t>
                      </a:r>
                      <a:endParaRPr lang="id-ID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0,2628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0,225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488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B06D52-321F-449F-BE6B-907940E98527}"/>
              </a:ext>
            </a:extLst>
          </p:cNvPr>
          <p:cNvSpPr txBox="1"/>
          <p:nvPr/>
        </p:nvSpPr>
        <p:spPr>
          <a:xfrm>
            <a:off x="11240825" y="7872176"/>
            <a:ext cx="535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/>
              <a:t>Konvergen pada iterasi ke </a:t>
            </a:r>
            <a:r>
              <a:rPr lang="en-US" sz="3600" dirty="0"/>
              <a:t>2</a:t>
            </a:r>
            <a:endParaRPr lang="id-ID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A227F-C9E4-8F18-6EAF-3953B921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71" y="1835871"/>
            <a:ext cx="8229600" cy="58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2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C719435-686B-40D3-86C3-70671077BC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r="3993"/>
          <a:stretch>
            <a:fillRect/>
          </a:stretch>
        </p:blipFill>
        <p:spPr>
          <a:xfrm>
            <a:off x="2088362" y="788952"/>
            <a:ext cx="5797427" cy="5051408"/>
          </a:xfrm>
          <a:prstGeom prst="rect">
            <a:avLst/>
          </a:prstGeom>
        </p:spPr>
      </p:pic>
      <p:pic>
        <p:nvPicPr>
          <p:cNvPr id="5" name="Picture Placeholder 11" descr="A close up of a map&#10;&#10;Description generated with high confidence">
            <a:extLst>
              <a:ext uri="{FF2B5EF4-FFF2-40B4-BE49-F238E27FC236}">
                <a16:creationId xmlns:a16="http://schemas.microsoft.com/office/drawing/2014/main" id="{82061F25-9DF3-4E4B-AB9F-A45952B9399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r="7909"/>
          <a:stretch>
            <a:fillRect/>
          </a:stretch>
        </p:blipFill>
        <p:spPr>
          <a:xfrm>
            <a:off x="9619726" y="865109"/>
            <a:ext cx="6056409" cy="5051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BA83C-8A14-4F3C-A0BD-1B3A955C8195}"/>
              </a:ext>
            </a:extLst>
          </p:cNvPr>
          <p:cNvSpPr txBox="1"/>
          <p:nvPr/>
        </p:nvSpPr>
        <p:spPr>
          <a:xfrm>
            <a:off x="4412648" y="3022267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R</a:t>
            </a:r>
            <a:r>
              <a:rPr lang="en-US" sz="3200" dirty="0"/>
              <a:t>CB-</a:t>
            </a:r>
            <a:r>
              <a:rPr lang="id-ID" sz="3200" dirty="0"/>
              <a:t>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0E04-5DBB-44F0-9EC7-01EA96FD7693}"/>
              </a:ext>
            </a:extLst>
          </p:cNvPr>
          <p:cNvSpPr txBox="1"/>
          <p:nvPr/>
        </p:nvSpPr>
        <p:spPr>
          <a:xfrm>
            <a:off x="12391782" y="3022268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R</a:t>
            </a:r>
            <a:r>
              <a:rPr lang="en-US" sz="3200" dirty="0"/>
              <a:t>CB-3</a:t>
            </a:r>
            <a:endParaRPr lang="id-ID" sz="32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D66700E-D4C6-45EC-89BD-9C59CF919BE7}"/>
              </a:ext>
            </a:extLst>
          </p:cNvPr>
          <p:cNvSpPr txBox="1">
            <a:spLocks/>
          </p:cNvSpPr>
          <p:nvPr/>
        </p:nvSpPr>
        <p:spPr>
          <a:xfrm>
            <a:off x="15958230" y="8901012"/>
            <a:ext cx="15756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5D5C6-E732-426B-FEE6-30492D83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45" y="5751872"/>
            <a:ext cx="5279459" cy="3996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5FBB8-7DBA-905F-931C-36FD9B4C8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711" y="5840360"/>
            <a:ext cx="579742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BB60F-88B5-0DE0-D587-7D3A2BD6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665" y="1382816"/>
            <a:ext cx="6997748" cy="5622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159BA-8F0B-2D06-4990-EA795F89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82816"/>
            <a:ext cx="6622026" cy="5622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BA83C-8A14-4F3C-A0BD-1B3A955C8195}"/>
              </a:ext>
            </a:extLst>
          </p:cNvPr>
          <p:cNvSpPr txBox="1"/>
          <p:nvPr/>
        </p:nvSpPr>
        <p:spPr>
          <a:xfrm>
            <a:off x="4412648" y="3609375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R</a:t>
            </a:r>
            <a:r>
              <a:rPr lang="en-US" sz="3200" dirty="0"/>
              <a:t>CB-</a:t>
            </a:r>
            <a:r>
              <a:rPr lang="id-ID" sz="3200" dirty="0"/>
              <a:t>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0E04-5DBB-44F0-9EC7-01EA96FD7693}"/>
              </a:ext>
            </a:extLst>
          </p:cNvPr>
          <p:cNvSpPr txBox="1"/>
          <p:nvPr/>
        </p:nvSpPr>
        <p:spPr>
          <a:xfrm>
            <a:off x="12848982" y="3730190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R</a:t>
            </a:r>
            <a:r>
              <a:rPr lang="en-US" sz="3200" dirty="0"/>
              <a:t>CB-3</a:t>
            </a:r>
            <a:endParaRPr lang="id-ID" sz="32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D66700E-D4C6-45EC-89BD-9C59CF919BE7}"/>
              </a:ext>
            </a:extLst>
          </p:cNvPr>
          <p:cNvSpPr txBox="1">
            <a:spLocks/>
          </p:cNvSpPr>
          <p:nvPr/>
        </p:nvSpPr>
        <p:spPr>
          <a:xfrm>
            <a:off x="15958230" y="8901012"/>
            <a:ext cx="15756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7F48F-F412-8B81-5FDA-44B6426BFA33}"/>
              </a:ext>
            </a:extLst>
          </p:cNvPr>
          <p:cNvSpPr txBox="1"/>
          <p:nvPr/>
        </p:nvSpPr>
        <p:spPr>
          <a:xfrm>
            <a:off x="3151084" y="799860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/>
              <a:t>TDS dipilih =  0,</a:t>
            </a:r>
            <a:r>
              <a:rPr lang="en-US" sz="3600" dirty="0"/>
              <a:t>0</a:t>
            </a:r>
            <a:r>
              <a:rPr lang="id-ID" sz="36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DC61F-9198-6DE5-8BCC-69E903F3BBD9}"/>
              </a:ext>
            </a:extLst>
          </p:cNvPr>
          <p:cNvSpPr txBox="1"/>
          <p:nvPr/>
        </p:nvSpPr>
        <p:spPr>
          <a:xfrm>
            <a:off x="11719482" y="7998603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/>
              <a:t>TDS dipilih =  0,</a:t>
            </a:r>
            <a:r>
              <a:rPr lang="en-US" sz="3600" dirty="0"/>
              <a:t>22</a:t>
            </a:r>
            <a:r>
              <a:rPr lang="id-ID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915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11F7-3912-4463-A539-A46D64D2B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9A19-5979-48D6-B597-8A89536FD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7FE86-C50C-4A42-BD77-379A3749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05831" y="8580685"/>
            <a:ext cx="1521616" cy="536700"/>
          </a:xfrm>
        </p:spPr>
        <p:txBody>
          <a:bodyPr/>
          <a:lstStyle/>
          <a:p>
            <a:fld id="{6D22F896-40B5-4ADD-8801-0D06FADFA095}" type="slidenum">
              <a:rPr lang="en-US" sz="5488">
                <a:solidFill>
                  <a:schemeClr val="bg1"/>
                </a:solidFill>
              </a:rPr>
              <a:t>3</a:t>
            </a:fld>
            <a:endParaRPr lang="en-US" sz="548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1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3D337-C50F-4531-8399-C3A9553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05830" y="9408583"/>
            <a:ext cx="1521616" cy="53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z="90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9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F68F6-D89B-43CD-A03D-15E2F622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45" y="1660095"/>
            <a:ext cx="16457401" cy="21001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id-ID" sz="3600" dirty="0">
                <a:solidFill>
                  <a:schemeClr val="accent1"/>
                </a:solidFill>
              </a:rPr>
              <a:t>Output program tipikal 1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7658F-FE16-D0D6-8DAC-9C7DA29E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7" y="4102971"/>
            <a:ext cx="13736282" cy="4317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6922F-3471-A807-A460-CED7E31A4C3E}"/>
              </a:ext>
            </a:extLst>
          </p:cNvPr>
          <p:cNvSpPr txBox="1"/>
          <p:nvPr/>
        </p:nvSpPr>
        <p:spPr>
          <a:xfrm>
            <a:off x="924042" y="9085417"/>
            <a:ext cx="3078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*Relay No. 1  = RCB-2</a:t>
            </a:r>
          </a:p>
          <a:p>
            <a:r>
              <a:rPr lang="en-US" sz="2400" dirty="0"/>
              <a:t>**Relay No. 2 = RCB-3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4779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94DD74-425C-043D-1A4B-5C7FFA55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0" y="1019641"/>
            <a:ext cx="4140209" cy="85078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AC34F-B538-4773-A89B-E5727DD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008CBDE-0225-4EC4-840B-A01B630AC0E5}"/>
              </a:ext>
            </a:extLst>
          </p:cNvPr>
          <p:cNvSpPr/>
          <p:nvPr/>
        </p:nvSpPr>
        <p:spPr>
          <a:xfrm>
            <a:off x="3574137" y="8086252"/>
            <a:ext cx="393428" cy="500123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ADE6FB-6F9D-0A0F-5F71-7B47AECA0336}"/>
              </a:ext>
            </a:extLst>
          </p:cNvPr>
          <p:cNvSpPr/>
          <p:nvPr/>
        </p:nvSpPr>
        <p:spPr>
          <a:xfrm rot="9974724">
            <a:off x="4593180" y="6635527"/>
            <a:ext cx="1255498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3C5D992-5A15-6EA2-C2B6-40BBDF3EF8E6}"/>
              </a:ext>
            </a:extLst>
          </p:cNvPr>
          <p:cNvSpPr/>
          <p:nvPr/>
        </p:nvSpPr>
        <p:spPr>
          <a:xfrm rot="9974724">
            <a:off x="4426152" y="3724380"/>
            <a:ext cx="1255498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21998-1B56-DAED-3D99-7FF9C1E08FBC}"/>
              </a:ext>
            </a:extLst>
          </p:cNvPr>
          <p:cNvSpPr txBox="1"/>
          <p:nvPr/>
        </p:nvSpPr>
        <p:spPr>
          <a:xfrm>
            <a:off x="5743366" y="6984064"/>
            <a:ext cx="41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Waktu operasi R</a:t>
            </a:r>
            <a:r>
              <a:rPr lang="en-US" sz="2400" dirty="0"/>
              <a:t>CB-</a:t>
            </a:r>
            <a:r>
              <a:rPr lang="id-ID" sz="2400" dirty="0"/>
              <a:t>2 = 0,1</a:t>
            </a:r>
            <a:r>
              <a:rPr lang="en-US" sz="2400" dirty="0"/>
              <a:t>08</a:t>
            </a:r>
            <a:r>
              <a:rPr lang="id-ID" sz="2400" dirty="0"/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60FE1-827A-D9B7-FE55-93CDA82AF9B0}"/>
              </a:ext>
            </a:extLst>
          </p:cNvPr>
          <p:cNvSpPr txBox="1"/>
          <p:nvPr/>
        </p:nvSpPr>
        <p:spPr>
          <a:xfrm>
            <a:off x="5743366" y="4144469"/>
            <a:ext cx="41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Waktu operasi R</a:t>
            </a:r>
            <a:r>
              <a:rPr lang="en-US" sz="2400" dirty="0"/>
              <a:t>CB-3</a:t>
            </a:r>
            <a:r>
              <a:rPr lang="id-ID" sz="2400" dirty="0"/>
              <a:t> = 0,</a:t>
            </a:r>
            <a:r>
              <a:rPr lang="en-US" sz="2400" dirty="0"/>
              <a:t>485</a:t>
            </a:r>
            <a:r>
              <a:rPr lang="id-ID" sz="2400" dirty="0"/>
              <a:t> 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A9D8A-9ABF-C8FF-BBA1-FD1FF6023F05}"/>
              </a:ext>
            </a:extLst>
          </p:cNvPr>
          <p:cNvSpPr txBox="1"/>
          <p:nvPr/>
        </p:nvSpPr>
        <p:spPr>
          <a:xfrm>
            <a:off x="6920736" y="5564266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err="1"/>
              <a:t>CTI</a:t>
            </a:r>
            <a:r>
              <a:rPr lang="id-ID" sz="2400" dirty="0"/>
              <a:t> R</a:t>
            </a:r>
            <a:r>
              <a:rPr lang="en-US" sz="2400" dirty="0"/>
              <a:t>CB-2</a:t>
            </a:r>
            <a:r>
              <a:rPr lang="id-ID" sz="2400" dirty="0"/>
              <a:t> dan R</a:t>
            </a:r>
            <a:r>
              <a:rPr lang="en-US" sz="2400" dirty="0"/>
              <a:t>CB-3</a:t>
            </a:r>
            <a:r>
              <a:rPr lang="id-ID" sz="2400" dirty="0"/>
              <a:t> = 0,</a:t>
            </a:r>
            <a:r>
              <a:rPr lang="en-US" sz="2400" dirty="0"/>
              <a:t>377</a:t>
            </a:r>
            <a:r>
              <a:rPr lang="id-ID" sz="2400" dirty="0"/>
              <a:t> 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FF67F-3DCD-88BD-CB92-F1EB7114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784" y="1083490"/>
            <a:ext cx="5855659" cy="7665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6BB32AE9-F042-3698-6F60-F8722D311738}"/>
              </a:ext>
            </a:extLst>
          </p:cNvPr>
          <p:cNvSpPr txBox="1">
            <a:spLocks/>
          </p:cNvSpPr>
          <p:nvPr/>
        </p:nvSpPr>
        <p:spPr>
          <a:xfrm>
            <a:off x="924042" y="13623"/>
            <a:ext cx="16457401" cy="14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72038" rtl="0" eaLnBrk="1" latinLnBrk="0" hangingPunct="1">
              <a:spcBef>
                <a:spcPct val="0"/>
              </a:spcBef>
              <a:buNone/>
              <a:defRPr sz="4116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3600" dirty="0" err="1">
                <a:solidFill>
                  <a:schemeClr val="accent1"/>
                </a:solidFill>
              </a:rPr>
              <a:t>Validasi</a:t>
            </a:r>
            <a:r>
              <a:rPr lang="en-US" sz="3600" dirty="0">
                <a:solidFill>
                  <a:schemeClr val="accent1"/>
                </a:solidFill>
              </a:rPr>
              <a:t> pada </a:t>
            </a:r>
            <a:r>
              <a:rPr lang="en-US" sz="3600" dirty="0" err="1">
                <a:solidFill>
                  <a:schemeClr val="accent1"/>
                </a:solidFill>
              </a:rPr>
              <a:t>etap</a:t>
            </a:r>
            <a:r>
              <a:rPr lang="en-US" sz="3600" dirty="0">
                <a:solidFill>
                  <a:schemeClr val="accent1"/>
                </a:solidFill>
              </a:rPr>
              <a:t>: </a:t>
            </a:r>
            <a:r>
              <a:rPr lang="en-US" sz="3600" dirty="0" err="1">
                <a:solidFill>
                  <a:schemeClr val="accent1"/>
                </a:solidFill>
              </a:rPr>
              <a:t>Kurva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Tcc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3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AC34F-B538-4773-A89B-E5727DD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7BAE0C-117A-C651-53FF-3D294F13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20" y="1019641"/>
            <a:ext cx="4140209" cy="8507817"/>
          </a:xfrm>
          <a:prstGeom prst="rect">
            <a:avLst/>
          </a:prstGeom>
        </p:spPr>
      </p:pic>
      <p:sp>
        <p:nvSpPr>
          <p:cNvPr id="5" name="Lightning Bolt 4">
            <a:extLst>
              <a:ext uri="{FF2B5EF4-FFF2-40B4-BE49-F238E27FC236}">
                <a16:creationId xmlns:a16="http://schemas.microsoft.com/office/drawing/2014/main" id="{A008CBDE-0225-4EC4-840B-A01B630AC0E5}"/>
              </a:ext>
            </a:extLst>
          </p:cNvPr>
          <p:cNvSpPr/>
          <p:nvPr/>
        </p:nvSpPr>
        <p:spPr>
          <a:xfrm>
            <a:off x="3474780" y="5023487"/>
            <a:ext cx="393428" cy="500123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1" tIns="89606" rIns="179211" bIns="89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6991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FB876A-B248-6C28-0CC1-38DCB1971E9B}"/>
              </a:ext>
            </a:extLst>
          </p:cNvPr>
          <p:cNvSpPr/>
          <p:nvPr/>
        </p:nvSpPr>
        <p:spPr>
          <a:xfrm rot="9974724">
            <a:off x="4431069" y="3826942"/>
            <a:ext cx="1255498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95FE5-C2F3-A644-CD39-8FB652191309}"/>
              </a:ext>
            </a:extLst>
          </p:cNvPr>
          <p:cNvSpPr txBox="1"/>
          <p:nvPr/>
        </p:nvSpPr>
        <p:spPr>
          <a:xfrm>
            <a:off x="5601739" y="5868015"/>
            <a:ext cx="41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Waktu operasi R</a:t>
            </a:r>
            <a:r>
              <a:rPr lang="en-US" sz="2400" dirty="0"/>
              <a:t>CB-3</a:t>
            </a:r>
            <a:r>
              <a:rPr lang="id-ID" sz="2400" dirty="0"/>
              <a:t> = 0,</a:t>
            </a:r>
            <a:r>
              <a:rPr lang="en-US" sz="2400" dirty="0"/>
              <a:t>105</a:t>
            </a:r>
            <a:r>
              <a:rPr lang="id-ID" sz="2400" dirty="0"/>
              <a:t> 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867A8-CEB3-9FE1-D4B1-1F8FB9BA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272" y="1011043"/>
            <a:ext cx="6227178" cy="7737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D74FE30-A156-2E23-43B5-8F62E0C8AAB0}"/>
              </a:ext>
            </a:extLst>
          </p:cNvPr>
          <p:cNvSpPr txBox="1">
            <a:spLocks/>
          </p:cNvSpPr>
          <p:nvPr/>
        </p:nvSpPr>
        <p:spPr>
          <a:xfrm>
            <a:off x="924042" y="13623"/>
            <a:ext cx="16457401" cy="14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72038" rtl="0" eaLnBrk="1" latinLnBrk="0" hangingPunct="1">
              <a:spcBef>
                <a:spcPct val="0"/>
              </a:spcBef>
              <a:buNone/>
              <a:defRPr sz="4116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3600" dirty="0" err="1">
                <a:solidFill>
                  <a:schemeClr val="accent1"/>
                </a:solidFill>
              </a:rPr>
              <a:t>Validasi</a:t>
            </a:r>
            <a:r>
              <a:rPr lang="en-US" sz="3600" dirty="0">
                <a:solidFill>
                  <a:schemeClr val="accent1"/>
                </a:solidFill>
              </a:rPr>
              <a:t> pada </a:t>
            </a:r>
            <a:r>
              <a:rPr lang="en-US" sz="3600" dirty="0" err="1">
                <a:solidFill>
                  <a:schemeClr val="accent1"/>
                </a:solidFill>
              </a:rPr>
              <a:t>etap</a:t>
            </a:r>
            <a:r>
              <a:rPr lang="en-US" sz="3600" dirty="0">
                <a:solidFill>
                  <a:schemeClr val="accent1"/>
                </a:solidFill>
              </a:rPr>
              <a:t>: </a:t>
            </a:r>
            <a:r>
              <a:rPr lang="en-US" sz="3600" dirty="0" err="1">
                <a:solidFill>
                  <a:schemeClr val="accent1"/>
                </a:solidFill>
              </a:rPr>
              <a:t>Kurva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Tcc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7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01C9F-F62E-46E6-90D4-C78B0F6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103E3-FE31-441F-8604-0C569583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Rangkuman </a:t>
            </a:r>
            <a:r>
              <a:rPr lang="id-ID" dirty="0" err="1"/>
              <a:t>setting</a:t>
            </a:r>
            <a:r>
              <a:rPr lang="id-ID" dirty="0"/>
              <a:t> </a:t>
            </a:r>
            <a:r>
              <a:rPr lang="id-ID" dirty="0" err="1"/>
              <a:t>rele</a:t>
            </a:r>
            <a:r>
              <a:rPr lang="id-ID" dirty="0"/>
              <a:t> </a:t>
            </a:r>
            <a:r>
              <a:rPr lang="en-US" dirty="0"/>
              <a:t> </a:t>
            </a:r>
            <a:r>
              <a:rPr lang="id-ID" dirty="0"/>
              <a:t>TIPIKAL </a:t>
            </a:r>
            <a:r>
              <a:rPr lang="en-US" dirty="0"/>
              <a:t>1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83D054-06CB-43EB-9AF2-907CFEEC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70261"/>
              </p:ext>
            </p:extLst>
          </p:nvPr>
        </p:nvGraphicFramePr>
        <p:xfrm>
          <a:off x="6279144" y="2844474"/>
          <a:ext cx="8748000" cy="31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000">
                  <a:extLst>
                    <a:ext uri="{9D8B030D-6E8A-4147-A177-3AD203B41FA5}">
                      <a16:colId xmlns:a16="http://schemas.microsoft.com/office/drawing/2014/main" val="246923815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1784493586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672606077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 RELE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KONVERGEN PADA</a:t>
                      </a:r>
                    </a:p>
                    <a:p>
                      <a:pPr algn="ctr"/>
                      <a:r>
                        <a:rPr lang="en-US" sz="2000" dirty="0"/>
                        <a:t>ITERASI 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2459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RCB-2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0,0</a:t>
                      </a:r>
                      <a:r>
                        <a:rPr lang="id-ID" sz="2000" dirty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01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RCB-3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0,</a:t>
                      </a:r>
                      <a:r>
                        <a:rPr lang="en-US" sz="2000" dirty="0"/>
                        <a:t>22</a:t>
                      </a:r>
                      <a:r>
                        <a:rPr lang="id-ID" sz="2000" dirty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72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28BF-0A2C-49C8-BA92-67D14DB76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38986"/>
              </p:ext>
            </p:extLst>
          </p:nvPr>
        </p:nvGraphicFramePr>
        <p:xfrm>
          <a:off x="6279145" y="6736932"/>
          <a:ext cx="8712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00">
                  <a:extLst>
                    <a:ext uri="{9D8B030D-6E8A-4147-A177-3AD203B41FA5}">
                      <a16:colId xmlns:a16="http://schemas.microsoft.com/office/drawing/2014/main" val="2469238151"/>
                    </a:ext>
                  </a:extLst>
                </a:gridCol>
                <a:gridCol w="1742400">
                  <a:extLst>
                    <a:ext uri="{9D8B030D-6E8A-4147-A177-3AD203B41FA5}">
                      <a16:colId xmlns:a16="http://schemas.microsoft.com/office/drawing/2014/main" val="1784493586"/>
                    </a:ext>
                  </a:extLst>
                </a:gridCol>
                <a:gridCol w="1742400">
                  <a:extLst>
                    <a:ext uri="{9D8B030D-6E8A-4147-A177-3AD203B41FA5}">
                      <a16:colId xmlns:a16="http://schemas.microsoft.com/office/drawing/2014/main" val="2672606077"/>
                    </a:ext>
                  </a:extLst>
                </a:gridCol>
                <a:gridCol w="1742400">
                  <a:extLst>
                    <a:ext uri="{9D8B030D-6E8A-4147-A177-3AD203B41FA5}">
                      <a16:colId xmlns:a16="http://schemas.microsoft.com/office/drawing/2014/main" val="2055091696"/>
                    </a:ext>
                  </a:extLst>
                </a:gridCol>
                <a:gridCol w="1742400">
                  <a:extLst>
                    <a:ext uri="{9D8B030D-6E8A-4147-A177-3AD203B41FA5}">
                      <a16:colId xmlns:a16="http://schemas.microsoft.com/office/drawing/2014/main" val="2322178538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RELE </a:t>
                      </a:r>
                    </a:p>
                    <a:p>
                      <a:pPr algn="ctr"/>
                      <a:r>
                        <a:rPr lang="en-US" sz="2000" dirty="0"/>
                        <a:t>PRIMER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RELE</a:t>
                      </a:r>
                    </a:p>
                    <a:p>
                      <a:pPr algn="ctr"/>
                      <a:r>
                        <a:rPr lang="en-US" sz="2000" dirty="0"/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TARGET CTI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CTI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ERROR</a:t>
                      </a:r>
                    </a:p>
                    <a:p>
                      <a:pPr algn="ctr"/>
                      <a:r>
                        <a:rPr lang="en-US" sz="2000" dirty="0"/>
                        <a:t>CTI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2459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RCB-2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RCB-3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0,377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0,177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9501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2209A9-688F-DFCD-478E-C7F97326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5" y="2844474"/>
            <a:ext cx="4140209" cy="67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7CE-2903-427F-9C4C-9EBFA80E8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Kesimpulan dan saran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8ADD-2FF1-437B-8502-F9C65B763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5CA57-A20B-43E8-92AB-940070C0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0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169C9-2A6F-44EE-8E62-7881834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05D6A-F8FF-4312-B4D5-ABC249FC470F}"/>
              </a:ext>
            </a:extLst>
          </p:cNvPr>
          <p:cNvSpPr txBox="1"/>
          <p:nvPr/>
        </p:nvSpPr>
        <p:spPr>
          <a:xfrm>
            <a:off x="7545022" y="1474912"/>
            <a:ext cx="3161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/>
              <a:t>KESIMPULAN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29AF9-0174-48CB-92C9-FA2BBFB58F56}"/>
              </a:ext>
            </a:extLst>
          </p:cNvPr>
          <p:cNvSpPr/>
          <p:nvPr/>
        </p:nvSpPr>
        <p:spPr>
          <a:xfrm>
            <a:off x="6552313" y="2614288"/>
            <a:ext cx="5146859" cy="214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Program berbasis algoritma </a:t>
            </a:r>
            <a:r>
              <a:rPr lang="id-ID" sz="2400" i="1" dirty="0"/>
              <a:t>adaptive modified firefly </a:t>
            </a:r>
            <a:r>
              <a:rPr lang="id-ID" sz="2400" dirty="0"/>
              <a:t>dapat digunakan untuk mendapatkan nilai </a:t>
            </a:r>
            <a:r>
              <a:rPr lang="id-ID" sz="2400" i="1" dirty="0"/>
              <a:t>TDS</a:t>
            </a:r>
            <a:r>
              <a:rPr lang="id-ID" sz="2400" dirty="0"/>
              <a:t> yang minimum dan terkoordinasi dengan rele lainnya</a:t>
            </a:r>
            <a:r>
              <a:rPr lang="en-US" sz="2400" dirty="0"/>
              <a:t>.</a:t>
            </a:r>
            <a:endParaRPr lang="id-ID" sz="2400" dirty="0"/>
          </a:p>
          <a:p>
            <a:pPr algn="ctr"/>
            <a:endParaRPr lang="id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30A0CA-919E-4647-A26D-E60AEBD9DE06}"/>
              </a:ext>
            </a:extLst>
          </p:cNvPr>
          <p:cNvSpPr/>
          <p:nvPr/>
        </p:nvSpPr>
        <p:spPr>
          <a:xfrm>
            <a:off x="6552312" y="7472513"/>
            <a:ext cx="5146859" cy="154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/>
              <a:t>Hasil TDS yang didapat sudah sesuai dengan </a:t>
            </a:r>
            <a:r>
              <a:rPr lang="id-ID" sz="2400" i="1" dirty="0"/>
              <a:t>constraint</a:t>
            </a:r>
            <a:r>
              <a:rPr lang="id-ID" sz="2400" dirty="0"/>
              <a:t>, seperti waktu operasi minimum dan CTI</a:t>
            </a:r>
          </a:p>
          <a:p>
            <a:pPr algn="just"/>
            <a:endParaRPr lang="id-ID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43690B-6DBE-435E-A2EA-441F60C71F87}"/>
              </a:ext>
            </a:extLst>
          </p:cNvPr>
          <p:cNvSpPr/>
          <p:nvPr/>
        </p:nvSpPr>
        <p:spPr>
          <a:xfrm>
            <a:off x="6552312" y="5269555"/>
            <a:ext cx="5146859" cy="154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/>
              <a:t>Program dapat digunakan untuk menghitung rele dengan level tegangan yang berbeda.</a:t>
            </a:r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38123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ja-JP" dirty="0"/>
              <a:t>TERIMA KASIH</a:t>
            </a:r>
            <a:endParaRPr kumimoji="1" lang="ja-JP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06FDA5-B267-4001-8805-C39DF540F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586A9D-48DC-49D6-B729-0A74FE34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D6BE3F-6096-474F-85B7-AD0C64A5A7C9}"/>
              </a:ext>
            </a:extLst>
          </p:cNvPr>
          <p:cNvSpPr/>
          <p:nvPr/>
        </p:nvSpPr>
        <p:spPr>
          <a:xfrm>
            <a:off x="2703892" y="2916922"/>
            <a:ext cx="12268917" cy="1333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/>
              <a:t>Untuk meningkatkan keandalan dalam mengatasi gangguan, maka diperlukan adanya koordinasi antar rele</a:t>
            </a:r>
          </a:p>
          <a:p>
            <a:pPr algn="ctr"/>
            <a:endParaRPr lang="id-ID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BE245F-7972-495B-8F88-19710C21240A}"/>
              </a:ext>
            </a:extLst>
          </p:cNvPr>
          <p:cNvSpPr/>
          <p:nvPr/>
        </p:nvSpPr>
        <p:spPr>
          <a:xfrm>
            <a:off x="2703891" y="4806627"/>
            <a:ext cx="12268917" cy="1333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/>
              <a:t>Perlu dilakukan setting parameter rele untuk mendapatkan koordinasi yang baik, salah satunya adalah penentuan TDS</a:t>
            </a:r>
          </a:p>
          <a:p>
            <a:pPr algn="just"/>
            <a:endParaRPr lang="id-ID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B1D0F-E392-4993-9E8D-9E60BB104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id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C8E608-1D67-451F-0DC6-17D25D393DD1}"/>
              </a:ext>
            </a:extLst>
          </p:cNvPr>
          <p:cNvSpPr/>
          <p:nvPr/>
        </p:nvSpPr>
        <p:spPr>
          <a:xfrm>
            <a:off x="2703891" y="6774827"/>
            <a:ext cx="12268917" cy="1333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/>
              <a:t>Dalam menentukan nilai </a:t>
            </a:r>
            <a:r>
              <a:rPr lang="id-ID" sz="2800" dirty="0" err="1"/>
              <a:t>TDS</a:t>
            </a:r>
            <a:r>
              <a:rPr lang="id-ID" sz="2800" dirty="0"/>
              <a:t>, para teknisi umumnya menggunakan perhitungan manual dan melakukan pergeseran kurva secara manual sampai dirasa mendapatkan koordinasi yang tepat</a:t>
            </a: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A8EE-3BEF-493E-B6AA-624F3B6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297F-D370-4B31-8087-8C1A7499E7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6AB6-CD98-4166-ACB8-4C9C9729EA7A}"/>
              </a:ext>
            </a:extLst>
          </p:cNvPr>
          <p:cNvSpPr txBox="1"/>
          <p:nvPr/>
        </p:nvSpPr>
        <p:spPr>
          <a:xfrm>
            <a:off x="8006083" y="4454159"/>
            <a:ext cx="9375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4000" dirty="0"/>
              <a:t>Oleh karena itu dapat digunakan sebuah algorithma untuk menghitung TDS secara lebih cepat dan tepat.  Pada tugas akhir ini akan digunakan metode adaptive modified firefly algorithm</a:t>
            </a:r>
          </a:p>
          <a:p>
            <a:pPr algn="just"/>
            <a:endParaRPr lang="id-ID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40EC2-668E-4788-9A9D-47CA363FE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id-ID"/>
          </a:p>
        </p:txBody>
      </p:sp>
      <p:pic>
        <p:nvPicPr>
          <p:cNvPr id="12" name="Picture Placeholder 11" descr="A close up of a flower&#10;&#10;Description generated with very high confidence">
            <a:extLst>
              <a:ext uri="{FF2B5EF4-FFF2-40B4-BE49-F238E27FC236}">
                <a16:creationId xmlns:a16="http://schemas.microsoft.com/office/drawing/2014/main" id="{5F8879EE-3D94-4D9F-BB50-19FF4E6003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024" t="-354" r="37254" b="354"/>
          <a:stretch/>
        </p:blipFill>
        <p:spPr>
          <a:xfrm>
            <a:off x="2063973" y="3157407"/>
            <a:ext cx="4907024" cy="48177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1116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F933-3B2D-476B-8CA7-79B23879B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4602-72C7-4D49-A330-ED644B2CE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6B11-CFFA-47D1-8303-0781CC5B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507E-9CC5-49FC-AC98-0DF37A64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540" y="442563"/>
            <a:ext cx="12034424" cy="1680398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accent1"/>
                </a:solidFill>
              </a:rPr>
              <a:t>TUJUAN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01FC7-A8F6-4141-8DF5-E6BC10D7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1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40C543-07A3-4F43-B1BF-45B80FF3F9C8}"/>
              </a:ext>
            </a:extLst>
          </p:cNvPr>
          <p:cNvSpPr/>
          <p:nvPr/>
        </p:nvSpPr>
        <p:spPr>
          <a:xfrm>
            <a:off x="3225373" y="2553397"/>
            <a:ext cx="10627634" cy="320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dirty="0" err="1"/>
              <a:t>Mendapatkan</a:t>
            </a:r>
            <a:r>
              <a:rPr lang="en-US" sz="4400" dirty="0"/>
              <a:t> </a:t>
            </a:r>
            <a:r>
              <a:rPr lang="en-US" sz="4400" i="1" dirty="0"/>
              <a:t>time dial setting</a:t>
            </a:r>
            <a:r>
              <a:rPr lang="id-ID" sz="4400" i="1" dirty="0"/>
              <a:t>, I pickup, </a:t>
            </a:r>
            <a:r>
              <a:rPr lang="id-ID" sz="4400" dirty="0"/>
              <a:t>dan </a:t>
            </a:r>
            <a:r>
              <a:rPr lang="id-ID" sz="4400" i="1" dirty="0"/>
              <a:t>time operation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rel</a:t>
            </a:r>
            <a:r>
              <a:rPr lang="id-ID" sz="4400" dirty="0"/>
              <a:t>e </a:t>
            </a:r>
            <a:r>
              <a:rPr lang="en-US" sz="4400" i="1" dirty="0"/>
              <a:t>inverse</a:t>
            </a:r>
            <a:r>
              <a:rPr lang="en-US" sz="4400" dirty="0"/>
              <a:t> pada </a:t>
            </a:r>
            <a:r>
              <a:rPr lang="en-US" sz="4400" dirty="0" err="1"/>
              <a:t>sistem</a:t>
            </a:r>
            <a:r>
              <a:rPr lang="en-US" sz="4400" dirty="0"/>
              <a:t> uji </a:t>
            </a:r>
            <a:r>
              <a:rPr lang="en-US" sz="4400" dirty="0" err="1"/>
              <a:t>menggunakan</a:t>
            </a:r>
            <a:r>
              <a:rPr lang="en-US" sz="4400" dirty="0"/>
              <a:t> </a:t>
            </a:r>
            <a:r>
              <a:rPr lang="en-US" sz="4400" i="1" dirty="0"/>
              <a:t>Adaptive Modified Firefly Algorithm</a:t>
            </a:r>
            <a:endParaRPr lang="id-ID"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C70241-75B7-4617-9FC2-D9A7E4F5C5E5}"/>
              </a:ext>
            </a:extLst>
          </p:cNvPr>
          <p:cNvSpPr/>
          <p:nvPr/>
        </p:nvSpPr>
        <p:spPr>
          <a:xfrm>
            <a:off x="3186771" y="6091758"/>
            <a:ext cx="10627634" cy="320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4400" dirty="0"/>
              <a:t>Mendapatkan koordinasi proteksi yang baik dari implementasi TDS hasil perhitungan menggunakan </a:t>
            </a:r>
            <a:r>
              <a:rPr lang="en-US" sz="4400" i="1" dirty="0"/>
              <a:t>Adaptive Modified Firefly Algorithm</a:t>
            </a:r>
            <a:r>
              <a:rPr lang="id-ID" sz="4400" dirty="0"/>
              <a:t> pada sistem </a:t>
            </a:r>
            <a:r>
              <a:rPr lang="en-US" sz="4400" dirty="0"/>
              <a:t>uji</a:t>
            </a:r>
            <a:endParaRPr lang="id-ID" sz="4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7F87479-DC65-4EA5-8FA8-8C88DCE99973}"/>
              </a:ext>
            </a:extLst>
          </p:cNvPr>
          <p:cNvSpPr txBox="1">
            <a:spLocks/>
          </p:cNvSpPr>
          <p:nvPr/>
        </p:nvSpPr>
        <p:spPr>
          <a:xfrm>
            <a:off x="15805831" y="8580685"/>
            <a:ext cx="1521616" cy="53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5488" smtClean="0">
                <a:solidFill>
                  <a:schemeClr val="accent1"/>
                </a:solidFill>
              </a:rPr>
              <a:pPr/>
              <a:t>7</a:t>
            </a:fld>
            <a:endParaRPr lang="en-US" sz="5488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7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87-1828-4177-8FFC-C49D9D708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BATASAN MASALAH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1669F-8B6B-40FD-B0E3-5BE6D3C0C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CE9F3-E9E0-4259-94D4-2C49B48E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9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F04-085C-4A66-867E-151C9B91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540" y="275094"/>
            <a:ext cx="12034424" cy="1680398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accent1"/>
                </a:solidFill>
              </a:rPr>
              <a:t>BATASAN MASALAH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8B132-3C26-45EC-91D0-D7C2BABD59D4}"/>
              </a:ext>
            </a:extLst>
          </p:cNvPr>
          <p:cNvSpPr/>
          <p:nvPr/>
        </p:nvSpPr>
        <p:spPr>
          <a:xfrm>
            <a:off x="2144846" y="2834036"/>
            <a:ext cx="6209873" cy="16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/>
              <a:t>Rele yang di</a:t>
            </a:r>
            <a:r>
              <a:rPr lang="id-ID" sz="3600" i="1" dirty="0"/>
              <a:t>setting </a:t>
            </a:r>
            <a:r>
              <a:rPr lang="id-ID" sz="3600" dirty="0"/>
              <a:t>hanya rele inverse (rele 51) sedangkan rele 50 dinonaktifkan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64323-556A-481F-A7F3-BF63BBC82126}"/>
              </a:ext>
            </a:extLst>
          </p:cNvPr>
          <p:cNvSpPr/>
          <p:nvPr/>
        </p:nvSpPr>
        <p:spPr>
          <a:xfrm>
            <a:off x="2144846" y="4795073"/>
            <a:ext cx="6209873" cy="16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/>
              <a:t>Perhitungan </a:t>
            </a:r>
            <a:r>
              <a:rPr lang="id-ID" sz="4000" dirty="0"/>
              <a:t>TDS dilakukan pada </a:t>
            </a:r>
            <a:r>
              <a:rPr lang="en-US" sz="4000" dirty="0" err="1"/>
              <a:t>satu</a:t>
            </a:r>
            <a:r>
              <a:rPr lang="id-ID" sz="4000" dirty="0"/>
              <a:t> </a:t>
            </a:r>
            <a:r>
              <a:rPr lang="id-ID" sz="4400" dirty="0"/>
              <a:t>tipikal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52358E-30DF-41D2-ADD9-09091113BB2E}"/>
              </a:ext>
            </a:extLst>
          </p:cNvPr>
          <p:cNvSpPr/>
          <p:nvPr/>
        </p:nvSpPr>
        <p:spPr>
          <a:xfrm>
            <a:off x="5249782" y="6900287"/>
            <a:ext cx="6209873" cy="16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/>
              <a:t>Bentuk kurva yang digunakan adalah </a:t>
            </a:r>
            <a:r>
              <a:rPr lang="id-ID" sz="4000" i="1" dirty="0"/>
              <a:t>IEC </a:t>
            </a:r>
            <a:r>
              <a:rPr lang="id-ID" sz="4000" dirty="0"/>
              <a:t>Very Inverse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8B579B-4AED-4636-A3B0-1D67386C5C7F}"/>
              </a:ext>
            </a:extLst>
          </p:cNvPr>
          <p:cNvSpPr/>
          <p:nvPr/>
        </p:nvSpPr>
        <p:spPr>
          <a:xfrm>
            <a:off x="8868536" y="2860598"/>
            <a:ext cx="6209873" cy="16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/>
              <a:t>Rele yang digunakan memiliki jenis dan spesifikasi yang sama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9CF51-8551-4646-BEB7-CC296876E96F}"/>
              </a:ext>
            </a:extLst>
          </p:cNvPr>
          <p:cNvSpPr/>
          <p:nvPr/>
        </p:nvSpPr>
        <p:spPr>
          <a:xfrm>
            <a:off x="8868536" y="4848197"/>
            <a:ext cx="6209873" cy="16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dirty="0"/>
              <a:t>Gangguan diasumsikan hanya pada bus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E290A9-9961-494D-AEEE-750B192D692E}"/>
              </a:ext>
            </a:extLst>
          </p:cNvPr>
          <p:cNvSpPr txBox="1">
            <a:spLocks/>
          </p:cNvSpPr>
          <p:nvPr/>
        </p:nvSpPr>
        <p:spPr>
          <a:xfrm>
            <a:off x="15805831" y="8580685"/>
            <a:ext cx="1521616" cy="536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5488" smtClean="0">
                <a:solidFill>
                  <a:schemeClr val="accent1"/>
                </a:solidFill>
              </a:rPr>
              <a:pPr/>
              <a:t>9</a:t>
            </a:fld>
            <a:endParaRPr lang="en-US" sz="5488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884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10941</TotalTime>
  <Words>1236</Words>
  <Application>Microsoft Macintosh PowerPoint</Application>
  <PresentationFormat>Custom</PresentationFormat>
  <Paragraphs>467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Times New Roman</vt:lpstr>
      <vt:lpstr>Route 159 UltraLight</vt:lpstr>
      <vt:lpstr>Gill Sans MT</vt:lpstr>
      <vt:lpstr>Cambria Math</vt:lpstr>
      <vt:lpstr>Calibri</vt:lpstr>
      <vt:lpstr>Wingdings 2</vt:lpstr>
      <vt:lpstr>Arial</vt:lpstr>
      <vt:lpstr>Wingdings</vt:lpstr>
      <vt:lpstr>Route 159 SemiBold</vt:lpstr>
      <vt:lpstr>Dividend</vt:lpstr>
      <vt:lpstr>Perhitungan Time Dial Setting Inverse Time Overcurrent Relay menggunakan Metode Adaptive Modified Firefly Algorithm pada Sistem UJI</vt:lpstr>
      <vt:lpstr>Outline</vt:lpstr>
      <vt:lpstr>Latar Belakang</vt:lpstr>
      <vt:lpstr>PowerPoint Presentation</vt:lpstr>
      <vt:lpstr>PowerPoint Presentation</vt:lpstr>
      <vt:lpstr>Tujuan</vt:lpstr>
      <vt:lpstr>TUJUAN</vt:lpstr>
      <vt:lpstr>BATASAN MASALAH</vt:lpstr>
      <vt:lpstr>BATASAN MASALAH</vt:lpstr>
      <vt:lpstr>Kajian Pustaka</vt:lpstr>
      <vt:lpstr>Setting Time dial setting (TDS)</vt:lpstr>
      <vt:lpstr>Firefly Algorithm</vt:lpstr>
      <vt:lpstr>PowerPoint Presentation</vt:lpstr>
      <vt:lpstr>PowerPoint Presentation</vt:lpstr>
      <vt:lpstr>PowerPoint Presentation</vt:lpstr>
      <vt:lpstr>Perancangan program</vt:lpstr>
      <vt:lpstr>PowerPoint Presentation</vt:lpstr>
      <vt:lpstr>PowerPoint Presentation</vt:lpstr>
      <vt:lpstr>HASIL SIMULASI DAN ANALISIS HASIL</vt:lpstr>
      <vt:lpstr>SISTEM UJI</vt:lpstr>
      <vt:lpstr>PowerPoint Presentation</vt:lpstr>
      <vt:lpstr>TIPIKAL 1</vt:lpstr>
      <vt:lpstr>PowerPoint Presentation</vt:lpstr>
      <vt:lpstr>PowerPoint Presentation</vt:lpstr>
      <vt:lpstr>Parameter input program tipikal 1</vt:lpstr>
      <vt:lpstr>PowerPoint Presentation</vt:lpstr>
      <vt:lpstr>PowerPoint Presentation</vt:lpstr>
      <vt:lpstr>PowerPoint Presentation</vt:lpstr>
      <vt:lpstr>PowerPoint Presentation</vt:lpstr>
      <vt:lpstr>Output program tipikal 1</vt:lpstr>
      <vt:lpstr>PowerPoint Presentation</vt:lpstr>
      <vt:lpstr>PowerPoint Presentation</vt:lpstr>
      <vt:lpstr>Rangkuman setting rele  TIPIKAL 1</vt:lpstr>
      <vt:lpstr>Kesimpulan dan saran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Pemaparan Agenda LIPIST</dc:title>
  <dc:creator>januardi</dc:creator>
  <cp:lastModifiedBy>Denny Alfani</cp:lastModifiedBy>
  <cp:revision>151</cp:revision>
  <dcterms:modified xsi:type="dcterms:W3CDTF">2022-12-14T00:55:04Z</dcterms:modified>
</cp:coreProperties>
</file>