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8F0BB-B237-700F-191F-9B582AA09E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6E668-A0AA-45AE-1B1C-285408241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7E131-5FAD-13B6-660C-DE036D040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FB9F-D3EF-B705-C888-A16F5398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BAFA7-52E7-3B48-44C7-069527EC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42C9-F0B6-599A-5CC4-842D65B6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FA5B2-CB8A-050A-CFEB-C7756DCBCF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3CDE-CA9C-5766-F837-13AF25251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4F0AF-6DD3-AB24-1AB5-8BC11305D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7F181-AA3B-03C8-592D-09EE173EA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90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BAC97-2858-9EF0-560F-F2384A2E5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9B50A-8B42-643B-1765-0328F521C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F1A-0215-D697-825E-BE5A35ED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0AF77-781B-8523-DC10-E3F238FE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7F29-25AC-E771-15F9-1DAC66A97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34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0224D-4093-5DC3-0090-2BC048D3C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0D3A-8CFA-B0F3-DF62-E4DAF1E2F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99A21-9D3D-DE18-FF18-51B9ABE7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1BA4-F750-5A81-A65E-E2DEA51F7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E6E8-C4B9-336C-93FD-8AE25FA7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5C72-CE3C-F9F5-0DDF-F5463E75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60D1-43EF-2D19-774B-6C8F70348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17731-9C83-0A77-FD26-5F5D23DEA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10468-4AE5-CE84-A0D6-09FE09A57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7B82C-2D74-89B9-5EBF-7349F62C8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41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04006-94AA-E859-77CB-FC9C8663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415F-6184-C666-ACDD-4B99CCDCDB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32DE5-CA28-F8CE-6FAC-C8FF65410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D2069-01D4-5BA1-EF26-2769106A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9228F-7521-08AA-1E50-74C148D56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B9D6-245F-9402-74DF-D0D6BA38C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37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5D92-C5EF-DC83-7A23-DCFC2462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47B86-386F-81E3-2FE8-48D3B4D1C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2CFDA-B48C-7245-029F-032B297EE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121C0-C6AA-3ED7-E9E5-534A612CF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7BCF-2B48-00DF-F547-CAD6D2C630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A67539-6EDF-CC06-7CEF-019AD321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E039C-CF3B-CD73-3308-FBF96D30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5D56A4-B4AC-6AF0-B205-DBDB99B2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6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6D9F-D3D8-9A15-ECDD-A4D46ACE1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22836D-93F4-004B-0D53-2A392604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7AF9E-2CE4-99E4-3539-CB371B9B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B1F47-C719-B931-9D97-E02AE716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22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F09F7-69E4-2B99-24FD-28479B8E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4FD65-A2D4-67D2-EFE6-233A7D0C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DDBDB-CC9F-4C8A-BE77-2EC505B3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6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9359-74E4-A05F-13AF-AD92FF09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44924-E463-1372-BAF8-4C452AB9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15879D-9BF1-C34E-A15A-6C647608F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1587-E789-7D8B-7E25-502129BC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CCA765-6EDD-FA3B-4891-E94E41E0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FA10D-5594-A4C7-8062-CE9F8E9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5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662C8-5ED8-90E0-BF16-1827465F1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021FB-4304-A7DF-91A6-360BE7D6E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6A283-2126-6049-6E99-A521F4EF5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58C9D-0240-BEF7-0A71-D959F4A91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F116A-AFB3-3B69-5B37-AF5E78F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A4AE7-C071-C171-F44D-335E0FCA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4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55C295-0EFD-E6EB-68BB-6AF9D028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D6FF4-75D6-9C74-67C4-E610456E1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4D6F4-A1C3-717C-212A-35037F72D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8BDEC-5121-964C-8245-30E4E15FEFA9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34DB7-F978-7AC2-53B4-3AE2A61F1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ECD2-948F-3AF8-E740-96B325BF3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6568C1-E0B0-CA4C-9B8D-68F609BE88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7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DEA7-00D2-C42B-85CE-41A48986D2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Deliverable 4: Data Mining Techniques for a Healthcare Dataset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31D4DE-A163-95EB-F543-37DFC3F4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/>
          </a:bodyPr>
          <a:lstStyle/>
          <a:p>
            <a:r>
              <a:rPr lang="en-US" dirty="0"/>
              <a:t>Denny Boechat</a:t>
            </a:r>
          </a:p>
          <a:p>
            <a:r>
              <a:rPr lang="en-US" dirty="0"/>
              <a:t>Advanced Big Data and Data Mining (MSCS-634-B01)</a:t>
            </a:r>
          </a:p>
          <a:p>
            <a:r>
              <a:rPr lang="en-US" dirty="0"/>
              <a:t>University of the Cumberlands</a:t>
            </a:r>
          </a:p>
          <a:p>
            <a:r>
              <a:rPr lang="en-US" dirty="0"/>
              <a:t>Dr. Satish </a:t>
            </a:r>
            <a:r>
              <a:rPr lang="en-US" dirty="0" err="1"/>
              <a:t>Penmatsa</a:t>
            </a:r>
            <a:br>
              <a:rPr lang="en-US" dirty="0"/>
            </a:br>
            <a:r>
              <a:rPr lang="en-US" dirty="0"/>
              <a:t>August 20, 2025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057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8C59-FB7D-39FD-F935-7DC78F2B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856B8-D0FA-74BE-D3C8-61410204E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&amp; features:</a:t>
            </a:r>
            <a:r>
              <a:rPr lang="en-US" dirty="0"/>
              <a:t> Expand the dataset with clinically relevant and lifestyle variables (diet, exercise, medical history) to improve predictive accuracy.</a:t>
            </a:r>
          </a:p>
          <a:p>
            <a:r>
              <a:rPr lang="en-US" b="1" dirty="0"/>
              <a:t>Modeling &amp; methods:</a:t>
            </a:r>
            <a:r>
              <a:rPr lang="en-US" dirty="0"/>
              <a:t> Explore advanced models (Random Forests, Gradient Boosting, Neural Networks) and refine clustering with parameter tuning or density-based approaches for better patient segmentation.</a:t>
            </a:r>
          </a:p>
          <a:p>
            <a:r>
              <a:rPr lang="en-US" b="1" dirty="0"/>
              <a:t>Ethics &amp; operations:</a:t>
            </a:r>
            <a:r>
              <a:rPr lang="en-US" dirty="0"/>
              <a:t> Apply fairness, transparency, and privacy safeguards while using association rules for proactive scheduling and preventive care validated against real-world outcomes.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88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464C-D9F4-893A-4CEE-1744E291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B789E-2C01-088A-7CCE-BF8D9BCA3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project</a:t>
            </a:r>
            <a:r>
              <a:rPr lang="en-US" dirty="0">
                <a:effectLst/>
              </a:rPr>
              <a:t> – healthcare </a:t>
            </a:r>
          </a:p>
          <a:p>
            <a:r>
              <a:rPr lang="en-US" dirty="0"/>
              <a:t>Medical and dental appointment data for 500+ patients</a:t>
            </a:r>
            <a:r>
              <a:rPr lang="en-US" dirty="0">
                <a:effectLst/>
              </a:rPr>
              <a:t> </a:t>
            </a:r>
          </a:p>
          <a:p>
            <a:r>
              <a:rPr lang="en-US" dirty="0"/>
              <a:t>Demographics: age, gender, date of birth.</a:t>
            </a:r>
          </a:p>
          <a:p>
            <a:r>
              <a:rPr lang="en-US" dirty="0"/>
              <a:t>Vital signs: weight, height, temperature, pulse, blood glucose, etc.</a:t>
            </a:r>
          </a:p>
          <a:p>
            <a:r>
              <a:rPr lang="en-US" dirty="0"/>
              <a:t>Appointment info: whether a patient had a general or dental visit.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4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6800F-7D21-EFC5-B7F2-270184A4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26D0E-EB0B-D15F-E17A-24AFDFAC2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Converted date fields into proper datetime format (enabled calculations like patient age)</a:t>
            </a:r>
          </a:p>
          <a:p>
            <a:r>
              <a:rPr lang="en-US" dirty="0"/>
              <a:t>Standardized text columns by trimming spaces and converting to lowercase</a:t>
            </a:r>
          </a:p>
          <a:p>
            <a:r>
              <a:rPr lang="en-US" dirty="0"/>
              <a:t>Handled missing values by filling numeric columns with median values (avoids bias)</a:t>
            </a:r>
          </a:p>
          <a:p>
            <a:r>
              <a:rPr lang="en-US" dirty="0"/>
              <a:t>Removed duplicate rows from the dataset</a:t>
            </a:r>
          </a:p>
          <a:p>
            <a:r>
              <a:rPr lang="en-US" dirty="0"/>
              <a:t>Ensured consistency in gender values</a:t>
            </a:r>
          </a:p>
          <a:p>
            <a:r>
              <a:rPr lang="en-US" dirty="0"/>
              <a:t>Created a new column for patient age</a:t>
            </a:r>
          </a:p>
          <a:p>
            <a:r>
              <a:rPr lang="en-US" dirty="0"/>
              <a:t>Removed sensitive information (full names, phone numbers) to protect privacy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4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D59F-A414-735C-78BE-D73404C32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C013E-3569-1049-7C17-AB0218846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1408" y="1429407"/>
            <a:ext cx="5352392" cy="4747556"/>
          </a:xfrm>
        </p:spPr>
        <p:txBody>
          <a:bodyPr>
            <a:normAutofit/>
          </a:bodyPr>
          <a:lstStyle/>
          <a:p>
            <a:r>
              <a:rPr lang="en-US" sz="2000" dirty="0"/>
              <a:t>Most patient variables fall within normal physiological ranges, with height, weight, and temperature showing expected distributions.</a:t>
            </a:r>
          </a:p>
          <a:p>
            <a:r>
              <a:rPr lang="en-US" sz="2000" dirty="0"/>
              <a:t>Outliers are noticeable in blood glucose, pulse, and blood pressure, suggesting possible cases of diabetes, stress, or hypertension.</a:t>
            </a:r>
          </a:p>
          <a:p>
            <a:r>
              <a:rPr lang="en-US" sz="2000" dirty="0"/>
              <a:t>Oxygen saturation remains strongly clustered at healthy levels (95–100%), indicating overall stable respiratory health in most patients.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0EB76-CBDF-1B9F-EDD3-D93BCE63FD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" y="1315085"/>
            <a:ext cx="5137785" cy="422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19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49E5-694E-7C09-76D5-E0A04B45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/>
              <a:t>Feature Relationships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7C360-17AF-5803-977C-4770927D3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" y="1354222"/>
            <a:ext cx="566630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3A1C9E-2452-5E05-5005-33343BD73A99}"/>
              </a:ext>
            </a:extLst>
          </p:cNvPr>
          <p:cNvSpPr txBox="1"/>
          <p:nvPr/>
        </p:nvSpPr>
        <p:spPr>
          <a:xfrm>
            <a:off x="5981417" y="1806167"/>
            <a:ext cx="60980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 positive correlation: taller patients generally weigh more, with most clustering at 160–180 cm and 60–100 kg.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Greater variability in weight observed at taller heights, reflecting differences in body composition (muscle vs. fat).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Outliers show higher weights at shorter heights, potentially indicating obesity or elevated health risks.</a:t>
            </a:r>
          </a:p>
        </p:txBody>
      </p:sp>
    </p:spTree>
    <p:extLst>
      <p:ext uri="{BB962C8B-B14F-4D97-AF65-F5344CB8AC3E}">
        <p14:creationId xmlns:p14="http://schemas.microsoft.com/office/powerpoint/2010/main" val="286747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B276C-C901-D7B3-5687-777A262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Insights from EDA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831DB-89DF-E57B-B32F-F9A2E606F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appointments came from young and middle-aged adults; fewer from children and elderly patients. Seasonal variations in appointment frequency suggest links to school breaks and holidays.</a:t>
            </a:r>
          </a:p>
          <a:p>
            <a:r>
              <a:rPr lang="en-US" b="1" dirty="0"/>
              <a:t>Health profiles:</a:t>
            </a:r>
            <a:r>
              <a:rPr lang="en-US" dirty="0"/>
              <a:t> Clinical measures (weight, temperature, blood glucose) showed generally normal ranges with some outliers, possibly due to errors or special health conditions.</a:t>
            </a:r>
          </a:p>
          <a:p>
            <a:r>
              <a:rPr lang="en-US" b="1" dirty="0"/>
              <a:t>Feature engineering:</a:t>
            </a:r>
            <a:r>
              <a:rPr lang="en-US" dirty="0"/>
              <a:t> Created essential variables such as patient age, BMI, appointment month/weekday/weekend flags, and vitals-based indicators (fever, low oxygen).</a:t>
            </a:r>
          </a:p>
          <a:p>
            <a:r>
              <a:rPr lang="en-US" b="1" dirty="0"/>
              <a:t>Text analysis:</a:t>
            </a:r>
            <a:r>
              <a:rPr lang="en-US" dirty="0"/>
              <a:t> Extracted keywords from appointment notes to flag pain and checkup-related visits, providing insights into common reasons for appointments.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9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213A-4426-D172-20D3-7C38903C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Linear Regression, Multiple Linear Regression and Lasso 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D09137-FABC-122F-68A1-DA77646AA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45" y="1562100"/>
            <a:ext cx="2424430" cy="30232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175E05-0237-35C0-D489-C12A11DCFB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265" y="1562100"/>
            <a:ext cx="2838450" cy="529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0EB96-204C-8F04-37AE-68731CD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042" y="1511141"/>
            <a:ext cx="2543810" cy="36423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B161C1-08C9-D085-D0C6-3B97C00E2B43}"/>
              </a:ext>
            </a:extLst>
          </p:cNvPr>
          <p:cNvSpPr txBox="1"/>
          <p:nvPr/>
        </p:nvSpPr>
        <p:spPr>
          <a:xfrm>
            <a:off x="8418786" y="1433234"/>
            <a:ext cx="377321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 performance was weak:</a:t>
            </a:r>
            <a:r>
              <a:rPr lang="en-US" dirty="0"/>
              <a:t> Both Linear Regression and Lasso Regression explained less than 5% of the variation in blood glucose (low R², high MSE).</a:t>
            </a:r>
          </a:p>
          <a:p>
            <a:pPr>
              <a:buNone/>
            </a:pPr>
            <a:r>
              <a:rPr lang="en-US" b="1" dirty="0"/>
              <a:t>Key predictors identified:</a:t>
            </a:r>
            <a:r>
              <a:rPr lang="en-US" dirty="0"/>
              <a:t> Patient age, general note length, abnormal oxygen saturation, and dental medications showed the strongest relationships with glucose levels, though overall effects were small.</a:t>
            </a:r>
          </a:p>
          <a:p>
            <a:pPr>
              <a:buNone/>
            </a:pPr>
            <a:r>
              <a:rPr lang="en-US" b="1" dirty="0"/>
              <a:t>Need for richer data:</a:t>
            </a:r>
            <a:r>
              <a:rPr lang="en-US" dirty="0"/>
              <a:t> Current features are insufficient; incorporating clinically relevant factors like diet, lifestyle, or medical history would likely improve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120165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C586-EAD4-7F08-3B23-CBE06526C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13389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Model performance with 5-fold CV (MSE &amp; R²)</a:t>
            </a:r>
          </a:p>
        </p:txBody>
      </p:sp>
      <p:pic>
        <p:nvPicPr>
          <p:cNvPr id="4" name="Picture 3" descr="A graph of a graph of a model comparison&#10;&#10;AI-generated content may be incorrect.">
            <a:extLst>
              <a:ext uri="{FF2B5EF4-FFF2-40B4-BE49-F238E27FC236}">
                <a16:creationId xmlns:a16="http://schemas.microsoft.com/office/drawing/2014/main" id="{76F88E73-D2B9-2985-31A5-20BE15D105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35" y="1228232"/>
            <a:ext cx="4084715" cy="53985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AF2191-EEF3-ECD4-0906-C400BBEF2E22}"/>
              </a:ext>
            </a:extLst>
          </p:cNvPr>
          <p:cNvSpPr txBox="1"/>
          <p:nvPr/>
        </p:nvSpPr>
        <p:spPr>
          <a:xfrm>
            <a:off x="5370787" y="139767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Model comparison:</a:t>
            </a:r>
            <a:r>
              <a:rPr lang="en-US" dirty="0"/>
              <a:t> Linear, Lasso, and Ridge regression performed almost identically, with MSE ~1670–1680 and R² scores near zero, showing little ability to explain blood glucose variance.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Main insight:</a:t>
            </a:r>
            <a:r>
              <a:rPr lang="en-US" dirty="0"/>
              <a:t> Regularization offered no real advantage, highlighting the need for additional or more relevant features to improve predictive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84519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F26B-75AF-7D94-44DE-CD884C224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Considerations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C0D22-D92A-770A-004A-14A0AA986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13883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Privacy &amp; confidentiality:</a:t>
            </a:r>
            <a:r>
              <a:rPr lang="en-US" dirty="0"/>
              <a:t> Even de-identified data can pose re-identification risks; applying anonymization, minimization, and compliance with HIPAA/GDPR is essential for safeguarding patient information.</a:t>
            </a:r>
          </a:p>
          <a:p>
            <a:r>
              <a:rPr lang="en-US" b="1" dirty="0"/>
              <a:t>Fairness &amp; bias:</a:t>
            </a:r>
            <a:r>
              <a:rPr lang="en-US" dirty="0"/>
              <a:t> Predictive models may reinforce health disparities if datasets are incomplete or biased, especially for underrepresented groups, leading to inaccurate or inequitable outcomes.</a:t>
            </a:r>
          </a:p>
          <a:p>
            <a:r>
              <a:rPr lang="en-US" b="1" dirty="0"/>
              <a:t>Responsible AI practices:</a:t>
            </a:r>
            <a:r>
              <a:rPr lang="en-US" dirty="0"/>
              <a:t> Ensuring transparency, explainability, equity, and accountability builds trust in healthcare applications and mitigates ethical risks in data-driven decision-making.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0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743</Words>
  <Application>Microsoft Macintosh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Deliverable 4: Data Mining Techniques for a Healthcare Dataset </vt:lpstr>
      <vt:lpstr>The dataset</vt:lpstr>
      <vt:lpstr>Data cleaning </vt:lpstr>
      <vt:lpstr>Exploratory data analysis </vt:lpstr>
      <vt:lpstr>Feature Relationships  </vt:lpstr>
      <vt:lpstr>Insights from EDA </vt:lpstr>
      <vt:lpstr>Linear Regression, Multiple Linear Regression and Lasso  </vt:lpstr>
      <vt:lpstr>Model performance with 5-fold CV (MSE &amp; R²)</vt:lpstr>
      <vt:lpstr>Ethical Considerations </vt:lpstr>
      <vt:lpstr>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Denny Boechat</dc:creator>
  <cp:lastModifiedBy>Denny Boechat</cp:lastModifiedBy>
  <cp:revision>5</cp:revision>
  <dcterms:created xsi:type="dcterms:W3CDTF">2025-08-20T23:17:11Z</dcterms:created>
  <dcterms:modified xsi:type="dcterms:W3CDTF">2025-08-20T23:37:19Z</dcterms:modified>
</cp:coreProperties>
</file>