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26"/>
  </p:notesMasterIdLst>
  <p:handoutMasterIdLst>
    <p:handoutMasterId r:id="rId27"/>
  </p:handoutMasterIdLst>
  <p:sldIdLst>
    <p:sldId id="411" r:id="rId5"/>
    <p:sldId id="383" r:id="rId6"/>
    <p:sldId id="420" r:id="rId7"/>
    <p:sldId id="414" r:id="rId8"/>
    <p:sldId id="421" r:id="rId9"/>
    <p:sldId id="416" r:id="rId10"/>
    <p:sldId id="419" r:id="rId11"/>
    <p:sldId id="417" r:id="rId12"/>
    <p:sldId id="418" r:id="rId13"/>
    <p:sldId id="422" r:id="rId14"/>
    <p:sldId id="423" r:id="rId15"/>
    <p:sldId id="389" r:id="rId16"/>
    <p:sldId id="391" r:id="rId17"/>
    <p:sldId id="397" r:id="rId18"/>
    <p:sldId id="408" r:id="rId19"/>
    <p:sldId id="407" r:id="rId20"/>
    <p:sldId id="406" r:id="rId21"/>
    <p:sldId id="405" r:id="rId22"/>
    <p:sldId id="404" r:id="rId23"/>
    <p:sldId id="403" r:id="rId24"/>
    <p:sldId id="398" r:id="rId25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ore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249" autoAdjust="0"/>
  </p:normalViewPr>
  <p:slideViewPr>
    <p:cSldViewPr snapToGrid="0">
      <p:cViewPr varScale="1">
        <p:scale>
          <a:sx n="65" d="100"/>
          <a:sy n="65" d="100"/>
        </p:scale>
        <p:origin x="936" y="78"/>
      </p:cViewPr>
      <p:guideLst/>
    </p:cSldViewPr>
  </p:slideViewPr>
  <p:outlineViewPr>
    <p:cViewPr>
      <p:scale>
        <a:sx n="33" d="100"/>
        <a:sy n="33" d="100"/>
      </p:scale>
      <p:origin x="0" y="-16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55" d="100"/>
          <a:sy n="55" d="100"/>
        </p:scale>
        <p:origin x="288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it-IT" sz="1200"/>
            </a:lvl1pPr>
          </a:lstStyle>
          <a:p>
            <a:pPr rtl="0"/>
            <a:fld id="{F43FFF67-0A66-4BA5-8D01-D7436A93C5DC}" type="datetime1">
              <a:rPr lang="it-IT" smtClean="0"/>
              <a:t>20/05/2024</a:t>
            </a:fld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it-IT" sz="1200"/>
            </a:lvl1pPr>
          </a:lstStyle>
          <a:p>
            <a:pPr rtl="0"/>
            <a:fld id="{E2C230DF-5933-439D-898F-38E9AC9BA688}" type="slidenum">
              <a:rPr lang="it-IT" smtClean="0"/>
              <a:t>‹N›</a:t>
            </a:fld>
            <a:endParaRPr lang="it-IT" dirty="0"/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it-IT" sz="1200"/>
            </a:lvl1pPr>
          </a:lstStyle>
          <a:p>
            <a:pPr rtl="0"/>
            <a:endParaRPr lang="it-IT" dirty="0"/>
          </a:p>
        </p:txBody>
      </p:sp>
      <p:sp>
        <p:nvSpPr>
          <p:cNvPr id="8" name="Segnaposto intestazione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it-IT" sz="1200"/>
            </a:lvl1pPr>
          </a:lstStyle>
          <a:p>
            <a:pPr rtl="0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it-IT"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it-IT" sz="1200"/>
            </a:lvl1pPr>
          </a:lstStyle>
          <a:p>
            <a:fld id="{CCC7B77D-D2C2-452D-80DB-AB1E949B0C69}" type="datetime1">
              <a:rPr lang="it-IT" smtClean="0"/>
              <a:pPr/>
              <a:t>20/05/2024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it-IT"/>
            </a:defPPr>
          </a:lstStyle>
          <a:p>
            <a:pPr lvl="0" rtl="0"/>
            <a:r>
              <a:rPr lang="it-IT"/>
              <a:t>Fare clic per modificare lo stile del titolo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it-IT" sz="1200"/>
            </a:lvl1pPr>
          </a:lstStyle>
          <a:p>
            <a:pPr rtl="0"/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it-IT" sz="1200"/>
            </a:lvl1pPr>
          </a:lstStyle>
          <a:p>
            <a:pPr rtl="0"/>
            <a:fld id="{A89C7E07-3C67-C64C-8DA0-0404F6303970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A89C7E07-3C67-C64C-8DA0-0404F6303970}" type="slidenum">
              <a:rPr lang="it-IT" smtClean="0"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134168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A89C7E07-3C67-C64C-8DA0-0404F6303970}" type="slidenum">
              <a:rPr lang="it-IT" smtClean="0"/>
              <a:t>16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011604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A89C7E07-3C67-C64C-8DA0-0404F6303970}" type="slidenum">
              <a:rPr lang="it-IT" smtClean="0"/>
              <a:t>17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947593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A89C7E07-3C67-C64C-8DA0-0404F6303970}" type="slidenum">
              <a:rPr lang="it-IT" smtClean="0"/>
              <a:t>18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502331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A89C7E07-3C67-C64C-8DA0-0404F6303970}" type="slidenum">
              <a:rPr lang="it-IT" smtClean="0"/>
              <a:t>19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345968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A89C7E07-3C67-C64C-8DA0-0404F6303970}" type="slidenum">
              <a:rPr lang="it-IT" smtClean="0"/>
              <a:t>20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144881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A89C7E07-3C67-C64C-8DA0-0404F6303970}" type="slidenum">
              <a:rPr lang="it-IT" smtClean="0"/>
              <a:t>21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65923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Preprocessing</a:t>
            </a:r>
            <a:r>
              <a:rPr lang="it-IT" dirty="0"/>
              <a:t>: rimozione cose inutili (</a:t>
            </a:r>
            <a:r>
              <a:rPr lang="it-IT" dirty="0" err="1"/>
              <a:t>url</a:t>
            </a:r>
            <a:r>
              <a:rPr lang="it-IT" dirty="0"/>
              <a:t>, hashtag, menzioni, simboli), rimozione delle </a:t>
            </a:r>
            <a:r>
              <a:rPr lang="it-IT" dirty="0" err="1"/>
              <a:t>stopwords</a:t>
            </a:r>
            <a:r>
              <a:rPr lang="it-IT" dirty="0"/>
              <a:t>, </a:t>
            </a:r>
            <a:r>
              <a:rPr lang="it-IT" dirty="0" err="1"/>
              <a:t>stemming</a:t>
            </a:r>
            <a:r>
              <a:rPr lang="it-IT" dirty="0"/>
              <a:t>, correzione AND e OR.</a:t>
            </a:r>
          </a:p>
          <a:p>
            <a:r>
              <a:rPr lang="it-IT" dirty="0"/>
              <a:t>Inverted Index: parlare del metodo di costruzione e del metodo della ricerca</a:t>
            </a:r>
          </a:p>
          <a:p>
            <a:r>
              <a:rPr lang="it-IT" dirty="0"/>
              <a:t>Word2vec: parlare dell’espansione della query</a:t>
            </a:r>
          </a:p>
          <a:p>
            <a:r>
              <a:rPr lang="it-IT" dirty="0"/>
              <a:t>Setup: dire che c’è la funzione per prendere i documenti da file e per ricostruire l’inverted index</a:t>
            </a:r>
          </a:p>
          <a:p>
            <a:r>
              <a:rPr lang="it-IT" dirty="0"/>
              <a:t>Main: per ora dire che permette di eseguire query in modo guidato oppure con il query </a:t>
            </a:r>
            <a:r>
              <a:rPr lang="it-IT" dirty="0" err="1"/>
              <a:t>language</a:t>
            </a:r>
            <a:endParaRPr lang="it-IT" dirty="0"/>
          </a:p>
          <a:p>
            <a:r>
              <a:rPr lang="it-IT" dirty="0"/>
              <a:t>Benchmark: per ora dire solo che si esegue uno script che esegue la ricerca con le query e presenta i risultati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it-IT" smtClean="0"/>
              <a:t>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990663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Dire in che modo sono stati usati i pacchetti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it-IT" smtClean="0"/>
              <a:t>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41720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Quando si dice word2vec spiegare come viene usato, quindi espansione della query con un sinonimo in OR per ogni parola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it-IT" smtClean="0"/>
              <a:t>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935677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Nel codice quello che viene fatto è </a:t>
            </a:r>
          </a:p>
          <a:p>
            <a:pPr marL="171450" indent="-171450">
              <a:buFontTx/>
              <a:buChar char="-"/>
            </a:pPr>
            <a:r>
              <a:rPr lang="it-IT" dirty="0"/>
              <a:t>prendere i risultati della query con </a:t>
            </a:r>
            <a:r>
              <a:rPr lang="it-IT" dirty="0" err="1"/>
              <a:t>content</a:t>
            </a:r>
            <a:r>
              <a:rPr lang="it-IT" dirty="0"/>
              <a:t> AND sentiment, </a:t>
            </a:r>
          </a:p>
          <a:p>
            <a:pPr marL="171450" indent="-171450">
              <a:buFontTx/>
              <a:buChar char="-"/>
            </a:pPr>
            <a:r>
              <a:rPr lang="it-IT" dirty="0"/>
              <a:t>poi si scorrono i risultati e ognuno viene convertito a </a:t>
            </a:r>
            <a:r>
              <a:rPr lang="it-IT" dirty="0" err="1"/>
              <a:t>dict</a:t>
            </a:r>
            <a:r>
              <a:rPr lang="it-IT" dirty="0"/>
              <a:t> in modo che siano accessibili i campi della recensione, </a:t>
            </a:r>
          </a:p>
          <a:p>
            <a:pPr marL="171450" indent="-171450">
              <a:buFontTx/>
              <a:buChar char="-"/>
            </a:pPr>
            <a:r>
              <a:rPr lang="it-IT" dirty="0"/>
              <a:t>poi si aggiunge il campo </a:t>
            </a:r>
            <a:r>
              <a:rPr lang="it-IT" dirty="0" err="1"/>
              <a:t>avg_score</a:t>
            </a:r>
            <a:r>
              <a:rPr lang="it-IT" dirty="0"/>
              <a:t> con la media tra </a:t>
            </a:r>
            <a:r>
              <a:rPr lang="it-IT" dirty="0" err="1"/>
              <a:t>rank</a:t>
            </a:r>
            <a:r>
              <a:rPr lang="it-IT" dirty="0"/>
              <a:t> e score</a:t>
            </a:r>
          </a:p>
          <a:p>
            <a:pPr marL="171450" indent="-171450">
              <a:buFontTx/>
              <a:buChar char="-"/>
            </a:pPr>
            <a:r>
              <a:rPr lang="it-IT" dirty="0"/>
              <a:t>poi si aggiunge il risultato della ricerca alla nuova lista in modo che alla fine si possono ordinare i risultati in base all’</a:t>
            </a:r>
            <a:r>
              <a:rPr lang="it-IT" dirty="0" err="1"/>
              <a:t>avg_score</a:t>
            </a:r>
            <a:endParaRPr lang="it-IT" dirty="0"/>
          </a:p>
          <a:p>
            <a:pPr marL="171450" indent="-171450">
              <a:buFontTx/>
              <a:buChar char="-"/>
            </a:pPr>
            <a:r>
              <a:rPr lang="it-IT" dirty="0"/>
              <a:t>infine si ritornano i primi «</a:t>
            </a:r>
            <a:r>
              <a:rPr lang="it-IT" dirty="0" err="1"/>
              <a:t>limit</a:t>
            </a:r>
            <a:r>
              <a:rPr lang="it-IT" dirty="0"/>
              <a:t>» risultati più rilevanti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it-IT" smtClean="0"/>
              <a:t>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420707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A89C7E07-3C67-C64C-8DA0-0404F6303970}" type="slidenum">
              <a:rPr lang="it-IT" smtClean="0"/>
              <a:t>12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762480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A89C7E07-3C67-C64C-8DA0-0404F6303970}" type="slidenum">
              <a:rPr lang="it-IT" smtClean="0"/>
              <a:t>13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082765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BBC04D-2568-C19F-6211-ABA7996CBC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BBBD96A4-D432-FA69-5E46-4DF91D77CA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EF639921-CFBB-DE6F-31EB-81B758CA02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453E3F8-8185-F97B-2F08-1F44FCE2A5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A89C7E07-3C67-C64C-8DA0-0404F6303970}" type="slidenum">
              <a:rPr lang="it-IT" smtClean="0"/>
              <a:t>14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277777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A89C7E07-3C67-C64C-8DA0-0404F6303970}" type="slidenum">
              <a:rPr lang="it-IT" smtClean="0"/>
              <a:t>15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86183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it-IT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/>
              <a:t>Fare clic per inserire il titolo </a:t>
            </a:r>
          </a:p>
        </p:txBody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igura a mano libera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1" name="Figura a mano libera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2" name="Figura a mano libera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</p:grp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 del titolo e tabell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o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igura a mano libera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5" name="Figura a mano libera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7" name="Figura a mano libera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</p:grpSp>
      <p:sp>
        <p:nvSpPr>
          <p:cNvPr id="16" name="Tito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it-IT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/>
              <a:t>Fare clic per inserire il titolo </a:t>
            </a: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Segnaposto contenuto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it-IT" sz="2000"/>
            </a:lvl1pPr>
            <a:lvl2pPr marL="457200" indent="0">
              <a:spcBef>
                <a:spcPts val="1800"/>
              </a:spcBef>
              <a:buNone/>
              <a:defRPr lang="it-IT" sz="2000"/>
            </a:lvl2pPr>
            <a:lvl3pPr marL="914400" indent="0">
              <a:spcBef>
                <a:spcPts val="1800"/>
              </a:spcBef>
              <a:buNone/>
              <a:defRPr lang="it-IT" sz="2000"/>
            </a:lvl3pPr>
            <a:lvl4pPr marL="1371600" indent="0">
              <a:spcBef>
                <a:spcPts val="1800"/>
              </a:spcBef>
              <a:buNone/>
              <a:defRPr lang="it-IT" sz="2000"/>
            </a:lvl4pPr>
            <a:lvl5pPr marL="1828800" indent="0">
              <a:spcBef>
                <a:spcPts val="1800"/>
              </a:spcBef>
              <a:buNone/>
              <a:defRPr lang="it-IT" sz="2000"/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 rtlCol="0">
            <a:normAutofit/>
          </a:bodyPr>
          <a:lstStyle>
            <a:lvl1pPr marL="0" indent="0">
              <a:spcBef>
                <a:spcPts val="1800"/>
              </a:spcBef>
              <a:buNone/>
              <a:defRPr lang="it-IT" sz="2000"/>
            </a:lvl1pPr>
            <a:lvl2pPr>
              <a:spcBef>
                <a:spcPts val="600"/>
              </a:spcBef>
              <a:defRPr lang="it-IT" sz="2000"/>
            </a:lvl2pPr>
            <a:lvl3pPr>
              <a:spcBef>
                <a:spcPts val="1800"/>
              </a:spcBef>
              <a:defRPr lang="it-IT" sz="2000"/>
            </a:lvl3pPr>
            <a:lvl4pPr>
              <a:spcBef>
                <a:spcPts val="1800"/>
              </a:spcBef>
              <a:defRPr lang="it-IT" sz="2000"/>
            </a:lvl4pPr>
            <a:lvl5pPr>
              <a:spcBef>
                <a:spcPts val="1800"/>
              </a:spcBef>
              <a:defRPr lang="it-IT" sz="2000"/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294A09A9-5501-47C1-A89A-A340965A2BE2}" type="slidenum">
              <a:rPr lang="it-IT" smtClean="0"/>
              <a:pPr/>
              <a:t>‹N›</a:t>
            </a:fld>
            <a:endParaRPr lang="it-IT" dirty="0">
              <a:latin typeface="+mn-lt"/>
            </a:endParaRPr>
          </a:p>
        </p:txBody>
      </p:sp>
      <p:sp>
        <p:nvSpPr>
          <p:cNvPr id="8" name="Segnaposto dat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due contenuti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o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igura a mano libera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3" name="Figura a mano libera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4" name="Figura a mano libera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</p:grpSp>
      <p:sp>
        <p:nvSpPr>
          <p:cNvPr id="16" name="Tito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it-IT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/>
              <a:t>Fare clic per inserire il titolo </a:t>
            </a: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 rtlCol="0">
            <a:normAutofit/>
          </a:bodyPr>
          <a:lstStyle>
            <a:lvl1pPr marL="0" indent="0">
              <a:spcBef>
                <a:spcPts val="1800"/>
              </a:spcBef>
              <a:buNone/>
              <a:defRPr lang="it-IT" sz="2000"/>
            </a:lvl1pPr>
            <a:lvl2pPr>
              <a:spcBef>
                <a:spcPts val="600"/>
              </a:spcBef>
              <a:defRPr lang="it-IT" sz="2000"/>
            </a:lvl2pPr>
            <a:lvl3pPr>
              <a:spcBef>
                <a:spcPts val="1800"/>
              </a:spcBef>
              <a:defRPr lang="it-IT" sz="2000"/>
            </a:lvl3pPr>
            <a:lvl4pPr>
              <a:spcBef>
                <a:spcPts val="1800"/>
              </a:spcBef>
              <a:defRPr lang="it-IT" sz="2000"/>
            </a:lvl4pPr>
            <a:lvl5pPr>
              <a:spcBef>
                <a:spcPts val="1800"/>
              </a:spcBef>
              <a:defRPr lang="it-IT" sz="2000"/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7" name="Segnaposto contenuto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 rtlCol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lang="it-IT" sz="2000"/>
            </a:lvl1pPr>
            <a:lvl2pPr>
              <a:spcBef>
                <a:spcPts val="1800"/>
              </a:spcBef>
              <a:defRPr lang="it-IT" sz="2000"/>
            </a:lvl2pPr>
            <a:lvl3pPr>
              <a:spcBef>
                <a:spcPts val="1800"/>
              </a:spcBef>
              <a:defRPr lang="it-IT" sz="2000"/>
            </a:lvl3pPr>
            <a:lvl4pPr>
              <a:spcBef>
                <a:spcPts val="1800"/>
              </a:spcBef>
              <a:defRPr lang="it-IT" sz="2000"/>
            </a:lvl4pPr>
            <a:lvl5pPr>
              <a:spcBef>
                <a:spcPts val="1800"/>
              </a:spcBef>
              <a:defRPr lang="it-IT" sz="2000"/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8" name="Segnaposto dat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>
              <a:latin typeface="+mn-lt"/>
            </a:endParaRPr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294A09A9-5501-47C1-A89A-A340965A2BE2}" type="slidenum">
              <a:rPr lang="it-IT" smtClean="0"/>
              <a:pPr/>
              <a:t>‹N›</a:t>
            </a:fld>
            <a:endParaRPr lang="it-IT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a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it-IT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/>
              <a:t>Fare clic per inserire il titolo </a:t>
            </a:r>
          </a:p>
        </p:txBody>
      </p:sp>
      <p:sp>
        <p:nvSpPr>
          <p:cNvPr id="9" name="Segnaposto tabella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 rtlCol="0">
            <a:noAutofit/>
          </a:bodyPr>
          <a:lstStyle>
            <a:lvl1pPr>
              <a:defRPr lang="it-IT"/>
            </a:lvl1pPr>
          </a:lstStyle>
          <a:p>
            <a:pPr rtl="0"/>
            <a:r>
              <a:rPr lang="it-IT"/>
              <a:t>Fare clic sull'icona per inserire una tabella</a:t>
            </a:r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294A09A9-5501-47C1-A89A-A340965A2BE2}" type="slidenum">
              <a:rPr lang="it-IT" smtClean="0"/>
              <a:pPr/>
              <a:t>‹N›</a:t>
            </a:fld>
            <a:endParaRPr lang="it-IT" dirty="0">
              <a:latin typeface="+mn-lt"/>
            </a:endParaRPr>
          </a:p>
        </p:txBody>
      </p:sp>
      <p:sp>
        <p:nvSpPr>
          <p:cNvPr id="8" name="Segnaposto dat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>
              <a:latin typeface="+mn-lt"/>
            </a:endParaRP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it-IT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/>
              <a:t>Fare clic per inserire il titolo </a:t>
            </a:r>
          </a:p>
        </p:txBody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igura a mano libera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1" name="Figura a mano libera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2" name="Figura a mano libera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</p:grpSp>
      <p:sp>
        <p:nvSpPr>
          <p:cNvPr id="18" name="Segnaposto testo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it-IT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it-IT" sz="4000"/>
            </a:lvl2pPr>
            <a:lvl3pPr>
              <a:defRPr lang="it-IT" sz="4000"/>
            </a:lvl3pPr>
            <a:lvl4pPr>
              <a:defRPr lang="it-IT" sz="4000"/>
            </a:lvl4pPr>
            <a:lvl5pPr>
              <a:defRPr lang="it-IT" sz="4000"/>
            </a:lvl5pPr>
          </a:lstStyle>
          <a:p>
            <a:pPr lvl="0" rtl="0"/>
            <a:r>
              <a:rPr lang="it-IT"/>
              <a:t>Fare clic per inserire il testo</a:t>
            </a: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o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Forma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8" name="Figura a mano libera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9" name="Figura a mano libera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0" name="Figura a mano libera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1" name="Figura a mano libera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</p:grpSp>
      <p:sp>
        <p:nvSpPr>
          <p:cNvPr id="12" name="Titolo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it-IT" sz="4400" b="1" i="0" spc="50" baseline="0">
                <a:latin typeface="+mj-lt"/>
              </a:defRPr>
            </a:lvl1pPr>
          </a:lstStyle>
          <a:p>
            <a:pPr rtl="0"/>
            <a:r>
              <a:rPr lang="it-IT"/>
              <a:t>Fare clic per inserire il titolo </a:t>
            </a:r>
          </a:p>
        </p:txBody>
      </p:sp>
      <p:sp>
        <p:nvSpPr>
          <p:cNvPr id="2" name="Segnaposto contenuto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 rtlCol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it-IT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lang="it-IT" sz="2000"/>
            </a:lvl2pPr>
            <a:lvl3pPr indent="-283464">
              <a:spcBef>
                <a:spcPts val="1800"/>
              </a:spcBef>
              <a:defRPr lang="it-IT" sz="2000"/>
            </a:lvl3pPr>
            <a:lvl4pPr indent="-283464">
              <a:spcBef>
                <a:spcPts val="1800"/>
              </a:spcBef>
              <a:defRPr lang="it-IT" sz="2000"/>
            </a:lvl4pPr>
            <a:lvl5pPr indent="-283464">
              <a:spcBef>
                <a:spcPts val="1800"/>
              </a:spcBef>
              <a:defRPr lang="it-IT" sz="2000"/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43" name="Segnaposto numero diapositiva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294A09A9-5501-47C1-A89A-A340965A2BE2}" type="slidenum">
              <a:rPr lang="it-IT" smtClean="0"/>
              <a:pPr/>
              <a:t>‹N›</a:t>
            </a:fld>
            <a:endParaRPr lang="it-IT" dirty="0">
              <a:latin typeface="+mn-lt"/>
            </a:endParaRPr>
          </a:p>
        </p:txBody>
      </p:sp>
      <p:sp>
        <p:nvSpPr>
          <p:cNvPr id="42" name="Segnaposto data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>
              <a:latin typeface="+mn-lt"/>
            </a:endParaRP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sezion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immagine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 rtlCol="0">
            <a:noAutofit/>
          </a:bodyPr>
          <a:lstStyle>
            <a:lvl1pPr marL="0" indent="0" algn="ctr">
              <a:buNone/>
              <a:defRPr lang="it-IT"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it-IT"/>
              <a:t>Fare clic sull'icona per inserire un'immagine</a:t>
            </a:r>
          </a:p>
        </p:txBody>
      </p:sp>
      <p:sp>
        <p:nvSpPr>
          <p:cNvPr id="18" name="Titolo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it-IT"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it-IT"/>
              <a:t>Fare clic per inserire il titolo 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it-IT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/>
              <a:t>Fare clic per inserire il titolo </a:t>
            </a:r>
          </a:p>
        </p:txBody>
      </p:sp>
      <p:sp>
        <p:nvSpPr>
          <p:cNvPr id="6" name="Segnaposto immagine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 rtlCol="0">
            <a:normAutofit/>
          </a:bodyPr>
          <a:lstStyle>
            <a:lvl1pPr marL="0" indent="0" algn="ctr">
              <a:buNone/>
              <a:defRPr lang="it-IT" sz="2000"/>
            </a:lvl1pPr>
          </a:lstStyle>
          <a:p>
            <a:pPr rtl="0"/>
            <a:r>
              <a:rPr lang="it-IT"/>
              <a:t>Fare clic sull'icona per inserire un'immagine</a:t>
            </a:r>
          </a:p>
        </p:txBody>
      </p:sp>
      <p:sp>
        <p:nvSpPr>
          <p:cNvPr id="18" name="Segnaposto testo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it-IT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it-IT" sz="4000"/>
            </a:lvl2pPr>
            <a:lvl3pPr>
              <a:defRPr lang="it-IT" sz="4000"/>
            </a:lvl3pPr>
            <a:lvl4pPr>
              <a:defRPr lang="it-IT" sz="4000"/>
            </a:lvl4pPr>
            <a:lvl5pPr>
              <a:defRPr lang="it-IT" sz="4000"/>
            </a:lvl5pPr>
          </a:lstStyle>
          <a:p>
            <a:pPr lvl="0" rtl="0"/>
            <a:r>
              <a:rPr lang="it-IT"/>
              <a:t>Fare clic per inserire il testo</a:t>
            </a:r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epilogo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uppo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igura a mano libera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2" name="Figura a mano libera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3" name="Figura a mano libera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</p:grpSp>
      <p:sp>
        <p:nvSpPr>
          <p:cNvPr id="32" name="Titolo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it-IT" sz="4400" b="1" i="0">
                <a:latin typeface="+mj-lt"/>
              </a:defRPr>
            </a:lvl1pPr>
          </a:lstStyle>
          <a:p>
            <a:pPr rtl="0"/>
            <a:r>
              <a:rPr lang="it-IT"/>
              <a:t>Fare clic per inserire il titolo </a:t>
            </a:r>
          </a:p>
        </p:txBody>
      </p:sp>
      <p:sp>
        <p:nvSpPr>
          <p:cNvPr id="2" name="Segnaposto contenuto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 rtlCol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lang="it-IT" sz="2000"/>
            </a:lvl1pPr>
            <a:lvl2pPr indent="-283464">
              <a:spcBef>
                <a:spcPts val="1800"/>
              </a:spcBef>
              <a:defRPr lang="it-IT" sz="2000"/>
            </a:lvl2pPr>
            <a:lvl3pPr indent="-283464">
              <a:spcBef>
                <a:spcPts val="1800"/>
              </a:spcBef>
              <a:defRPr lang="it-IT" sz="2000"/>
            </a:lvl3pPr>
            <a:lvl4pPr indent="-283464">
              <a:spcBef>
                <a:spcPts val="1800"/>
              </a:spcBef>
              <a:defRPr lang="it-IT" sz="2000"/>
            </a:lvl4pPr>
            <a:lvl5pPr indent="-283464">
              <a:spcBef>
                <a:spcPts val="1800"/>
              </a:spcBef>
              <a:defRPr lang="it-IT" sz="2000"/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294A09A9-5501-47C1-A89A-A340965A2BE2}" type="slidenum">
              <a:rPr lang="it-IT" smtClean="0"/>
              <a:pPr/>
              <a:t>‹N›</a:t>
            </a:fld>
            <a:endParaRPr lang="it-IT" dirty="0">
              <a:latin typeface="+mn-lt"/>
            </a:endParaRP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it-IT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/>
              <a:t>Fare clic per inserire il titolo </a:t>
            </a:r>
          </a:p>
        </p:txBody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igura a mano libera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1" name="Figura a mano libera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2" name="Figura a mano libera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</p:grp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Segnaposto testo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it-IT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it-IT" sz="4000"/>
            </a:lvl2pPr>
            <a:lvl3pPr>
              <a:defRPr lang="it-IT" sz="4000"/>
            </a:lvl3pPr>
            <a:lvl4pPr>
              <a:defRPr lang="it-IT" sz="4000"/>
            </a:lvl4pPr>
            <a:lvl5pPr>
              <a:defRPr lang="it-IT" sz="4000"/>
            </a:lvl5pPr>
          </a:lstStyle>
          <a:p>
            <a:pPr lvl="0" rtl="0"/>
            <a:r>
              <a:rPr lang="it-IT"/>
              <a:t>Fare clic per inserire il testo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due contenuti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o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igura a mano libera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3" name="Figura a mano libera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4" name="Figura a mano libera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</p:grpSp>
      <p:sp>
        <p:nvSpPr>
          <p:cNvPr id="16" name="Tito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it-IT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/>
              <a:t>Fare clic per inserire il titolo </a:t>
            </a:r>
          </a:p>
        </p:txBody>
      </p:sp>
      <p:sp>
        <p:nvSpPr>
          <p:cNvPr id="2" name="Segnaposto contenuto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it-IT" sz="2000"/>
            </a:lvl1pPr>
            <a:lvl2pPr marL="283464" indent="-283464">
              <a:spcBef>
                <a:spcPts val="1800"/>
              </a:spcBef>
              <a:defRPr lang="it-IT" sz="2000"/>
            </a:lvl2pPr>
            <a:lvl3pPr marL="594360" indent="-283464">
              <a:spcBef>
                <a:spcPts val="1800"/>
              </a:spcBef>
              <a:defRPr lang="it-IT" sz="2000"/>
            </a:lvl3pPr>
            <a:lvl4pPr marL="822960" indent="-283464">
              <a:spcBef>
                <a:spcPts val="1800"/>
              </a:spcBef>
              <a:defRPr lang="it-IT" sz="2000"/>
            </a:lvl4pPr>
            <a:lvl5pPr marL="1005840" indent="-283464">
              <a:spcBef>
                <a:spcPts val="1800"/>
              </a:spcBef>
              <a:defRPr lang="it-IT" sz="2000"/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3" name="Segnaposto contenuto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it-IT" sz="2000"/>
            </a:lvl1pPr>
            <a:lvl2pPr marL="283464" indent="-283464">
              <a:spcBef>
                <a:spcPts val="1800"/>
              </a:spcBef>
              <a:defRPr lang="it-IT" sz="2000"/>
            </a:lvl2pPr>
            <a:lvl3pPr marL="548640" indent="-283464">
              <a:spcBef>
                <a:spcPts val="1800"/>
              </a:spcBef>
              <a:defRPr lang="it-IT" sz="2000"/>
            </a:lvl3pPr>
            <a:lvl4pPr marL="822960" indent="-283464">
              <a:spcBef>
                <a:spcPts val="1800"/>
              </a:spcBef>
              <a:defRPr lang="it-IT" sz="2000"/>
            </a:lvl4pPr>
            <a:lvl5pPr marL="1005840" indent="-283464">
              <a:spcBef>
                <a:spcPts val="1800"/>
              </a:spcBef>
              <a:defRPr lang="it-IT" sz="2000"/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294A09A9-5501-47C1-A89A-A340965A2BE2}" type="slidenum">
              <a:rPr lang="it-IT" smtClean="0"/>
              <a:pPr/>
              <a:t>‹N›</a:t>
            </a:fld>
            <a:endParaRPr lang="it-IT" dirty="0">
              <a:latin typeface="+mn-lt"/>
            </a:endParaRPr>
          </a:p>
        </p:txBody>
      </p:sp>
      <p:sp>
        <p:nvSpPr>
          <p:cNvPr id="8" name="Segnaposto dat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>
              <a:latin typeface="+mn-lt"/>
            </a:endParaRP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o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Forma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3" name="Figura a mano libera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4" name="Figura a mano libera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8" name="Figura a mano libera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9" name="Figura a mano libera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</p:grpSp>
      <p:sp>
        <p:nvSpPr>
          <p:cNvPr id="16" name="Tito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it-IT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/>
              <a:t>Fare clic per inserire il titolo </a:t>
            </a: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Segnaposto contenuto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 rtlCol="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lang="it-IT"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lang="it-IT"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lang="it-IT" sz="2000"/>
            </a:lvl3pPr>
            <a:lvl4pPr marL="1371600" indent="0">
              <a:spcBef>
                <a:spcPts val="1800"/>
              </a:spcBef>
              <a:buFont typeface="+mj-lt"/>
              <a:buNone/>
              <a:defRPr lang="it-IT"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lang="it-IT" sz="2000"/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endParaRPr lang="it-IT" dirty="0"/>
          </a:p>
        </p:txBody>
      </p:sp>
      <p:sp>
        <p:nvSpPr>
          <p:cNvPr id="2" name="Segnaposto contenuto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it-IT" sz="2000"/>
            </a:lvl1pPr>
            <a:lvl2pPr marL="283464" indent="-283464">
              <a:spcBef>
                <a:spcPts val="1800"/>
              </a:spcBef>
              <a:defRPr lang="it-IT" sz="2000"/>
            </a:lvl2pPr>
            <a:lvl3pPr marL="548640" indent="-283464">
              <a:spcBef>
                <a:spcPts val="1800"/>
              </a:spcBef>
              <a:defRPr lang="it-IT" sz="2000"/>
            </a:lvl3pPr>
            <a:lvl4pPr marL="822960" indent="-283464">
              <a:spcBef>
                <a:spcPts val="1800"/>
              </a:spcBef>
              <a:defRPr lang="it-IT" sz="2000"/>
            </a:lvl4pPr>
            <a:lvl5pPr marL="1005840" indent="-283464">
              <a:spcBef>
                <a:spcPts val="1800"/>
              </a:spcBef>
              <a:defRPr lang="it-IT" sz="2000"/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294A09A9-5501-47C1-A89A-A340965A2BE2}" type="slidenum">
              <a:rPr lang="it-IT" smtClean="0"/>
              <a:pPr/>
              <a:t>‹N›</a:t>
            </a:fld>
            <a:endParaRPr lang="it-IT" dirty="0">
              <a:latin typeface="+mn-lt"/>
            </a:endParaRPr>
          </a:p>
        </p:txBody>
      </p:sp>
      <p:sp>
        <p:nvSpPr>
          <p:cNvPr id="8" name="Segnaposto dat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 titolo e immagin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it-IT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/>
              <a:t>Fare clic per inserire il titolo </a:t>
            </a:r>
          </a:p>
        </p:txBody>
      </p:sp>
      <p:sp>
        <p:nvSpPr>
          <p:cNvPr id="3" name="Segnaposto contenuto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it-IT" sz="2000"/>
            </a:lvl1pPr>
            <a:lvl2pPr indent="-283464">
              <a:spcBef>
                <a:spcPts val="1800"/>
              </a:spcBef>
              <a:defRPr lang="it-IT" sz="2000"/>
            </a:lvl2pPr>
            <a:lvl3pPr indent="-283464">
              <a:spcBef>
                <a:spcPts val="1800"/>
              </a:spcBef>
              <a:defRPr lang="it-IT" sz="2000"/>
            </a:lvl3pPr>
            <a:lvl4pPr indent="-283464">
              <a:spcBef>
                <a:spcPts val="1800"/>
              </a:spcBef>
              <a:defRPr lang="it-IT" sz="2000"/>
            </a:lvl4pPr>
            <a:lvl5pPr indent="-283464">
              <a:spcBef>
                <a:spcPts val="1800"/>
              </a:spcBef>
              <a:defRPr lang="it-IT" sz="2000"/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Segnaposto immagine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 rtlCol="0">
            <a:normAutofit/>
          </a:bodyPr>
          <a:lstStyle>
            <a:lvl1pPr marL="0" indent="0" algn="ctr">
              <a:buNone/>
              <a:defRPr lang="it-IT" sz="20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/>
              <a:t>Fare clic sull'icona per inserire un'immagine</a:t>
            </a:r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294A09A9-5501-47C1-A89A-A340965A2BE2}" type="slidenum">
              <a:rPr lang="it-IT" smtClean="0"/>
              <a:pPr/>
              <a:t>‹N›</a:t>
            </a:fld>
            <a:endParaRPr lang="it-IT" dirty="0">
              <a:latin typeface="+mn-lt"/>
            </a:endParaRPr>
          </a:p>
        </p:txBody>
      </p:sp>
      <p:sp>
        <p:nvSpPr>
          <p:cNvPr id="8" name="Segnaposto dat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it-IT"/>
            </a:defPPr>
          </a:lstStyle>
          <a:p>
            <a:pPr lvl="0" rtl="0"/>
            <a:r>
              <a:rPr lang="it-IT"/>
              <a:t>Fare clic per modificare lo stile del titolo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12" name="Segnaposto titolo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it-IT"/>
            </a:defPPr>
          </a:lstStyle>
          <a:p>
            <a:pPr rtl="0"/>
            <a:r>
              <a:rPr lang="it-IT"/>
              <a:t>Fare clic per modificare lo stile del titolo</a:t>
            </a:r>
          </a:p>
        </p:txBody>
      </p:sp>
      <p:sp>
        <p:nvSpPr>
          <p:cNvPr id="30" name="Segnaposto data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lang="it-IT" sz="11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endParaRPr lang="it-IT" dirty="0">
              <a:latin typeface="+mn-lt"/>
            </a:endParaRPr>
          </a:p>
        </p:txBody>
      </p:sp>
      <p:sp>
        <p:nvSpPr>
          <p:cNvPr id="32" name="Segnaposto numero diapositiva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lang="it-IT" sz="1100" b="1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lang="it-IT"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 lang="it-IT">
          <a:solidFill>
            <a:schemeClr val="tx2"/>
          </a:solidFill>
        </a:defRPr>
      </a:lvl2pPr>
      <a:lvl3pPr eaLnBrk="1" hangingPunct="1">
        <a:defRPr lang="it-IT">
          <a:solidFill>
            <a:schemeClr val="tx2"/>
          </a:solidFill>
        </a:defRPr>
      </a:lvl3pPr>
      <a:lvl4pPr eaLnBrk="1" hangingPunct="1">
        <a:defRPr lang="it-IT">
          <a:solidFill>
            <a:schemeClr val="tx2"/>
          </a:solidFill>
        </a:defRPr>
      </a:lvl4pPr>
      <a:lvl5pPr eaLnBrk="1" hangingPunct="1">
        <a:defRPr lang="it-IT">
          <a:solidFill>
            <a:schemeClr val="tx2"/>
          </a:solidFill>
        </a:defRPr>
      </a:lvl5pPr>
      <a:lvl6pPr eaLnBrk="1" hangingPunct="1">
        <a:defRPr lang="it-IT">
          <a:solidFill>
            <a:schemeClr val="tx2"/>
          </a:solidFill>
        </a:defRPr>
      </a:lvl6pPr>
      <a:lvl7pPr eaLnBrk="1" hangingPunct="1">
        <a:defRPr lang="it-IT">
          <a:solidFill>
            <a:schemeClr val="tx2"/>
          </a:solidFill>
        </a:defRPr>
      </a:lvl7pPr>
      <a:lvl8pPr eaLnBrk="1" hangingPunct="1">
        <a:defRPr lang="it-IT">
          <a:solidFill>
            <a:schemeClr val="tx2"/>
          </a:solidFill>
        </a:defRPr>
      </a:lvl8pPr>
      <a:lvl9pPr eaLnBrk="1" hangingPunct="1">
        <a:defRPr lang="it-IT"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it-IT"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5347AA-53C9-1F05-B932-1B8456B9BB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Progetto Search Engine full-text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83F7006-AB4A-9DF3-69C9-D36E1243124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/>
              <a:t>Svolto da </a:t>
            </a:r>
            <a:br>
              <a:rPr lang="it-IT" dirty="0"/>
            </a:br>
            <a:r>
              <a:rPr lang="it-IT" dirty="0"/>
              <a:t>Matteo Gilioli (</a:t>
            </a:r>
            <a:r>
              <a:rPr lang="it-IT" dirty="0" err="1"/>
              <a:t>matr</a:t>
            </a:r>
            <a:r>
              <a:rPr lang="it-IT" dirty="0"/>
              <a:t>. 165345) </a:t>
            </a:r>
            <a:br>
              <a:rPr lang="it-IT" dirty="0"/>
            </a:br>
            <a:r>
              <a:rPr lang="it-IT" dirty="0"/>
              <a:t>Denny Ciccia (</a:t>
            </a:r>
            <a:r>
              <a:rPr lang="it-IT" dirty="0" err="1"/>
              <a:t>matr</a:t>
            </a:r>
            <a:r>
              <a:rPr lang="it-IT" dirty="0"/>
              <a:t>. 168978)</a:t>
            </a:r>
          </a:p>
        </p:txBody>
      </p:sp>
    </p:spTree>
    <p:extLst>
      <p:ext uri="{BB962C8B-B14F-4D97-AF65-F5344CB8AC3E}">
        <p14:creationId xmlns:p14="http://schemas.microsoft.com/office/powerpoint/2010/main" val="9756996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A96D71F-CC9A-978C-6C61-502A62D73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Sentiment Analysis e Word2Vec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D410976-2923-F515-D019-33AD44D9CC1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4360" y="2444241"/>
            <a:ext cx="5501640" cy="3699328"/>
          </a:xfrm>
        </p:spPr>
        <p:txBody>
          <a:bodyPr/>
          <a:lstStyle/>
          <a:p>
            <a:r>
              <a:rPr lang="it-IT" dirty="0"/>
              <a:t>Per il w2v viene fatta l’espansione della query con sinonimi</a:t>
            </a:r>
          </a:p>
          <a:p>
            <a:r>
              <a:rPr lang="it-IT" dirty="0"/>
              <a:t>Per il sentiment si fa in and con la query poi media score</a:t>
            </a:r>
          </a:p>
        </p:txBody>
      </p:sp>
    </p:spTree>
    <p:extLst>
      <p:ext uri="{BB962C8B-B14F-4D97-AF65-F5344CB8AC3E}">
        <p14:creationId xmlns:p14="http://schemas.microsoft.com/office/powerpoint/2010/main" val="33349532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DE0220C-56E1-FA41-F6F2-DA792CE037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Benchmark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48FF17F-81C6-BB16-BC17-A07B5ADE81E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985632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B8CE60-587E-1D5C-8B50-ED3441BA49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99835" y="430529"/>
            <a:ext cx="5486400" cy="3291840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/>
              <a:t>Superare il nervosismo</a:t>
            </a:r>
          </a:p>
        </p:txBody>
      </p:sp>
      <p:pic>
        <p:nvPicPr>
          <p:cNvPr id="12" name="Segnaposto immagine 4" descr="Un primo piano di venatura del legno">
            <a:extLst>
              <a:ext uri="{FF2B5EF4-FFF2-40B4-BE49-F238E27FC236}">
                <a16:creationId xmlns:a16="http://schemas.microsoft.com/office/drawing/2014/main" id="{7D5BDB53-9169-3BBC-9362-0539514AC7D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11113"/>
            <a:ext cx="5791200" cy="6880226"/>
          </a:xfrm>
        </p:spPr>
      </p:pic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E02AE9C-BA1D-195E-3B93-A5A0CC03D8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99835" y="4568602"/>
            <a:ext cx="5486400" cy="1645920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/>
              <a:t>Strategie per costruire la fiducia</a:t>
            </a:r>
          </a:p>
        </p:txBody>
      </p:sp>
    </p:spTree>
    <p:extLst>
      <p:ext uri="{BB962C8B-B14F-4D97-AF65-F5344CB8AC3E}">
        <p14:creationId xmlns:p14="http://schemas.microsoft.com/office/powerpoint/2010/main" val="14408719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/>
              <a:t>Coinvolgere il pubblico</a:t>
            </a:r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F70BD87D-F7DA-961B-4024-A354DC87D1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2281238"/>
            <a:ext cx="7810500" cy="3700462"/>
          </a:xfrm>
        </p:spPr>
        <p:txBody>
          <a:bodyPr rtlCol="0">
            <a:normAutofit/>
          </a:bodyPr>
          <a:lstStyle>
            <a:defPPr>
              <a:defRPr lang="it-IT"/>
            </a:defPPr>
          </a:lstStyle>
          <a:p>
            <a:pPr rtl="0"/>
            <a:r>
              <a:rPr lang="it-IT" dirty="0"/>
              <a:t>Stabilisci un contatto visivo con il pubblico per creare un senso di intimità e coinvolgimento</a:t>
            </a:r>
          </a:p>
          <a:p>
            <a:pPr rtl="0"/>
            <a:r>
              <a:rPr lang="it-IT" dirty="0"/>
              <a:t>Inserisci nelle tue presentazioni storie verosimili, utilizzando narrazioni che rendano il tuo messaggio memorabile e d'impatto</a:t>
            </a:r>
          </a:p>
          <a:p>
            <a:pPr rtl="0"/>
            <a:r>
              <a:rPr lang="it-IT" dirty="0"/>
              <a:t>Incoraggia le domande e fornisci risposte ponderate per migliorare la partecipazione del pubblico</a:t>
            </a:r>
          </a:p>
          <a:p>
            <a:pPr rtl="0"/>
            <a:r>
              <a:rPr lang="it-IT" dirty="0"/>
              <a:t>Utilizza sondaggi live per raccogliere le opinioni del pubblico, promuovendo l'impegno e facendo in modo che il pubblico si senta coinvolto</a:t>
            </a:r>
          </a:p>
          <a:p>
            <a:pPr rtl="0"/>
            <a:endParaRPr lang="it-IT" dirty="0"/>
          </a:p>
          <a:p>
            <a:pPr rtl="0"/>
            <a:endParaRPr lang="it-IT" dirty="0"/>
          </a:p>
        </p:txBody>
      </p:sp>
      <p:grpSp>
        <p:nvGrpSpPr>
          <p:cNvPr id="19" name="Gruppo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igura a mano libera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21" name="Figura a mano libera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22" name="Figura a mano libera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</p:grpSp>
    </p:spTree>
    <p:extLst>
      <p:ext uri="{BB962C8B-B14F-4D97-AF65-F5344CB8AC3E}">
        <p14:creationId xmlns:p14="http://schemas.microsoft.com/office/powerpoint/2010/main" val="32003120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1633A5-8BE3-D44D-57F3-2EF1613768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olo 8">
            <a:extLst>
              <a:ext uri="{FF2B5EF4-FFF2-40B4-BE49-F238E27FC236}">
                <a16:creationId xmlns:a16="http://schemas.microsoft.com/office/drawing/2014/main" id="{5AB6D40A-2A0A-AF3D-8CF7-3ECD377656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411479"/>
            <a:ext cx="5486400" cy="3291840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/>
              <a:t>Selezione degli strumenti visivi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91442CD-A26D-1761-8CE7-8BC3075BB4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09905" y="4549552"/>
            <a:ext cx="5486400" cy="1645920"/>
          </a:xfrm>
        </p:spPr>
        <p:txBody>
          <a:bodyPr rtlCol="0">
            <a:normAutofit/>
          </a:bodyPr>
          <a:lstStyle>
            <a:defPPr>
              <a:defRPr lang="it-IT"/>
            </a:defPPr>
          </a:lstStyle>
          <a:p>
            <a:pPr rtl="0"/>
            <a:r>
              <a:rPr lang="it-IT"/>
              <a:t>Miglioramento della presentazione</a:t>
            </a:r>
          </a:p>
        </p:txBody>
      </p:sp>
    </p:spTree>
    <p:extLst>
      <p:ext uri="{BB962C8B-B14F-4D97-AF65-F5344CB8AC3E}">
        <p14:creationId xmlns:p14="http://schemas.microsoft.com/office/powerpoint/2010/main" val="20390597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05346ED-721D-85EE-2F1B-A31D0912D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/>
              <a:t>Tecniche di comunicazione efficaci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B097449-5B72-ADA0-3B2D-1CBC160D6B9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676525"/>
            <a:ext cx="4490827" cy="3597470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Questo è un potente strumento per l'arte oratoria. Ti aiuterà a variare l'intonazione, il tono e il volume per trasmettere emozioni, enfatizzare punti e mantenere l'interesse:</a:t>
            </a:r>
          </a:p>
          <a:p>
            <a:pPr lvl="1" rtl="0"/>
            <a:r>
              <a:rPr lang="it-IT" dirty="0"/>
              <a:t>Variazione intonazione</a:t>
            </a:r>
          </a:p>
          <a:p>
            <a:pPr lvl="1" rtl="0"/>
            <a:r>
              <a:rPr lang="it-IT" dirty="0"/>
              <a:t>Inflessione del tono</a:t>
            </a:r>
          </a:p>
          <a:p>
            <a:pPr lvl="1" rtl="0"/>
            <a:r>
              <a:rPr lang="it-IT" dirty="0"/>
              <a:t>Controllo del volume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1FC7B50-71A6-D8BE-C032-5EB4CF5706D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881898" y="2676525"/>
            <a:ext cx="4490827" cy="3597470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Un linguaggio del corpo efficace valorizza il tuo messaggio, rendendolo più incisivo e memorabile:</a:t>
            </a:r>
          </a:p>
          <a:p>
            <a:pPr lvl="1" rtl="0"/>
            <a:r>
              <a:rPr lang="it-IT" dirty="0"/>
              <a:t>Contatto visivo significativo</a:t>
            </a:r>
          </a:p>
          <a:p>
            <a:pPr lvl="1" rtl="0"/>
            <a:r>
              <a:rPr lang="it-IT" dirty="0"/>
              <a:t>Movimenti intenzionali</a:t>
            </a:r>
          </a:p>
          <a:p>
            <a:pPr lvl="1" rtl="0"/>
            <a:r>
              <a:rPr lang="it-IT" dirty="0"/>
              <a:t>Mantieni una buona postura</a:t>
            </a:r>
          </a:p>
          <a:p>
            <a:pPr lvl="1" rtl="0"/>
            <a:r>
              <a:rPr lang="it-IT" dirty="0"/>
              <a:t>Controlla le espressioni</a:t>
            </a:r>
          </a:p>
        </p:txBody>
      </p:sp>
    </p:spTree>
    <p:extLst>
      <p:ext uri="{BB962C8B-B14F-4D97-AF65-F5344CB8AC3E}">
        <p14:creationId xmlns:p14="http://schemas.microsoft.com/office/powerpoint/2010/main" val="8884842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0BD29B5-1B58-809F-FEA7-B82105E94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8885" y="3499667"/>
            <a:ext cx="4939666" cy="2542810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Esplorazione delle sessioni di Domande e risposte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7C3632C-2D2E-7026-33B8-EE42DA4BDB5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3885" y="457201"/>
            <a:ext cx="5198269" cy="2305050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Conosci il materiale in anticipo</a:t>
            </a:r>
          </a:p>
          <a:p>
            <a:pPr rtl="0"/>
            <a:r>
              <a:rPr lang="it-IT" dirty="0"/>
              <a:t>Prevedi le domande comuni</a:t>
            </a:r>
          </a:p>
          <a:p>
            <a:pPr rtl="0"/>
            <a:r>
              <a:rPr lang="it-IT" dirty="0"/>
              <a:t>Prova le risposte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B599B60-BF79-A832-6AD4-6C6FC6CE431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810595"/>
            <a:ext cx="5198269" cy="3319513"/>
          </a:xfrm>
        </p:spPr>
        <p:txBody>
          <a:bodyPr rtlCol="0">
            <a:normAutofit/>
          </a:bodyPr>
          <a:lstStyle>
            <a:defPPr>
              <a:defRPr lang="it-IT"/>
            </a:defPPr>
          </a:lstStyle>
          <a:p>
            <a:pPr rtl="0"/>
            <a:r>
              <a:rPr lang="it-IT" dirty="0"/>
              <a:t>Mantenere la compostezza durante la sessione di domande e risposte è essenziale per proiettare sicurezza e autorità. Considera i seguenti consigli per rimanere composto:</a:t>
            </a:r>
          </a:p>
          <a:p>
            <a:pPr lvl="1" rtl="0"/>
            <a:r>
              <a:rPr lang="it-IT" dirty="0"/>
              <a:t>Mantieni la tranquillità</a:t>
            </a:r>
          </a:p>
          <a:p>
            <a:pPr lvl="1" rtl="0"/>
            <a:r>
              <a:rPr lang="it-IT" dirty="0"/>
              <a:t>Ascolta in modo attivo</a:t>
            </a:r>
          </a:p>
          <a:p>
            <a:pPr lvl="1" rtl="0"/>
            <a:r>
              <a:rPr lang="it-IT" dirty="0"/>
              <a:t>Fermati e rifletti</a:t>
            </a:r>
          </a:p>
          <a:p>
            <a:pPr lvl="1" rtl="0"/>
            <a:r>
              <a:rPr lang="it-IT" dirty="0"/>
              <a:t>Mantieni il contatto visivo</a:t>
            </a:r>
          </a:p>
        </p:txBody>
      </p:sp>
    </p:spTree>
    <p:extLst>
      <p:ext uri="{BB962C8B-B14F-4D97-AF65-F5344CB8AC3E}">
        <p14:creationId xmlns:p14="http://schemas.microsoft.com/office/powerpoint/2010/main" val="30882253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52A871D-B15E-C971-7C85-0AF173E38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310" y="278129"/>
            <a:ext cx="5063490" cy="2354026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/>
              <a:t>Impatto del parlare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4F2E863-4A4C-76FE-444A-083F9304338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93725" y="3279775"/>
            <a:ext cx="5045075" cy="2994025"/>
          </a:xfrm>
        </p:spPr>
        <p:txBody>
          <a:bodyPr rtlCol="0">
            <a:normAutofit/>
          </a:bodyPr>
          <a:lstStyle>
            <a:defPPr>
              <a:defRPr lang="it-IT"/>
            </a:defPPr>
          </a:lstStyle>
          <a:p>
            <a:pPr rtl="0"/>
            <a:r>
              <a:rPr lang="it-IT" dirty="0"/>
              <a:t>La tua capacità di comunicare in modo efficace lascerà un impatto duraturo sul tuo pubblico</a:t>
            </a:r>
          </a:p>
          <a:p>
            <a:pPr rtl="0"/>
            <a:r>
              <a:rPr lang="it-IT" dirty="0"/>
              <a:t>Comunicare in modo efficace significa non solo trasmettere un messaggio, ma anche entrare in risonanza con le esperienze, i valori e le emozioni di chi ascolta </a:t>
            </a:r>
          </a:p>
          <a:p>
            <a:pPr rtl="0"/>
            <a:endParaRPr lang="it-IT" dirty="0"/>
          </a:p>
        </p:txBody>
      </p:sp>
      <p:pic>
        <p:nvPicPr>
          <p:cNvPr id="5" name="Segnaposto immagine 52" descr="Lampadine sospese">
            <a:extLst>
              <a:ext uri="{FF2B5EF4-FFF2-40B4-BE49-F238E27FC236}">
                <a16:creationId xmlns:a16="http://schemas.microsoft.com/office/drawing/2014/main" id="{F2B2501C-600C-11B3-1ECD-912D988906A5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" r="16"/>
          <a:stretch/>
        </p:blipFill>
        <p:spPr>
          <a:xfrm>
            <a:off x="6096000" y="0"/>
            <a:ext cx="6118225" cy="6858000"/>
          </a:xfrm>
        </p:spPr>
      </p:pic>
    </p:spTree>
    <p:extLst>
      <p:ext uri="{BB962C8B-B14F-4D97-AF65-F5344CB8AC3E}">
        <p14:creationId xmlns:p14="http://schemas.microsoft.com/office/powerpoint/2010/main" val="2983645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76A9A9A7-F1D2-237D-AC72-E21A286F0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1409" y="4661717"/>
            <a:ext cx="7936230" cy="1380760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/>
              <a:t>Comunicazione dinamica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DB14AAA-1F04-769D-E7F0-4F68C8EB928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3885" y="584005"/>
            <a:ext cx="2825115" cy="3999060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/>
              <a:t>Impara a infondere energia nella tua presentazione per lasciare un'impressione duratura.</a:t>
            </a:r>
          </a:p>
          <a:p>
            <a:pPr rtl="0"/>
            <a:r>
              <a:rPr lang="it-IT"/>
              <a:t>Uno degli obiettivi di una comunicazione efficace è quello di motivare il tuo pubblico.</a:t>
            </a:r>
          </a:p>
        </p:txBody>
      </p:sp>
      <p:graphicFrame>
        <p:nvGraphicFramePr>
          <p:cNvPr id="8" name="Segnaposto tabella 2">
            <a:extLst>
              <a:ext uri="{FF2B5EF4-FFF2-40B4-BE49-F238E27FC236}">
                <a16:creationId xmlns:a16="http://schemas.microsoft.com/office/drawing/2014/main" id="{C60AA2D2-28D7-69D7-F6C5-B31DAD3332C1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598521189"/>
              </p:ext>
            </p:extLst>
          </p:nvPr>
        </p:nvGraphicFramePr>
        <p:xfrm>
          <a:off x="3670300" y="584200"/>
          <a:ext cx="7930340" cy="4367708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982585">
                  <a:extLst>
                    <a:ext uri="{9D8B030D-6E8A-4147-A177-3AD203B41FA5}">
                      <a16:colId xmlns:a16="http://schemas.microsoft.com/office/drawing/2014/main" val="127040821"/>
                    </a:ext>
                  </a:extLst>
                </a:gridCol>
                <a:gridCol w="1982585">
                  <a:extLst>
                    <a:ext uri="{9D8B030D-6E8A-4147-A177-3AD203B41FA5}">
                      <a16:colId xmlns:a16="http://schemas.microsoft.com/office/drawing/2014/main" val="149845700"/>
                    </a:ext>
                  </a:extLst>
                </a:gridCol>
                <a:gridCol w="1982585">
                  <a:extLst>
                    <a:ext uri="{9D8B030D-6E8A-4147-A177-3AD203B41FA5}">
                      <a16:colId xmlns:a16="http://schemas.microsoft.com/office/drawing/2014/main" val="3119692462"/>
                    </a:ext>
                  </a:extLst>
                </a:gridCol>
                <a:gridCol w="1982585">
                  <a:extLst>
                    <a:ext uri="{9D8B030D-6E8A-4147-A177-3AD203B41FA5}">
                      <a16:colId xmlns:a16="http://schemas.microsoft.com/office/drawing/2014/main" val="3472639139"/>
                    </a:ext>
                  </a:extLst>
                </a:gridCol>
              </a:tblGrid>
              <a:tr h="511373">
                <a:tc>
                  <a:txBody>
                    <a:bodyPr/>
                    <a:lstStyle>
                      <a:defPPr>
                        <a:defRPr lang="it-IT"/>
                      </a:defPPr>
                    </a:lstStyle>
                    <a:p>
                      <a:pPr algn="ctr" rtl="0"/>
                      <a:r>
                        <a:rPr lang="it-IT" b="0">
                          <a:latin typeface="+mj-lt"/>
                        </a:rPr>
                        <a:t>Metrica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it-IT"/>
                      </a:defPPr>
                    </a:lstStyle>
                    <a:p>
                      <a:pPr algn="ctr" rtl="0"/>
                      <a:r>
                        <a:rPr lang="it-IT" b="0">
                          <a:latin typeface="+mj-lt"/>
                        </a:rPr>
                        <a:t>Misura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it-IT"/>
                      </a:defPPr>
                    </a:lstStyle>
                    <a:p>
                      <a:pPr algn="ctr" rtl="0"/>
                      <a:r>
                        <a:rPr lang="it-IT" b="0">
                          <a:latin typeface="+mj-lt"/>
                        </a:rPr>
                        <a:t>Obiettivo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it-IT"/>
                      </a:defPPr>
                    </a:lstStyle>
                    <a:p>
                      <a:pPr algn="ctr" rtl="0"/>
                      <a:r>
                        <a:rPr lang="it-IT" b="0">
                          <a:latin typeface="+mj-lt"/>
                        </a:rPr>
                        <a:t>Effettivo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8013591"/>
                  </a:ext>
                </a:extLst>
              </a:tr>
              <a:tr h="708914">
                <a:tc>
                  <a:txBody>
                    <a:bodyPr/>
                    <a:lstStyle>
                      <a:defPPr>
                        <a:defRPr lang="it-IT"/>
                      </a:defPPr>
                    </a:lstStyle>
                    <a:p>
                      <a:pPr algn="ctr" rtl="0"/>
                      <a:r>
                        <a:rPr lang="it-IT" b="0"/>
                        <a:t>Partecipazione del pubblico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it-IT"/>
                      </a:defPPr>
                    </a:lstStyle>
                    <a:p>
                      <a:pPr algn="ctr" rtl="0"/>
                      <a:r>
                        <a:rPr lang="it-IT" b="0"/>
                        <a:t>N. di partecipanti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it-IT"/>
                      </a:defPPr>
                    </a:lstStyle>
                    <a:p>
                      <a:pPr algn="ctr" rtl="0"/>
                      <a:r>
                        <a:rPr lang="it-IT" b="0"/>
                        <a:t>150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it-IT"/>
                      </a:defPPr>
                    </a:lstStyle>
                    <a:p>
                      <a:pPr algn="ctr" rtl="0"/>
                      <a:r>
                        <a:rPr lang="it-IT" b="0"/>
                        <a:t>120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3867931"/>
                  </a:ext>
                </a:extLst>
              </a:tr>
              <a:tr h="708914">
                <a:tc>
                  <a:txBody>
                    <a:bodyPr/>
                    <a:lstStyle>
                      <a:defPPr>
                        <a:defRPr lang="it-IT"/>
                      </a:defPPr>
                    </a:lstStyle>
                    <a:p>
                      <a:pPr algn="ctr" rtl="0"/>
                      <a:r>
                        <a:rPr lang="it-IT" b="0"/>
                        <a:t>Durata dell'impegno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it-IT"/>
                      </a:defPPr>
                    </a:lstStyle>
                    <a:p>
                      <a:pPr algn="ctr" rtl="0"/>
                      <a:r>
                        <a:rPr lang="it-IT" b="0"/>
                        <a:t>Verbale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it-IT"/>
                      </a:defPPr>
                    </a:lstStyle>
                    <a:p>
                      <a:pPr algn="ctr" rtl="0"/>
                      <a:r>
                        <a:rPr lang="it-IT" b="0"/>
                        <a:t>60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it-IT"/>
                      </a:defPPr>
                    </a:lstStyle>
                    <a:p>
                      <a:pPr algn="ctr" rtl="0"/>
                      <a:r>
                        <a:rPr lang="it-IT" b="0"/>
                        <a:t>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209771"/>
                  </a:ext>
                </a:extLst>
              </a:tr>
              <a:tr h="511373">
                <a:tc>
                  <a:txBody>
                    <a:bodyPr/>
                    <a:lstStyle>
                      <a:defPPr>
                        <a:defRPr lang="it-IT"/>
                      </a:defPPr>
                    </a:lstStyle>
                    <a:p>
                      <a:pPr algn="ctr" rtl="0"/>
                      <a:r>
                        <a:rPr lang="it-IT" b="0"/>
                        <a:t>Interazione di Domande e risposte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it-IT"/>
                      </a:defPPr>
                    </a:lstStyle>
                    <a:p>
                      <a:pPr algn="ctr" rtl="0"/>
                      <a:r>
                        <a:rPr lang="it-IT" b="0"/>
                        <a:t>N. di domande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it-IT"/>
                      </a:defPPr>
                    </a:lstStyle>
                    <a:p>
                      <a:pPr algn="ctr" rtl="0"/>
                      <a:r>
                        <a:rPr lang="it-IT" b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it-IT"/>
                      </a:defPPr>
                    </a:lstStyle>
                    <a:p>
                      <a:pPr algn="ctr" rtl="0"/>
                      <a:r>
                        <a:rPr lang="it-IT" b="0"/>
                        <a:t>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1031278"/>
                  </a:ext>
                </a:extLst>
              </a:tr>
              <a:tr h="511373">
                <a:tc>
                  <a:txBody>
                    <a:bodyPr/>
                    <a:lstStyle>
                      <a:defPPr>
                        <a:defRPr lang="it-IT"/>
                      </a:defPPr>
                    </a:lstStyle>
                    <a:p>
                      <a:pPr algn="ctr" rtl="0"/>
                      <a:r>
                        <a:rPr lang="it-IT" b="0" dirty="0"/>
                        <a:t>Feedback positivo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it-IT"/>
                      </a:defPPr>
                    </a:lstStyle>
                    <a:p>
                      <a:pPr algn="ctr" rtl="0"/>
                      <a:r>
                        <a:rPr lang="it-IT" b="0"/>
                        <a:t>Percentuale (%)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it-IT"/>
                      </a:defPPr>
                    </a:lstStyle>
                    <a:p>
                      <a:pPr algn="ctr" rtl="0"/>
                      <a:r>
                        <a:rPr lang="it-IT" b="0"/>
                        <a:t>90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it-IT"/>
                      </a:defPPr>
                    </a:lstStyle>
                    <a:p>
                      <a:pPr algn="ctr" rtl="0"/>
                      <a:r>
                        <a:rPr lang="it-IT" b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1840781"/>
                  </a:ext>
                </a:extLst>
              </a:tr>
              <a:tr h="1012734">
                <a:tc>
                  <a:txBody>
                    <a:bodyPr/>
                    <a:lstStyle>
                      <a:defPPr>
                        <a:defRPr lang="it-IT"/>
                      </a:defPPr>
                    </a:lstStyle>
                    <a:p>
                      <a:pPr algn="ctr" rtl="0"/>
                      <a:r>
                        <a:rPr lang="it-IT" b="0"/>
                        <a:t>Frequenza di conservazione delle informazioni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it-IT"/>
                      </a:defPPr>
                    </a:lstStyle>
                    <a:p>
                      <a:pPr algn="ctr" rtl="0"/>
                      <a:r>
                        <a:rPr lang="it-IT" b="0"/>
                        <a:t>Percentuale (%)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it-IT"/>
                      </a:defPPr>
                    </a:lstStyle>
                    <a:p>
                      <a:pPr algn="ctr" rtl="0"/>
                      <a:r>
                        <a:rPr lang="it-IT" b="0"/>
                        <a:t>80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it-IT"/>
                      </a:defPPr>
                    </a:lstStyle>
                    <a:p>
                      <a:pPr algn="ctr" rtl="0"/>
                      <a:r>
                        <a:rPr lang="it-IT" b="0" dirty="0"/>
                        <a:t>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3897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76951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0759DC4-8B30-98A0-5BAB-C78BA4A4A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/>
              <a:t>Suggerimenti finali e considerazioni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096FB3A-B62C-3DAB-4FD1-B4EBDD650AE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5523" y="2676525"/>
            <a:ext cx="5746750" cy="3597470"/>
          </a:xfrm>
        </p:spPr>
        <p:txBody>
          <a:bodyPr rtlCol="0">
            <a:normAutofit lnSpcReduction="10000"/>
          </a:bodyPr>
          <a:lstStyle>
            <a:defPPr>
              <a:defRPr lang="it-IT"/>
            </a:defPPr>
          </a:lstStyle>
          <a:p>
            <a:pPr rtl="0"/>
            <a:r>
              <a:rPr lang="it-IT" dirty="0"/>
              <a:t>Prove costanti</a:t>
            </a:r>
          </a:p>
          <a:p>
            <a:pPr lvl="1" rtl="0"/>
            <a:r>
              <a:rPr lang="it-IT" dirty="0"/>
              <a:t>Rafforza la tua familiarità</a:t>
            </a:r>
          </a:p>
          <a:p>
            <a:pPr rtl="0"/>
            <a:r>
              <a:rPr lang="it-IT" dirty="0"/>
              <a:t>Perfeziona il tuo stile di comunicazione</a:t>
            </a:r>
          </a:p>
          <a:p>
            <a:pPr lvl="1" rtl="0"/>
            <a:r>
              <a:rPr lang="it-IT" dirty="0"/>
              <a:t>Ritmo, tono ed enfasi</a:t>
            </a:r>
          </a:p>
          <a:p>
            <a:pPr rtl="0"/>
            <a:r>
              <a:rPr lang="it-IT" dirty="0"/>
              <a:t>Tempi e transizioni</a:t>
            </a:r>
          </a:p>
          <a:p>
            <a:pPr lvl="1" rtl="0"/>
            <a:r>
              <a:rPr lang="it-IT" dirty="0"/>
              <a:t>Punta a una presentazione professionale e senza interruzioni</a:t>
            </a:r>
          </a:p>
          <a:p>
            <a:pPr rtl="0"/>
            <a:r>
              <a:rPr lang="it-IT" dirty="0"/>
              <a:t>Gruppo di destinatari delle esercitazioni</a:t>
            </a:r>
          </a:p>
          <a:p>
            <a:pPr lvl="1" rtl="0"/>
            <a:r>
              <a:rPr lang="it-IT" dirty="0"/>
              <a:t>Chiedi ai colleghi di ascoltare e fornire un feedback</a:t>
            </a:r>
          </a:p>
          <a:p>
            <a:pPr lvl="1" rtl="0"/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3E198AA-251D-4446-30C4-8F2FA7F6A72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620000" y="2676525"/>
            <a:ext cx="3947160" cy="3597470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Richiedi il feedback</a:t>
            </a:r>
          </a:p>
          <a:p>
            <a:pPr rtl="0"/>
            <a:r>
              <a:rPr lang="it-IT" dirty="0"/>
              <a:t>Rifletti sulle tue prestazioni</a:t>
            </a:r>
          </a:p>
          <a:p>
            <a:pPr rtl="0"/>
            <a:r>
              <a:rPr lang="it-IT" dirty="0"/>
              <a:t>Esplora nuove tecniche</a:t>
            </a:r>
          </a:p>
          <a:p>
            <a:pPr rtl="0"/>
            <a:r>
              <a:rPr lang="it-IT" dirty="0"/>
              <a:t>Imposta obiettivi personali</a:t>
            </a:r>
          </a:p>
          <a:p>
            <a:pPr rtl="0"/>
            <a:r>
              <a:rPr lang="it-IT" dirty="0"/>
              <a:t>Ripeti e adatta</a:t>
            </a:r>
          </a:p>
        </p:txBody>
      </p:sp>
    </p:spTree>
    <p:extLst>
      <p:ext uri="{BB962C8B-B14F-4D97-AF65-F5344CB8AC3E}">
        <p14:creationId xmlns:p14="http://schemas.microsoft.com/office/powerpoint/2010/main" val="1850768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Indice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B8EBC2C-6DD7-5003-38EB-40753046FE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3725" y="2281238"/>
            <a:ext cx="6788150" cy="3709987"/>
          </a:xfrm>
        </p:spPr>
        <p:txBody>
          <a:bodyPr tIns="457200" rtlCol="0"/>
          <a:lstStyle>
            <a:defPPr>
              <a:defRPr lang="it-IT"/>
            </a:defPPr>
          </a:lstStyle>
          <a:p>
            <a:pPr rtl="0"/>
            <a:r>
              <a:rPr lang="it-IT" dirty="0"/>
              <a:t>Introduzione</a:t>
            </a:r>
          </a:p>
          <a:p>
            <a:pPr rtl="0"/>
            <a:r>
              <a:rPr lang="it-IT" dirty="0"/>
              <a:t>Architettura del Search Engine</a:t>
            </a:r>
          </a:p>
          <a:p>
            <a:pPr rtl="0"/>
            <a:r>
              <a:rPr lang="it-IT" dirty="0"/>
              <a:t>Implementazione Sentiment </a:t>
            </a:r>
            <a:r>
              <a:rPr lang="it-IT" dirty="0" err="1"/>
              <a:t>analysis</a:t>
            </a:r>
            <a:endParaRPr lang="it-IT" dirty="0"/>
          </a:p>
          <a:p>
            <a:pPr rtl="0"/>
            <a:r>
              <a:rPr lang="it-IT" dirty="0"/>
              <a:t>Implementazione Doc2vec</a:t>
            </a:r>
          </a:p>
          <a:p>
            <a:pPr rtl="0"/>
            <a:r>
              <a:rPr lang="it-IT" dirty="0"/>
              <a:t>Benchmark</a:t>
            </a:r>
          </a:p>
        </p:txBody>
      </p:sp>
    </p:spTree>
    <p:extLst>
      <p:ext uri="{BB962C8B-B14F-4D97-AF65-F5344CB8AC3E}">
        <p14:creationId xmlns:p14="http://schemas.microsoft.com/office/powerpoint/2010/main" val="33466857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C7AB9C34-2B13-E66F-1053-2BA156F89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84005"/>
            <a:ext cx="10972800" cy="1188720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/>
              <a:t>Metriche di coinvolgimento dei relatori</a:t>
            </a:r>
          </a:p>
        </p:txBody>
      </p:sp>
      <p:graphicFrame>
        <p:nvGraphicFramePr>
          <p:cNvPr id="4" name="Segnaposto tabella 3">
            <a:extLst>
              <a:ext uri="{FF2B5EF4-FFF2-40B4-BE49-F238E27FC236}">
                <a16:creationId xmlns:a16="http://schemas.microsoft.com/office/drawing/2014/main" id="{4D1FB21E-CCFB-8E64-064C-DB8195F86847}"/>
              </a:ext>
            </a:extLst>
          </p:cNvPr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145036385"/>
              </p:ext>
            </p:extLst>
          </p:nvPr>
        </p:nvGraphicFramePr>
        <p:xfrm>
          <a:off x="593725" y="2628900"/>
          <a:ext cx="10991080" cy="3749698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747770">
                  <a:extLst>
                    <a:ext uri="{9D8B030D-6E8A-4147-A177-3AD203B41FA5}">
                      <a16:colId xmlns:a16="http://schemas.microsoft.com/office/drawing/2014/main" val="2382218087"/>
                    </a:ext>
                  </a:extLst>
                </a:gridCol>
                <a:gridCol w="2747770">
                  <a:extLst>
                    <a:ext uri="{9D8B030D-6E8A-4147-A177-3AD203B41FA5}">
                      <a16:colId xmlns:a16="http://schemas.microsoft.com/office/drawing/2014/main" val="3953468724"/>
                    </a:ext>
                  </a:extLst>
                </a:gridCol>
                <a:gridCol w="2747770">
                  <a:extLst>
                    <a:ext uri="{9D8B030D-6E8A-4147-A177-3AD203B41FA5}">
                      <a16:colId xmlns:a16="http://schemas.microsoft.com/office/drawing/2014/main" val="4277526474"/>
                    </a:ext>
                  </a:extLst>
                </a:gridCol>
                <a:gridCol w="2747770">
                  <a:extLst>
                    <a:ext uri="{9D8B030D-6E8A-4147-A177-3AD203B41FA5}">
                      <a16:colId xmlns:a16="http://schemas.microsoft.com/office/drawing/2014/main" val="2438884888"/>
                    </a:ext>
                  </a:extLst>
                </a:gridCol>
              </a:tblGrid>
              <a:tr h="594689">
                <a:tc>
                  <a:txBody>
                    <a:bodyPr/>
                    <a:lstStyle>
                      <a:defPPr>
                        <a:defRPr lang="it-IT"/>
                      </a:defPPr>
                    </a:lstStyle>
                    <a:p>
                      <a:pPr algn="ctr" rtl="0"/>
                      <a:r>
                        <a:rPr lang="it-IT">
                          <a:solidFill>
                            <a:schemeClr val="bg1"/>
                          </a:solidFill>
                          <a:latin typeface="+mj-lt"/>
                        </a:rPr>
                        <a:t>Fattore di impatto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it-IT"/>
                      </a:defPPr>
                    </a:lstStyle>
                    <a:p>
                      <a:pPr algn="ctr" rtl="0"/>
                      <a:r>
                        <a:rPr lang="it-IT">
                          <a:solidFill>
                            <a:schemeClr val="bg1"/>
                          </a:solidFill>
                          <a:latin typeface="+mj-lt"/>
                        </a:rPr>
                        <a:t>Misura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it-IT"/>
                      </a:defPPr>
                    </a:lstStyle>
                    <a:p>
                      <a:pPr algn="ctr" rtl="0"/>
                      <a:r>
                        <a:rPr lang="it-IT">
                          <a:solidFill>
                            <a:schemeClr val="bg1"/>
                          </a:solidFill>
                          <a:latin typeface="+mj-lt"/>
                        </a:rPr>
                        <a:t>Obiettivo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it-IT"/>
                      </a:defPPr>
                    </a:lstStyle>
                    <a:p>
                      <a:pPr algn="ctr" rtl="0"/>
                      <a:r>
                        <a:rPr lang="it-IT">
                          <a:solidFill>
                            <a:schemeClr val="bg1"/>
                          </a:solidFill>
                          <a:latin typeface="+mj-lt"/>
                        </a:rPr>
                        <a:t>Raggiunto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7107962"/>
                  </a:ext>
                </a:extLst>
              </a:tr>
              <a:tr h="594689">
                <a:tc>
                  <a:txBody>
                    <a:bodyPr/>
                    <a:lstStyle>
                      <a:defPPr>
                        <a:defRPr lang="it-IT"/>
                      </a:defPPr>
                    </a:lstStyle>
                    <a:p>
                      <a:pPr algn="ctr" rtl="0"/>
                      <a:r>
                        <a:rPr lang="it-IT"/>
                        <a:t>Interazione del gruppo di destinatari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it-IT"/>
                      </a:defPPr>
                    </a:lstStyle>
                    <a:p>
                      <a:pPr algn="ctr" rtl="0"/>
                      <a:r>
                        <a:rPr lang="it-IT"/>
                        <a:t>Percentuale (%)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it-IT"/>
                      </a:defPPr>
                    </a:lstStyle>
                    <a:p>
                      <a:pPr algn="ctr" rtl="0"/>
                      <a:r>
                        <a:rPr lang="it-IT"/>
                        <a:t>85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it-IT"/>
                      </a:defPPr>
                    </a:lstStyle>
                    <a:p>
                      <a:pPr algn="ctr" rtl="0"/>
                      <a:r>
                        <a:rPr lang="it-IT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1386868"/>
                  </a:ext>
                </a:extLst>
              </a:tr>
              <a:tr h="594689">
                <a:tc>
                  <a:txBody>
                    <a:bodyPr/>
                    <a:lstStyle>
                      <a:defPPr>
                        <a:defRPr lang="it-IT"/>
                      </a:defPPr>
                    </a:lstStyle>
                    <a:p>
                      <a:pPr algn="ctr" rtl="0"/>
                      <a:r>
                        <a:rPr lang="it-IT"/>
                        <a:t>Conservazione della conoscenza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it-IT"/>
                      </a:defPPr>
                    </a:lstStyle>
                    <a:p>
                      <a:pPr algn="ctr" rtl="0"/>
                      <a:r>
                        <a:rPr lang="it-IT"/>
                        <a:t>Percentuale (%)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it-IT"/>
                      </a:defPPr>
                    </a:lstStyle>
                    <a:p>
                      <a:pPr algn="ctr" rtl="0"/>
                      <a:r>
                        <a:rPr lang="it-IT"/>
                        <a:t>75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it-IT"/>
                      </a:defPPr>
                    </a:lstStyle>
                    <a:p>
                      <a:pPr algn="ctr" rtl="0"/>
                      <a:r>
                        <a:rPr lang="it-IT"/>
                        <a:t>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626418"/>
                  </a:ext>
                </a:extLst>
              </a:tr>
              <a:tr h="594689">
                <a:tc>
                  <a:txBody>
                    <a:bodyPr/>
                    <a:lstStyle>
                      <a:defPPr>
                        <a:defRPr lang="it-IT"/>
                      </a:defPPr>
                    </a:lstStyle>
                    <a:p>
                      <a:pPr algn="ctr" rtl="0"/>
                      <a:r>
                        <a:rPr lang="it-IT"/>
                        <a:t>Sondaggi post-presentazione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it-IT"/>
                      </a:defPPr>
                    </a:lstStyle>
                    <a:p>
                      <a:pPr algn="ctr" rtl="0"/>
                      <a:r>
                        <a:rPr lang="it-IT"/>
                        <a:t>Valutazione media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it-IT"/>
                      </a:defPPr>
                    </a:lstStyle>
                    <a:p>
                      <a:pPr algn="ctr" rtl="0"/>
                      <a:r>
                        <a:rPr lang="it-IT"/>
                        <a:t>4.2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it-IT"/>
                      </a:defPPr>
                    </a:lstStyle>
                    <a:p>
                      <a:pPr algn="ctr" rtl="0"/>
                      <a:r>
                        <a:rPr lang="it-IT"/>
                        <a:t>4.5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2482967"/>
                  </a:ext>
                </a:extLst>
              </a:tr>
              <a:tr h="594689">
                <a:tc>
                  <a:txBody>
                    <a:bodyPr/>
                    <a:lstStyle>
                      <a:defPPr>
                        <a:defRPr lang="it-IT"/>
                      </a:defPPr>
                    </a:lstStyle>
                    <a:p>
                      <a:pPr algn="ctr" rtl="0"/>
                      <a:r>
                        <a:rPr lang="it-IT" dirty="0"/>
                        <a:t>Frequenza segnalazioni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it-IT"/>
                      </a:defPPr>
                    </a:lstStyle>
                    <a:p>
                      <a:pPr algn="ctr" rtl="0"/>
                      <a:r>
                        <a:rPr lang="it-IT"/>
                        <a:t>Percentuale (%)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it-IT"/>
                      </a:defPPr>
                    </a:lstStyle>
                    <a:p>
                      <a:pPr algn="ctr" rtl="0"/>
                      <a:r>
                        <a:rPr lang="it-IT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it-IT"/>
                      </a:defPPr>
                    </a:lstStyle>
                    <a:p>
                      <a:pPr algn="ctr" rtl="0"/>
                      <a:r>
                        <a:rPr lang="it-IT"/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6251906"/>
                  </a:ext>
                </a:extLst>
              </a:tr>
              <a:tr h="594689">
                <a:tc>
                  <a:txBody>
                    <a:bodyPr/>
                    <a:lstStyle>
                      <a:defPPr>
                        <a:defRPr lang="it-IT"/>
                      </a:defPPr>
                    </a:lstStyle>
                    <a:p>
                      <a:pPr algn="ctr" rtl="0"/>
                      <a:r>
                        <a:rPr lang="it-IT"/>
                        <a:t>Opportunità di collaborazione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it-IT"/>
                      </a:defPPr>
                    </a:lstStyle>
                    <a:p>
                      <a:pPr algn="ctr" rtl="0"/>
                      <a:r>
                        <a:rPr lang="it-IT"/>
                        <a:t>N. di opportunità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it-IT"/>
                      </a:defPPr>
                    </a:lstStyle>
                    <a:p>
                      <a:pPr algn="ctr" rtl="0"/>
                      <a:r>
                        <a:rPr lang="it-IT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it-IT"/>
                      </a:defPPr>
                    </a:lstStyle>
                    <a:p>
                      <a:pPr algn="ctr" rtl="0"/>
                      <a:r>
                        <a:rPr lang="it-IT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85371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24286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10C1B7-6E4E-3DEE-50C0-1CA3B1430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" y="411479"/>
            <a:ext cx="5486400" cy="3291840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/>
              <a:t>Grazie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BE734F0-2DDD-AF70-F13D-F9E4C19294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4360" y="4549552"/>
            <a:ext cx="5486400" cy="1645920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/>
              <a:t>Brita Tamm</a:t>
            </a:r>
          </a:p>
          <a:p>
            <a:pPr rtl="0"/>
            <a:r>
              <a:rPr lang="it-IT"/>
              <a:t>502-555-0152</a:t>
            </a:r>
          </a:p>
          <a:p>
            <a:pPr rtl="0"/>
            <a:r>
              <a:rPr lang="it-IT"/>
              <a:t>brita@firstupconsultants.com</a:t>
            </a:r>
          </a:p>
          <a:p>
            <a:pPr rtl="0"/>
            <a:r>
              <a:rPr lang="it-IT"/>
              <a:t>www.firstupconsultants.com</a:t>
            </a:r>
          </a:p>
        </p:txBody>
      </p:sp>
    </p:spTree>
    <p:extLst>
      <p:ext uri="{BB962C8B-B14F-4D97-AF65-F5344CB8AC3E}">
        <p14:creationId xmlns:p14="http://schemas.microsoft.com/office/powerpoint/2010/main" val="4261132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C0D909F-724F-AE6D-D0BC-37B2DEDA5D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Introduzione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02EE4B2-CF75-D36A-BA03-36E8DF3CBE2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7554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B8595C-61E0-0A42-2BCB-ED0967561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Sorgente dati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5713863-5761-7602-6CC9-8A5275D01BF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676525"/>
            <a:ext cx="5501640" cy="3903346"/>
          </a:xfrm>
        </p:spPr>
        <p:txBody>
          <a:bodyPr numCol="1">
            <a:normAutofit fontScale="92500" lnSpcReduction="10000"/>
          </a:bodyPr>
          <a:lstStyle/>
          <a:p>
            <a:pPr marL="342900" indent="-342900">
              <a:buClr>
                <a:srgbClr val="5D7D40"/>
              </a:buClr>
              <a:buSzPct val="110000"/>
              <a:buFont typeface="Arial" panose="020B0604020202020204" pitchFamily="34" charset="0"/>
              <a:buChar char="•"/>
            </a:pPr>
            <a:r>
              <a:rPr lang="it-IT" sz="1800" dirty="0"/>
              <a:t>La sergente dati è composta da più di 300.000 recensioni di </a:t>
            </a:r>
            <a:r>
              <a:rPr lang="it-IT" sz="1800" dirty="0" err="1">
                <a:solidFill>
                  <a:schemeClr val="accent3"/>
                </a:solidFill>
              </a:rPr>
              <a:t>Steam</a:t>
            </a:r>
            <a:r>
              <a:rPr lang="it-IT" sz="1800" dirty="0"/>
              <a:t> del videogioco </a:t>
            </a:r>
            <a:r>
              <a:rPr lang="it-IT" sz="1800" dirty="0" err="1">
                <a:solidFill>
                  <a:schemeClr val="accent3"/>
                </a:solidFill>
              </a:rPr>
              <a:t>Baldur’s</a:t>
            </a:r>
            <a:r>
              <a:rPr lang="it-IT" sz="1800" dirty="0">
                <a:solidFill>
                  <a:schemeClr val="accent3"/>
                </a:solidFill>
              </a:rPr>
              <a:t> Gate III</a:t>
            </a:r>
          </a:p>
          <a:p>
            <a:pPr marL="342900" indent="-342900">
              <a:buClr>
                <a:srgbClr val="5D7D40"/>
              </a:buClr>
              <a:buSzPct val="110000"/>
              <a:buFont typeface="Arial" panose="020B0604020202020204" pitchFamily="34" charset="0"/>
              <a:buChar char="•"/>
            </a:pPr>
            <a:r>
              <a:rPr lang="it-IT" sz="1800" dirty="0"/>
              <a:t>Ogni recensione è strutturata con:</a:t>
            </a:r>
          </a:p>
          <a:p>
            <a:pPr marL="626364" lvl="1" indent="-342900">
              <a:lnSpc>
                <a:spcPct val="120000"/>
              </a:lnSpc>
              <a:spcBef>
                <a:spcPts val="0"/>
              </a:spcBef>
              <a:buClr>
                <a:srgbClr val="5D7D40"/>
              </a:buClr>
              <a:buSzPct val="100000"/>
              <a:buFont typeface="Wingdings" panose="05000000000000000000" pitchFamily="2" charset="2"/>
              <a:buChar char="§"/>
            </a:pPr>
            <a:r>
              <a:rPr lang="it-IT" sz="1800" dirty="0"/>
              <a:t>ID</a:t>
            </a:r>
          </a:p>
          <a:p>
            <a:pPr marL="626364" lvl="1" indent="-342900">
              <a:lnSpc>
                <a:spcPct val="120000"/>
              </a:lnSpc>
              <a:spcBef>
                <a:spcPts val="0"/>
              </a:spcBef>
              <a:buClr>
                <a:srgbClr val="5D7D40"/>
              </a:buClr>
              <a:buSzPct val="100000"/>
              <a:buFont typeface="Wingdings" panose="05000000000000000000" pitchFamily="2" charset="2"/>
              <a:buChar char="§"/>
            </a:pPr>
            <a:r>
              <a:rPr lang="it-IT" sz="1800" dirty="0"/>
              <a:t>Contenuto</a:t>
            </a:r>
          </a:p>
          <a:p>
            <a:pPr marL="626364" lvl="1" indent="-342900">
              <a:lnSpc>
                <a:spcPct val="120000"/>
              </a:lnSpc>
              <a:spcBef>
                <a:spcPts val="0"/>
              </a:spcBef>
              <a:buClr>
                <a:srgbClr val="5D7D40"/>
              </a:buClr>
              <a:buSzPct val="100000"/>
              <a:buFont typeface="Wingdings" panose="05000000000000000000" pitchFamily="2" charset="2"/>
              <a:buChar char="§"/>
            </a:pPr>
            <a:r>
              <a:rPr lang="it-IT" sz="1800" dirty="0"/>
              <a:t>Data di creazione</a:t>
            </a:r>
          </a:p>
          <a:p>
            <a:pPr marL="626364" lvl="1" indent="-342900">
              <a:lnSpc>
                <a:spcPct val="120000"/>
              </a:lnSpc>
              <a:spcBef>
                <a:spcPts val="0"/>
              </a:spcBef>
              <a:buClr>
                <a:srgbClr val="5D7D40"/>
              </a:buClr>
              <a:buSzPct val="100000"/>
              <a:buFont typeface="Wingdings" panose="05000000000000000000" pitchFamily="2" charset="2"/>
              <a:buChar char="§"/>
            </a:pPr>
            <a:r>
              <a:rPr lang="it-IT" sz="1800" dirty="0"/>
              <a:t>Data di ultima modifica</a:t>
            </a:r>
          </a:p>
          <a:p>
            <a:pPr marL="626364" lvl="1" indent="-342900">
              <a:lnSpc>
                <a:spcPct val="120000"/>
              </a:lnSpc>
              <a:spcBef>
                <a:spcPts val="0"/>
              </a:spcBef>
              <a:buClr>
                <a:srgbClr val="5D7D40"/>
              </a:buClr>
              <a:buSzPct val="100000"/>
              <a:buFont typeface="Wingdings" panose="05000000000000000000" pitchFamily="2" charset="2"/>
              <a:buChar char="§"/>
            </a:pPr>
            <a:r>
              <a:rPr lang="it-IT" sz="1800" dirty="0"/>
              <a:t>Numero di utenti che l’hanno trovata utile</a:t>
            </a:r>
          </a:p>
          <a:p>
            <a:pPr marL="626364" lvl="1" indent="-342900">
              <a:lnSpc>
                <a:spcPct val="120000"/>
              </a:lnSpc>
              <a:spcBef>
                <a:spcPts val="0"/>
              </a:spcBef>
              <a:buClr>
                <a:srgbClr val="5D7D40"/>
              </a:buClr>
              <a:buSzPct val="100000"/>
              <a:buFont typeface="Wingdings" panose="05000000000000000000" pitchFamily="2" charset="2"/>
              <a:buChar char="§"/>
            </a:pPr>
            <a:r>
              <a:rPr lang="it-IT" sz="1800" dirty="0"/>
              <a:t>Numero di utenti che l’hanno trovata divertente</a:t>
            </a:r>
          </a:p>
          <a:p>
            <a:pPr marL="626364" lvl="1" indent="-342900">
              <a:lnSpc>
                <a:spcPct val="120000"/>
              </a:lnSpc>
              <a:spcBef>
                <a:spcPts val="0"/>
              </a:spcBef>
              <a:buClr>
                <a:srgbClr val="5D7D40"/>
              </a:buClr>
              <a:buSzPct val="100000"/>
              <a:buFont typeface="Wingdings" panose="05000000000000000000" pitchFamily="2" charset="2"/>
              <a:buChar char="§"/>
            </a:pPr>
            <a:r>
              <a:rPr lang="it-IT" sz="1800" dirty="0"/>
              <a:t>Scritto durante l’accesso anticipato (</a:t>
            </a:r>
            <a:r>
              <a:rPr lang="it-IT" sz="1800" dirty="0" err="1"/>
              <a:t>bool</a:t>
            </a:r>
            <a:r>
              <a:rPr lang="it-IT" sz="1800" dirty="0"/>
              <a:t>)</a:t>
            </a:r>
          </a:p>
          <a:p>
            <a:pPr marL="626364" lvl="1" indent="-342900">
              <a:lnSpc>
                <a:spcPct val="120000"/>
              </a:lnSpc>
              <a:spcBef>
                <a:spcPts val="0"/>
              </a:spcBef>
              <a:buClr>
                <a:srgbClr val="5D7D40"/>
              </a:buClr>
              <a:buSzPct val="100000"/>
              <a:buFont typeface="Wingdings" panose="05000000000000000000" pitchFamily="2" charset="2"/>
              <a:buChar char="§"/>
            </a:pPr>
            <a:r>
              <a:rPr lang="it-IT" sz="1800" dirty="0"/>
              <a:t>Comprato da </a:t>
            </a:r>
            <a:r>
              <a:rPr lang="it-IT" sz="1800" dirty="0" err="1"/>
              <a:t>Steam</a:t>
            </a:r>
            <a:r>
              <a:rPr lang="it-IT" sz="1800" dirty="0"/>
              <a:t> (</a:t>
            </a:r>
            <a:r>
              <a:rPr lang="it-IT" sz="1800" dirty="0" err="1"/>
              <a:t>bool</a:t>
            </a:r>
            <a:r>
              <a:rPr lang="it-IT" sz="1800" dirty="0"/>
              <a:t>)</a:t>
            </a:r>
          </a:p>
          <a:p>
            <a:pPr marL="626364" lvl="1" indent="-342900">
              <a:lnSpc>
                <a:spcPct val="120000"/>
              </a:lnSpc>
              <a:spcBef>
                <a:spcPts val="0"/>
              </a:spcBef>
              <a:buClr>
                <a:srgbClr val="5D7D40"/>
              </a:buClr>
              <a:buSzPct val="100000"/>
              <a:buFont typeface="Wingdings" panose="05000000000000000000" pitchFamily="2" charset="2"/>
              <a:buChar char="§"/>
            </a:pPr>
            <a:r>
              <a:rPr lang="it-IT" sz="1800" dirty="0"/>
              <a:t>Ricevuto gratis (</a:t>
            </a:r>
            <a:r>
              <a:rPr lang="it-IT" sz="1800" dirty="0" err="1"/>
              <a:t>bool</a:t>
            </a:r>
            <a:r>
              <a:rPr lang="it-IT" sz="1800" dirty="0"/>
              <a:t>)</a:t>
            </a:r>
          </a:p>
          <a:p>
            <a:pPr marL="626364" lvl="1" indent="-342900">
              <a:lnSpc>
                <a:spcPct val="120000"/>
              </a:lnSpc>
              <a:spcBef>
                <a:spcPts val="0"/>
              </a:spcBef>
              <a:buClr>
                <a:srgbClr val="5D7D40"/>
              </a:buClr>
              <a:buSzPct val="100000"/>
              <a:buFont typeface="Wingdings" panose="05000000000000000000" pitchFamily="2" charset="2"/>
              <a:buChar char="§"/>
            </a:pPr>
            <a:r>
              <a:rPr lang="it-IT" sz="1800" dirty="0"/>
              <a:t>Sentimento rilevato e relativo punteggio</a:t>
            </a:r>
          </a:p>
        </p:txBody>
      </p:sp>
      <p:pic>
        <p:nvPicPr>
          <p:cNvPr id="6" name="Segnaposto contenuto 5" descr="Immagine che contiene cerchio, Elementi grafici, clipart, cartone animato&#10;&#10;Descrizione generata automaticamente">
            <a:extLst>
              <a:ext uri="{FF2B5EF4-FFF2-40B4-BE49-F238E27FC236}">
                <a16:creationId xmlns:a16="http://schemas.microsoft.com/office/drawing/2014/main" id="{9C7AC86B-DDDD-59AF-E96A-6C45EB533345}"/>
              </a:ext>
            </a:extLst>
          </p:cNvPr>
          <p:cNvPicPr>
            <a:picLocks noGrp="1" noChangeAspect="1"/>
          </p:cNvPicPr>
          <p:nvPr>
            <p:ph sz="quarter" idx="1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1125" y="2082599"/>
            <a:ext cx="2097979" cy="2097979"/>
          </a:xfrm>
        </p:spPr>
      </p:pic>
      <p:pic>
        <p:nvPicPr>
          <p:cNvPr id="8" name="Immagine 7" descr="Immagine che contiene simbolo, arte, Carattere, tipografia&#10;&#10;Descrizione generata automaticamente">
            <a:extLst>
              <a:ext uri="{FF2B5EF4-FFF2-40B4-BE49-F238E27FC236}">
                <a16:creationId xmlns:a16="http://schemas.microsoft.com/office/drawing/2014/main" id="{A92D1454-49AA-2726-1E14-68B3AB0EFD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0963" y="4490452"/>
            <a:ext cx="3711522" cy="2097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663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A019307-D81B-51F3-547A-3304B0AA67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Architettura del Search Engine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6B727FD-F28E-EE4D-3B7A-764EC690A39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51705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88D903-2617-A959-A25D-F5D7FCBBC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Moduli del Search Engine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9917E87-6637-424C-1EB6-3EA0E72A3BC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2267939"/>
            <a:ext cx="7810500" cy="4487185"/>
          </a:xfrm>
        </p:spPr>
        <p:txBody>
          <a:bodyPr>
            <a:normAutofit/>
          </a:bodyPr>
          <a:lstStyle/>
          <a:p>
            <a:pPr>
              <a:buClr>
                <a:srgbClr val="5D7D40"/>
              </a:buClr>
              <a:buSzPct val="110000"/>
            </a:pPr>
            <a:r>
              <a:rPr lang="it-IT" b="1" dirty="0">
                <a:solidFill>
                  <a:schemeClr val="tx2">
                    <a:lumMod val="75000"/>
                  </a:schemeClr>
                </a:solidFill>
              </a:rPr>
              <a:t>preprocessing.py</a:t>
            </a:r>
            <a:r>
              <a:rPr lang="it-IT" dirty="0"/>
              <a:t>: funzioni di </a:t>
            </a:r>
            <a:r>
              <a:rPr lang="it-IT" dirty="0" err="1"/>
              <a:t>preprocessing</a:t>
            </a:r>
            <a:r>
              <a:rPr lang="it-IT" dirty="0"/>
              <a:t>.</a:t>
            </a:r>
          </a:p>
          <a:p>
            <a:pPr>
              <a:buClr>
                <a:srgbClr val="5D7D40"/>
              </a:buClr>
              <a:buSzPct val="110000"/>
            </a:pPr>
            <a:r>
              <a:rPr lang="it-IT" b="1" dirty="0">
                <a:solidFill>
                  <a:schemeClr val="tx2">
                    <a:lumMod val="75000"/>
                  </a:schemeClr>
                </a:solidFill>
              </a:rPr>
              <a:t>InvertedIndex.py</a:t>
            </a:r>
            <a:r>
              <a:rPr lang="it-IT" dirty="0"/>
              <a:t>: oggetto </a:t>
            </a:r>
            <a:r>
              <a:rPr lang="it-IT" dirty="0" err="1"/>
              <a:t>InvertedIndex</a:t>
            </a:r>
            <a:r>
              <a:rPr lang="it-IT" dirty="0"/>
              <a:t> e metodi per costruzione e ricerca.</a:t>
            </a:r>
          </a:p>
          <a:p>
            <a:pPr>
              <a:buClr>
                <a:srgbClr val="5D7D40"/>
              </a:buClr>
              <a:buSzPct val="110000"/>
            </a:pPr>
            <a:r>
              <a:rPr lang="it-IT" b="1" dirty="0">
                <a:solidFill>
                  <a:schemeClr val="tx2">
                    <a:lumMod val="75000"/>
                  </a:schemeClr>
                </a:solidFill>
              </a:rPr>
              <a:t>word2vec.py</a:t>
            </a:r>
            <a:r>
              <a:rPr lang="it-IT" dirty="0"/>
              <a:t>: oggetto Word2Vec e metodo per l’espansione della query.</a:t>
            </a:r>
          </a:p>
          <a:p>
            <a:pPr>
              <a:buClr>
                <a:srgbClr val="5D7D40"/>
              </a:buClr>
              <a:buSzPct val="110000"/>
            </a:pPr>
            <a:r>
              <a:rPr lang="it-IT" b="1" dirty="0">
                <a:solidFill>
                  <a:schemeClr val="tx2">
                    <a:lumMod val="75000"/>
                  </a:schemeClr>
                </a:solidFill>
              </a:rPr>
              <a:t>setup.py</a:t>
            </a:r>
            <a:r>
              <a:rPr lang="it-IT" dirty="0"/>
              <a:t>: funzioni utili per il setup del programma.</a:t>
            </a:r>
          </a:p>
          <a:p>
            <a:pPr>
              <a:buClr>
                <a:srgbClr val="5D7D40"/>
              </a:buClr>
              <a:buSzPct val="110000"/>
            </a:pPr>
            <a:r>
              <a:rPr lang="it-IT" b="1" dirty="0">
                <a:solidFill>
                  <a:schemeClr val="tx2">
                    <a:lumMod val="75000"/>
                  </a:schemeClr>
                </a:solidFill>
              </a:rPr>
              <a:t>main.py</a:t>
            </a:r>
            <a:r>
              <a:rPr lang="it-IT" dirty="0"/>
              <a:t>: interazione con l’utente e presentazione dei risultati.</a:t>
            </a:r>
          </a:p>
          <a:p>
            <a:pPr>
              <a:buClr>
                <a:srgbClr val="5D7D40"/>
              </a:buClr>
              <a:buSzPct val="110000"/>
            </a:pPr>
            <a:r>
              <a:rPr lang="it-IT" b="1" dirty="0">
                <a:solidFill>
                  <a:schemeClr val="tx2">
                    <a:lumMod val="75000"/>
                  </a:schemeClr>
                </a:solidFill>
              </a:rPr>
              <a:t>Package benchmark</a:t>
            </a:r>
            <a:r>
              <a:rPr lang="it-IT" dirty="0"/>
              <a:t>: script per eseguire il benchmark e file contenente le UIN.</a:t>
            </a:r>
          </a:p>
        </p:txBody>
      </p:sp>
    </p:spTree>
    <p:extLst>
      <p:ext uri="{BB962C8B-B14F-4D97-AF65-F5344CB8AC3E}">
        <p14:creationId xmlns:p14="http://schemas.microsoft.com/office/powerpoint/2010/main" val="950561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DADC037-26B9-7E2C-257C-134D67B25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Pacchetti usati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2EBC811-2D77-D416-7732-A3EC75F8694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2282008"/>
            <a:ext cx="4527755" cy="41187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Per il </a:t>
            </a:r>
            <a:r>
              <a:rPr lang="it-IT" b="1" dirty="0"/>
              <a:t>Search Engine di base</a:t>
            </a:r>
            <a:r>
              <a:rPr lang="it-IT" dirty="0"/>
              <a:t>:</a:t>
            </a:r>
          </a:p>
          <a:p>
            <a:pPr>
              <a:buSzPct val="110000"/>
            </a:pPr>
            <a:r>
              <a:rPr lang="it-IT" dirty="0" err="1"/>
              <a:t>pandas</a:t>
            </a:r>
            <a:endParaRPr lang="it-IT" dirty="0"/>
          </a:p>
          <a:p>
            <a:pPr>
              <a:buSzPct val="110000"/>
            </a:pPr>
            <a:r>
              <a:rPr lang="it-IT" dirty="0" err="1"/>
              <a:t>nltk</a:t>
            </a:r>
            <a:endParaRPr lang="it-IT" dirty="0"/>
          </a:p>
          <a:p>
            <a:pPr>
              <a:buSzPct val="110000"/>
            </a:pPr>
            <a:r>
              <a:rPr lang="it-IT" dirty="0" err="1"/>
              <a:t>whoosh</a:t>
            </a:r>
            <a:endParaRPr lang="it-IT" dirty="0"/>
          </a:p>
          <a:p>
            <a:pPr marL="0" indent="0">
              <a:buNone/>
            </a:pPr>
            <a:r>
              <a:rPr lang="it-IT" dirty="0"/>
              <a:t>Per la </a:t>
            </a:r>
            <a:r>
              <a:rPr lang="it-IT" b="1" dirty="0"/>
              <a:t>Sentiment Analysis</a:t>
            </a:r>
            <a:r>
              <a:rPr lang="it-IT" dirty="0"/>
              <a:t>:</a:t>
            </a:r>
          </a:p>
          <a:p>
            <a:pPr>
              <a:buSzPct val="110000"/>
            </a:pPr>
            <a:r>
              <a:rPr lang="it-IT" dirty="0" err="1"/>
              <a:t>transformers.pipeline</a:t>
            </a:r>
            <a:r>
              <a:rPr lang="it-IT" dirty="0"/>
              <a:t> by </a:t>
            </a:r>
            <a:r>
              <a:rPr lang="it-IT" dirty="0" err="1"/>
              <a:t>HuggingFace</a:t>
            </a:r>
            <a:endParaRPr lang="it-IT" dirty="0"/>
          </a:p>
          <a:p>
            <a:pPr marL="0" indent="0">
              <a:buNone/>
            </a:pPr>
            <a:r>
              <a:rPr lang="it-IT" dirty="0"/>
              <a:t>Per il </a:t>
            </a:r>
            <a:r>
              <a:rPr lang="it-IT" b="1" dirty="0"/>
              <a:t>Word2Vec:</a:t>
            </a:r>
          </a:p>
          <a:p>
            <a:pPr>
              <a:buSzPct val="110000"/>
            </a:pPr>
            <a:r>
              <a:rPr lang="it-IT" dirty="0"/>
              <a:t>gensim.models.Word2Vec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97CF76D-D67C-736C-3346-84CDCEFB19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4430" y="2099810"/>
            <a:ext cx="2191595" cy="885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71A42DE8-37B7-8F92-92C2-AA152F7BEC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145" y="3302310"/>
            <a:ext cx="953502" cy="1039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78BA4DA3-8A1E-4468-A4D9-9A8D06832F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8225" y="3503204"/>
            <a:ext cx="8382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Elemento grafico 4">
            <a:extLst>
              <a:ext uri="{FF2B5EF4-FFF2-40B4-BE49-F238E27FC236}">
                <a16:creationId xmlns:a16="http://schemas.microsoft.com/office/drawing/2014/main" id="{1D1D0BA2-68F5-4DA3-6763-3FE4A7B3F6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002710" y="4834068"/>
            <a:ext cx="904875" cy="838200"/>
          </a:xfrm>
          <a:prstGeom prst="rect">
            <a:avLst/>
          </a:prstGeom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8DA0C904-905E-B629-44DA-379F4465C4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2196" y="5742173"/>
            <a:ext cx="2025904" cy="1012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2576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C4D3B25-510B-99D5-2BE1-A14A3146D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Query </a:t>
            </a:r>
            <a:r>
              <a:rPr lang="it-IT" dirty="0" err="1"/>
              <a:t>language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502A9C4-0EEB-6A64-9C10-603E159BA2F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Il query </a:t>
            </a:r>
            <a:r>
              <a:rPr lang="it-IT" dirty="0" err="1"/>
              <a:t>language</a:t>
            </a:r>
            <a:r>
              <a:rPr lang="it-IT" dirty="0"/>
              <a:t> prevede le query composte da </a:t>
            </a:r>
            <a:r>
              <a:rPr lang="it-IT" b="1" dirty="0"/>
              <a:t>parametri</a:t>
            </a:r>
            <a:r>
              <a:rPr lang="it-IT" dirty="0"/>
              <a:t>:</a:t>
            </a:r>
          </a:p>
          <a:p>
            <a:pPr>
              <a:buSzPct val="110000"/>
            </a:pPr>
            <a:r>
              <a:rPr lang="it-IT" b="1" dirty="0" err="1">
                <a:solidFill>
                  <a:schemeClr val="tx2">
                    <a:lumMod val="75000"/>
                  </a:schemeClr>
                </a:solidFill>
              </a:rPr>
              <a:t>content</a:t>
            </a:r>
            <a:r>
              <a:rPr lang="it-IT" dirty="0"/>
              <a:t>: </a:t>
            </a:r>
            <a:r>
              <a:rPr lang="en-US" i="1" dirty="0"/>
              <a:t>word1</a:t>
            </a:r>
            <a:r>
              <a:rPr lang="en-US" dirty="0"/>
              <a:t> </a:t>
            </a:r>
            <a:r>
              <a:rPr lang="en-US" i="1" dirty="0"/>
              <a:t>word2</a:t>
            </a:r>
            <a:r>
              <a:rPr lang="en-US" dirty="0"/>
              <a:t> (</a:t>
            </a:r>
            <a:r>
              <a:rPr lang="en-US" i="1" dirty="0"/>
              <a:t>word3</a:t>
            </a:r>
            <a:r>
              <a:rPr lang="en-US" dirty="0"/>
              <a:t> || </a:t>
            </a:r>
            <a:r>
              <a:rPr lang="en-US" i="1" dirty="0"/>
              <a:t>word4</a:t>
            </a:r>
            <a:r>
              <a:rPr lang="en-US" dirty="0"/>
              <a:t>) &amp;&amp; </a:t>
            </a:r>
            <a:r>
              <a:rPr lang="en-US" i="1" dirty="0"/>
              <a:t>word5</a:t>
            </a:r>
            <a:endParaRPr lang="it-IT" i="1" dirty="0"/>
          </a:p>
          <a:p>
            <a:pPr>
              <a:buSzPct val="110000"/>
            </a:pPr>
            <a:r>
              <a:rPr lang="it-IT" b="1" dirty="0">
                <a:solidFill>
                  <a:schemeClr val="tx2">
                    <a:lumMod val="75000"/>
                  </a:schemeClr>
                </a:solidFill>
              </a:rPr>
              <a:t>sentiment</a:t>
            </a:r>
            <a:r>
              <a:rPr lang="it-IT" dirty="0"/>
              <a:t>: anger | </a:t>
            </a:r>
            <a:r>
              <a:rPr lang="it-IT" dirty="0" err="1"/>
              <a:t>disgust</a:t>
            </a:r>
            <a:r>
              <a:rPr lang="it-IT" dirty="0"/>
              <a:t> | </a:t>
            </a:r>
            <a:r>
              <a:rPr lang="it-IT" dirty="0" err="1"/>
              <a:t>fear</a:t>
            </a:r>
            <a:r>
              <a:rPr lang="it-IT" dirty="0"/>
              <a:t> | </a:t>
            </a:r>
            <a:r>
              <a:rPr lang="it-IT" dirty="0" err="1"/>
              <a:t>joy</a:t>
            </a:r>
            <a:r>
              <a:rPr lang="it-IT" dirty="0"/>
              <a:t> | </a:t>
            </a:r>
            <a:r>
              <a:rPr lang="it-IT" dirty="0" err="1"/>
              <a:t>neutral</a:t>
            </a:r>
            <a:r>
              <a:rPr lang="it-IT" dirty="0"/>
              <a:t> | </a:t>
            </a:r>
            <a:r>
              <a:rPr lang="it-IT" dirty="0" err="1"/>
              <a:t>sadness</a:t>
            </a:r>
            <a:r>
              <a:rPr lang="it-IT" dirty="0"/>
              <a:t> | </a:t>
            </a:r>
            <a:r>
              <a:rPr lang="it-IT" dirty="0" err="1"/>
              <a:t>surprise</a:t>
            </a:r>
            <a:endParaRPr lang="it-IT" dirty="0"/>
          </a:p>
          <a:p>
            <a:pPr>
              <a:buSzPct val="110000"/>
            </a:pPr>
            <a:r>
              <a:rPr lang="it-IT" b="1" dirty="0">
                <a:solidFill>
                  <a:schemeClr val="tx2">
                    <a:lumMod val="75000"/>
                  </a:schemeClr>
                </a:solidFill>
              </a:rPr>
              <a:t>word2vec</a:t>
            </a:r>
            <a:r>
              <a:rPr lang="it-IT" dirty="0"/>
              <a:t>: True | False</a:t>
            </a:r>
          </a:p>
          <a:p>
            <a:pPr>
              <a:buSzPct val="110000"/>
            </a:pPr>
            <a:r>
              <a:rPr lang="it-IT" b="1" dirty="0" err="1">
                <a:solidFill>
                  <a:schemeClr val="tx2">
                    <a:lumMod val="75000"/>
                  </a:schemeClr>
                </a:solidFill>
              </a:rPr>
              <a:t>limit</a:t>
            </a:r>
            <a:r>
              <a:rPr lang="it-IT" dirty="0"/>
              <a:t>: </a:t>
            </a:r>
            <a:r>
              <a:rPr lang="it-IT" i="1" dirty="0"/>
              <a:t>number</a:t>
            </a:r>
          </a:p>
          <a:p>
            <a:pPr>
              <a:buSzPct val="110000"/>
            </a:pPr>
            <a:endParaRPr lang="it-IT" i="1" dirty="0"/>
          </a:p>
          <a:p>
            <a:pPr marL="0" indent="0">
              <a:buSzPct val="110000"/>
              <a:buNone/>
            </a:pPr>
            <a:r>
              <a:rPr lang="it-IT" i="1" dirty="0">
                <a:solidFill>
                  <a:schemeClr val="accent6"/>
                </a:solidFill>
              </a:rPr>
              <a:t>Esempio: </a:t>
            </a:r>
            <a:r>
              <a:rPr lang="it-IT" i="1" dirty="0" err="1"/>
              <a:t>content</a:t>
            </a:r>
            <a:r>
              <a:rPr lang="it-IT" i="1" dirty="0"/>
              <a:t>: </a:t>
            </a:r>
            <a:r>
              <a:rPr lang="it-IT" i="1" dirty="0" err="1"/>
              <a:t>intresting</a:t>
            </a:r>
            <a:r>
              <a:rPr lang="it-IT" i="1" dirty="0"/>
              <a:t> plot, sentiment: </a:t>
            </a:r>
            <a:r>
              <a:rPr lang="it-IT" i="1" dirty="0" err="1"/>
              <a:t>joy</a:t>
            </a:r>
            <a:r>
              <a:rPr lang="it-IT" i="1" dirty="0"/>
              <a:t>, word2vec: False, </a:t>
            </a:r>
            <a:r>
              <a:rPr lang="it-IT" i="1" dirty="0" err="1"/>
              <a:t>limit</a:t>
            </a:r>
            <a:r>
              <a:rPr lang="it-IT" i="1" dirty="0"/>
              <a:t>: 5 </a:t>
            </a:r>
          </a:p>
        </p:txBody>
      </p:sp>
    </p:spTree>
    <p:extLst>
      <p:ext uri="{BB962C8B-B14F-4D97-AF65-F5344CB8AC3E}">
        <p14:creationId xmlns:p14="http://schemas.microsoft.com/office/powerpoint/2010/main" val="3381904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64074EA-DFE1-E1A0-0031-10B532FB4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Modello di ranking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7E578BB-889C-3BC6-0D7A-7E2BC6A1B0F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SzPct val="110000"/>
            </a:pPr>
            <a:r>
              <a:rPr lang="it-IT" dirty="0"/>
              <a:t>Il modello di ranking usato per il </a:t>
            </a:r>
            <a:r>
              <a:rPr lang="it-IT" b="1" dirty="0"/>
              <a:t>contenuto</a:t>
            </a:r>
            <a:r>
              <a:rPr lang="it-IT" dirty="0"/>
              <a:t> è il </a:t>
            </a:r>
            <a:r>
              <a:rPr lang="it-IT" dirty="0">
                <a:solidFill>
                  <a:schemeClr val="accent3"/>
                </a:solidFill>
              </a:rPr>
              <a:t>BM25F</a:t>
            </a:r>
          </a:p>
          <a:p>
            <a:pPr>
              <a:buSzPct val="110000"/>
            </a:pPr>
            <a:r>
              <a:rPr lang="it-IT" dirty="0"/>
              <a:t>Nel caso di ricerca con </a:t>
            </a:r>
            <a:r>
              <a:rPr lang="it-IT" b="1" dirty="0"/>
              <a:t>sentiment </a:t>
            </a:r>
            <a:r>
              <a:rPr lang="it-IT" b="1" dirty="0" err="1"/>
              <a:t>analysis</a:t>
            </a:r>
            <a:r>
              <a:rPr lang="it-IT" b="1" dirty="0"/>
              <a:t> </a:t>
            </a:r>
            <a:r>
              <a:rPr lang="it-IT" dirty="0"/>
              <a:t>si fa una </a:t>
            </a:r>
            <a:r>
              <a:rPr lang="it-IT" dirty="0">
                <a:solidFill>
                  <a:schemeClr val="accent3"/>
                </a:solidFill>
              </a:rPr>
              <a:t>media pesata </a:t>
            </a:r>
            <a:r>
              <a:rPr lang="it-IT" dirty="0"/>
              <a:t>tra:</a:t>
            </a:r>
          </a:p>
          <a:p>
            <a:pPr lvl="1">
              <a:buSzPct val="100000"/>
              <a:buFont typeface="Wingdings" panose="05000000000000000000" pitchFamily="2" charset="2"/>
              <a:buChar char="§"/>
            </a:pPr>
            <a:r>
              <a:rPr lang="it-IT" b="1" dirty="0" err="1">
                <a:solidFill>
                  <a:schemeClr val="tx2">
                    <a:lumMod val="75000"/>
                  </a:schemeClr>
                </a:solidFill>
              </a:rPr>
              <a:t>rank</a:t>
            </a:r>
            <a:r>
              <a:rPr lang="it-IT" dirty="0"/>
              <a:t> del contenuto </a:t>
            </a:r>
          </a:p>
          <a:p>
            <a:pPr lvl="1">
              <a:buSzPct val="100000"/>
              <a:buFont typeface="Wingdings" panose="05000000000000000000" pitchFamily="2" charset="2"/>
              <a:buChar char="§"/>
            </a:pPr>
            <a:r>
              <a:rPr lang="it-IT" b="1" dirty="0">
                <a:solidFill>
                  <a:schemeClr val="tx2">
                    <a:lumMod val="75000"/>
                  </a:schemeClr>
                </a:solidFill>
              </a:rPr>
              <a:t>score</a:t>
            </a:r>
            <a:r>
              <a:rPr lang="it-IT" dirty="0"/>
              <a:t> del sentiment</a:t>
            </a:r>
          </a:p>
        </p:txBody>
      </p:sp>
      <p:pic>
        <p:nvPicPr>
          <p:cNvPr id="5" name="Immagine 4" descr="Immagine che contiene testo, schermata, Carattere, software&#10;&#10;Descrizione generata automaticamente">
            <a:extLst>
              <a:ext uri="{FF2B5EF4-FFF2-40B4-BE49-F238E27FC236}">
                <a16:creationId xmlns:a16="http://schemas.microsoft.com/office/drawing/2014/main" id="{1385578F-D734-F491-2558-04B6DF18F1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4384472"/>
            <a:ext cx="7810500" cy="2153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82376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zata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2332794_TF78853419_Win32" id="{3ED6E92A-08EA-49C8-8CDD-3C359BC72750}" vid="{18A8D122-DF74-4B77-85CD-55A103CD41CE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{3B835089-CF58-4CA9-A5AD-A4340D34F938}tf78853419_win32</Template>
  <TotalTime>244</TotalTime>
  <Words>1036</Words>
  <Application>Microsoft Office PowerPoint</Application>
  <PresentationFormat>Widescreen</PresentationFormat>
  <Paragraphs>187</Paragraphs>
  <Slides>21</Slides>
  <Notes>15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21</vt:i4>
      </vt:variant>
    </vt:vector>
  </HeadingPairs>
  <TitlesOfParts>
    <vt:vector size="27" baseType="lpstr">
      <vt:lpstr>Arial</vt:lpstr>
      <vt:lpstr>Calibri</vt:lpstr>
      <vt:lpstr>Franklin Gothic Book</vt:lpstr>
      <vt:lpstr>Franklin Gothic Demi</vt:lpstr>
      <vt:lpstr>Wingdings</vt:lpstr>
      <vt:lpstr>Personalizzata</vt:lpstr>
      <vt:lpstr>Progetto Search Engine full-text</vt:lpstr>
      <vt:lpstr>Indice</vt:lpstr>
      <vt:lpstr>Introduzione</vt:lpstr>
      <vt:lpstr>Sorgente dati</vt:lpstr>
      <vt:lpstr>Architettura del Search Engine</vt:lpstr>
      <vt:lpstr>Moduli del Search Engine</vt:lpstr>
      <vt:lpstr>Pacchetti usati</vt:lpstr>
      <vt:lpstr>Query language</vt:lpstr>
      <vt:lpstr>Modello di ranking</vt:lpstr>
      <vt:lpstr>Sentiment Analysis e Word2Vec</vt:lpstr>
      <vt:lpstr>Benchmark</vt:lpstr>
      <vt:lpstr>Superare il nervosismo</vt:lpstr>
      <vt:lpstr>Coinvolgere il pubblico</vt:lpstr>
      <vt:lpstr>Selezione degli strumenti visivi</vt:lpstr>
      <vt:lpstr>Tecniche di comunicazione efficaci</vt:lpstr>
      <vt:lpstr>Esplorazione delle sessioni di Domande e risposte</vt:lpstr>
      <vt:lpstr>Impatto del parlare</vt:lpstr>
      <vt:lpstr>Comunicazione dinamica</vt:lpstr>
      <vt:lpstr>Suggerimenti finali e considerazioni</vt:lpstr>
      <vt:lpstr>Metriche di coinvolgimento dei relatori</vt:lpstr>
      <vt:lpstr>Grazie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Search Engine full-text</dc:title>
  <dc:creator>Denny Ciccia</dc:creator>
  <cp:lastModifiedBy>Denny Ciccia</cp:lastModifiedBy>
  <cp:revision>3</cp:revision>
  <dcterms:created xsi:type="dcterms:W3CDTF">2024-05-06T09:04:21Z</dcterms:created>
  <dcterms:modified xsi:type="dcterms:W3CDTF">2024-05-20T11:55:09Z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