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411" r:id="rId5"/>
    <p:sldId id="383" r:id="rId6"/>
    <p:sldId id="420" r:id="rId7"/>
    <p:sldId id="414" r:id="rId8"/>
    <p:sldId id="421" r:id="rId9"/>
    <p:sldId id="416" r:id="rId10"/>
    <p:sldId id="419" r:id="rId11"/>
    <p:sldId id="417" r:id="rId12"/>
    <p:sldId id="418" r:id="rId13"/>
    <p:sldId id="424" r:id="rId14"/>
    <p:sldId id="425" r:id="rId15"/>
    <p:sldId id="423" r:id="rId16"/>
    <p:sldId id="389" r:id="rId17"/>
    <p:sldId id="391" r:id="rId18"/>
    <p:sldId id="397" r:id="rId19"/>
    <p:sldId id="408" r:id="rId20"/>
    <p:sldId id="407" r:id="rId21"/>
    <p:sldId id="406" r:id="rId22"/>
    <p:sldId id="405" r:id="rId23"/>
    <p:sldId id="404" r:id="rId24"/>
    <p:sldId id="403" r:id="rId25"/>
    <p:sldId id="398" r:id="rId2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27/05/2024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27/05/2024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r>
              <a:rPr lang="it-IT" dirty="0"/>
              <a:t>: rimozione cose inutili (</a:t>
            </a:r>
            <a:r>
              <a:rPr lang="it-IT" dirty="0" err="1"/>
              <a:t>url</a:t>
            </a:r>
            <a:r>
              <a:rPr lang="it-IT" dirty="0"/>
              <a:t>, hashtag, menzioni, simboli), rimozione delle </a:t>
            </a:r>
            <a:r>
              <a:rPr lang="it-IT" dirty="0" err="1"/>
              <a:t>stopwords</a:t>
            </a:r>
            <a:r>
              <a:rPr lang="it-IT" dirty="0"/>
              <a:t>, </a:t>
            </a:r>
            <a:r>
              <a:rPr lang="it-IT" dirty="0" err="1"/>
              <a:t>stemming</a:t>
            </a:r>
            <a:r>
              <a:rPr lang="it-IT" dirty="0"/>
              <a:t>, correzione AND e OR.</a:t>
            </a:r>
          </a:p>
          <a:p>
            <a:r>
              <a:rPr lang="it-IT" dirty="0"/>
              <a:t>Inverted Index: parlare del metodo di costruzione e del metodo della ricerca</a:t>
            </a:r>
          </a:p>
          <a:p>
            <a:r>
              <a:rPr lang="it-IT" dirty="0"/>
              <a:t>Word2vec: parlare dell’espansione della query</a:t>
            </a:r>
          </a:p>
          <a:p>
            <a:r>
              <a:rPr lang="it-IT" dirty="0"/>
              <a:t>Setup: dire che c’è la funzione per prendere i documenti da file e per ricostruire l’inverted index</a:t>
            </a:r>
          </a:p>
          <a:p>
            <a:r>
              <a:rPr lang="it-IT" dirty="0"/>
              <a:t>Main: per ora dire che permette di eseguire query in modo guidato oppure con il query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/>
              <a:t>Benchmark: per ora dire solo che si esegue uno script che esegue la ricerca con le query e presenta i risultati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906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in che modo sono stati usati i pacchetti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72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che non mettere niente tra le parole è come metterle in AND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356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codice quello che viene fatto è </a:t>
            </a:r>
          </a:p>
          <a:p>
            <a:pPr marL="171450" indent="-171450">
              <a:buFontTx/>
              <a:buChar char="-"/>
            </a:pPr>
            <a:r>
              <a:rPr lang="it-IT" dirty="0"/>
              <a:t>prendere i risultati della query con </a:t>
            </a:r>
            <a:r>
              <a:rPr lang="it-IT" dirty="0" err="1"/>
              <a:t>content</a:t>
            </a:r>
            <a:r>
              <a:rPr lang="it-IT" dirty="0"/>
              <a:t> AND sentiment, </a:t>
            </a:r>
          </a:p>
          <a:p>
            <a:pPr marL="171450" indent="-171450">
              <a:buFontTx/>
              <a:buChar char="-"/>
            </a:pPr>
            <a:r>
              <a:rPr lang="it-IT" dirty="0"/>
              <a:t>poi si scorrono i risultati e ognuno viene convertito a </a:t>
            </a:r>
            <a:r>
              <a:rPr lang="it-IT" dirty="0" err="1"/>
              <a:t>dict</a:t>
            </a:r>
            <a:r>
              <a:rPr lang="it-IT" dirty="0"/>
              <a:t> in modo che siano accessibili i campi della recensione, </a:t>
            </a:r>
          </a:p>
          <a:p>
            <a:pPr marL="171450" indent="-171450">
              <a:buFontTx/>
              <a:buChar char="-"/>
            </a:pPr>
            <a:r>
              <a:rPr lang="it-IT" dirty="0"/>
              <a:t>poi si aggiunge il campo </a:t>
            </a:r>
            <a:r>
              <a:rPr lang="it-IT" dirty="0" err="1"/>
              <a:t>avg_score</a:t>
            </a:r>
            <a:r>
              <a:rPr lang="it-IT" dirty="0"/>
              <a:t> con la media tra </a:t>
            </a:r>
            <a:r>
              <a:rPr lang="it-IT" dirty="0" err="1"/>
              <a:t>rank</a:t>
            </a:r>
            <a:r>
              <a:rPr lang="it-IT" dirty="0"/>
              <a:t> e score</a:t>
            </a:r>
          </a:p>
          <a:p>
            <a:pPr marL="171450" indent="-171450">
              <a:buFontTx/>
              <a:buChar char="-"/>
            </a:pPr>
            <a:r>
              <a:rPr lang="it-IT" dirty="0"/>
              <a:t>poi si aggiunge il risultato della ricerca alla nuova lista in modo che alla fine si possono ordinare i risultati in base all’</a:t>
            </a:r>
            <a:r>
              <a:rPr lang="it-IT" dirty="0" err="1"/>
              <a:t>avg_score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infine si ritornano i primi «</a:t>
            </a:r>
            <a:r>
              <a:rPr lang="it-IT" dirty="0" err="1"/>
              <a:t>limit</a:t>
            </a:r>
            <a:r>
              <a:rPr lang="it-IT" dirty="0"/>
              <a:t>» risultati più rilevanti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07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347AA-53C9-1F05-B932-1B8456B9B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Search Engine full-text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F7006-AB4A-9DF3-69C9-D36E12431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Svolto da </a:t>
            </a:r>
            <a:br>
              <a:rPr lang="it-IT" dirty="0"/>
            </a:br>
            <a:r>
              <a:rPr lang="it-IT" dirty="0"/>
              <a:t>Matteo Gilioli (</a:t>
            </a:r>
            <a:r>
              <a:rPr lang="it-IT" dirty="0" err="1"/>
              <a:t>matr</a:t>
            </a:r>
            <a:r>
              <a:rPr lang="it-IT" dirty="0"/>
              <a:t>. 165345) </a:t>
            </a:r>
            <a:br>
              <a:rPr lang="it-IT" dirty="0"/>
            </a:br>
            <a:r>
              <a:rPr lang="it-IT" dirty="0"/>
              <a:t>Denny Ciccia (</a:t>
            </a:r>
            <a:r>
              <a:rPr lang="it-IT" dirty="0" err="1"/>
              <a:t>matr</a:t>
            </a:r>
            <a:r>
              <a:rPr lang="it-IT" dirty="0"/>
              <a:t>. 168978)</a:t>
            </a:r>
          </a:p>
        </p:txBody>
      </p:sp>
    </p:spTree>
    <p:extLst>
      <p:ext uri="{BB962C8B-B14F-4D97-AF65-F5344CB8AC3E}">
        <p14:creationId xmlns:p14="http://schemas.microsoft.com/office/powerpoint/2010/main" val="97569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6AB4D-2930-D0EC-E812-EB8ED933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Sentiment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983B16-CC7D-B6A6-D5AC-5B858D9783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SzPct val="110000"/>
            </a:pPr>
            <a:r>
              <a:rPr lang="it-IT" dirty="0"/>
              <a:t>Vengono specificati dall’utente i sentiment da cercare.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it-IT" i="1" dirty="0" err="1">
                <a:solidFill>
                  <a:schemeClr val="accent2">
                    <a:lumMod val="75000"/>
                  </a:schemeClr>
                </a:solidFill>
              </a:rPr>
              <a:t>content</a:t>
            </a:r>
            <a:r>
              <a:rPr lang="it-IT" i="1" dirty="0">
                <a:solidFill>
                  <a:schemeClr val="accent2">
                    <a:lumMod val="75000"/>
                  </a:schemeClr>
                </a:solidFill>
              </a:rPr>
              <a:t>: … , sentiment: anger </a:t>
            </a:r>
            <a:r>
              <a:rPr lang="it-IT" i="1" dirty="0" err="1">
                <a:solidFill>
                  <a:schemeClr val="accent2">
                    <a:lumMod val="75000"/>
                  </a:schemeClr>
                </a:solidFill>
              </a:rPr>
              <a:t>surprise</a:t>
            </a:r>
            <a:endParaRPr lang="it-IT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ct val="110000"/>
            </a:pPr>
            <a:r>
              <a:rPr lang="it-IT" dirty="0"/>
              <a:t>Vengono uniti i sentiment in </a:t>
            </a:r>
            <a:r>
              <a:rPr lang="it-IT" b="1" dirty="0"/>
              <a:t>OR.</a:t>
            </a:r>
          </a:p>
          <a:p>
            <a:pPr marL="0" indent="0">
              <a:buSzPct val="110000"/>
              <a:buNone/>
            </a:pPr>
            <a:endParaRPr lang="it-IT" dirty="0"/>
          </a:p>
          <a:p>
            <a:pPr>
              <a:buSzPct val="110000"/>
            </a:pPr>
            <a:r>
              <a:rPr lang="it-IT" dirty="0"/>
              <a:t>Vengono uniti </a:t>
            </a:r>
            <a:r>
              <a:rPr lang="it-IT" dirty="0" err="1"/>
              <a:t>content</a:t>
            </a:r>
            <a:r>
              <a:rPr lang="it-IT" dirty="0"/>
              <a:t> e sentiment in </a:t>
            </a:r>
            <a:r>
              <a:rPr lang="it-IT" b="1" dirty="0"/>
              <a:t>AND.</a:t>
            </a:r>
          </a:p>
          <a:p>
            <a:pPr>
              <a:buSzPct val="110000"/>
            </a:pPr>
            <a:endParaRPr lang="it-IT" dirty="0"/>
          </a:p>
          <a:p>
            <a:pPr>
              <a:buSzPct val="110000"/>
            </a:pPr>
            <a:r>
              <a:rPr lang="it-IT" dirty="0"/>
              <a:t>Viene calcolata la media tra gli score.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639FBE-26AD-77C8-646A-BC80B6158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5" y="6270434"/>
            <a:ext cx="5459444" cy="3481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752EDA5-83BD-39D7-725F-D7AD3EBE1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60" y="4961186"/>
            <a:ext cx="6996709" cy="3409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0C625F1-7609-3693-73EE-00E54F976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60" y="3860208"/>
            <a:ext cx="7810501" cy="491495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29389C80-BF30-7D27-FD01-685530DB4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5031" y="523877"/>
            <a:ext cx="904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6AB4D-2930-D0EC-E812-EB8ED933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Word2Vec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983B16-CC7D-B6A6-D5AC-5B858D9783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SzPct val="110000"/>
            </a:pPr>
            <a:r>
              <a:rPr lang="it-IT" dirty="0"/>
              <a:t>Il modello Word2Vec è allenato sulle recensioni nell’index.</a:t>
            </a:r>
          </a:p>
          <a:p>
            <a:pPr>
              <a:buSzPct val="110000"/>
            </a:pPr>
            <a:r>
              <a:rPr lang="it-IT" dirty="0"/>
              <a:t>Viene specificato dall’utente se usare il Word2Vec.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it-IT" i="1" dirty="0" err="1">
                <a:solidFill>
                  <a:srgbClr val="FFC000"/>
                </a:solidFill>
              </a:rPr>
              <a:t>content</a:t>
            </a:r>
            <a:r>
              <a:rPr lang="it-IT" i="1" dirty="0">
                <a:solidFill>
                  <a:srgbClr val="FFC000"/>
                </a:solidFill>
              </a:rPr>
              <a:t>: … , word2vec: True</a:t>
            </a:r>
          </a:p>
          <a:p>
            <a:pPr>
              <a:buSzPct val="110000"/>
            </a:pPr>
            <a:r>
              <a:rPr lang="it-IT" dirty="0"/>
              <a:t>Vengono espanse le parole del </a:t>
            </a:r>
            <a:r>
              <a:rPr lang="it-IT" dirty="0" err="1"/>
              <a:t>content</a:t>
            </a:r>
            <a:r>
              <a:rPr lang="it-IT" dirty="0"/>
              <a:t> con un sinonimo in </a:t>
            </a:r>
            <a:r>
              <a:rPr lang="it-IT" b="1" dirty="0"/>
              <a:t>OR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>
                <a:solidFill>
                  <a:srgbClr val="FFC000"/>
                </a:solidFill>
              </a:rPr>
              <a:t>Esempio</a:t>
            </a:r>
            <a:r>
              <a:rPr lang="it-IT" i="1" dirty="0"/>
              <a:t>: </a:t>
            </a:r>
            <a:r>
              <a:rPr lang="it-IT" i="1" dirty="0" err="1"/>
              <a:t>interesting</a:t>
            </a:r>
            <a:r>
              <a:rPr lang="it-IT" i="1" dirty="0"/>
              <a:t> plot → (</a:t>
            </a:r>
            <a:r>
              <a:rPr lang="it-IT" i="1" dirty="0" err="1"/>
              <a:t>intresting</a:t>
            </a:r>
            <a:r>
              <a:rPr lang="it-IT" i="1" dirty="0"/>
              <a:t> OR </a:t>
            </a:r>
            <a:r>
              <a:rPr lang="it-IT" i="1" dirty="0" err="1"/>
              <a:t>involving</a:t>
            </a:r>
            <a:r>
              <a:rPr lang="it-IT" i="1" dirty="0"/>
              <a:t>) (plot OR story)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BD8F8F-FFDF-9E99-2BFE-9144F329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83" y="4409275"/>
            <a:ext cx="7045759" cy="590427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9CD618E-A5AB-E186-3BEB-DA2FFE23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96" y="436501"/>
            <a:ext cx="2025904" cy="10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0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0220C-56E1-FA41-F6F2-DA792CE03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Benchmark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8FF17F-81C6-BB16-BC17-A07B5ADE81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56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Superare il nervosismo</a:t>
            </a:r>
          </a:p>
        </p:txBody>
      </p:sp>
      <p:pic>
        <p:nvPicPr>
          <p:cNvPr id="12" name="Segnaposto immagine 4" descr="Un primo piano di venatura del legno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Strategie per costruire la fiducia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Coinvolgere il pubblico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Stabilisci un contatto visivo con il pubblico per creare un senso di intimità e coinvolgimento</a:t>
            </a:r>
          </a:p>
          <a:p>
            <a:pPr rtl="0"/>
            <a:r>
              <a:rPr lang="it-IT" dirty="0"/>
              <a:t>Inserisci nelle tue presentazioni storie verosimili, utilizzando narrazioni che rendano il tuo messaggio memorabile e d'impatto</a:t>
            </a:r>
          </a:p>
          <a:p>
            <a:pPr rtl="0"/>
            <a:r>
              <a:rPr lang="it-IT" dirty="0"/>
              <a:t>Incoraggia le domande e fornisci risposte ponderate per migliorare la partecipazione del pubblico</a:t>
            </a:r>
          </a:p>
          <a:p>
            <a:pPr rtl="0"/>
            <a:r>
              <a:rPr lang="it-IT" dirty="0"/>
              <a:t>Utilizza sondaggi live per raccogliere le opinioni del pubblico, promuovendo l'impegno e facendo in modo che il pubblico si senta coinvolto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Selezione degli strumenti visivi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Miglioramento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Tecniche di comunicazione efficaci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Questo è un potente strumento per l'arte oratoria. Ti aiuterà a variare l'intonazione, il tono e il volume per trasmettere emozioni, enfatizzare punti e mantenere l'interesse:</a:t>
            </a:r>
          </a:p>
          <a:p>
            <a:pPr lvl="1" rtl="0"/>
            <a:r>
              <a:rPr lang="it-IT" dirty="0"/>
              <a:t>Variazione intonazione</a:t>
            </a:r>
          </a:p>
          <a:p>
            <a:pPr lvl="1" rtl="0"/>
            <a:r>
              <a:rPr lang="it-IT" dirty="0"/>
              <a:t>Inflessione del tono</a:t>
            </a:r>
          </a:p>
          <a:p>
            <a:pPr lvl="1" rtl="0"/>
            <a:r>
              <a:rPr lang="it-IT" dirty="0"/>
              <a:t>Controllo del volume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Un linguaggio del corpo efficace valorizza il tuo messaggio, rendendolo più incisivo e memorabile:</a:t>
            </a:r>
          </a:p>
          <a:p>
            <a:pPr lvl="1" rtl="0"/>
            <a:r>
              <a:rPr lang="it-IT" dirty="0"/>
              <a:t>Contatto visivo significativo</a:t>
            </a:r>
          </a:p>
          <a:p>
            <a:pPr lvl="1" rtl="0"/>
            <a:r>
              <a:rPr lang="it-IT" dirty="0"/>
              <a:t>Movimenti intenzionali</a:t>
            </a:r>
          </a:p>
          <a:p>
            <a:pPr lvl="1" rtl="0"/>
            <a:r>
              <a:rPr lang="it-IT" dirty="0"/>
              <a:t>Mantieni una buona postura</a:t>
            </a:r>
          </a:p>
          <a:p>
            <a:pPr lvl="1" rtl="0"/>
            <a:r>
              <a:rPr lang="it-IT" dirty="0"/>
              <a:t>Controlla le espressioni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Esplorazione delle sessioni di Domande e risposte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Conosci il materiale in anticipo</a:t>
            </a:r>
          </a:p>
          <a:p>
            <a:pPr rtl="0"/>
            <a:r>
              <a:rPr lang="it-IT" dirty="0"/>
              <a:t>Prevedi le domande comuni</a:t>
            </a:r>
          </a:p>
          <a:p>
            <a:pPr rtl="0"/>
            <a:r>
              <a:rPr lang="it-IT" dirty="0"/>
              <a:t>Prova le risposte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Mantenere la compostezza durante la sessione di domande e risposte è essenziale per proiettare sicurezza e autorità. Considera i seguenti consigli per rimanere composto:</a:t>
            </a:r>
          </a:p>
          <a:p>
            <a:pPr lvl="1" rtl="0"/>
            <a:r>
              <a:rPr lang="it-IT" dirty="0"/>
              <a:t>Mantieni la tranquillità</a:t>
            </a:r>
          </a:p>
          <a:p>
            <a:pPr lvl="1" rtl="0"/>
            <a:r>
              <a:rPr lang="it-IT" dirty="0"/>
              <a:t>Ascolta in modo attivo</a:t>
            </a:r>
          </a:p>
          <a:p>
            <a:pPr lvl="1" rtl="0"/>
            <a:r>
              <a:rPr lang="it-IT" dirty="0"/>
              <a:t>Fermati e rifletti</a:t>
            </a:r>
          </a:p>
          <a:p>
            <a:pPr lvl="1" rtl="0"/>
            <a:r>
              <a:rPr lang="it-IT" dirty="0"/>
              <a:t>Mantieni il contatto visivo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Impatto del parlare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La tua capacità di comunicare in modo efficace lascerà un impatto duraturo sul tuo pubblico</a:t>
            </a:r>
          </a:p>
          <a:p>
            <a:pPr rtl="0"/>
            <a:r>
              <a:rPr lang="it-IT" dirty="0"/>
              <a:t>Comunicare in modo efficace significa non solo trasmettere un messaggio, ma anche entrare in risonanza con le esperienze, i valori e le emozioni di chi ascolta </a:t>
            </a:r>
          </a:p>
          <a:p>
            <a:pPr rtl="0"/>
            <a:endParaRPr lang="it-IT" dirty="0"/>
          </a:p>
        </p:txBody>
      </p:sp>
      <p:pic>
        <p:nvPicPr>
          <p:cNvPr id="5" name="Segnaposto immagine 52" descr="Lampadine sospese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Comunicazione dinamica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Impara a infondere energia nella tua presentazione per lasciare un'impressione duratura.</a:t>
            </a:r>
          </a:p>
          <a:p>
            <a:pPr rtl="0"/>
            <a:r>
              <a:rPr lang="it-IT"/>
              <a:t>Uno degli obiettivi di una comunicazione efficace è quello di motivare il tuo pubblico.</a:t>
            </a:r>
          </a:p>
        </p:txBody>
      </p:sp>
      <p:graphicFrame>
        <p:nvGraphicFramePr>
          <p:cNvPr id="8" name="Segnaposto tabella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436770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>
                          <a:latin typeface="+mj-lt"/>
                        </a:rPr>
                        <a:t>Metrica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>
                          <a:latin typeface="+mj-lt"/>
                        </a:rPr>
                        <a:t>Misura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>
                          <a:latin typeface="+mj-lt"/>
                        </a:rPr>
                        <a:t>Obiettivo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>
                          <a:latin typeface="+mj-lt"/>
                        </a:rPr>
                        <a:t>Effettivo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Partecipazione del pubblico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N. di partecipanti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Durata dell'impegno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Verbale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Interazione di Domande e risposte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N. di domande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 dirty="0"/>
                        <a:t>Feedback positivo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Frequenza di conservazione delle informazioni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Indice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it-IT"/>
            </a:defPPr>
          </a:lstStyle>
          <a:p>
            <a:pPr rtl="0"/>
            <a:r>
              <a:rPr lang="it-IT" dirty="0"/>
              <a:t>Introduzione</a:t>
            </a:r>
          </a:p>
          <a:p>
            <a:pPr rtl="0"/>
            <a:r>
              <a:rPr lang="it-IT" dirty="0"/>
              <a:t>Architettura del Search Engine</a:t>
            </a:r>
          </a:p>
          <a:p>
            <a:pPr rtl="0"/>
            <a:r>
              <a:rPr lang="it-IT" dirty="0"/>
              <a:t>Implementazione Sentiment </a:t>
            </a:r>
            <a:r>
              <a:rPr lang="it-IT" dirty="0" err="1"/>
              <a:t>analysis</a:t>
            </a:r>
            <a:endParaRPr lang="it-IT" dirty="0"/>
          </a:p>
          <a:p>
            <a:pPr rtl="0"/>
            <a:r>
              <a:rPr lang="it-IT" dirty="0"/>
              <a:t>Implementazione Word2vec</a:t>
            </a:r>
          </a:p>
          <a:p>
            <a:pPr rtl="0"/>
            <a:r>
              <a:rPr lang="it-IT" dirty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Suggerimenti finali e 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Prove costanti</a:t>
            </a:r>
          </a:p>
          <a:p>
            <a:pPr lvl="1" rtl="0"/>
            <a:r>
              <a:rPr lang="it-IT" dirty="0"/>
              <a:t>Rafforza la tua familiarità</a:t>
            </a:r>
          </a:p>
          <a:p>
            <a:pPr rtl="0"/>
            <a:r>
              <a:rPr lang="it-IT" dirty="0"/>
              <a:t>Perfeziona il tuo stile di comunicazione</a:t>
            </a:r>
          </a:p>
          <a:p>
            <a:pPr lvl="1" rtl="0"/>
            <a:r>
              <a:rPr lang="it-IT" dirty="0"/>
              <a:t>Ritmo, tono ed enfasi</a:t>
            </a:r>
          </a:p>
          <a:p>
            <a:pPr rtl="0"/>
            <a:r>
              <a:rPr lang="it-IT" dirty="0"/>
              <a:t>Tempi e transizioni</a:t>
            </a:r>
          </a:p>
          <a:p>
            <a:pPr lvl="1" rtl="0"/>
            <a:r>
              <a:rPr lang="it-IT" dirty="0"/>
              <a:t>Punta a una presentazione professionale e senza interruzioni</a:t>
            </a:r>
          </a:p>
          <a:p>
            <a:pPr rtl="0"/>
            <a:r>
              <a:rPr lang="it-IT" dirty="0"/>
              <a:t>Gruppo di destinatari delle esercitazioni</a:t>
            </a:r>
          </a:p>
          <a:p>
            <a:pPr lvl="1" rtl="0"/>
            <a:r>
              <a:rPr lang="it-IT" dirty="0"/>
              <a:t>Chiedi ai colleghi di ascoltare e fornire un feedback</a:t>
            </a:r>
          </a:p>
          <a:p>
            <a:pPr lvl="1" rtl="0"/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Richiedi il feedback</a:t>
            </a:r>
          </a:p>
          <a:p>
            <a:pPr rtl="0"/>
            <a:r>
              <a:rPr lang="it-IT" dirty="0"/>
              <a:t>Rifletti sulle tue prestazioni</a:t>
            </a:r>
          </a:p>
          <a:p>
            <a:pPr rtl="0"/>
            <a:r>
              <a:rPr lang="it-IT" dirty="0"/>
              <a:t>Esplora nuove tecniche</a:t>
            </a:r>
          </a:p>
          <a:p>
            <a:pPr rtl="0"/>
            <a:r>
              <a:rPr lang="it-IT" dirty="0"/>
              <a:t>Imposta obiettivi personali</a:t>
            </a:r>
          </a:p>
          <a:p>
            <a:pPr rtl="0"/>
            <a:r>
              <a:rPr lang="it-IT" dirty="0"/>
              <a:t>Ripeti e adatta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Metriche di coinvolgimento dei relatori</a:t>
            </a:r>
          </a:p>
        </p:txBody>
      </p:sp>
      <p:graphicFrame>
        <p:nvGraphicFramePr>
          <p:cNvPr id="4" name="Segnaposto tabella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7496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>
                          <a:solidFill>
                            <a:schemeClr val="bg1"/>
                          </a:solidFill>
                          <a:latin typeface="+mj-lt"/>
                        </a:rPr>
                        <a:t>Fattore di impatto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>
                          <a:solidFill>
                            <a:schemeClr val="bg1"/>
                          </a:solidFill>
                          <a:latin typeface="+mj-lt"/>
                        </a:rPr>
                        <a:t>Misura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>
                          <a:solidFill>
                            <a:schemeClr val="bg1"/>
                          </a:solidFill>
                          <a:latin typeface="+mj-lt"/>
                        </a:rPr>
                        <a:t>Obiettivo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>
                          <a:solidFill>
                            <a:schemeClr val="bg1"/>
                          </a:solidFill>
                          <a:latin typeface="+mj-lt"/>
                        </a:rPr>
                        <a:t>Raggiunto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Interazione del gruppo di destinatari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Conservazione della conoscenza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Sondaggi post-presentazione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Valutazione media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Frequenza segnalazioni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Opportunità di collaborazione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N. di opportunità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Grazie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Brita Tamm</a:t>
            </a:r>
          </a:p>
          <a:p>
            <a:pPr rtl="0"/>
            <a:r>
              <a:rPr lang="it-IT"/>
              <a:t>502-555-0152</a:t>
            </a:r>
          </a:p>
          <a:p>
            <a:pPr rtl="0"/>
            <a:r>
              <a:rPr lang="it-IT"/>
              <a:t>brita@firstupconsultants.com</a:t>
            </a:r>
          </a:p>
          <a:p>
            <a:pPr rtl="0"/>
            <a:r>
              <a:rPr lang="it-IT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D909F-724F-AE6D-D0BC-37B2DEDA5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2EE4B2-CF75-D36A-BA03-36E8DF3CB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55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8595C-61E0-0A42-2BCB-ED096756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Sorgente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713863-5761-7602-6CC9-8A5275D01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5501640" cy="3903346"/>
          </a:xfrm>
        </p:spPr>
        <p:txBody>
          <a:bodyPr numCol="1">
            <a:normAutofit fontScale="92500" lnSpcReduction="10000"/>
          </a:bodyPr>
          <a:lstStyle/>
          <a:p>
            <a:pPr marL="342900" indent="-342900">
              <a:buClr>
                <a:srgbClr val="5D7D40"/>
              </a:buClr>
              <a:buSzPct val="110000"/>
              <a:buFont typeface="Arial" panose="020B0604020202020204" pitchFamily="34" charset="0"/>
              <a:buChar char="•"/>
            </a:pPr>
            <a:r>
              <a:rPr lang="it-IT" sz="1800" dirty="0"/>
              <a:t>La sergente dati è composta da più di 300.000 recensioni di </a:t>
            </a:r>
            <a:r>
              <a:rPr lang="it-IT" sz="1800" dirty="0" err="1">
                <a:solidFill>
                  <a:schemeClr val="accent3"/>
                </a:solidFill>
              </a:rPr>
              <a:t>Steam</a:t>
            </a:r>
            <a:r>
              <a:rPr lang="it-IT" sz="1800" dirty="0"/>
              <a:t> del videogioco </a:t>
            </a:r>
            <a:r>
              <a:rPr lang="it-IT" sz="1800" dirty="0" err="1">
                <a:solidFill>
                  <a:schemeClr val="accent3"/>
                </a:solidFill>
              </a:rPr>
              <a:t>Baldur’s</a:t>
            </a:r>
            <a:r>
              <a:rPr lang="it-IT" sz="1800" dirty="0">
                <a:solidFill>
                  <a:schemeClr val="accent3"/>
                </a:solidFill>
              </a:rPr>
              <a:t> Gate III</a:t>
            </a:r>
          </a:p>
          <a:p>
            <a:pPr marL="342900" indent="-342900">
              <a:buClr>
                <a:srgbClr val="5D7D40"/>
              </a:buClr>
              <a:buSzPct val="110000"/>
              <a:buFont typeface="Arial" panose="020B0604020202020204" pitchFamily="34" charset="0"/>
              <a:buChar char="•"/>
            </a:pPr>
            <a:r>
              <a:rPr lang="it-IT" sz="1800" dirty="0"/>
              <a:t>Ogni recensione è strutturata con: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ID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Contenuto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Data di creazione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Data di ultima modifica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Numero di utenti che l’hanno trovata utile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Numero di utenti che l’hanno trovata divertente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Scritto durante l’accesso anticipato (</a:t>
            </a:r>
            <a:r>
              <a:rPr lang="it-IT" sz="1800" dirty="0" err="1"/>
              <a:t>bool</a:t>
            </a:r>
            <a:r>
              <a:rPr lang="it-IT" sz="1800" dirty="0"/>
              <a:t>)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Comprato da </a:t>
            </a:r>
            <a:r>
              <a:rPr lang="it-IT" sz="1800" dirty="0" err="1"/>
              <a:t>Steam</a:t>
            </a:r>
            <a:r>
              <a:rPr lang="it-IT" sz="1800" dirty="0"/>
              <a:t> (</a:t>
            </a:r>
            <a:r>
              <a:rPr lang="it-IT" sz="1800" dirty="0" err="1"/>
              <a:t>bool</a:t>
            </a:r>
            <a:r>
              <a:rPr lang="it-IT" sz="1800" dirty="0"/>
              <a:t>)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Ricevuto gratis (</a:t>
            </a:r>
            <a:r>
              <a:rPr lang="it-IT" sz="1800" dirty="0" err="1"/>
              <a:t>bool</a:t>
            </a:r>
            <a:r>
              <a:rPr lang="it-IT" sz="1800" dirty="0"/>
              <a:t>)</a:t>
            </a:r>
          </a:p>
          <a:p>
            <a:pPr marL="626364" lvl="1" indent="-342900">
              <a:lnSpc>
                <a:spcPct val="120000"/>
              </a:lnSpc>
              <a:spcBef>
                <a:spcPts val="0"/>
              </a:spcBef>
              <a:buClr>
                <a:srgbClr val="5D7D40"/>
              </a:buClr>
              <a:buSzPct val="100000"/>
              <a:buFont typeface="Wingdings" panose="05000000000000000000" pitchFamily="2" charset="2"/>
              <a:buChar char="§"/>
            </a:pPr>
            <a:r>
              <a:rPr lang="it-IT" sz="1800" dirty="0"/>
              <a:t>Sentimento rilevato e relativo punteggio</a:t>
            </a:r>
          </a:p>
        </p:txBody>
      </p:sp>
      <p:pic>
        <p:nvPicPr>
          <p:cNvPr id="6" name="Segnaposto contenuto 5" descr="Immagine che contiene cerchio, Elementi grafici, clipart, cartone animato&#10;&#10;Descrizione generata automaticamente">
            <a:extLst>
              <a:ext uri="{FF2B5EF4-FFF2-40B4-BE49-F238E27FC236}">
                <a16:creationId xmlns:a16="http://schemas.microsoft.com/office/drawing/2014/main" id="{9C7AC86B-DDDD-59AF-E96A-6C45EB53334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25" y="2082599"/>
            <a:ext cx="2097979" cy="2097979"/>
          </a:xfrm>
        </p:spPr>
      </p:pic>
      <p:pic>
        <p:nvPicPr>
          <p:cNvPr id="8" name="Immagine 7" descr="Immagine che contiene simbolo, arte, Carattere, tipografia&#10;&#10;Descrizione generata automaticamente">
            <a:extLst>
              <a:ext uri="{FF2B5EF4-FFF2-40B4-BE49-F238E27FC236}">
                <a16:creationId xmlns:a16="http://schemas.microsoft.com/office/drawing/2014/main" id="{A92D1454-49AA-2726-1E14-68B3AB0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63" y="4490452"/>
            <a:ext cx="3711522" cy="20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6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19307-D81B-51F3-547A-3304B0AA6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Architettura del Search Engine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B727FD-F28E-EE4D-3B7A-764EC690A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7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8D903-2617-A959-A25D-F5D7FCBB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Moduli del Search Engine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17E87-6637-424C-1EB6-3EA0E72A3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67939"/>
            <a:ext cx="7810500" cy="4487185"/>
          </a:xfrm>
        </p:spPr>
        <p:txBody>
          <a:bodyPr>
            <a:normAutofit/>
          </a:bodyPr>
          <a:lstStyle/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preprocessing.py</a:t>
            </a:r>
            <a:r>
              <a:rPr lang="it-IT" dirty="0"/>
              <a:t>: funzioni di </a:t>
            </a:r>
            <a:r>
              <a:rPr lang="it-IT" dirty="0" err="1"/>
              <a:t>preprocessing</a:t>
            </a:r>
            <a:r>
              <a:rPr lang="it-IT" dirty="0"/>
              <a:t>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InvertedIndex.py</a:t>
            </a:r>
            <a:r>
              <a:rPr lang="it-IT" dirty="0"/>
              <a:t>: oggetto </a:t>
            </a:r>
            <a:r>
              <a:rPr lang="it-IT" dirty="0" err="1"/>
              <a:t>InvertedIndex</a:t>
            </a:r>
            <a:r>
              <a:rPr lang="it-IT" dirty="0"/>
              <a:t> e metodi per costruzione e ricerca.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word2vec.py</a:t>
            </a:r>
            <a:r>
              <a:rPr lang="it-IT" dirty="0"/>
              <a:t>: oggetto Word2Vec e metodo per l’espansione della query.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setup.py</a:t>
            </a:r>
            <a:r>
              <a:rPr lang="it-IT" dirty="0"/>
              <a:t>: funzioni utili per il setup del programma.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main.py</a:t>
            </a:r>
            <a:r>
              <a:rPr lang="it-IT" dirty="0"/>
              <a:t>: interazione con l’utente e presentazione dei risultati.</a:t>
            </a:r>
          </a:p>
          <a:p>
            <a:pPr>
              <a:buClr>
                <a:srgbClr val="5D7D40"/>
              </a:buCl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Package benchmark</a:t>
            </a:r>
            <a:r>
              <a:rPr lang="it-IT" dirty="0"/>
              <a:t>: script per eseguire il benchmark e file contenente le UIN.</a:t>
            </a:r>
          </a:p>
        </p:txBody>
      </p:sp>
    </p:spTree>
    <p:extLst>
      <p:ext uri="{BB962C8B-B14F-4D97-AF65-F5344CB8AC3E}">
        <p14:creationId xmlns:p14="http://schemas.microsoft.com/office/powerpoint/2010/main" val="9505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DC037-26B9-7E2C-257C-134D67B2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Pacchetti usati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EBC811-2D77-D416-7732-A3EC75F869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4527755" cy="4118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il </a:t>
            </a:r>
            <a:r>
              <a:rPr lang="it-IT" b="1" dirty="0"/>
              <a:t>Search Engine di base</a:t>
            </a:r>
            <a:r>
              <a:rPr lang="it-IT" dirty="0"/>
              <a:t>:</a:t>
            </a:r>
          </a:p>
          <a:p>
            <a:pPr>
              <a:buSzPct val="110000"/>
            </a:pPr>
            <a:r>
              <a:rPr lang="it-IT" dirty="0" err="1"/>
              <a:t>pandas</a:t>
            </a:r>
            <a:endParaRPr lang="it-IT" dirty="0"/>
          </a:p>
          <a:p>
            <a:pPr>
              <a:buSzPct val="110000"/>
            </a:pPr>
            <a:r>
              <a:rPr lang="it-IT" dirty="0" err="1"/>
              <a:t>nltk</a:t>
            </a:r>
            <a:endParaRPr lang="it-IT" dirty="0"/>
          </a:p>
          <a:p>
            <a:pPr>
              <a:buSzPct val="110000"/>
            </a:pPr>
            <a:r>
              <a:rPr lang="it-IT" dirty="0" err="1"/>
              <a:t>whoosh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Per la </a:t>
            </a:r>
            <a:r>
              <a:rPr lang="it-IT" b="1" dirty="0"/>
              <a:t>Sentiment Analysis</a:t>
            </a:r>
            <a:r>
              <a:rPr lang="it-IT" dirty="0"/>
              <a:t>:</a:t>
            </a:r>
          </a:p>
          <a:p>
            <a:pPr>
              <a:buSzPct val="110000"/>
            </a:pPr>
            <a:r>
              <a:rPr lang="it-IT" dirty="0" err="1"/>
              <a:t>transformers.pipeline</a:t>
            </a:r>
            <a:r>
              <a:rPr lang="it-IT" dirty="0"/>
              <a:t> by </a:t>
            </a:r>
            <a:r>
              <a:rPr lang="it-IT" dirty="0" err="1"/>
              <a:t>HuggingFace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Per il </a:t>
            </a:r>
            <a:r>
              <a:rPr lang="it-IT" b="1" dirty="0"/>
              <a:t>Word2Vec:</a:t>
            </a:r>
          </a:p>
          <a:p>
            <a:pPr>
              <a:buSzPct val="110000"/>
            </a:pPr>
            <a:r>
              <a:rPr lang="it-IT" dirty="0"/>
              <a:t>gensim.models.Word2Vec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7CF76D-D67C-736C-3346-84CDCEFB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430" y="2099810"/>
            <a:ext cx="2191595" cy="8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1A42DE8-37B7-8F92-92C2-AA152F7B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45" y="3302310"/>
            <a:ext cx="953502" cy="103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8BA4DA3-8A1E-4468-A4D9-9A8D06832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25" y="3503204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D1D0BA2-68F5-4DA3-6763-3FE4A7B3F6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2710" y="4834068"/>
            <a:ext cx="904875" cy="83820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DA0C904-905E-B629-44DA-379F4465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96" y="5742173"/>
            <a:ext cx="2025904" cy="10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D3B25-510B-99D5-2BE1-A14A3146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2A9C4-0EEB-6A64-9C10-603E159BA2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599" y="2282008"/>
            <a:ext cx="7949381" cy="3699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query </a:t>
            </a:r>
            <a:r>
              <a:rPr lang="it-IT" dirty="0" err="1"/>
              <a:t>language</a:t>
            </a:r>
            <a:r>
              <a:rPr lang="it-IT" dirty="0"/>
              <a:t> prevede le query composte da </a:t>
            </a:r>
            <a:r>
              <a:rPr lang="it-IT" b="1" dirty="0"/>
              <a:t>parametri</a:t>
            </a:r>
            <a:r>
              <a:rPr lang="it-IT" dirty="0"/>
              <a:t>:</a:t>
            </a:r>
          </a:p>
          <a:p>
            <a:pPr>
              <a:buSzPct val="110000"/>
            </a:pPr>
            <a:r>
              <a:rPr lang="it-IT" b="1" dirty="0" err="1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it-IT" dirty="0"/>
              <a:t>: </a:t>
            </a:r>
            <a:r>
              <a:rPr lang="en-US" i="1" dirty="0"/>
              <a:t>word1</a:t>
            </a:r>
            <a:r>
              <a:rPr lang="en-US" dirty="0"/>
              <a:t> </a:t>
            </a:r>
            <a:r>
              <a:rPr lang="en-US" i="1" dirty="0"/>
              <a:t>word2</a:t>
            </a:r>
            <a:r>
              <a:rPr lang="en-US" dirty="0"/>
              <a:t> (</a:t>
            </a:r>
            <a:r>
              <a:rPr lang="en-US" i="1" dirty="0"/>
              <a:t>word3</a:t>
            </a:r>
            <a:r>
              <a:rPr lang="en-US" dirty="0"/>
              <a:t> || </a:t>
            </a:r>
            <a:r>
              <a:rPr lang="en-US" i="1" dirty="0"/>
              <a:t>word4</a:t>
            </a:r>
            <a:r>
              <a:rPr lang="en-US" dirty="0"/>
              <a:t>) &amp;&amp; </a:t>
            </a:r>
            <a:r>
              <a:rPr lang="en-US" i="1" dirty="0"/>
              <a:t>word5</a:t>
            </a:r>
            <a:endParaRPr lang="it-IT" i="1" dirty="0"/>
          </a:p>
          <a:p>
            <a:pP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sentiment</a:t>
            </a:r>
            <a:r>
              <a:rPr lang="it-IT" dirty="0"/>
              <a:t>: anger | </a:t>
            </a:r>
            <a:r>
              <a:rPr lang="it-IT" dirty="0" err="1"/>
              <a:t>disgust</a:t>
            </a:r>
            <a:r>
              <a:rPr lang="it-IT" dirty="0"/>
              <a:t> | </a:t>
            </a:r>
            <a:r>
              <a:rPr lang="it-IT" dirty="0" err="1"/>
              <a:t>fear</a:t>
            </a:r>
            <a:r>
              <a:rPr lang="it-IT" dirty="0"/>
              <a:t> | </a:t>
            </a:r>
            <a:r>
              <a:rPr lang="it-IT" dirty="0" err="1"/>
              <a:t>joy</a:t>
            </a:r>
            <a:r>
              <a:rPr lang="it-IT" dirty="0"/>
              <a:t> | </a:t>
            </a:r>
            <a:r>
              <a:rPr lang="it-IT" dirty="0" err="1"/>
              <a:t>neutral</a:t>
            </a:r>
            <a:r>
              <a:rPr lang="it-IT" dirty="0"/>
              <a:t> | </a:t>
            </a:r>
            <a:r>
              <a:rPr lang="it-IT" dirty="0" err="1"/>
              <a:t>sadness</a:t>
            </a:r>
            <a:r>
              <a:rPr lang="it-IT" dirty="0"/>
              <a:t> | </a:t>
            </a:r>
            <a:r>
              <a:rPr lang="it-IT" dirty="0" err="1"/>
              <a:t>surprise</a:t>
            </a:r>
            <a:endParaRPr lang="it-IT" dirty="0"/>
          </a:p>
          <a:p>
            <a:pPr>
              <a:buSzPct val="110000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word2vec</a:t>
            </a:r>
            <a:r>
              <a:rPr lang="it-IT" dirty="0"/>
              <a:t>: True | False</a:t>
            </a:r>
          </a:p>
          <a:p>
            <a:pPr>
              <a:buSzPct val="110000"/>
            </a:pPr>
            <a:r>
              <a:rPr lang="it-IT" b="1" dirty="0" err="1">
                <a:solidFill>
                  <a:schemeClr val="tx2">
                    <a:lumMod val="75000"/>
                  </a:schemeClr>
                </a:solidFill>
              </a:rPr>
              <a:t>limit</a:t>
            </a:r>
            <a:r>
              <a:rPr lang="it-IT" dirty="0"/>
              <a:t>: </a:t>
            </a:r>
            <a:r>
              <a:rPr lang="it-IT" i="1" dirty="0"/>
              <a:t>number</a:t>
            </a:r>
          </a:p>
          <a:p>
            <a:pPr>
              <a:buSzPct val="110000"/>
            </a:pPr>
            <a:endParaRPr lang="it-IT" i="1" dirty="0"/>
          </a:p>
          <a:p>
            <a:pPr marL="0" indent="0">
              <a:buSzPct val="110000"/>
              <a:buNone/>
            </a:pPr>
            <a:r>
              <a:rPr lang="it-IT" i="1" dirty="0">
                <a:solidFill>
                  <a:schemeClr val="accent6"/>
                </a:solidFill>
              </a:rPr>
              <a:t>Esempio: </a:t>
            </a:r>
            <a:r>
              <a:rPr lang="it-IT" i="1" dirty="0" err="1"/>
              <a:t>content</a:t>
            </a:r>
            <a:r>
              <a:rPr lang="it-IT" i="1" dirty="0"/>
              <a:t>: </a:t>
            </a:r>
            <a:r>
              <a:rPr lang="it-IT" i="1" dirty="0" err="1"/>
              <a:t>interesting</a:t>
            </a:r>
            <a:r>
              <a:rPr lang="it-IT" i="1" dirty="0"/>
              <a:t> plot, sentiment: </a:t>
            </a:r>
            <a:r>
              <a:rPr lang="it-IT" i="1" dirty="0" err="1"/>
              <a:t>joy</a:t>
            </a:r>
            <a:r>
              <a:rPr lang="it-IT" i="1" dirty="0"/>
              <a:t>, word2vec: False, </a:t>
            </a:r>
            <a:r>
              <a:rPr lang="it-IT" i="1" dirty="0" err="1"/>
              <a:t>limit</a:t>
            </a:r>
            <a:r>
              <a:rPr lang="it-IT" i="1" dirty="0"/>
              <a:t>: 5 </a:t>
            </a:r>
          </a:p>
        </p:txBody>
      </p:sp>
    </p:spTree>
    <p:extLst>
      <p:ext uri="{BB962C8B-B14F-4D97-AF65-F5344CB8AC3E}">
        <p14:creationId xmlns:p14="http://schemas.microsoft.com/office/powerpoint/2010/main" val="33819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4074EA-DFE1-E1A0-0031-10B532FB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E578BB-889C-3BC6-0D7A-7E2BC6A1B0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SzPct val="110000"/>
            </a:pPr>
            <a:r>
              <a:rPr lang="it-IT" dirty="0"/>
              <a:t>Il modello di ranking usato per il </a:t>
            </a:r>
            <a:r>
              <a:rPr lang="it-IT" b="1" dirty="0"/>
              <a:t>contenuto</a:t>
            </a:r>
            <a:r>
              <a:rPr lang="it-IT" dirty="0"/>
              <a:t> è il </a:t>
            </a:r>
            <a:r>
              <a:rPr lang="it-IT" dirty="0">
                <a:solidFill>
                  <a:schemeClr val="accent3"/>
                </a:solidFill>
              </a:rPr>
              <a:t>BM25F</a:t>
            </a:r>
          </a:p>
          <a:p>
            <a:pPr>
              <a:buSzPct val="110000"/>
            </a:pPr>
            <a:r>
              <a:rPr lang="it-IT" dirty="0"/>
              <a:t>Nel caso di ricerca con </a:t>
            </a:r>
            <a:r>
              <a:rPr lang="it-IT" b="1" dirty="0"/>
              <a:t>sentiment </a:t>
            </a:r>
            <a:r>
              <a:rPr lang="it-IT" b="1" dirty="0" err="1"/>
              <a:t>analysis</a:t>
            </a:r>
            <a:r>
              <a:rPr lang="it-IT" b="1" dirty="0"/>
              <a:t> </a:t>
            </a:r>
            <a:r>
              <a:rPr lang="it-IT" dirty="0"/>
              <a:t>si fa una </a:t>
            </a:r>
            <a:r>
              <a:rPr lang="it-IT" dirty="0">
                <a:solidFill>
                  <a:schemeClr val="accent3"/>
                </a:solidFill>
              </a:rPr>
              <a:t>media pesata </a:t>
            </a:r>
            <a:r>
              <a:rPr lang="it-IT" dirty="0"/>
              <a:t>tra: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chemeClr val="tx2">
                    <a:lumMod val="75000"/>
                  </a:schemeClr>
                </a:solidFill>
              </a:rPr>
              <a:t>rank</a:t>
            </a:r>
            <a:r>
              <a:rPr lang="it-IT" dirty="0"/>
              <a:t> del contenuto 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score</a:t>
            </a:r>
            <a:r>
              <a:rPr lang="it-IT" dirty="0"/>
              <a:t> del sentiment</a:t>
            </a: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1385578F-D734-F491-2558-04B6DF18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384472"/>
            <a:ext cx="7810500" cy="21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237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{3B835089-CF58-4CA9-A5AD-A4340D34F938}tf78853419_win32</Template>
  <TotalTime>299</TotalTime>
  <Words>1094</Words>
  <Application>Microsoft Office PowerPoint</Application>
  <PresentationFormat>Widescreen</PresentationFormat>
  <Paragraphs>200</Paragraphs>
  <Slides>22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Franklin Gothic Demi</vt:lpstr>
      <vt:lpstr>Wingdings</vt:lpstr>
      <vt:lpstr>Personalizzata</vt:lpstr>
      <vt:lpstr>Progetto Search Engine full-text</vt:lpstr>
      <vt:lpstr>Indice</vt:lpstr>
      <vt:lpstr>Introduzione</vt:lpstr>
      <vt:lpstr>Sorgente dati</vt:lpstr>
      <vt:lpstr>Architettura del Search Engine</vt:lpstr>
      <vt:lpstr>Moduli del Search Engine</vt:lpstr>
      <vt:lpstr>Pacchetti usati</vt:lpstr>
      <vt:lpstr>Query language</vt:lpstr>
      <vt:lpstr>Modello di ranking</vt:lpstr>
      <vt:lpstr>Sentiment Analysis</vt:lpstr>
      <vt:lpstr>Word2Vec</vt:lpstr>
      <vt:lpstr>Benchmark</vt:lpstr>
      <vt:lpstr>Superare il nervosismo</vt:lpstr>
      <vt:lpstr>Coinvolgere il pubblico</vt:lpstr>
      <vt:lpstr>Selezione degli strumenti visivi</vt:lpstr>
      <vt:lpstr>Tecniche di comunicazione efficaci</vt:lpstr>
      <vt:lpstr>Esplorazione delle sessioni di Domande e risposte</vt:lpstr>
      <vt:lpstr>Impatto del parlare</vt:lpstr>
      <vt:lpstr>Comunicazione dinamica</vt:lpstr>
      <vt:lpstr>Suggerimenti finali e considerazioni</vt:lpstr>
      <vt:lpstr>Metriche di coinvolgimento dei relatori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Search Engine full-text</dc:title>
  <dc:creator>Denny Ciccia</dc:creator>
  <cp:lastModifiedBy>Denny Ciccia</cp:lastModifiedBy>
  <cp:revision>4</cp:revision>
  <dcterms:created xsi:type="dcterms:W3CDTF">2024-05-06T09:04:21Z</dcterms:created>
  <dcterms:modified xsi:type="dcterms:W3CDTF">2024-05-27T10:51:48Z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