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8C9E085-8EE3-46C2-A54D-40AFA5A35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41BF03-E069-4937-96C5-3E563BB0C5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-1143000"/>
            <a:ext cx="10668000" cy="8001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B97F35-CED8-4BDD-A7CF-C0D2EF8427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54344" y="3603258"/>
            <a:ext cx="9144000" cy="105582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標題位置</a:t>
            </a:r>
          </a:p>
        </p:txBody>
      </p:sp>
    </p:spTree>
    <p:extLst>
      <p:ext uri="{BB962C8B-B14F-4D97-AF65-F5344CB8AC3E}">
        <p14:creationId xmlns:p14="http://schemas.microsoft.com/office/powerpoint/2010/main" val="114130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1B3858F5-660B-4117-AFB1-8130A3BAA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4043" y="1098550"/>
            <a:ext cx="4465638" cy="496887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3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p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標題一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B459E8-AAE2-4008-8531-B7CD1DD6C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054CFCF5-B6F4-4629-958C-D7D35E4A5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595" y="2608903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3513779"/>
            <a:ext cx="5700713" cy="904875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次標題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40E204-C9EC-49AF-B73D-8A03AEE78E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72" y="-10949"/>
            <a:ext cx="2015155" cy="11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CFB76137-5F38-4965-B7A6-4A7BB2249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49" y="189767"/>
            <a:ext cx="6573735" cy="904876"/>
          </a:xfrm>
        </p:spPr>
        <p:txBody>
          <a:bodyPr/>
          <a:lstStyle>
            <a:lvl1pPr>
              <a:defRPr sz="4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標題</a:t>
            </a:r>
          </a:p>
        </p:txBody>
      </p:sp>
      <p:sp>
        <p:nvSpPr>
          <p:cNvPr id="10" name="文字版面配置區 16">
            <a:extLst>
              <a:ext uri="{FF2B5EF4-FFF2-40B4-BE49-F238E27FC236}">
                <a16:creationId xmlns:a16="http://schemas.microsoft.com/office/drawing/2014/main" id="{09CFFAC6-0864-4364-BCF1-EFE81D0DD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4007" y="2429217"/>
            <a:ext cx="5700713" cy="1989438"/>
          </a:xfrm>
        </p:spPr>
        <p:txBody>
          <a:bodyPr anchor="ctr"/>
          <a:lstStyle>
            <a:lvl1pPr marL="0" indent="0">
              <a:buNone/>
              <a:defRPr>
                <a:latin typeface="微軟正黑體"/>
                <a:ea typeface="微軟正黑體"/>
                <a:cs typeface="微軟正黑體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內容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35941A8-F800-45B9-A9B6-3C99F515A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3" y="1765300"/>
            <a:ext cx="12192000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75B5CC-63FE-4399-BA2B-BD9E9DBA67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72" y="-10949"/>
            <a:ext cx="2015155" cy="11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8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6837A8-C450-4410-A175-26E1A467E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F1AE88-7DA6-43F4-98D7-91E08E204A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4" y="0"/>
            <a:ext cx="9144000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FC21E89-CB20-4655-8FEF-25D2A6A022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375375"/>
            <a:ext cx="4419600" cy="3714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AB265D7-FD33-4652-943D-9185CAA219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8043"/>
            <a:ext cx="12192000" cy="3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94BF49-CE18-4568-8DF9-66F2CD3C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2201A-EE4D-4629-A3D1-F7B89AAB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44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C2BA2DC-7F4C-4094-ADC0-2BAC6E7E4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GA</a:t>
            </a:r>
            <a:r>
              <a:rPr lang="zh-TW" altLang="en-US" dirty="0"/>
              <a:t> 追蹤碼</a:t>
            </a:r>
          </a:p>
        </p:txBody>
      </p:sp>
      <p:sp>
        <p:nvSpPr>
          <p:cNvPr id="6" name="矩形 5"/>
          <p:cNvSpPr/>
          <p:nvPr/>
        </p:nvSpPr>
        <p:spPr>
          <a:xfrm>
            <a:off x="203347" y="11800301"/>
            <a:ext cx="8716288" cy="1508875"/>
          </a:xfrm>
          <a:prstGeom prst="rect">
            <a:avLst/>
          </a:prstGeom>
        </p:spPr>
        <p:txBody>
          <a:bodyPr wrap="square" lIns="91441" tIns="45720" rIns="91441" bIns="4572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TW" altLang="en-US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薛祖淇</a:t>
            </a: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/Joey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joey@clickforce.com.tw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M:0938920717</a:t>
            </a:r>
          </a:p>
          <a:p>
            <a:pPr algn="l">
              <a:lnSpc>
                <a:spcPct val="110000"/>
              </a:lnSpc>
            </a:pPr>
            <a:r>
              <a:rPr lang="en-US" altLang="zh-TW" sz="2100" dirty="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rPr>
              <a:t>T:02-2719-8500 #588</a:t>
            </a:r>
            <a:endParaRPr lang="zh-TW" altLang="en-US" sz="2100" dirty="0">
              <a:solidFill>
                <a:srgbClr val="FFFFFF"/>
              </a:solidFill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99052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第八步 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帶入事件名稱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0DC9A2-F7B8-43E2-9C8F-3346AF97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9" y="1767701"/>
            <a:ext cx="6852759" cy="43052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79352A-5733-4CC4-86F1-403F3A3E800E}"/>
              </a:ext>
            </a:extLst>
          </p:cNvPr>
          <p:cNvSpPr/>
          <p:nvPr/>
        </p:nvSpPr>
        <p:spPr>
          <a:xfrm>
            <a:off x="2785145" y="2759978"/>
            <a:ext cx="2164360" cy="461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5CD5FC-2576-4E78-B799-09822F0BD43B}"/>
              </a:ext>
            </a:extLst>
          </p:cNvPr>
          <p:cNvSpPr/>
          <p:nvPr/>
        </p:nvSpPr>
        <p:spPr>
          <a:xfrm>
            <a:off x="2887211" y="4706223"/>
            <a:ext cx="543886" cy="387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84FB67-37D0-478E-BFF7-E4B6093233E5}"/>
              </a:ext>
            </a:extLst>
          </p:cNvPr>
          <p:cNvSpPr txBox="1"/>
          <p:nvPr/>
        </p:nvSpPr>
        <p:spPr>
          <a:xfrm>
            <a:off x="5063176" y="28187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29F1F3-9FDC-4DF6-9596-5F45F752FF8E}"/>
              </a:ext>
            </a:extLst>
          </p:cNvPr>
          <p:cNvSpPr txBox="1"/>
          <p:nvPr/>
        </p:nvSpPr>
        <p:spPr>
          <a:xfrm>
            <a:off x="7709483" y="2491530"/>
            <a:ext cx="2905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=</a:t>
            </a:r>
            <a:r>
              <a:rPr lang="zh-TW" altLang="en-US" dirty="0"/>
              <a:t>方便起見請都用</a:t>
            </a:r>
            <a:r>
              <a:rPr lang="en-US" altLang="zh-TW" dirty="0"/>
              <a:t>event</a:t>
            </a:r>
          </a:p>
          <a:p>
            <a:endParaRPr lang="en-US" altLang="zh-TW" dirty="0"/>
          </a:p>
          <a:p>
            <a:r>
              <a:rPr lang="zh-TW" altLang="en-US" dirty="0"/>
              <a:t>動作</a:t>
            </a:r>
            <a:r>
              <a:rPr lang="en-US" altLang="zh-TW" dirty="0"/>
              <a:t>=</a:t>
            </a:r>
            <a:r>
              <a:rPr lang="zh-TW" altLang="en-US" dirty="0"/>
              <a:t>事件名稱</a:t>
            </a:r>
            <a:r>
              <a:rPr lang="en-US" altLang="zh-TW" dirty="0"/>
              <a:t>(</a:t>
            </a:r>
            <a:r>
              <a:rPr lang="zh-TW" altLang="en-US" dirty="0"/>
              <a:t>自取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268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第九步 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GA</a:t>
            </a:r>
            <a:r>
              <a:rPr lang="zh-TW" altLang="en-US" sz="3600" b="1" dirty="0"/>
              <a:t>事件追蹤碼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75BF1D-467B-49E7-BCF2-7ABB2ED852EC}"/>
              </a:ext>
            </a:extLst>
          </p:cNvPr>
          <p:cNvSpPr txBox="1"/>
          <p:nvPr/>
        </p:nvSpPr>
        <p:spPr>
          <a:xfrm>
            <a:off x="570450" y="1208015"/>
            <a:ext cx="338076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&lt;script&gt;</a:t>
            </a:r>
          </a:p>
          <a:p>
            <a:r>
              <a:rPr lang="en-US" altLang="zh-TW" dirty="0"/>
              <a:t>function </a:t>
            </a:r>
            <a:r>
              <a:rPr lang="zh-TW" altLang="en-US" dirty="0"/>
              <a:t>動作</a:t>
            </a:r>
            <a:r>
              <a:rPr lang="en-US" altLang="zh-TW" dirty="0"/>
              <a:t>(){</a:t>
            </a:r>
          </a:p>
          <a:p>
            <a:r>
              <a:rPr lang="en-US" altLang="zh-TW" dirty="0" err="1"/>
              <a:t>gtag</a:t>
            </a:r>
            <a:r>
              <a:rPr lang="en-US" altLang="zh-TW" dirty="0"/>
              <a:t>('event', '</a:t>
            </a:r>
            <a:r>
              <a:rPr lang="zh-TW" altLang="en-US" dirty="0"/>
              <a:t>動作</a:t>
            </a:r>
            <a:r>
              <a:rPr lang="en-US" altLang="zh-TW" dirty="0"/>
              <a:t>', {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event_category</a:t>
            </a:r>
            <a:r>
              <a:rPr lang="en-US" altLang="zh-TW" dirty="0"/>
              <a:t>': '</a:t>
            </a:r>
            <a:r>
              <a:rPr lang="zh-TW" altLang="en-US" dirty="0"/>
              <a:t>類別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'</a:t>
            </a:r>
            <a:r>
              <a:rPr lang="en-US" altLang="zh-TW" dirty="0" err="1"/>
              <a:t>send_to</a:t>
            </a:r>
            <a:r>
              <a:rPr lang="en-US" altLang="zh-TW" dirty="0"/>
              <a:t>': ' GA</a:t>
            </a:r>
            <a:r>
              <a:rPr lang="zh-TW" altLang="en-US" dirty="0"/>
              <a:t>帳戶的辨識碼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});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&lt;/script&gt;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91A787-D518-4E92-9FAF-90201F965A35}"/>
              </a:ext>
            </a:extLst>
          </p:cNvPr>
          <p:cNvSpPr txBox="1"/>
          <p:nvPr/>
        </p:nvSpPr>
        <p:spPr>
          <a:xfrm>
            <a:off x="411681" y="3970439"/>
            <a:ext cx="45728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請將上面的格式複製起來後，</a:t>
            </a:r>
            <a:endParaRPr lang="en-US" altLang="zh-TW" dirty="0"/>
          </a:p>
          <a:p>
            <a:r>
              <a:rPr lang="zh-TW" altLang="en-US" dirty="0"/>
              <a:t>分別將第八步取的 類別 和 動作替換掉，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GA</a:t>
            </a:r>
            <a:r>
              <a:rPr lang="zh-TW" altLang="en-US" dirty="0"/>
              <a:t>帳戶的辨識碼，可由</a:t>
            </a:r>
            <a:r>
              <a:rPr lang="en-US" altLang="zh-TW" dirty="0"/>
              <a:t>PV</a:t>
            </a:r>
            <a:r>
              <a:rPr lang="zh-TW" altLang="en-US" dirty="0"/>
              <a:t> 的追蹤碼中取得，改完後就得到事件</a:t>
            </a:r>
            <a:r>
              <a:rPr lang="en-US" altLang="zh-TW" dirty="0"/>
              <a:t>Code</a:t>
            </a:r>
            <a:r>
              <a:rPr lang="zh-TW" altLang="en-US" dirty="0"/>
              <a:t>了，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將此</a:t>
            </a:r>
            <a:r>
              <a:rPr lang="en-US" altLang="zh-TW" dirty="0"/>
              <a:t>Code</a:t>
            </a:r>
            <a:r>
              <a:rPr lang="zh-TW" altLang="en-US" dirty="0"/>
              <a:t>貼到</a:t>
            </a:r>
            <a:r>
              <a:rPr lang="en-US" altLang="zh-TW" dirty="0"/>
              <a:t>HTML</a:t>
            </a:r>
            <a:r>
              <a:rPr lang="zh-TW" altLang="en-US" dirty="0"/>
              <a:t>網頁後，於需要觸發的</a:t>
            </a:r>
            <a:endParaRPr lang="en-US" altLang="zh-TW" dirty="0"/>
          </a:p>
          <a:p>
            <a:r>
              <a:rPr lang="zh-TW" altLang="en-US" dirty="0"/>
              <a:t>按鈕或事件觸發時，呼叫此</a:t>
            </a:r>
            <a:r>
              <a:rPr lang="en-US" altLang="zh-TW" dirty="0"/>
              <a:t>Code</a:t>
            </a:r>
            <a:r>
              <a:rPr lang="zh-TW" altLang="en-US" dirty="0"/>
              <a:t>即可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3323E5-5419-42EE-ACD9-E00DCD84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52" y="3756008"/>
            <a:ext cx="5649186" cy="16679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13B2472-81F0-4175-B128-B3BC9DDC54AB}"/>
              </a:ext>
            </a:extLst>
          </p:cNvPr>
          <p:cNvSpPr/>
          <p:nvPr/>
        </p:nvSpPr>
        <p:spPr>
          <a:xfrm>
            <a:off x="5170417" y="4863958"/>
            <a:ext cx="1761688" cy="209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B64F1C0-2DE1-4442-B5DF-53582CE15E5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58255" y="2223677"/>
            <a:ext cx="1812162" cy="2745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DAAEA339-5982-471D-AEE1-7F00832DF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28" y="1434068"/>
            <a:ext cx="3705225" cy="1571625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B12C3C8-648F-4954-A4E8-C64D3A8D5DC8}"/>
              </a:ext>
            </a:extLst>
          </p:cNvPr>
          <p:cNvCxnSpPr>
            <a:cxnSpLocks/>
          </p:cNvCxnSpPr>
          <p:nvPr/>
        </p:nvCxnSpPr>
        <p:spPr>
          <a:xfrm flipV="1">
            <a:off x="2768367" y="1659161"/>
            <a:ext cx="4253218" cy="56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A057273-4E99-4566-8EE9-5872DFC52739}"/>
              </a:ext>
            </a:extLst>
          </p:cNvPr>
          <p:cNvCxnSpPr>
            <a:cxnSpLocks/>
          </p:cNvCxnSpPr>
          <p:nvPr/>
        </p:nvCxnSpPr>
        <p:spPr>
          <a:xfrm>
            <a:off x="2382473" y="1946681"/>
            <a:ext cx="4639112" cy="100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06AE0B9-2EAB-4109-9D4B-67EB20998079}"/>
              </a:ext>
            </a:extLst>
          </p:cNvPr>
          <p:cNvCxnSpPr>
            <a:cxnSpLocks/>
          </p:cNvCxnSpPr>
          <p:nvPr/>
        </p:nvCxnSpPr>
        <p:spPr>
          <a:xfrm>
            <a:off x="1904301" y="1634798"/>
            <a:ext cx="5117284" cy="4121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76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第一步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登入</a:t>
            </a:r>
            <a:r>
              <a:rPr lang="en-US" altLang="zh-TW" sz="3600" b="1" dirty="0"/>
              <a:t>GA</a:t>
            </a:r>
            <a:r>
              <a:rPr lang="zh-TW" altLang="en-US" sz="3600" b="1" dirty="0"/>
              <a:t>後，點擊 </a:t>
            </a:r>
            <a:r>
              <a:rPr lang="en-US" altLang="zh-TW" sz="3600" b="1" dirty="0"/>
              <a:t>“</a:t>
            </a:r>
            <a:r>
              <a:rPr lang="zh-TW" altLang="en-US" sz="3600" b="1" dirty="0"/>
              <a:t>管理</a:t>
            </a:r>
            <a:r>
              <a:rPr lang="en-US" altLang="zh-TW" sz="3600" b="1" dirty="0"/>
              <a:t>”</a:t>
            </a:r>
            <a:endParaRPr lang="zh-TW" altLang="en-US" sz="36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77F284-064D-45A4-997B-BA49B58C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1291544"/>
            <a:ext cx="6696740" cy="47351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81C3CC-2DE0-452B-8ACA-F582C1426F65}"/>
              </a:ext>
            </a:extLst>
          </p:cNvPr>
          <p:cNvSpPr/>
          <p:nvPr/>
        </p:nvSpPr>
        <p:spPr>
          <a:xfrm>
            <a:off x="572655" y="5394036"/>
            <a:ext cx="387927" cy="341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4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418226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第二步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點擊</a:t>
            </a:r>
            <a:r>
              <a:rPr lang="en-US" altLang="zh-TW" sz="3600" b="1" dirty="0"/>
              <a:t>“+</a:t>
            </a:r>
            <a:r>
              <a:rPr lang="zh-TW" altLang="en-US" sz="3600" b="1" dirty="0"/>
              <a:t>建立帳戶</a:t>
            </a:r>
            <a:r>
              <a:rPr lang="en-US" altLang="zh-TW" sz="3600" b="1" dirty="0"/>
              <a:t>”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B2890A-8A70-4F7C-8618-59465DB8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9" y="1178888"/>
            <a:ext cx="6573735" cy="54893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6228CC-B2A0-445E-870D-126FA7939709}"/>
              </a:ext>
            </a:extLst>
          </p:cNvPr>
          <p:cNvSpPr/>
          <p:nvPr/>
        </p:nvSpPr>
        <p:spPr>
          <a:xfrm>
            <a:off x="1579418" y="2059709"/>
            <a:ext cx="1117600" cy="39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27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第三步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填入</a:t>
            </a:r>
            <a:r>
              <a:rPr lang="en-US" altLang="zh-TW" sz="3600" b="1" dirty="0"/>
              <a:t>”</a:t>
            </a:r>
            <a:r>
              <a:rPr lang="zh-TW" altLang="en-US" sz="3600" b="1" dirty="0"/>
              <a:t>帳戶</a:t>
            </a:r>
            <a:r>
              <a:rPr lang="en-US" altLang="zh-TW" sz="3600" b="1" dirty="0"/>
              <a:t>””</a:t>
            </a:r>
            <a:r>
              <a:rPr lang="zh-TW" altLang="en-US" sz="3600" b="1" dirty="0"/>
              <a:t>網站名</a:t>
            </a:r>
            <a:r>
              <a:rPr lang="en-US" altLang="zh-TW" sz="3600" b="1" dirty="0"/>
              <a:t>”</a:t>
            </a:r>
            <a:r>
              <a:rPr lang="zh-TW" altLang="en-US" sz="3600" b="1" dirty="0"/>
              <a:t>和</a:t>
            </a:r>
            <a:r>
              <a:rPr lang="en-US" altLang="zh-TW" sz="3600" b="1" dirty="0"/>
              <a:t>”</a:t>
            </a:r>
            <a:r>
              <a:rPr lang="zh-TW" altLang="en-US" sz="3600" b="1" dirty="0"/>
              <a:t>網址</a:t>
            </a:r>
            <a:r>
              <a:rPr lang="en-US" altLang="zh-TW" sz="3600" b="1" dirty="0"/>
              <a:t>”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50C772-A9E2-46A2-A459-0F1A027A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" y="1187082"/>
            <a:ext cx="4824149" cy="51340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C01B742-6DBF-4B34-9EC2-21212A756F4B}"/>
              </a:ext>
            </a:extLst>
          </p:cNvPr>
          <p:cNvSpPr txBox="1"/>
          <p:nvPr/>
        </p:nvSpPr>
        <p:spPr>
          <a:xfrm>
            <a:off x="3724712" y="2801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必填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3DC6F7-E38F-42AA-817F-6E68C60E2E99}"/>
              </a:ext>
            </a:extLst>
          </p:cNvPr>
          <p:cNvSpPr txBox="1"/>
          <p:nvPr/>
        </p:nvSpPr>
        <p:spPr>
          <a:xfrm>
            <a:off x="3724711" y="3754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必填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1E71A4-10B1-40C7-985B-63C8A46F91C5}"/>
              </a:ext>
            </a:extLst>
          </p:cNvPr>
          <p:cNvSpPr txBox="1"/>
          <p:nvPr/>
        </p:nvSpPr>
        <p:spPr>
          <a:xfrm>
            <a:off x="6537820" y="2346071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填完後，點擊下面的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取得追蹤</a:t>
            </a:r>
            <a:r>
              <a:rPr lang="en-US" altLang="zh-TW" dirty="0">
                <a:solidFill>
                  <a:srgbClr val="FF0000"/>
                </a:solidFill>
              </a:rPr>
              <a:t>ID“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FA0AF8-3E8C-4944-939C-5B10A4B2D2CD}"/>
              </a:ext>
            </a:extLst>
          </p:cNvPr>
          <p:cNvSpPr txBox="1"/>
          <p:nvPr/>
        </p:nvSpPr>
        <p:spPr>
          <a:xfrm>
            <a:off x="3893889" y="4374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必填</a:t>
            </a:r>
          </a:p>
        </p:txBody>
      </p:sp>
    </p:spTree>
    <p:extLst>
      <p:ext uri="{BB962C8B-B14F-4D97-AF65-F5344CB8AC3E}">
        <p14:creationId xmlns:p14="http://schemas.microsoft.com/office/powerpoint/2010/main" val="28214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第四步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取得</a:t>
            </a:r>
            <a:r>
              <a:rPr lang="en-US" altLang="zh-TW" sz="3600" b="1" dirty="0"/>
              <a:t>PV</a:t>
            </a:r>
            <a:r>
              <a:rPr lang="zh-TW" altLang="en-US" sz="3600" b="1" dirty="0"/>
              <a:t> 全站代碼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19AD3C-8F89-4D7A-BF74-981D04B3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0" y="1817593"/>
            <a:ext cx="6810860" cy="44585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210DE5-67B0-4690-90E6-0C21D6991B99}"/>
              </a:ext>
            </a:extLst>
          </p:cNvPr>
          <p:cNvSpPr/>
          <p:nvPr/>
        </p:nvSpPr>
        <p:spPr>
          <a:xfrm>
            <a:off x="2724727" y="3740727"/>
            <a:ext cx="4341091" cy="13300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AE017CC-858E-4CB4-9887-ECF51F578CA2}"/>
              </a:ext>
            </a:extLst>
          </p:cNvPr>
          <p:cNvCxnSpPr>
            <a:stCxn id="5" idx="3"/>
          </p:cNvCxnSpPr>
          <p:nvPr/>
        </p:nvCxnSpPr>
        <p:spPr>
          <a:xfrm flipV="1">
            <a:off x="7065818" y="3330429"/>
            <a:ext cx="1163782" cy="107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8A1289-91A7-4468-9F89-6D51A60CC657}"/>
              </a:ext>
            </a:extLst>
          </p:cNvPr>
          <p:cNvSpPr txBox="1"/>
          <p:nvPr/>
        </p:nvSpPr>
        <p:spPr>
          <a:xfrm>
            <a:off x="8286025" y="2713065"/>
            <a:ext cx="2919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此區域的程式碼請放在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網頁的</a:t>
            </a:r>
            <a:r>
              <a:rPr lang="en-US" altLang="zh-TW" dirty="0"/>
              <a:t>&lt;head&gt;&lt;/head&gt;</a:t>
            </a:r>
          </a:p>
          <a:p>
            <a:r>
              <a:rPr lang="zh-TW" altLang="en-US" dirty="0"/>
              <a:t>中，此為全站代碼，必須</a:t>
            </a:r>
            <a:endParaRPr lang="en-US" altLang="zh-TW" dirty="0"/>
          </a:p>
          <a:p>
            <a:r>
              <a:rPr lang="zh-TW" altLang="en-US" dirty="0"/>
              <a:t>在所有追蹤碼的最上面。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783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第四步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開啟功能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928061-A414-45F4-9F18-91D9C227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9" y="1602503"/>
            <a:ext cx="7348991" cy="4659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6016FB-A5CE-4168-9287-3A68FB37B406}"/>
              </a:ext>
            </a:extLst>
          </p:cNvPr>
          <p:cNvSpPr/>
          <p:nvPr/>
        </p:nvSpPr>
        <p:spPr>
          <a:xfrm>
            <a:off x="1062182" y="2281382"/>
            <a:ext cx="1524000" cy="443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DC97D8-D96E-40C5-9CFF-094336759D16}"/>
              </a:ext>
            </a:extLst>
          </p:cNvPr>
          <p:cNvSpPr/>
          <p:nvPr/>
        </p:nvSpPr>
        <p:spPr>
          <a:xfrm>
            <a:off x="2818701" y="3429000"/>
            <a:ext cx="998290" cy="50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4A1197-111F-4E2F-9A5E-10F4F6712D2F}"/>
              </a:ext>
            </a:extLst>
          </p:cNvPr>
          <p:cNvSpPr/>
          <p:nvPr/>
        </p:nvSpPr>
        <p:spPr>
          <a:xfrm>
            <a:off x="2818701" y="4442297"/>
            <a:ext cx="939567" cy="42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3BF938-0FBE-4B67-8497-4B4D6FF46F03}"/>
              </a:ext>
            </a:extLst>
          </p:cNvPr>
          <p:cNvSpPr txBox="1"/>
          <p:nvPr/>
        </p:nvSpPr>
        <p:spPr>
          <a:xfrm>
            <a:off x="8858774" y="2357306"/>
            <a:ext cx="19896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開啟後記得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儲存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第五步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新增</a:t>
            </a:r>
            <a:r>
              <a:rPr lang="en-US" altLang="zh-TW" sz="3600" b="1" dirty="0"/>
              <a:t>“</a:t>
            </a:r>
            <a:r>
              <a:rPr lang="zh-TW" altLang="en-US" sz="3600" b="1" dirty="0"/>
              <a:t>事件</a:t>
            </a:r>
            <a:r>
              <a:rPr lang="en-US" altLang="zh-TW" sz="3600" b="1" dirty="0"/>
              <a:t>”</a:t>
            </a:r>
            <a:endParaRPr lang="zh-TW" altLang="en-US" sz="36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6C6C65-4A2D-445C-9495-BFED2466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49" y="1430308"/>
            <a:ext cx="9725891" cy="50088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F544324-B66B-4C9E-87C6-FA06ADFB05BD}"/>
              </a:ext>
            </a:extLst>
          </p:cNvPr>
          <p:cNvSpPr/>
          <p:nvPr/>
        </p:nvSpPr>
        <p:spPr>
          <a:xfrm>
            <a:off x="8312727" y="3121891"/>
            <a:ext cx="2198255" cy="480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46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第六步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新增</a:t>
            </a:r>
            <a:r>
              <a:rPr lang="en-US" altLang="zh-TW" sz="3600" b="1" dirty="0"/>
              <a:t>“</a:t>
            </a:r>
            <a:r>
              <a:rPr lang="zh-TW" altLang="en-US" sz="3600" b="1" dirty="0"/>
              <a:t>事件目標</a:t>
            </a:r>
            <a:r>
              <a:rPr lang="en-US" altLang="zh-TW" sz="3600" b="1" dirty="0"/>
              <a:t>”</a:t>
            </a:r>
            <a:endParaRPr lang="zh-TW" altLang="en-US" sz="36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B758C2-4193-4ACB-9D45-29659CB7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621393"/>
            <a:ext cx="10123055" cy="23590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A1BD54-4626-4076-AC0B-CEBF75416000}"/>
              </a:ext>
            </a:extLst>
          </p:cNvPr>
          <p:cNvSpPr/>
          <p:nvPr/>
        </p:nvSpPr>
        <p:spPr>
          <a:xfrm>
            <a:off x="2447636" y="2068945"/>
            <a:ext cx="849746" cy="424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E9ECF-17CD-456E-AD63-BB3E6735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9" y="189767"/>
            <a:ext cx="9560839" cy="904876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第七步 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帶入事件名稱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D75FDE-462E-4B98-8890-E8EE796F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470667"/>
            <a:ext cx="7462260" cy="46446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C4361F7-F5E0-48FC-963B-757AE16AB7DF}"/>
              </a:ext>
            </a:extLst>
          </p:cNvPr>
          <p:cNvSpPr/>
          <p:nvPr/>
        </p:nvSpPr>
        <p:spPr>
          <a:xfrm>
            <a:off x="831273" y="1958109"/>
            <a:ext cx="3768436" cy="489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EEE4BE-7BAE-4A23-BB20-FC272AFB4D70}"/>
              </a:ext>
            </a:extLst>
          </p:cNvPr>
          <p:cNvSpPr/>
          <p:nvPr/>
        </p:nvSpPr>
        <p:spPr>
          <a:xfrm>
            <a:off x="1040998" y="3913057"/>
            <a:ext cx="1886760" cy="245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1ED9CD-3544-4DBC-928A-FD7CEAE1329B}"/>
              </a:ext>
            </a:extLst>
          </p:cNvPr>
          <p:cNvSpPr/>
          <p:nvPr/>
        </p:nvSpPr>
        <p:spPr>
          <a:xfrm>
            <a:off x="973886" y="4996335"/>
            <a:ext cx="812969" cy="39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70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283</Words>
  <Application>Microsoft Office PowerPoint</Application>
  <PresentationFormat>寬螢幕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Wingdings</vt:lpstr>
      <vt:lpstr>Office 佈景主題</vt:lpstr>
      <vt:lpstr>GA 追蹤碼</vt:lpstr>
      <vt:lpstr>第一步:登入GA後，點擊 “管理”</vt:lpstr>
      <vt:lpstr>第二步:點擊“+建立帳戶”</vt:lpstr>
      <vt:lpstr>第三步: 填入”帳戶””網站名”和”網址”</vt:lpstr>
      <vt:lpstr>第四步: 取得PV 全站代碼</vt:lpstr>
      <vt:lpstr>第四步: 開啟功能</vt:lpstr>
      <vt:lpstr>第五步:新增“事件”</vt:lpstr>
      <vt:lpstr>第六步:新增“事件目標”</vt:lpstr>
      <vt:lpstr>第七步 : 帶入事件名稱</vt:lpstr>
      <vt:lpstr>第八步 : 帶入事件名稱</vt:lpstr>
      <vt:lpstr>第九步 : GA事件追蹤碼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Wei Syu</dc:creator>
  <cp:lastModifiedBy>聖節 許</cp:lastModifiedBy>
  <cp:revision>57</cp:revision>
  <dcterms:created xsi:type="dcterms:W3CDTF">2018-09-11T02:54:59Z</dcterms:created>
  <dcterms:modified xsi:type="dcterms:W3CDTF">2019-01-17T09:21:12Z</dcterms:modified>
</cp:coreProperties>
</file>