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60"/>
  </p:notesMasterIdLst>
  <p:handoutMasterIdLst>
    <p:handoutMasterId r:id="rId61"/>
  </p:handoutMasterIdLst>
  <p:sldIdLst>
    <p:sldId id="258" r:id="rId7"/>
    <p:sldId id="275" r:id="rId8"/>
    <p:sldId id="301" r:id="rId9"/>
    <p:sldId id="335" r:id="rId10"/>
    <p:sldId id="302" r:id="rId11"/>
    <p:sldId id="303" r:id="rId12"/>
    <p:sldId id="351" r:id="rId13"/>
    <p:sldId id="304" r:id="rId14"/>
    <p:sldId id="344" r:id="rId15"/>
    <p:sldId id="345" r:id="rId16"/>
    <p:sldId id="305" r:id="rId17"/>
    <p:sldId id="337" r:id="rId18"/>
    <p:sldId id="306"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42" r:id="rId46"/>
    <p:sldId id="343" r:id="rId47"/>
    <p:sldId id="349" r:id="rId48"/>
    <p:sldId id="350" r:id="rId49"/>
    <p:sldId id="347" r:id="rId50"/>
    <p:sldId id="348" r:id="rId51"/>
    <p:sldId id="324" r:id="rId52"/>
    <p:sldId id="325" r:id="rId53"/>
    <p:sldId id="326" r:id="rId54"/>
    <p:sldId id="331" r:id="rId55"/>
    <p:sldId id="328" r:id="rId56"/>
    <p:sldId id="329" r:id="rId57"/>
    <p:sldId id="330" r:id="rId58"/>
    <p:sldId id="332"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51"/>
            <p14:sldId id="304"/>
            <p14:sldId id="344"/>
            <p14:sldId id="345"/>
            <p14:sldId id="305"/>
            <p14:sldId id="337"/>
            <p14:sldId id="306"/>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83" autoAdjust="0"/>
  </p:normalViewPr>
  <p:slideViewPr>
    <p:cSldViewPr>
      <p:cViewPr>
        <p:scale>
          <a:sx n="100" d="100"/>
          <a:sy n="100" d="100"/>
        </p:scale>
        <p:origin x="912" y="402"/>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2/10/2017 10:06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2/10/2017 10:06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2/10/2017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2/10/2017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2/10/2017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2/10/2017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2/10/2017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607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Use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dirty="0"/>
              <a:t>Demo Helper</a:t>
            </a:r>
          </a:p>
          <a:p>
            <a:r>
              <a:rPr lang="en-US" dirty="0"/>
              <a:t>Sync Data With Web Job </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03237" y="1744662"/>
            <a:ext cx="4942189" cy="2453958"/>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the </a:t>
            </a:r>
            <a:r>
              <a:rPr lang="en-US" sz="2800" b="1" dirty="0"/>
              <a:t>Bing map icon </a:t>
            </a:r>
            <a:r>
              <a:rPr lang="en-US" sz="2800" dirty="0"/>
              <a:t>to show a map of the selected school. </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gray background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4" name="Picture 3"/>
          <p:cNvPicPr>
            <a:picLocks noChangeAspect="1"/>
          </p:cNvPicPr>
          <p:nvPr/>
        </p:nvPicPr>
        <p:blipFill>
          <a:blip r:embed="rId3"/>
          <a:stretch>
            <a:fillRect/>
          </a:stretch>
        </p:blipFill>
        <p:spPr>
          <a:xfrm>
            <a:off x="122237" y="1956709"/>
            <a:ext cx="4794769" cy="1557105"/>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5" name="Picture 4"/>
          <p:cNvPicPr>
            <a:picLocks noChangeAspect="1"/>
          </p:cNvPicPr>
          <p:nvPr/>
        </p:nvPicPr>
        <p:blipFill>
          <a:blip r:embed="rId3"/>
          <a:stretch>
            <a:fillRect/>
          </a:stretch>
        </p:blipFill>
        <p:spPr>
          <a:xfrm>
            <a:off x="6827837" y="1516062"/>
            <a:ext cx="4950188" cy="1478894"/>
          </a:xfrm>
          <a:prstGeom prst="rect">
            <a:avLst/>
          </a:prstGeom>
        </p:spPr>
      </p:pic>
      <p:pic>
        <p:nvPicPr>
          <p:cNvPr id="6" name="Picture 5"/>
          <p:cNvPicPr>
            <a:picLocks noChangeAspect="1"/>
          </p:cNvPicPr>
          <p:nvPr/>
        </p:nvPicPr>
        <p:blipFill>
          <a:blip r:embed="rId4"/>
          <a:stretch>
            <a:fillRect/>
          </a:stretch>
        </p:blipFill>
        <p:spPr>
          <a:xfrm>
            <a:off x="6827837" y="3691014"/>
            <a:ext cx="5023733" cy="1596723"/>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5" name="Picture 4"/>
          <p:cNvPicPr>
            <a:picLocks noChangeAspect="1"/>
          </p:cNvPicPr>
          <p:nvPr/>
        </p:nvPicPr>
        <p:blipFill>
          <a:blip r:embed="rId3"/>
          <a:stretch>
            <a:fillRect/>
          </a:stretch>
        </p:blipFill>
        <p:spPr>
          <a:xfrm>
            <a:off x="731837" y="3344862"/>
            <a:ext cx="6866124" cy="3412645"/>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a:t>Click </a:t>
            </a:r>
            <a:r>
              <a:rPr lang="en-US" b="1" dirty="0"/>
              <a:t>Azure Active Directory </a:t>
            </a:r>
            <a:r>
              <a:rPr lang="en-US" dirty="0"/>
              <a:t>icon on left navigation panel. </a:t>
            </a:r>
          </a:p>
          <a:p>
            <a:r>
              <a:rPr lang="en-US" dirty="0"/>
              <a:t>The AD named </a:t>
            </a:r>
            <a:r>
              <a:rPr lang="en-US" b="1" dirty="0"/>
              <a:t>Canviz EDU</a:t>
            </a:r>
            <a:r>
              <a:rPr lang="en-US" dirty="0"/>
              <a:t> will show. </a:t>
            </a:r>
          </a:p>
          <a:p>
            <a:r>
              <a:rPr lang="en-US" dirty="0"/>
              <a:t>If the default AD opened is not </a:t>
            </a:r>
            <a:r>
              <a:rPr lang="en-US" b="1" dirty="0"/>
              <a:t>Canviz EDU</a:t>
            </a:r>
            <a:r>
              <a:rPr lang="en-US" dirty="0"/>
              <a:t>, switch AD by click user icon on top right corner of the page.</a:t>
            </a:r>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a:t>Users and groups</a:t>
            </a:r>
            <a:r>
              <a:rPr lang="en-US" dirty="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user’s name and open the user detail page.</a:t>
            </a:r>
          </a:p>
          <a:p>
            <a:r>
              <a:rPr lang="en-US" sz="3600" dirty="0"/>
              <a:t>Click </a:t>
            </a:r>
            <a:r>
              <a:rPr lang="en-US" sz="3600" b="1" dirty="0"/>
              <a:t>Profile</a:t>
            </a:r>
            <a:r>
              <a:rPr lang="en-US" sz="3600" dirty="0"/>
              <a:t> will open edit profile page.</a:t>
            </a:r>
          </a:p>
          <a:p>
            <a:r>
              <a:rPr lang="en-US" sz="3600" dirty="0"/>
              <a:t>Update user information like </a:t>
            </a:r>
            <a:r>
              <a:rPr lang="en-US" sz="3600" b="1" dirty="0"/>
              <a:t>Job title.</a:t>
            </a:r>
            <a:endParaRPr lang="en-US" sz="3600" dirty="0"/>
          </a:p>
          <a:p>
            <a:r>
              <a:rPr lang="en-US" sz="3600" dirty="0"/>
              <a:t>Save 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p>
          <a:p>
            <a:pPr marL="457200" indent="-457200">
              <a:lnSpc>
                <a:spcPct val="90000"/>
              </a:lnSpc>
              <a:spcAft>
                <a:spcPts val="600"/>
              </a:spcAft>
              <a:buAutoNum type="arabicPeriod"/>
            </a:pPr>
            <a:r>
              <a:rPr lang="en-US" sz="2400" b="1" dirty="0"/>
              <a:t>An O365 user can only be synced after linked with a local account.</a:t>
            </a:r>
          </a:p>
          <a:p>
            <a:pPr marL="457200" indent="-457200">
              <a:lnSpc>
                <a:spcPct val="90000"/>
              </a:lnSpc>
              <a:spcAft>
                <a:spcPts val="600"/>
              </a:spcAft>
              <a:buAutoNum type="arabicPeriod"/>
            </a:pPr>
            <a:r>
              <a:rPr lang="en-US" sz="2400" b="1" dirty="0"/>
              <a:t>Only properties of Department, Job Title and Mobile can be synced.</a:t>
            </a:r>
          </a:p>
          <a:p>
            <a:pPr>
              <a:lnSpc>
                <a:spcPct val="90000"/>
              </a:lnSpc>
              <a:spcAft>
                <a:spcPts val="600"/>
              </a:spcAft>
            </a:pPr>
            <a:endParaRPr lang="en-US" sz="2400" dirty="0" err="1">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use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2800" dirty="0">
                <a:latin typeface="+mj-lt"/>
              </a:rPr>
              <a:t>If a local account already exists with the same email as O365 email, Create Local Account will be disabled.</a:t>
            </a:r>
          </a:p>
        </p:txBody>
      </p:sp>
      <p:sp>
        <p:nvSpPr>
          <p:cNvPr id="3" name="Title 2"/>
          <p:cNvSpPr>
            <a:spLocks noGrp="1"/>
          </p:cNvSpPr>
          <p:nvPr>
            <p:ph type="title"/>
          </p:nvPr>
        </p:nvSpPr>
        <p:spPr/>
        <p:txBody>
          <a:bodyPr/>
          <a:lstStyle/>
          <a:p>
            <a:r>
              <a:rPr lang="en-US" dirty="0"/>
              <a:t>If Account with Same Email Exists</a:t>
            </a:r>
          </a:p>
        </p:txBody>
      </p:sp>
      <p:pic>
        <p:nvPicPr>
          <p:cNvPr id="4" name="Picture 3"/>
          <p:cNvPicPr>
            <a:picLocks noChangeAspect="1"/>
          </p:cNvPicPr>
          <p:nvPr/>
        </p:nvPicPr>
        <p:blipFill>
          <a:blip r:embed="rId3"/>
          <a:stretch>
            <a:fillRect/>
          </a:stretch>
        </p:blipFill>
        <p:spPr>
          <a:xfrm>
            <a:off x="427037" y="3116262"/>
            <a:ext cx="7342857" cy="1771429"/>
          </a:xfrm>
          <a:prstGeom prst="rect">
            <a:avLst/>
          </a:prstGeom>
        </p:spPr>
      </p:pic>
    </p:spTree>
    <p:extLst>
      <p:ext uri="{BB962C8B-B14F-4D97-AF65-F5344CB8AC3E}">
        <p14:creationId xmlns:p14="http://schemas.microsoft.com/office/powerpoint/2010/main" val="18632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125662"/>
            <a:ext cx="11813366" cy="914400"/>
          </a:xfrm>
        </p:spPr>
        <p:txBody>
          <a:bodyPr/>
          <a:lstStyle/>
          <a:p>
            <a:pPr marL="571500" indent="-571500">
              <a:buFont typeface="Arial" panose="020B0604020202020204" pitchFamily="34" charset="0"/>
              <a:buChar char="•"/>
            </a:pPr>
            <a:r>
              <a:rPr lang="en-US" dirty="0"/>
              <a:t>If you have a local account, click </a:t>
            </a:r>
            <a:r>
              <a:rPr lang="en-US" b="1" dirty="0"/>
              <a:t>Link with existing Local Account</a:t>
            </a:r>
            <a:r>
              <a:rPr lang="en-US" dirty="0"/>
              <a:t> will link O365 account to local account.</a:t>
            </a:r>
          </a:p>
          <a:p>
            <a:pPr marL="571500" indent="-571500">
              <a:buFont typeface="Arial" panose="020B0604020202020204" pitchFamily="34" charset="0"/>
              <a:buChar char="•"/>
            </a:pPr>
            <a:r>
              <a:rPr lang="en-US" dirty="0"/>
              <a:t>After link succeed it will go to all schools page. </a:t>
            </a:r>
          </a:p>
          <a:p>
            <a:pPr marL="571500" indent="-571500">
              <a:buFont typeface="Arial" panose="020B0604020202020204" pitchFamily="34" charset="0"/>
              <a:buChar char="•"/>
            </a:pPr>
            <a:r>
              <a:rPr lang="en-US"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41830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7603</Words>
  <Application>Microsoft Office PowerPoint</Application>
  <PresentationFormat>自定义</PresentationFormat>
  <Paragraphs>370</Paragraphs>
  <Slides>53</Slides>
  <Notes>50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53</vt:i4>
      </vt:variant>
    </vt:vector>
  </HeadingPairs>
  <TitlesOfParts>
    <vt:vector size="62"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If Account with Same Email Exists</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2017-02-10T02:22:50Z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