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5"/>
  </p:notesMasterIdLst>
  <p:sldIdLst>
    <p:sldId id="256" r:id="rId5"/>
    <p:sldId id="257" r:id="rId6"/>
    <p:sldId id="259" r:id="rId7"/>
    <p:sldId id="265" r:id="rId8"/>
    <p:sldId id="264" r:id="rId9"/>
    <p:sldId id="266" r:id="rId10"/>
    <p:sldId id="267" r:id="rId11"/>
    <p:sldId id="268" r:id="rId12"/>
    <p:sldId id="269" r:id="rId13"/>
    <p:sldId id="275" r:id="rId14"/>
    <p:sldId id="276" r:id="rId15"/>
    <p:sldId id="277" r:id="rId16"/>
    <p:sldId id="278" r:id="rId17"/>
    <p:sldId id="279" r:id="rId18"/>
    <p:sldId id="270" r:id="rId19"/>
    <p:sldId id="271" r:id="rId20"/>
    <p:sldId id="272" r:id="rId21"/>
    <p:sldId id="273" r:id="rId22"/>
    <p:sldId id="27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113" d="100"/>
          <a:sy n="113" d="100"/>
        </p:scale>
        <p:origin x="510"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of</a:t>
            </a:r>
            <a:r>
              <a:rPr lang="en-US" baseline="0"/>
              <a:t> Development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Cost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2"/>
              <c:pt idx="0">
                <c:v>0</c:v>
              </c:pt>
              <c:pt idx="1">
                <c:v>132</c:v>
              </c:pt>
            </c:numLit>
          </c:cat>
          <c:val>
            <c:numRef>
              <c:f>Sheet1!$B$2:$B$3</c:f>
              <c:numCache>
                <c:formatCode>_("$"* #,##0.00_);_("$"* \(#,##0.00\);_("$"* "-"??_);_(@_)</c:formatCode>
                <c:ptCount val="2"/>
                <c:pt idx="0">
                  <c:v>0</c:v>
                </c:pt>
                <c:pt idx="1">
                  <c:v>3960</c:v>
                </c:pt>
              </c:numCache>
            </c:numRef>
          </c:val>
          <c:smooth val="0"/>
          <c:extLst>
            <c:ext xmlns:c16="http://schemas.microsoft.com/office/drawing/2014/chart" uri="{C3380CC4-5D6E-409C-BE32-E72D297353CC}">
              <c16:uniqueId val="{00000000-920A-4A89-B5CB-F996903B7CE5}"/>
            </c:ext>
          </c:extLst>
        </c:ser>
        <c:dLbls>
          <c:dLblPos val="t"/>
          <c:showLegendKey val="0"/>
          <c:showVal val="1"/>
          <c:showCatName val="0"/>
          <c:showSerName val="0"/>
          <c:showPercent val="0"/>
          <c:showBubbleSize val="0"/>
        </c:dLbls>
        <c:smooth val="0"/>
        <c:axId val="1125868512"/>
        <c:axId val="1125863104"/>
      </c:lineChart>
      <c:catAx>
        <c:axId val="1125868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863104"/>
        <c:crosses val="autoZero"/>
        <c:auto val="1"/>
        <c:lblAlgn val="ctr"/>
        <c:lblOffset val="0"/>
        <c:noMultiLvlLbl val="0"/>
      </c:catAx>
      <c:valAx>
        <c:axId val="1125863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r>
                  <a:rPr lang="en-US" baseline="0"/>
                  <a:t> (USD)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868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endParaRPr lang="en-US" dirty="0"/>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t>Team </a:t>
            </a:r>
            <a:r>
              <a:rPr lang="en-US" dirty="0" err="1"/>
              <a:t>vaxtrax</a:t>
            </a:r>
            <a:endParaRPr lang="en-US" dirty="0"/>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lstStyle/>
          <a:p>
            <a:r>
              <a:rPr lang="en-US" dirty="0"/>
              <a:t>Jeremy Wilson, Matthew Brinkmann, Dennis Dyer</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4BE3-8CE8-4098-A092-37255CD5CA2D}"/>
              </a:ext>
            </a:extLst>
          </p:cNvPr>
          <p:cNvSpPr>
            <a:spLocks noGrp="1"/>
          </p:cNvSpPr>
          <p:nvPr>
            <p:ph type="title"/>
          </p:nvPr>
        </p:nvSpPr>
        <p:spPr/>
        <p:txBody>
          <a:bodyPr/>
          <a:lstStyle/>
          <a:p>
            <a:r>
              <a:rPr lang="en-US" dirty="0"/>
              <a:t>Class responsibility collaborator cards</a:t>
            </a:r>
          </a:p>
        </p:txBody>
      </p:sp>
      <p:sp>
        <p:nvSpPr>
          <p:cNvPr id="3" name="Text Placeholder 2">
            <a:extLst>
              <a:ext uri="{FF2B5EF4-FFF2-40B4-BE49-F238E27FC236}">
                <a16:creationId xmlns:a16="http://schemas.microsoft.com/office/drawing/2014/main" id="{FD238F72-E854-49AB-9666-10F6CE192843}"/>
              </a:ext>
            </a:extLst>
          </p:cNvPr>
          <p:cNvSpPr>
            <a:spLocks noGrp="1"/>
          </p:cNvSpPr>
          <p:nvPr>
            <p:ph type="body" idx="1"/>
          </p:nvPr>
        </p:nvSpPr>
        <p:spPr/>
        <p:txBody>
          <a:bodyPr/>
          <a:lstStyle/>
          <a:p>
            <a:r>
              <a:rPr lang="en-US" dirty="0"/>
              <a:t>Patient CRC Card (FRONT)</a:t>
            </a:r>
          </a:p>
        </p:txBody>
      </p:sp>
      <p:graphicFrame>
        <p:nvGraphicFramePr>
          <p:cNvPr id="8" name="Content Placeholder 7">
            <a:extLst>
              <a:ext uri="{FF2B5EF4-FFF2-40B4-BE49-F238E27FC236}">
                <a16:creationId xmlns:a16="http://schemas.microsoft.com/office/drawing/2014/main" id="{DE91044B-999B-4AC2-BC4C-132D7B8AD6F5}"/>
              </a:ext>
            </a:extLst>
          </p:cNvPr>
          <p:cNvGraphicFramePr>
            <a:graphicFrameLocks noGrp="1"/>
          </p:cNvGraphicFramePr>
          <p:nvPr>
            <p:ph sz="half" idx="2"/>
          </p:nvPr>
        </p:nvGraphicFramePr>
        <p:xfrm>
          <a:off x="1222375" y="3726656"/>
          <a:ext cx="3911599" cy="1333500"/>
        </p:xfrm>
        <a:graphic>
          <a:graphicData uri="http://schemas.openxmlformats.org/drawingml/2006/table">
            <a:tbl>
              <a:tblPr/>
              <a:tblGrid>
                <a:gridCol w="2079826">
                  <a:extLst>
                    <a:ext uri="{9D8B030D-6E8A-4147-A177-3AD203B41FA5}">
                      <a16:colId xmlns:a16="http://schemas.microsoft.com/office/drawing/2014/main" val="696033591"/>
                    </a:ext>
                  </a:extLst>
                </a:gridCol>
                <a:gridCol w="1831773">
                  <a:extLst>
                    <a:ext uri="{9D8B030D-6E8A-4147-A177-3AD203B41FA5}">
                      <a16:colId xmlns:a16="http://schemas.microsoft.com/office/drawing/2014/main" val="2557282783"/>
                    </a:ext>
                  </a:extLst>
                </a:gridCol>
              </a:tblGrid>
              <a:tr h="295275">
                <a:tc gridSpan="2">
                  <a:txBody>
                    <a:bodyPr/>
                    <a:lstStyle/>
                    <a:p>
                      <a:pPr algn="ctr" fontAlgn="b"/>
                      <a:r>
                        <a:rPr lang="en-US" sz="1800" b="1" i="0" u="none" strike="noStrike">
                          <a:solidFill>
                            <a:srgbClr val="000000"/>
                          </a:solidFill>
                          <a:effectLst/>
                          <a:latin typeface="Calibri Light" panose="020F0302020204030204" pitchFamily="34" charset="0"/>
                        </a:rPr>
                        <a:t>Patient CRC Card (FRONT)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extLst>
                  <a:ext uri="{0D108BD9-81ED-4DB2-BD59-A6C34878D82A}">
                    <a16:rowId xmlns:a16="http://schemas.microsoft.com/office/drawing/2014/main" val="2618190381"/>
                  </a:ext>
                </a:extLst>
              </a:tr>
              <a:tr h="238125">
                <a:tc>
                  <a:txBody>
                    <a:bodyPr/>
                    <a:lstStyle/>
                    <a:p>
                      <a:pPr algn="ctr" fontAlgn="b"/>
                      <a:r>
                        <a:rPr lang="en-US" sz="1400" b="0" i="0" u="none" strike="noStrike">
                          <a:solidFill>
                            <a:srgbClr val="000000"/>
                          </a:solidFill>
                          <a:effectLst/>
                          <a:latin typeface="Calibri" panose="020F0502020204030204" pitchFamily="34" charset="0"/>
                        </a:rPr>
                        <a:t>Responsibilities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400" b="0" i="0" u="none" strike="noStrike">
                          <a:solidFill>
                            <a:srgbClr val="000000"/>
                          </a:solidFill>
                          <a:effectLst/>
                          <a:latin typeface="Calibri" panose="020F0502020204030204" pitchFamily="34" charset="0"/>
                        </a:rPr>
                        <a:t>Collaborating Classes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05505951"/>
                  </a:ext>
                </a:extLst>
              </a:tr>
              <a:tr h="200025">
                <a:tc>
                  <a:txBody>
                    <a:bodyPr/>
                    <a:lstStyle/>
                    <a:p>
                      <a:pPr algn="l" fontAlgn="b"/>
                      <a:r>
                        <a:rPr lang="en-US" sz="1200" b="0" i="0" u="none" strike="noStrike">
                          <a:solidFill>
                            <a:srgbClr val="000000"/>
                          </a:solidFill>
                          <a:effectLst/>
                          <a:latin typeface="Calibri" panose="020F0502020204030204" pitchFamily="34" charset="0"/>
                        </a:rPr>
                        <a:t>AddPatient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b"/>
                      <a:r>
                        <a:rPr lang="en-US" sz="1200" b="0" i="0" u="none" strike="noStrike">
                          <a:solidFill>
                            <a:srgbClr val="000000"/>
                          </a:solidFill>
                          <a:effectLst/>
                          <a:latin typeface="Calibri" panose="020F0502020204030204" pitchFamily="34" charset="0"/>
                        </a:rPr>
                        <a:t>Vaccine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3587687149"/>
                  </a:ext>
                </a:extLst>
              </a:tr>
              <a:tr h="200025">
                <a:tc>
                  <a:txBody>
                    <a:bodyPr/>
                    <a:lstStyle/>
                    <a:p>
                      <a:pPr algn="l" fontAlgn="b"/>
                      <a:r>
                        <a:rPr lang="en-US" sz="1200" b="0" i="0" u="none" strike="noStrike">
                          <a:solidFill>
                            <a:srgbClr val="000000"/>
                          </a:solidFill>
                          <a:effectLst/>
                          <a:latin typeface="Calibri" panose="020F0502020204030204" pitchFamily="34" charset="0"/>
                        </a:rPr>
                        <a:t>GetPatient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200" b="0" i="0" u="none" strike="noStrike">
                          <a:solidFill>
                            <a:srgbClr val="000000"/>
                          </a:solidFill>
                          <a:effectLst/>
                          <a:latin typeface="Calibri" panose="020F0502020204030204" pitchFamily="34" charset="0"/>
                        </a:rPr>
                        <a:t>Refusal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583976572"/>
                  </a:ext>
                </a:extLst>
              </a:tr>
              <a:tr h="200025">
                <a:tc>
                  <a:txBody>
                    <a:bodyPr/>
                    <a:lstStyle/>
                    <a:p>
                      <a:pPr algn="l" fontAlgn="b"/>
                      <a:r>
                        <a:rPr lang="en-US" sz="1200" b="0" i="0" u="none" strike="noStrike">
                          <a:solidFill>
                            <a:srgbClr val="000000"/>
                          </a:solidFill>
                          <a:effectLst/>
                          <a:latin typeface="Calibri" panose="020F0502020204030204" pitchFamily="34" charset="0"/>
                        </a:rPr>
                        <a:t>PatientExists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200" b="0" i="0" u="none" strike="noStrike">
                          <a:solidFill>
                            <a:srgbClr val="000000"/>
                          </a:solidFill>
                          <a:effectLst/>
                          <a:latin typeface="Calibri" panose="020F0502020204030204" pitchFamily="34" charset="0"/>
                        </a:rPr>
                        <a:t>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971122108"/>
                  </a:ext>
                </a:extLst>
              </a:tr>
              <a:tr h="200025">
                <a:tc>
                  <a:txBody>
                    <a:bodyPr/>
                    <a:lstStyle/>
                    <a:p>
                      <a:pPr algn="l" fontAlgn="b"/>
                      <a:r>
                        <a:rPr lang="en-US" sz="1200" b="0" i="0" u="none" strike="noStrike">
                          <a:solidFill>
                            <a:srgbClr val="000000"/>
                          </a:solidFill>
                          <a:effectLst/>
                          <a:latin typeface="Calibri" panose="020F0502020204030204" pitchFamily="34" charset="0"/>
                        </a:rPr>
                        <a:t>UpdatePatientAddress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704273114"/>
                  </a:ext>
                </a:extLst>
              </a:tr>
            </a:tbl>
          </a:graphicData>
        </a:graphic>
      </p:graphicFrame>
      <p:sp>
        <p:nvSpPr>
          <p:cNvPr id="5" name="Text Placeholder 4">
            <a:extLst>
              <a:ext uri="{FF2B5EF4-FFF2-40B4-BE49-F238E27FC236}">
                <a16:creationId xmlns:a16="http://schemas.microsoft.com/office/drawing/2014/main" id="{6A428BDF-7C49-4DAF-BACE-DE4A9F99E159}"/>
              </a:ext>
            </a:extLst>
          </p:cNvPr>
          <p:cNvSpPr>
            <a:spLocks noGrp="1"/>
          </p:cNvSpPr>
          <p:nvPr>
            <p:ph type="body" sz="quarter" idx="3"/>
          </p:nvPr>
        </p:nvSpPr>
        <p:spPr/>
        <p:txBody>
          <a:bodyPr/>
          <a:lstStyle/>
          <a:p>
            <a:r>
              <a:rPr lang="en-US" dirty="0"/>
              <a:t>Patient CRC Card (BACK)</a:t>
            </a:r>
          </a:p>
        </p:txBody>
      </p:sp>
      <p:graphicFrame>
        <p:nvGraphicFramePr>
          <p:cNvPr id="9" name="Content Placeholder 8">
            <a:extLst>
              <a:ext uri="{FF2B5EF4-FFF2-40B4-BE49-F238E27FC236}">
                <a16:creationId xmlns:a16="http://schemas.microsoft.com/office/drawing/2014/main" id="{72F8E5A7-2786-4B09-9F92-096B63162959}"/>
              </a:ext>
            </a:extLst>
          </p:cNvPr>
          <p:cNvGraphicFramePr>
            <a:graphicFrameLocks noGrp="1"/>
          </p:cNvGraphicFramePr>
          <p:nvPr>
            <p:ph sz="quarter" idx="4"/>
          </p:nvPr>
        </p:nvGraphicFramePr>
        <p:xfrm>
          <a:off x="7339625" y="2925763"/>
          <a:ext cx="3348400" cy="2935286"/>
        </p:xfrm>
        <a:graphic>
          <a:graphicData uri="http://schemas.openxmlformats.org/drawingml/2006/table">
            <a:tbl>
              <a:tblPr/>
              <a:tblGrid>
                <a:gridCol w="522677">
                  <a:extLst>
                    <a:ext uri="{9D8B030D-6E8A-4147-A177-3AD203B41FA5}">
                      <a16:colId xmlns:a16="http://schemas.microsoft.com/office/drawing/2014/main" val="656250342"/>
                    </a:ext>
                  </a:extLst>
                </a:gridCol>
                <a:gridCol w="522677">
                  <a:extLst>
                    <a:ext uri="{9D8B030D-6E8A-4147-A177-3AD203B41FA5}">
                      <a16:colId xmlns:a16="http://schemas.microsoft.com/office/drawing/2014/main" val="339864444"/>
                    </a:ext>
                  </a:extLst>
                </a:gridCol>
                <a:gridCol w="735015">
                  <a:extLst>
                    <a:ext uri="{9D8B030D-6E8A-4147-A177-3AD203B41FA5}">
                      <a16:colId xmlns:a16="http://schemas.microsoft.com/office/drawing/2014/main" val="2684109363"/>
                    </a:ext>
                  </a:extLst>
                </a:gridCol>
                <a:gridCol w="522677">
                  <a:extLst>
                    <a:ext uri="{9D8B030D-6E8A-4147-A177-3AD203B41FA5}">
                      <a16:colId xmlns:a16="http://schemas.microsoft.com/office/drawing/2014/main" val="843080648"/>
                    </a:ext>
                  </a:extLst>
                </a:gridCol>
                <a:gridCol w="522677">
                  <a:extLst>
                    <a:ext uri="{9D8B030D-6E8A-4147-A177-3AD203B41FA5}">
                      <a16:colId xmlns:a16="http://schemas.microsoft.com/office/drawing/2014/main" val="366901077"/>
                    </a:ext>
                  </a:extLst>
                </a:gridCol>
                <a:gridCol w="522677">
                  <a:extLst>
                    <a:ext uri="{9D8B030D-6E8A-4147-A177-3AD203B41FA5}">
                      <a16:colId xmlns:a16="http://schemas.microsoft.com/office/drawing/2014/main" val="1842186136"/>
                    </a:ext>
                  </a:extLst>
                </a:gridCol>
              </a:tblGrid>
              <a:tr h="252761">
                <a:tc gridSpan="6">
                  <a:txBody>
                    <a:bodyPr/>
                    <a:lstStyle/>
                    <a:p>
                      <a:pPr algn="ctr" fontAlgn="b"/>
                      <a:r>
                        <a:rPr lang="en-US" sz="1500" b="1" i="0" u="none" strike="noStrike">
                          <a:solidFill>
                            <a:srgbClr val="000000"/>
                          </a:solidFill>
                          <a:effectLst/>
                          <a:latin typeface="Calibri Light" panose="020F0302020204030204" pitchFamily="34" charset="0"/>
                        </a:rPr>
                        <a:t>Patient CRC Card (BACK)</a:t>
                      </a:r>
                    </a:p>
                  </a:txBody>
                  <a:tcPr marL="8154" marR="8154" marT="8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97978659"/>
                  </a:ext>
                </a:extLst>
              </a:tr>
              <a:tr h="252761">
                <a:tc gridSpan="6">
                  <a:txBody>
                    <a:bodyPr/>
                    <a:lstStyle/>
                    <a:p>
                      <a:pPr algn="l" fontAlgn="b"/>
                      <a:r>
                        <a:rPr lang="en-US" sz="1200" b="0" i="0" u="none" strike="noStrike">
                          <a:solidFill>
                            <a:srgbClr val="000000"/>
                          </a:solidFill>
                          <a:effectLst/>
                          <a:latin typeface="Calibri" panose="020F0502020204030204" pitchFamily="34" charset="0"/>
                        </a:rPr>
                        <a:t>Attributes (Properties)</a:t>
                      </a:r>
                    </a:p>
                  </a:txBody>
                  <a:tcPr marL="8154" marR="8154" marT="8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33883371"/>
                  </a:ext>
                </a:extLst>
              </a:tr>
              <a:tr h="203839">
                <a:tc gridSpan="2">
                  <a:txBody>
                    <a:bodyPr/>
                    <a:lstStyle/>
                    <a:p>
                      <a:pPr algn="l" fontAlgn="b"/>
                      <a:r>
                        <a:rPr lang="en-US" sz="1000" b="0" i="0" u="none" strike="noStrike">
                          <a:solidFill>
                            <a:srgbClr val="000000"/>
                          </a:solidFill>
                          <a:effectLst/>
                          <a:latin typeface="Calibri" panose="020F0502020204030204" pitchFamily="34" charset="0"/>
                        </a:rPr>
                        <a:t>patient_ID</a:t>
                      </a:r>
                    </a:p>
                  </a:txBody>
                  <a:tcPr marL="8154" marR="8154" marT="815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837803882"/>
                  </a:ext>
                </a:extLst>
              </a:tr>
              <a:tr h="171225">
                <a:tc gridSpan="2">
                  <a:txBody>
                    <a:bodyPr/>
                    <a:lstStyle/>
                    <a:p>
                      <a:pPr algn="l" fontAlgn="b"/>
                      <a:r>
                        <a:rPr lang="en-US" sz="1000" b="0" i="0" u="none" strike="noStrike">
                          <a:solidFill>
                            <a:srgbClr val="000000"/>
                          </a:solidFill>
                          <a:effectLst/>
                          <a:latin typeface="Calibri" panose="020F0502020204030204" pitchFamily="34" charset="0"/>
                        </a:rPr>
                        <a:t>First_Name</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1765401674"/>
                  </a:ext>
                </a:extLst>
              </a:tr>
              <a:tr h="171225">
                <a:tc gridSpan="2">
                  <a:txBody>
                    <a:bodyPr/>
                    <a:lstStyle/>
                    <a:p>
                      <a:pPr algn="l" fontAlgn="b"/>
                      <a:r>
                        <a:rPr lang="en-US" sz="1000" b="0" i="0" u="none" strike="noStrike">
                          <a:solidFill>
                            <a:srgbClr val="000000"/>
                          </a:solidFill>
                          <a:effectLst/>
                          <a:latin typeface="Calibri" panose="020F0502020204030204" pitchFamily="34" charset="0"/>
                        </a:rPr>
                        <a:t>Middle_Name</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4118048440"/>
                  </a:ext>
                </a:extLst>
              </a:tr>
              <a:tr h="171225">
                <a:tc gridSpan="2">
                  <a:txBody>
                    <a:bodyPr/>
                    <a:lstStyle/>
                    <a:p>
                      <a:pPr algn="l" fontAlgn="b"/>
                      <a:r>
                        <a:rPr lang="en-US" sz="1000" b="0" i="0" u="none" strike="noStrike">
                          <a:solidFill>
                            <a:srgbClr val="000000"/>
                          </a:solidFill>
                          <a:effectLst/>
                          <a:latin typeface="Calibri" panose="020F0502020204030204" pitchFamily="34" charset="0"/>
                        </a:rPr>
                        <a:t>Last_Name</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4038379697"/>
                  </a:ext>
                </a:extLst>
              </a:tr>
              <a:tr h="171225">
                <a:tc gridSpan="2">
                  <a:txBody>
                    <a:bodyPr/>
                    <a:lstStyle/>
                    <a:p>
                      <a:pPr algn="l" fontAlgn="b"/>
                      <a:r>
                        <a:rPr lang="en-US" sz="1000" b="0" i="0" u="none" strike="noStrike">
                          <a:solidFill>
                            <a:srgbClr val="000000"/>
                          </a:solidFill>
                          <a:effectLst/>
                          <a:latin typeface="Calibri" panose="020F0502020204030204" pitchFamily="34" charset="0"/>
                        </a:rPr>
                        <a:t>Date_of_Birth</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730267868"/>
                  </a:ext>
                </a:extLst>
              </a:tr>
              <a:tr h="171225">
                <a:tc>
                  <a:txBody>
                    <a:bodyPr/>
                    <a:lstStyle/>
                    <a:p>
                      <a:pPr algn="l" fontAlgn="b"/>
                      <a:r>
                        <a:rPr lang="en-US" sz="1000" b="0" i="0" u="none" strike="noStrike">
                          <a:solidFill>
                            <a:srgbClr val="000000"/>
                          </a:solidFill>
                          <a:effectLst/>
                          <a:latin typeface="Calibri" panose="020F0502020204030204" pitchFamily="34" charset="0"/>
                        </a:rPr>
                        <a:t>Sex</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507926059"/>
                  </a:ext>
                </a:extLst>
              </a:tr>
              <a:tr h="171225">
                <a:tc>
                  <a:txBody>
                    <a:bodyPr/>
                    <a:lstStyle/>
                    <a:p>
                      <a:pPr algn="l" fontAlgn="b"/>
                      <a:r>
                        <a:rPr lang="en-US" sz="1000" b="0" i="0" u="none" strike="noStrike">
                          <a:solidFill>
                            <a:srgbClr val="000000"/>
                          </a:solidFill>
                          <a:effectLst/>
                          <a:latin typeface="Calibri" panose="020F0502020204030204" pitchFamily="34" charset="0"/>
                        </a:rPr>
                        <a:t>Street1</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115621285"/>
                  </a:ext>
                </a:extLst>
              </a:tr>
              <a:tr h="171225">
                <a:tc>
                  <a:txBody>
                    <a:bodyPr/>
                    <a:lstStyle/>
                    <a:p>
                      <a:pPr algn="l" fontAlgn="b"/>
                      <a:r>
                        <a:rPr lang="en-US" sz="1000" b="0" i="0" u="none" strike="noStrike">
                          <a:solidFill>
                            <a:srgbClr val="000000"/>
                          </a:solidFill>
                          <a:effectLst/>
                          <a:latin typeface="Calibri" panose="020F0502020204030204" pitchFamily="34" charset="0"/>
                        </a:rPr>
                        <a:t>Street2</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634548605"/>
                  </a:ext>
                </a:extLst>
              </a:tr>
              <a:tr h="171225">
                <a:tc>
                  <a:txBody>
                    <a:bodyPr/>
                    <a:lstStyle/>
                    <a:p>
                      <a:pPr algn="l" fontAlgn="b"/>
                      <a:r>
                        <a:rPr lang="en-US" sz="1000" b="0" i="0" u="none" strike="noStrike">
                          <a:solidFill>
                            <a:srgbClr val="000000"/>
                          </a:solidFill>
                          <a:effectLst/>
                          <a:latin typeface="Calibri" panose="020F0502020204030204" pitchFamily="34" charset="0"/>
                        </a:rPr>
                        <a:t>City</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4272022694"/>
                  </a:ext>
                </a:extLst>
              </a:tr>
              <a:tr h="171225">
                <a:tc>
                  <a:txBody>
                    <a:bodyPr/>
                    <a:lstStyle/>
                    <a:p>
                      <a:pPr algn="l" fontAlgn="b"/>
                      <a:r>
                        <a:rPr lang="en-US" sz="1000" b="0" i="0" u="none" strike="noStrike">
                          <a:solidFill>
                            <a:srgbClr val="000000"/>
                          </a:solidFill>
                          <a:effectLst/>
                          <a:latin typeface="Calibri" panose="020F0502020204030204" pitchFamily="34" charset="0"/>
                        </a:rPr>
                        <a:t>County</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1221157516"/>
                  </a:ext>
                </a:extLst>
              </a:tr>
              <a:tr h="171225">
                <a:tc>
                  <a:txBody>
                    <a:bodyPr/>
                    <a:lstStyle/>
                    <a:p>
                      <a:pPr algn="l" fontAlgn="b"/>
                      <a:r>
                        <a:rPr lang="en-US" sz="1000" b="0" i="0" u="none" strike="noStrike">
                          <a:solidFill>
                            <a:srgbClr val="000000"/>
                          </a:solidFill>
                          <a:effectLst/>
                          <a:latin typeface="Calibri" panose="020F0502020204030204" pitchFamily="34" charset="0"/>
                        </a:rPr>
                        <a:t>State</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944206871"/>
                  </a:ext>
                </a:extLst>
              </a:tr>
              <a:tr h="171225">
                <a:tc>
                  <a:txBody>
                    <a:bodyPr/>
                    <a:lstStyle/>
                    <a:p>
                      <a:pPr algn="l" fontAlgn="b"/>
                      <a:r>
                        <a:rPr lang="en-US" sz="1000" b="0" i="0" u="none" strike="noStrike">
                          <a:solidFill>
                            <a:srgbClr val="000000"/>
                          </a:solidFill>
                          <a:effectLst/>
                          <a:latin typeface="Calibri" panose="020F0502020204030204" pitchFamily="34" charset="0"/>
                        </a:rPr>
                        <a:t>Zipcode</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434177110"/>
                  </a:ext>
                </a:extLst>
              </a:tr>
              <a:tr h="171225">
                <a:tc>
                  <a:txBody>
                    <a:bodyPr/>
                    <a:lstStyle/>
                    <a:p>
                      <a:pPr algn="l" fontAlgn="b"/>
                      <a:r>
                        <a:rPr lang="en-US" sz="1000" b="0" i="0" u="none" strike="noStrike">
                          <a:solidFill>
                            <a:srgbClr val="000000"/>
                          </a:solidFill>
                          <a:effectLst/>
                          <a:latin typeface="Calibri" panose="020F0502020204030204" pitchFamily="34" charset="0"/>
                        </a:rPr>
                        <a:t>Ethnicity</a:t>
                      </a:r>
                    </a:p>
                  </a:txBody>
                  <a:tcPr marL="8154" marR="8154" marT="8154" marB="0" anchor="b">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a:noFill/>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835131365"/>
                  </a:ext>
                </a:extLst>
              </a:tr>
              <a:tr h="171225">
                <a:tc>
                  <a:txBody>
                    <a:bodyPr/>
                    <a:lstStyle/>
                    <a:p>
                      <a:pPr algn="l" fontAlgn="b"/>
                      <a:r>
                        <a:rPr lang="en-US" sz="1000" b="0" i="0" u="none" strike="noStrike">
                          <a:solidFill>
                            <a:srgbClr val="000000"/>
                          </a:solidFill>
                          <a:effectLst/>
                          <a:latin typeface="Calibri" panose="020F0502020204030204" pitchFamily="34" charset="0"/>
                        </a:rPr>
                        <a:t>Race</a:t>
                      </a:r>
                    </a:p>
                  </a:txBody>
                  <a:tcPr marL="8154" marR="8154" marT="815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154" marR="8154" marT="8154" marB="0" anchor="b">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154" marR="8154" marT="815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29496549"/>
                  </a:ext>
                </a:extLst>
              </a:tr>
            </a:tbl>
          </a:graphicData>
        </a:graphic>
      </p:graphicFrame>
      <p:sp>
        <p:nvSpPr>
          <p:cNvPr id="7" name="Slide Number Placeholder 6">
            <a:extLst>
              <a:ext uri="{FF2B5EF4-FFF2-40B4-BE49-F238E27FC236}">
                <a16:creationId xmlns:a16="http://schemas.microsoft.com/office/drawing/2014/main" id="{4AC2E1E9-7245-4C9A-85B8-D13AD810F147}"/>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67057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0CF5-DE85-44C0-814D-D4AB255FA404}"/>
              </a:ext>
            </a:extLst>
          </p:cNvPr>
          <p:cNvSpPr>
            <a:spLocks noGrp="1"/>
          </p:cNvSpPr>
          <p:nvPr>
            <p:ph type="title"/>
          </p:nvPr>
        </p:nvSpPr>
        <p:spPr/>
        <p:txBody>
          <a:bodyPr/>
          <a:lstStyle/>
          <a:p>
            <a:r>
              <a:rPr lang="en-US" dirty="0"/>
              <a:t>Class responsibility collaborator cards</a:t>
            </a:r>
          </a:p>
        </p:txBody>
      </p:sp>
      <p:sp>
        <p:nvSpPr>
          <p:cNvPr id="3" name="Text Placeholder 2">
            <a:extLst>
              <a:ext uri="{FF2B5EF4-FFF2-40B4-BE49-F238E27FC236}">
                <a16:creationId xmlns:a16="http://schemas.microsoft.com/office/drawing/2014/main" id="{6022102E-0D56-49A7-B9B2-115DD057DC6D}"/>
              </a:ext>
            </a:extLst>
          </p:cNvPr>
          <p:cNvSpPr>
            <a:spLocks noGrp="1"/>
          </p:cNvSpPr>
          <p:nvPr>
            <p:ph type="body" idx="1"/>
          </p:nvPr>
        </p:nvSpPr>
        <p:spPr/>
        <p:txBody>
          <a:bodyPr/>
          <a:lstStyle/>
          <a:p>
            <a:r>
              <a:rPr lang="en-US" dirty="0"/>
              <a:t>Vaccine CRC Card (FRONT)</a:t>
            </a:r>
          </a:p>
        </p:txBody>
      </p:sp>
      <p:graphicFrame>
        <p:nvGraphicFramePr>
          <p:cNvPr id="8" name="Content Placeholder 7">
            <a:extLst>
              <a:ext uri="{FF2B5EF4-FFF2-40B4-BE49-F238E27FC236}">
                <a16:creationId xmlns:a16="http://schemas.microsoft.com/office/drawing/2014/main" id="{62F11F2F-D0A8-4D79-A8D7-2750CA698F8E}"/>
              </a:ext>
            </a:extLst>
          </p:cNvPr>
          <p:cNvGraphicFramePr>
            <a:graphicFrameLocks noGrp="1"/>
          </p:cNvGraphicFramePr>
          <p:nvPr>
            <p:ph sz="half" idx="2"/>
          </p:nvPr>
        </p:nvGraphicFramePr>
        <p:xfrm>
          <a:off x="1235075" y="3579019"/>
          <a:ext cx="3886200" cy="1628775"/>
        </p:xfrm>
        <a:graphic>
          <a:graphicData uri="http://schemas.openxmlformats.org/drawingml/2006/table">
            <a:tbl>
              <a:tblPr/>
              <a:tblGrid>
                <a:gridCol w="2057400">
                  <a:extLst>
                    <a:ext uri="{9D8B030D-6E8A-4147-A177-3AD203B41FA5}">
                      <a16:colId xmlns:a16="http://schemas.microsoft.com/office/drawing/2014/main" val="1589802625"/>
                    </a:ext>
                  </a:extLst>
                </a:gridCol>
                <a:gridCol w="1828800">
                  <a:extLst>
                    <a:ext uri="{9D8B030D-6E8A-4147-A177-3AD203B41FA5}">
                      <a16:colId xmlns:a16="http://schemas.microsoft.com/office/drawing/2014/main" val="1865424210"/>
                    </a:ext>
                  </a:extLst>
                </a:gridCol>
              </a:tblGrid>
              <a:tr h="295275">
                <a:tc gridSpan="2">
                  <a:txBody>
                    <a:bodyPr/>
                    <a:lstStyle/>
                    <a:p>
                      <a:pPr algn="ctr" fontAlgn="b"/>
                      <a:r>
                        <a:rPr lang="en-US" sz="1800" b="1" i="0" u="none" strike="noStrike">
                          <a:solidFill>
                            <a:srgbClr val="000000"/>
                          </a:solidFill>
                          <a:effectLst/>
                          <a:latin typeface="Calibri Light" panose="020F0302020204030204" pitchFamily="34" charset="0"/>
                        </a:rPr>
                        <a:t>Vaccine CRC Card (FRONT)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extLst>
                  <a:ext uri="{0D108BD9-81ED-4DB2-BD59-A6C34878D82A}">
                    <a16:rowId xmlns:a16="http://schemas.microsoft.com/office/drawing/2014/main" val="312261544"/>
                  </a:ext>
                </a:extLst>
              </a:tr>
              <a:tr h="238125">
                <a:tc>
                  <a:txBody>
                    <a:bodyPr/>
                    <a:lstStyle/>
                    <a:p>
                      <a:pPr algn="ctr" fontAlgn="b"/>
                      <a:r>
                        <a:rPr lang="en-US" sz="1400" b="0" i="0" u="none" strike="noStrike">
                          <a:solidFill>
                            <a:srgbClr val="000000"/>
                          </a:solidFill>
                          <a:effectLst/>
                          <a:latin typeface="Calibri" panose="020F0502020204030204" pitchFamily="34" charset="0"/>
                        </a:rPr>
                        <a:t>Responsibilities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400" b="0" i="0" u="none" strike="noStrike">
                          <a:solidFill>
                            <a:srgbClr val="000000"/>
                          </a:solidFill>
                          <a:effectLst/>
                          <a:latin typeface="Calibri" panose="020F0502020204030204" pitchFamily="34" charset="0"/>
                        </a:rPr>
                        <a:t>Collaborating Classes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783751495"/>
                  </a:ext>
                </a:extLst>
              </a:tr>
              <a:tr h="200025">
                <a:tc>
                  <a:txBody>
                    <a:bodyPr/>
                    <a:lstStyle/>
                    <a:p>
                      <a:pPr algn="l" fontAlgn="b"/>
                      <a:r>
                        <a:rPr lang="en-US" sz="1200" b="0" i="0" u="none" strike="noStrike">
                          <a:solidFill>
                            <a:srgbClr val="000000"/>
                          </a:solidFill>
                          <a:effectLst/>
                          <a:latin typeface="Calibri" panose="020F0502020204030204" pitchFamily="34" charset="0"/>
                        </a:rPr>
                        <a:t>AddVaccine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b"/>
                      <a:r>
                        <a:rPr lang="en-US" sz="1200" b="0" i="0" u="none" strike="noStrike">
                          <a:solidFill>
                            <a:srgbClr val="000000"/>
                          </a:solidFill>
                          <a:effectLst/>
                          <a:latin typeface="Calibri" panose="020F0502020204030204" pitchFamily="34" charset="0"/>
                        </a:rPr>
                        <a:t>Patient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extLst>
                  <a:ext uri="{0D108BD9-81ED-4DB2-BD59-A6C34878D82A}">
                    <a16:rowId xmlns:a16="http://schemas.microsoft.com/office/drawing/2014/main" val="2828919315"/>
                  </a:ext>
                </a:extLst>
              </a:tr>
              <a:tr h="200025">
                <a:tc>
                  <a:txBody>
                    <a:bodyPr/>
                    <a:lstStyle/>
                    <a:p>
                      <a:pPr algn="l" fontAlgn="b"/>
                      <a:r>
                        <a:rPr lang="en-US" sz="1200" b="0" i="0" u="none" strike="noStrike">
                          <a:solidFill>
                            <a:srgbClr val="000000"/>
                          </a:solidFill>
                          <a:effectLst/>
                          <a:latin typeface="Calibri" panose="020F0502020204030204" pitchFamily="34" charset="0"/>
                        </a:rPr>
                        <a:t>VaccineExists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ctr" fontAlgn="b"/>
                      <a:r>
                        <a:rPr lang="en-US" sz="1200" b="0" i="0" u="none" strike="noStrike">
                          <a:solidFill>
                            <a:srgbClr val="000000"/>
                          </a:solidFill>
                          <a:effectLst/>
                          <a:latin typeface="Calibri" panose="020F0502020204030204" pitchFamily="34" charset="0"/>
                        </a:rPr>
                        <a:t>User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579929113"/>
                  </a:ext>
                </a:extLst>
              </a:tr>
              <a:tr h="200025">
                <a:tc>
                  <a:txBody>
                    <a:bodyPr/>
                    <a:lstStyle/>
                    <a:p>
                      <a:pPr algn="l" fontAlgn="b"/>
                      <a:r>
                        <a:rPr lang="en-US" sz="1200" b="0" i="0" u="none" strike="noStrike">
                          <a:solidFill>
                            <a:srgbClr val="000000"/>
                          </a:solidFill>
                          <a:effectLst/>
                          <a:latin typeface="Calibri" panose="020F0502020204030204" pitchFamily="34" charset="0"/>
                        </a:rPr>
                        <a:t>GetVaccines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178107458"/>
                  </a:ext>
                </a:extLst>
              </a:tr>
              <a:tr h="200025">
                <a:tc>
                  <a:txBody>
                    <a:bodyPr/>
                    <a:lstStyle/>
                    <a:p>
                      <a:pPr algn="l" fontAlgn="b"/>
                      <a:r>
                        <a:rPr lang="en-US" sz="1200" b="0" i="0" u="none" strike="noStrike">
                          <a:solidFill>
                            <a:srgbClr val="000000"/>
                          </a:solidFill>
                          <a:effectLst/>
                          <a:latin typeface="Calibri" panose="020F0502020204030204" pitchFamily="34" charset="0"/>
                        </a:rPr>
                        <a:t>GetTodaysVaccines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238773037"/>
                  </a:ext>
                </a:extLst>
              </a:tr>
              <a:tr h="295275">
                <a:tc>
                  <a:txBody>
                    <a:bodyPr/>
                    <a:lstStyle/>
                    <a:p>
                      <a:pPr algn="l" fontAlgn="b"/>
                      <a:r>
                        <a:rPr lang="en-US" sz="1200" b="0" i="0" u="none" strike="noStrike">
                          <a:solidFill>
                            <a:srgbClr val="000000"/>
                          </a:solidFill>
                          <a:effectLst/>
                          <a:latin typeface="Calibri" panose="020F0502020204030204" pitchFamily="34" charset="0"/>
                        </a:rPr>
                        <a:t>DailyVaccineExists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29669379"/>
                  </a:ext>
                </a:extLst>
              </a:tr>
            </a:tbl>
          </a:graphicData>
        </a:graphic>
      </p:graphicFrame>
      <p:sp>
        <p:nvSpPr>
          <p:cNvPr id="5" name="Text Placeholder 4">
            <a:extLst>
              <a:ext uri="{FF2B5EF4-FFF2-40B4-BE49-F238E27FC236}">
                <a16:creationId xmlns:a16="http://schemas.microsoft.com/office/drawing/2014/main" id="{05A7EBD7-0C3D-4670-B948-414B6BDA9CE7}"/>
              </a:ext>
            </a:extLst>
          </p:cNvPr>
          <p:cNvSpPr>
            <a:spLocks noGrp="1"/>
          </p:cNvSpPr>
          <p:nvPr>
            <p:ph type="body" sz="quarter" idx="3"/>
          </p:nvPr>
        </p:nvSpPr>
        <p:spPr/>
        <p:txBody>
          <a:bodyPr/>
          <a:lstStyle/>
          <a:p>
            <a:r>
              <a:rPr lang="en-US" dirty="0"/>
              <a:t>Vaccine CRC Card (BACK)</a:t>
            </a:r>
          </a:p>
        </p:txBody>
      </p:sp>
      <p:graphicFrame>
        <p:nvGraphicFramePr>
          <p:cNvPr id="9" name="Content Placeholder 8">
            <a:extLst>
              <a:ext uri="{FF2B5EF4-FFF2-40B4-BE49-F238E27FC236}">
                <a16:creationId xmlns:a16="http://schemas.microsoft.com/office/drawing/2014/main" id="{704BB160-3DE6-4108-8411-7A9357EE319A}"/>
              </a:ext>
            </a:extLst>
          </p:cNvPr>
          <p:cNvGraphicFramePr>
            <a:graphicFrameLocks noGrp="1"/>
          </p:cNvGraphicFramePr>
          <p:nvPr>
            <p:ph sz="quarter" idx="4"/>
          </p:nvPr>
        </p:nvGraphicFramePr>
        <p:xfrm>
          <a:off x="7399812" y="2925765"/>
          <a:ext cx="3228026" cy="2935283"/>
        </p:xfrm>
        <a:graphic>
          <a:graphicData uri="http://schemas.openxmlformats.org/drawingml/2006/table">
            <a:tbl>
              <a:tblPr/>
              <a:tblGrid>
                <a:gridCol w="506357">
                  <a:extLst>
                    <a:ext uri="{9D8B030D-6E8A-4147-A177-3AD203B41FA5}">
                      <a16:colId xmlns:a16="http://schemas.microsoft.com/office/drawing/2014/main" val="2191000296"/>
                    </a:ext>
                  </a:extLst>
                </a:gridCol>
                <a:gridCol w="506357">
                  <a:extLst>
                    <a:ext uri="{9D8B030D-6E8A-4147-A177-3AD203B41FA5}">
                      <a16:colId xmlns:a16="http://schemas.microsoft.com/office/drawing/2014/main" val="3332988378"/>
                    </a:ext>
                  </a:extLst>
                </a:gridCol>
                <a:gridCol w="696241">
                  <a:extLst>
                    <a:ext uri="{9D8B030D-6E8A-4147-A177-3AD203B41FA5}">
                      <a16:colId xmlns:a16="http://schemas.microsoft.com/office/drawing/2014/main" val="1009576988"/>
                    </a:ext>
                  </a:extLst>
                </a:gridCol>
                <a:gridCol w="506357">
                  <a:extLst>
                    <a:ext uri="{9D8B030D-6E8A-4147-A177-3AD203B41FA5}">
                      <a16:colId xmlns:a16="http://schemas.microsoft.com/office/drawing/2014/main" val="1003991978"/>
                    </a:ext>
                  </a:extLst>
                </a:gridCol>
                <a:gridCol w="506357">
                  <a:extLst>
                    <a:ext uri="{9D8B030D-6E8A-4147-A177-3AD203B41FA5}">
                      <a16:colId xmlns:a16="http://schemas.microsoft.com/office/drawing/2014/main" val="3850015098"/>
                    </a:ext>
                  </a:extLst>
                </a:gridCol>
                <a:gridCol w="506357">
                  <a:extLst>
                    <a:ext uri="{9D8B030D-6E8A-4147-A177-3AD203B41FA5}">
                      <a16:colId xmlns:a16="http://schemas.microsoft.com/office/drawing/2014/main" val="1100539742"/>
                    </a:ext>
                  </a:extLst>
                </a:gridCol>
              </a:tblGrid>
              <a:tr h="245267">
                <a:tc gridSpan="6">
                  <a:txBody>
                    <a:bodyPr/>
                    <a:lstStyle/>
                    <a:p>
                      <a:pPr algn="ctr" fontAlgn="b"/>
                      <a:r>
                        <a:rPr lang="en-US" sz="1500" b="1" i="0" u="none" strike="noStrike">
                          <a:solidFill>
                            <a:srgbClr val="000000"/>
                          </a:solidFill>
                          <a:effectLst/>
                          <a:latin typeface="Calibri Light" panose="020F0302020204030204" pitchFamily="34" charset="0"/>
                        </a:rPr>
                        <a:t>Vaccine CRC Card (BACK)</a:t>
                      </a:r>
                    </a:p>
                  </a:txBody>
                  <a:tcPr marL="7912" marR="7912" marT="7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2472526"/>
                  </a:ext>
                </a:extLst>
              </a:tr>
              <a:tr h="197796">
                <a:tc gridSpan="6">
                  <a:txBody>
                    <a:bodyPr/>
                    <a:lstStyle/>
                    <a:p>
                      <a:pPr algn="l" fontAlgn="b"/>
                      <a:r>
                        <a:rPr lang="en-US" sz="1200" b="0" i="0" u="none" strike="noStrike">
                          <a:solidFill>
                            <a:srgbClr val="000000"/>
                          </a:solidFill>
                          <a:effectLst/>
                          <a:latin typeface="Calibri" panose="020F0502020204030204" pitchFamily="34" charset="0"/>
                        </a:rPr>
                        <a:t>Attributes (Properties)</a:t>
                      </a:r>
                    </a:p>
                  </a:txBody>
                  <a:tcPr marL="7912" marR="7912" marT="7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6887463"/>
                  </a:ext>
                </a:extLst>
              </a:tr>
              <a:tr h="166148">
                <a:tc gridSpan="2">
                  <a:txBody>
                    <a:bodyPr/>
                    <a:lstStyle/>
                    <a:p>
                      <a:pPr algn="l" fontAlgn="b"/>
                      <a:r>
                        <a:rPr lang="en-US" sz="1000" b="0" i="0" u="none" strike="noStrike">
                          <a:solidFill>
                            <a:srgbClr val="000000"/>
                          </a:solidFill>
                          <a:effectLst/>
                          <a:latin typeface="Calibri" panose="020F0502020204030204" pitchFamily="34" charset="0"/>
                        </a:rPr>
                        <a:t>patient_ID</a:t>
                      </a:r>
                    </a:p>
                  </a:txBody>
                  <a:tcPr marL="7912" marR="7912" marT="79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extLst>
                  <a:ext uri="{0D108BD9-81ED-4DB2-BD59-A6C34878D82A}">
                    <a16:rowId xmlns:a16="http://schemas.microsoft.com/office/drawing/2014/main" val="4243507186"/>
                  </a:ext>
                </a:extLst>
              </a:tr>
              <a:tr h="166148">
                <a:tc gridSpan="2">
                  <a:txBody>
                    <a:bodyPr/>
                    <a:lstStyle/>
                    <a:p>
                      <a:pPr algn="l" fontAlgn="b"/>
                      <a:r>
                        <a:rPr lang="en-US" sz="1000" b="0" i="0" u="none" strike="noStrike">
                          <a:solidFill>
                            <a:srgbClr val="000000"/>
                          </a:solidFill>
                          <a:effectLst/>
                          <a:latin typeface="Calibri" panose="020F0502020204030204" pitchFamily="34" charset="0"/>
                        </a:rPr>
                        <a:t>NumDose</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237617004"/>
                  </a:ext>
                </a:extLst>
              </a:tr>
              <a:tr h="166148">
                <a:tc gridSpan="2">
                  <a:txBody>
                    <a:bodyPr/>
                    <a:lstStyle/>
                    <a:p>
                      <a:pPr algn="l" fontAlgn="b"/>
                      <a:r>
                        <a:rPr lang="en-US" sz="1000" b="0" i="0" u="none" strike="noStrike">
                          <a:solidFill>
                            <a:srgbClr val="000000"/>
                          </a:solidFill>
                          <a:effectLst/>
                          <a:latin typeface="Calibri" panose="020F0502020204030204" pitchFamily="34" charset="0"/>
                        </a:rPr>
                        <a:t>Vaccinator_Name</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661789890"/>
                  </a:ext>
                </a:extLst>
              </a:tr>
              <a:tr h="166148">
                <a:tc gridSpan="3">
                  <a:txBody>
                    <a:bodyPr/>
                    <a:lstStyle/>
                    <a:p>
                      <a:pPr algn="l" fontAlgn="b"/>
                      <a:r>
                        <a:rPr lang="en-US" sz="1000" b="0" i="0" u="none" strike="noStrike">
                          <a:solidFill>
                            <a:srgbClr val="000000"/>
                          </a:solidFill>
                          <a:effectLst/>
                          <a:latin typeface="Calibri" panose="020F0502020204030204" pitchFamily="34" charset="0"/>
                        </a:rPr>
                        <a:t>Administration_site</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821601148"/>
                  </a:ext>
                </a:extLst>
              </a:tr>
              <a:tr h="166148">
                <a:tc>
                  <a:txBody>
                    <a:bodyPr/>
                    <a:lstStyle/>
                    <a:p>
                      <a:pPr algn="l" fontAlgn="b"/>
                      <a:r>
                        <a:rPr lang="en-US" sz="1000" b="0" i="0" u="none" strike="noStrike">
                          <a:solidFill>
                            <a:srgbClr val="000000"/>
                          </a:solidFill>
                          <a:effectLst/>
                          <a:latin typeface="Calibri" panose="020F0502020204030204" pitchFamily="34" charset="0"/>
                        </a:rPr>
                        <a:t>Product</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359525418"/>
                  </a:ext>
                </a:extLst>
              </a:tr>
              <a:tr h="166148">
                <a:tc gridSpan="2">
                  <a:txBody>
                    <a:bodyPr/>
                    <a:lstStyle/>
                    <a:p>
                      <a:pPr algn="l" fontAlgn="b"/>
                      <a:r>
                        <a:rPr lang="en-US" sz="1000" b="0" i="0" u="none" strike="noStrike">
                          <a:solidFill>
                            <a:srgbClr val="000000"/>
                          </a:solidFill>
                          <a:effectLst/>
                          <a:latin typeface="Calibri" panose="020F0502020204030204" pitchFamily="34" charset="0"/>
                        </a:rPr>
                        <a:t>Manufacture</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459467431"/>
                  </a:ext>
                </a:extLst>
              </a:tr>
              <a:tr h="166148">
                <a:tc>
                  <a:txBody>
                    <a:bodyPr/>
                    <a:lstStyle/>
                    <a:p>
                      <a:pPr algn="l" fontAlgn="b"/>
                      <a:r>
                        <a:rPr lang="en-US" sz="1000" b="0" i="0" u="none" strike="noStrike">
                          <a:solidFill>
                            <a:srgbClr val="000000"/>
                          </a:solidFill>
                          <a:effectLst/>
                          <a:latin typeface="Calibri" panose="020F0502020204030204" pitchFamily="34" charset="0"/>
                        </a:rPr>
                        <a:t>Typecvx</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412512075"/>
                  </a:ext>
                </a:extLst>
              </a:tr>
              <a:tr h="166148">
                <a:tc>
                  <a:txBody>
                    <a:bodyPr/>
                    <a:lstStyle/>
                    <a:p>
                      <a:pPr algn="l" fontAlgn="b"/>
                      <a:r>
                        <a:rPr lang="en-US" sz="1000" b="0" i="0" u="none" strike="noStrike">
                          <a:solidFill>
                            <a:srgbClr val="000000"/>
                          </a:solidFill>
                          <a:effectLst/>
                          <a:latin typeface="Calibri" panose="020F0502020204030204" pitchFamily="34" charset="0"/>
                        </a:rPr>
                        <a:t>LotNum</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114091079"/>
                  </a:ext>
                </a:extLst>
              </a:tr>
              <a:tr h="166148">
                <a:tc gridSpan="2">
                  <a:txBody>
                    <a:bodyPr/>
                    <a:lstStyle/>
                    <a:p>
                      <a:pPr algn="l" fontAlgn="b"/>
                      <a:r>
                        <a:rPr lang="en-US" sz="1000" b="0" i="0" u="none" strike="noStrike">
                          <a:solidFill>
                            <a:srgbClr val="000000"/>
                          </a:solidFill>
                          <a:effectLst/>
                          <a:latin typeface="Calibri" panose="020F0502020204030204" pitchFamily="34" charset="0"/>
                        </a:rPr>
                        <a:t>ExpirationDate</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98417069"/>
                  </a:ext>
                </a:extLst>
              </a:tr>
              <a:tr h="166148">
                <a:tc gridSpan="2">
                  <a:txBody>
                    <a:bodyPr/>
                    <a:lstStyle/>
                    <a:p>
                      <a:pPr algn="l" fontAlgn="b"/>
                      <a:r>
                        <a:rPr lang="en-US" sz="1000" b="0" i="0" u="none" strike="noStrike">
                          <a:solidFill>
                            <a:srgbClr val="000000"/>
                          </a:solidFill>
                          <a:effectLst/>
                          <a:latin typeface="Calibri" panose="020F0502020204030204" pitchFamily="34" charset="0"/>
                        </a:rPr>
                        <a:t>DateAdministered</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871587823"/>
                  </a:ext>
                </a:extLst>
              </a:tr>
              <a:tr h="166148">
                <a:tc gridSpan="2">
                  <a:txBody>
                    <a:bodyPr/>
                    <a:lstStyle/>
                    <a:p>
                      <a:pPr algn="l" fontAlgn="b"/>
                      <a:r>
                        <a:rPr lang="en-US" sz="1000" b="0" i="0" u="none" strike="noStrike">
                          <a:solidFill>
                            <a:srgbClr val="000000"/>
                          </a:solidFill>
                          <a:effectLst/>
                          <a:latin typeface="Calibri" panose="020F0502020204030204" pitchFamily="34" charset="0"/>
                        </a:rPr>
                        <a:t>NumWasted</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2341496737"/>
                  </a:ext>
                </a:extLst>
              </a:tr>
              <a:tr h="166148">
                <a:tc gridSpan="3">
                  <a:txBody>
                    <a:bodyPr/>
                    <a:lstStyle/>
                    <a:p>
                      <a:pPr algn="l" fontAlgn="b"/>
                      <a:r>
                        <a:rPr lang="en-US" sz="1000" b="0" i="0" u="none" strike="noStrike">
                          <a:solidFill>
                            <a:srgbClr val="000000"/>
                          </a:solidFill>
                          <a:effectLst/>
                          <a:latin typeface="Calibri" panose="020F0502020204030204" pitchFamily="34" charset="0"/>
                        </a:rPr>
                        <a:t>MissedAppointment</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772463281"/>
                  </a:ext>
                </a:extLst>
              </a:tr>
              <a:tr h="166148">
                <a:tc gridSpan="2">
                  <a:txBody>
                    <a:bodyPr/>
                    <a:lstStyle/>
                    <a:p>
                      <a:pPr algn="l" fontAlgn="b"/>
                      <a:r>
                        <a:rPr lang="en-US" sz="1000" b="0" i="0" u="none" strike="noStrike">
                          <a:solidFill>
                            <a:srgbClr val="000000"/>
                          </a:solidFill>
                          <a:effectLst/>
                          <a:latin typeface="Calibri" panose="020F0502020204030204" pitchFamily="34" charset="0"/>
                        </a:rPr>
                        <a:t>Comorbidity</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4038272858"/>
                  </a:ext>
                </a:extLst>
              </a:tr>
              <a:tr h="166148">
                <a:tc gridSpan="2">
                  <a:txBody>
                    <a:bodyPr/>
                    <a:lstStyle/>
                    <a:p>
                      <a:pPr algn="l" fontAlgn="b"/>
                      <a:r>
                        <a:rPr lang="en-US" sz="1000" b="0" i="0" u="none" strike="noStrike">
                          <a:solidFill>
                            <a:srgbClr val="000000"/>
                          </a:solidFill>
                          <a:effectLst/>
                          <a:latin typeface="Calibri" panose="020F0502020204030204" pitchFamily="34" charset="0"/>
                        </a:rPr>
                        <a:t>RevievedEUA</a:t>
                      </a:r>
                    </a:p>
                  </a:txBody>
                  <a:tcPr marL="7912" marR="7912" marT="7912"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a:noFill/>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3075224178"/>
                  </a:ext>
                </a:extLst>
              </a:tr>
              <a:tr h="166148">
                <a:tc>
                  <a:txBody>
                    <a:bodyPr/>
                    <a:lstStyle/>
                    <a:p>
                      <a:pPr algn="l" fontAlgn="b"/>
                      <a:r>
                        <a:rPr lang="en-US" sz="1000" b="0" i="0" u="none" strike="noStrike">
                          <a:solidFill>
                            <a:srgbClr val="000000"/>
                          </a:solidFill>
                          <a:effectLst/>
                          <a:latin typeface="Calibri" panose="020F0502020204030204" pitchFamily="34" charset="0"/>
                        </a:rPr>
                        <a:t>User_ID</a:t>
                      </a:r>
                    </a:p>
                  </a:txBody>
                  <a:tcPr marL="7912" marR="7912" marT="791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7912" marR="7912" marT="7912"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12" marR="7912" marT="791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678284816"/>
                  </a:ext>
                </a:extLst>
              </a:tr>
            </a:tbl>
          </a:graphicData>
        </a:graphic>
      </p:graphicFrame>
      <p:sp>
        <p:nvSpPr>
          <p:cNvPr id="7" name="Slide Number Placeholder 6">
            <a:extLst>
              <a:ext uri="{FF2B5EF4-FFF2-40B4-BE49-F238E27FC236}">
                <a16:creationId xmlns:a16="http://schemas.microsoft.com/office/drawing/2014/main" id="{EB16879A-1248-46EA-A874-DD38A6569D0C}"/>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407657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5ED4-A8FB-460D-9E7C-1140717856AC}"/>
              </a:ext>
            </a:extLst>
          </p:cNvPr>
          <p:cNvSpPr>
            <a:spLocks noGrp="1"/>
          </p:cNvSpPr>
          <p:nvPr>
            <p:ph type="title"/>
          </p:nvPr>
        </p:nvSpPr>
        <p:spPr/>
        <p:txBody>
          <a:bodyPr/>
          <a:lstStyle/>
          <a:p>
            <a:r>
              <a:rPr lang="en-US" dirty="0"/>
              <a:t>Class responsibility collaborator cards</a:t>
            </a:r>
          </a:p>
        </p:txBody>
      </p:sp>
      <p:sp>
        <p:nvSpPr>
          <p:cNvPr id="3" name="Text Placeholder 2">
            <a:extLst>
              <a:ext uri="{FF2B5EF4-FFF2-40B4-BE49-F238E27FC236}">
                <a16:creationId xmlns:a16="http://schemas.microsoft.com/office/drawing/2014/main" id="{90A15403-631C-41B2-BB32-8908896CB82D}"/>
              </a:ext>
            </a:extLst>
          </p:cNvPr>
          <p:cNvSpPr>
            <a:spLocks noGrp="1"/>
          </p:cNvSpPr>
          <p:nvPr>
            <p:ph type="body" idx="1"/>
          </p:nvPr>
        </p:nvSpPr>
        <p:spPr/>
        <p:txBody>
          <a:bodyPr/>
          <a:lstStyle/>
          <a:p>
            <a:r>
              <a:rPr lang="en-US" dirty="0"/>
              <a:t>Refusal CRC Card (FRONT)</a:t>
            </a:r>
          </a:p>
        </p:txBody>
      </p:sp>
      <p:graphicFrame>
        <p:nvGraphicFramePr>
          <p:cNvPr id="8" name="Content Placeholder 7">
            <a:extLst>
              <a:ext uri="{FF2B5EF4-FFF2-40B4-BE49-F238E27FC236}">
                <a16:creationId xmlns:a16="http://schemas.microsoft.com/office/drawing/2014/main" id="{9A8ACC07-BDA3-4062-8484-96BCBFFF10B8}"/>
              </a:ext>
            </a:extLst>
          </p:cNvPr>
          <p:cNvGraphicFramePr>
            <a:graphicFrameLocks noGrp="1"/>
          </p:cNvGraphicFramePr>
          <p:nvPr>
            <p:ph sz="half" idx="2"/>
          </p:nvPr>
        </p:nvGraphicFramePr>
        <p:xfrm>
          <a:off x="1222374" y="3826669"/>
          <a:ext cx="3911602" cy="1133475"/>
        </p:xfrm>
        <a:graphic>
          <a:graphicData uri="http://schemas.openxmlformats.org/drawingml/2006/table">
            <a:tbl>
              <a:tblPr/>
              <a:tblGrid>
                <a:gridCol w="2084284">
                  <a:extLst>
                    <a:ext uri="{9D8B030D-6E8A-4147-A177-3AD203B41FA5}">
                      <a16:colId xmlns:a16="http://schemas.microsoft.com/office/drawing/2014/main" val="2663688523"/>
                    </a:ext>
                  </a:extLst>
                </a:gridCol>
                <a:gridCol w="1827318">
                  <a:extLst>
                    <a:ext uri="{9D8B030D-6E8A-4147-A177-3AD203B41FA5}">
                      <a16:colId xmlns:a16="http://schemas.microsoft.com/office/drawing/2014/main" val="3528446891"/>
                    </a:ext>
                  </a:extLst>
                </a:gridCol>
              </a:tblGrid>
              <a:tr h="295275">
                <a:tc gridSpan="2">
                  <a:txBody>
                    <a:bodyPr/>
                    <a:lstStyle/>
                    <a:p>
                      <a:pPr algn="ctr" fontAlgn="b"/>
                      <a:r>
                        <a:rPr lang="en-US" sz="1800" b="1" i="0" u="none" strike="noStrike">
                          <a:solidFill>
                            <a:srgbClr val="000000"/>
                          </a:solidFill>
                          <a:effectLst/>
                          <a:latin typeface="Calibri Light" panose="020F0302020204030204" pitchFamily="34" charset="0"/>
                        </a:rPr>
                        <a:t>Refusal CRC Card (FRONT)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extLst>
                  <a:ext uri="{0D108BD9-81ED-4DB2-BD59-A6C34878D82A}">
                    <a16:rowId xmlns:a16="http://schemas.microsoft.com/office/drawing/2014/main" val="2283120742"/>
                  </a:ext>
                </a:extLst>
              </a:tr>
              <a:tr h="238125">
                <a:tc>
                  <a:txBody>
                    <a:bodyPr/>
                    <a:lstStyle/>
                    <a:p>
                      <a:pPr algn="ctr" fontAlgn="b"/>
                      <a:r>
                        <a:rPr lang="en-US" sz="1400" b="0" i="0" u="none" strike="noStrike">
                          <a:solidFill>
                            <a:srgbClr val="000000"/>
                          </a:solidFill>
                          <a:effectLst/>
                          <a:latin typeface="Calibri" panose="020F0502020204030204" pitchFamily="34" charset="0"/>
                        </a:rPr>
                        <a:t>Responsibilities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a:solidFill>
                            <a:srgbClr val="000000"/>
                          </a:solidFill>
                          <a:effectLst/>
                          <a:latin typeface="Calibri" panose="020F0502020204030204" pitchFamily="34" charset="0"/>
                        </a:rPr>
                        <a:t>Collaborating Classes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717167796"/>
                  </a:ext>
                </a:extLst>
              </a:tr>
              <a:tr h="200025">
                <a:tc>
                  <a:txBody>
                    <a:bodyPr/>
                    <a:lstStyle/>
                    <a:p>
                      <a:pPr algn="l" fontAlgn="b"/>
                      <a:r>
                        <a:rPr lang="en-US" sz="1200" b="0" i="0" u="none" strike="noStrike">
                          <a:solidFill>
                            <a:srgbClr val="000000"/>
                          </a:solidFill>
                          <a:effectLst/>
                          <a:latin typeface="Calibri" panose="020F0502020204030204" pitchFamily="34" charset="0"/>
                        </a:rPr>
                        <a:t>AddRefusal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fontAlgn="b"/>
                      <a:r>
                        <a:rPr lang="en-US" sz="1200" b="0" i="0" u="none" strike="noStrike">
                          <a:solidFill>
                            <a:srgbClr val="000000"/>
                          </a:solidFill>
                          <a:effectLst/>
                          <a:latin typeface="Calibri" panose="020F0502020204030204" pitchFamily="34" charset="0"/>
                        </a:rPr>
                        <a:t>Patient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extLst>
                  <a:ext uri="{0D108BD9-81ED-4DB2-BD59-A6C34878D82A}">
                    <a16:rowId xmlns:a16="http://schemas.microsoft.com/office/drawing/2014/main" val="619453498"/>
                  </a:ext>
                </a:extLst>
              </a:tr>
              <a:tr h="200025">
                <a:tc>
                  <a:txBody>
                    <a:bodyPr/>
                    <a:lstStyle/>
                    <a:p>
                      <a:pPr algn="l" fontAlgn="b"/>
                      <a:r>
                        <a:rPr lang="en-US" sz="1200" b="0" i="0" u="none" strike="noStrike">
                          <a:solidFill>
                            <a:srgbClr val="000000"/>
                          </a:solidFill>
                          <a:effectLst/>
                          <a:latin typeface="Calibri" panose="020F0502020204030204" pitchFamily="34" charset="0"/>
                        </a:rPr>
                        <a:t>GetTodaysRefusals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4B084"/>
                    </a:solidFill>
                  </a:tcPr>
                </a:tc>
                <a:tc>
                  <a:txBody>
                    <a:bodyPr/>
                    <a:lstStyle/>
                    <a:p>
                      <a:pPr algn="ctr" fontAlgn="b"/>
                      <a:r>
                        <a:rPr lang="en-US" sz="1200" b="0" i="0" u="none" strike="noStrike">
                          <a:solidFill>
                            <a:srgbClr val="000000"/>
                          </a:solidFill>
                          <a:effectLst/>
                          <a:latin typeface="Calibri" panose="020F0502020204030204" pitchFamily="34" charset="0"/>
                        </a:rPr>
                        <a:t>User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4B084"/>
                    </a:solidFill>
                  </a:tcPr>
                </a:tc>
                <a:extLst>
                  <a:ext uri="{0D108BD9-81ED-4DB2-BD59-A6C34878D82A}">
                    <a16:rowId xmlns:a16="http://schemas.microsoft.com/office/drawing/2014/main" val="2309197558"/>
                  </a:ext>
                </a:extLst>
              </a:tr>
              <a:tr h="200025">
                <a:tc>
                  <a:txBody>
                    <a:bodyPr/>
                    <a:lstStyle/>
                    <a:p>
                      <a:pPr algn="l" fontAlgn="b"/>
                      <a:r>
                        <a:rPr lang="en-US" sz="1200" b="0" i="0" u="none" strike="noStrike">
                          <a:solidFill>
                            <a:srgbClr val="000000"/>
                          </a:solidFill>
                          <a:effectLst/>
                          <a:latin typeface="Calibri" panose="020F0502020204030204" pitchFamily="34" charset="0"/>
                        </a:rPr>
                        <a:t>DailyRefusalExists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86513878"/>
                  </a:ext>
                </a:extLst>
              </a:tr>
            </a:tbl>
          </a:graphicData>
        </a:graphic>
      </p:graphicFrame>
      <p:sp>
        <p:nvSpPr>
          <p:cNvPr id="5" name="Text Placeholder 4">
            <a:extLst>
              <a:ext uri="{FF2B5EF4-FFF2-40B4-BE49-F238E27FC236}">
                <a16:creationId xmlns:a16="http://schemas.microsoft.com/office/drawing/2014/main" id="{ADB17E93-D123-491E-B6C0-BDC32880ABB5}"/>
              </a:ext>
            </a:extLst>
          </p:cNvPr>
          <p:cNvSpPr>
            <a:spLocks noGrp="1"/>
          </p:cNvSpPr>
          <p:nvPr>
            <p:ph type="body" sz="quarter" idx="3"/>
          </p:nvPr>
        </p:nvSpPr>
        <p:spPr/>
        <p:txBody>
          <a:bodyPr/>
          <a:lstStyle/>
          <a:p>
            <a:r>
              <a:rPr lang="en-US" dirty="0"/>
              <a:t>Refusal CRC Card (BACK)</a:t>
            </a:r>
          </a:p>
        </p:txBody>
      </p:sp>
      <p:graphicFrame>
        <p:nvGraphicFramePr>
          <p:cNvPr id="9" name="Content Placeholder 8">
            <a:extLst>
              <a:ext uri="{FF2B5EF4-FFF2-40B4-BE49-F238E27FC236}">
                <a16:creationId xmlns:a16="http://schemas.microsoft.com/office/drawing/2014/main" id="{DC09AA47-D20F-47CE-A434-D4FA80485883}"/>
              </a:ext>
            </a:extLst>
          </p:cNvPr>
          <p:cNvGraphicFramePr>
            <a:graphicFrameLocks noGrp="1"/>
          </p:cNvGraphicFramePr>
          <p:nvPr>
            <p:ph sz="quarter" idx="4"/>
          </p:nvPr>
        </p:nvGraphicFramePr>
        <p:xfrm>
          <a:off x="7058024" y="3631406"/>
          <a:ext cx="3911602" cy="1524000"/>
        </p:xfrm>
        <a:graphic>
          <a:graphicData uri="http://schemas.openxmlformats.org/drawingml/2006/table">
            <a:tbl>
              <a:tblPr/>
              <a:tblGrid>
                <a:gridCol w="609106">
                  <a:extLst>
                    <a:ext uri="{9D8B030D-6E8A-4147-A177-3AD203B41FA5}">
                      <a16:colId xmlns:a16="http://schemas.microsoft.com/office/drawing/2014/main" val="1631052125"/>
                    </a:ext>
                  </a:extLst>
                </a:gridCol>
                <a:gridCol w="609106">
                  <a:extLst>
                    <a:ext uri="{9D8B030D-6E8A-4147-A177-3AD203B41FA5}">
                      <a16:colId xmlns:a16="http://schemas.microsoft.com/office/drawing/2014/main" val="3052265369"/>
                    </a:ext>
                  </a:extLst>
                </a:gridCol>
                <a:gridCol w="866072">
                  <a:extLst>
                    <a:ext uri="{9D8B030D-6E8A-4147-A177-3AD203B41FA5}">
                      <a16:colId xmlns:a16="http://schemas.microsoft.com/office/drawing/2014/main" val="1250193324"/>
                    </a:ext>
                  </a:extLst>
                </a:gridCol>
                <a:gridCol w="609106">
                  <a:extLst>
                    <a:ext uri="{9D8B030D-6E8A-4147-A177-3AD203B41FA5}">
                      <a16:colId xmlns:a16="http://schemas.microsoft.com/office/drawing/2014/main" val="266487400"/>
                    </a:ext>
                  </a:extLst>
                </a:gridCol>
                <a:gridCol w="609106">
                  <a:extLst>
                    <a:ext uri="{9D8B030D-6E8A-4147-A177-3AD203B41FA5}">
                      <a16:colId xmlns:a16="http://schemas.microsoft.com/office/drawing/2014/main" val="1924967829"/>
                    </a:ext>
                  </a:extLst>
                </a:gridCol>
                <a:gridCol w="609106">
                  <a:extLst>
                    <a:ext uri="{9D8B030D-6E8A-4147-A177-3AD203B41FA5}">
                      <a16:colId xmlns:a16="http://schemas.microsoft.com/office/drawing/2014/main" val="10528710"/>
                    </a:ext>
                  </a:extLst>
                </a:gridCol>
              </a:tblGrid>
              <a:tr h="295275">
                <a:tc gridSpan="6">
                  <a:txBody>
                    <a:bodyPr/>
                    <a:lstStyle/>
                    <a:p>
                      <a:pPr algn="ctr" fontAlgn="b"/>
                      <a:r>
                        <a:rPr lang="en-US" sz="1800" b="1" i="0" u="none" strike="noStrike">
                          <a:solidFill>
                            <a:srgbClr val="000000"/>
                          </a:solidFill>
                          <a:effectLst/>
                          <a:latin typeface="Calibri Light" panose="020F0302020204030204" pitchFamily="34" charset="0"/>
                        </a:rPr>
                        <a:t>Refusal CRC Card (BACK)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03800"/>
                  </a:ext>
                </a:extLst>
              </a:tr>
              <a:tr h="295275">
                <a:tc gridSpan="6">
                  <a:txBody>
                    <a:bodyPr/>
                    <a:lstStyle/>
                    <a:p>
                      <a:pPr algn="l" fontAlgn="b"/>
                      <a:r>
                        <a:rPr lang="en-US" sz="1400" b="0" i="0" u="none" strike="noStrike">
                          <a:solidFill>
                            <a:srgbClr val="000000"/>
                          </a:solidFill>
                          <a:effectLst/>
                          <a:latin typeface="Calibri" panose="020F0502020204030204" pitchFamily="34" charset="0"/>
                        </a:rPr>
                        <a:t>Attributes (Properties)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0863960"/>
                  </a:ext>
                </a:extLst>
              </a:tr>
              <a:tr h="295275">
                <a:tc gridSpan="2">
                  <a:txBody>
                    <a:bodyPr/>
                    <a:lstStyle/>
                    <a:p>
                      <a:pPr algn="l" fontAlgn="b"/>
                      <a:r>
                        <a:rPr lang="en-US" sz="1200" b="0" i="0" u="none" strike="noStrike">
                          <a:solidFill>
                            <a:srgbClr val="000000"/>
                          </a:solidFill>
                          <a:effectLst/>
                          <a:latin typeface="Calibri" panose="020F0502020204030204" pitchFamily="34" charset="0"/>
                        </a:rPr>
                        <a:t>patient_ID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extLst>
                  <a:ext uri="{0D108BD9-81ED-4DB2-BD59-A6C34878D82A}">
                    <a16:rowId xmlns:a16="http://schemas.microsoft.com/office/drawing/2014/main" val="3932790980"/>
                  </a:ext>
                </a:extLst>
              </a:tr>
              <a:tr h="238125">
                <a:tc gridSpan="2">
                  <a:txBody>
                    <a:bodyPr/>
                    <a:lstStyle/>
                    <a:p>
                      <a:pPr algn="l" fontAlgn="b"/>
                      <a:r>
                        <a:rPr lang="en-US" sz="1200" b="0" i="0" u="none" strike="noStrike">
                          <a:solidFill>
                            <a:srgbClr val="000000"/>
                          </a:solidFill>
                          <a:effectLst/>
                          <a:latin typeface="Calibri" panose="020F0502020204030204" pitchFamily="34" charset="0"/>
                        </a:rPr>
                        <a:t>Refusal_Reason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4B084"/>
                    </a:solidFill>
                  </a:tcPr>
                </a:tc>
                <a:extLst>
                  <a:ext uri="{0D108BD9-81ED-4DB2-BD59-A6C34878D82A}">
                    <a16:rowId xmlns:a16="http://schemas.microsoft.com/office/drawing/2014/main" val="2050923005"/>
                  </a:ext>
                </a:extLst>
              </a:tr>
              <a:tr h="200025">
                <a:tc>
                  <a:txBody>
                    <a:bodyPr/>
                    <a:lstStyle/>
                    <a:p>
                      <a:pPr algn="l" fontAlgn="b"/>
                      <a:r>
                        <a:rPr lang="en-US" sz="1200" b="0" i="0" u="none" strike="noStrike">
                          <a:solidFill>
                            <a:srgbClr val="000000"/>
                          </a:solidFill>
                          <a:effectLst/>
                          <a:latin typeface="Calibri" panose="020F0502020204030204" pitchFamily="34" charset="0"/>
                        </a:rPr>
                        <a:t>Date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4B084"/>
                    </a:solidFill>
                  </a:tcPr>
                </a:tc>
                <a:extLst>
                  <a:ext uri="{0D108BD9-81ED-4DB2-BD59-A6C34878D82A}">
                    <a16:rowId xmlns:a16="http://schemas.microsoft.com/office/drawing/2014/main" val="1938003043"/>
                  </a:ext>
                </a:extLst>
              </a:tr>
              <a:tr h="200025">
                <a:tc>
                  <a:txBody>
                    <a:bodyPr/>
                    <a:lstStyle/>
                    <a:p>
                      <a:pPr algn="l" fontAlgn="b"/>
                      <a:r>
                        <a:rPr lang="en-US" sz="1200" b="0" i="0" u="none" strike="noStrike">
                          <a:solidFill>
                            <a:srgbClr val="000000"/>
                          </a:solidFill>
                          <a:effectLst/>
                          <a:latin typeface="Calibri" panose="020F0502020204030204" pitchFamily="34" charset="0"/>
                        </a:rPr>
                        <a:t>User_ID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175150483"/>
                  </a:ext>
                </a:extLst>
              </a:tr>
            </a:tbl>
          </a:graphicData>
        </a:graphic>
      </p:graphicFrame>
      <p:sp>
        <p:nvSpPr>
          <p:cNvPr id="7" name="Slide Number Placeholder 6">
            <a:extLst>
              <a:ext uri="{FF2B5EF4-FFF2-40B4-BE49-F238E27FC236}">
                <a16:creationId xmlns:a16="http://schemas.microsoft.com/office/drawing/2014/main" id="{ED18AF3B-A898-4A8C-A246-C3557D7DE909}"/>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48047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ED0C-3D31-4C66-83EE-1D4585ADF978}"/>
              </a:ext>
            </a:extLst>
          </p:cNvPr>
          <p:cNvSpPr>
            <a:spLocks noGrp="1"/>
          </p:cNvSpPr>
          <p:nvPr>
            <p:ph type="title"/>
          </p:nvPr>
        </p:nvSpPr>
        <p:spPr/>
        <p:txBody>
          <a:bodyPr/>
          <a:lstStyle/>
          <a:p>
            <a:r>
              <a:rPr lang="en-US" dirty="0"/>
              <a:t>Class responsibility collaborator cards</a:t>
            </a:r>
          </a:p>
        </p:txBody>
      </p:sp>
      <p:sp>
        <p:nvSpPr>
          <p:cNvPr id="3" name="Text Placeholder 2">
            <a:extLst>
              <a:ext uri="{FF2B5EF4-FFF2-40B4-BE49-F238E27FC236}">
                <a16:creationId xmlns:a16="http://schemas.microsoft.com/office/drawing/2014/main" id="{2063B6F4-93D4-4496-895D-1A3C9C2F26AA}"/>
              </a:ext>
            </a:extLst>
          </p:cNvPr>
          <p:cNvSpPr>
            <a:spLocks noGrp="1"/>
          </p:cNvSpPr>
          <p:nvPr>
            <p:ph type="body" idx="1"/>
          </p:nvPr>
        </p:nvSpPr>
        <p:spPr/>
        <p:txBody>
          <a:bodyPr/>
          <a:lstStyle/>
          <a:p>
            <a:r>
              <a:rPr lang="en-US" dirty="0"/>
              <a:t>User CRC Card (FRONT)</a:t>
            </a:r>
          </a:p>
        </p:txBody>
      </p:sp>
      <p:graphicFrame>
        <p:nvGraphicFramePr>
          <p:cNvPr id="8" name="Content Placeholder 7">
            <a:extLst>
              <a:ext uri="{FF2B5EF4-FFF2-40B4-BE49-F238E27FC236}">
                <a16:creationId xmlns:a16="http://schemas.microsoft.com/office/drawing/2014/main" id="{984B5EDB-6B49-436E-8E15-16FC7BC1D00C}"/>
              </a:ext>
            </a:extLst>
          </p:cNvPr>
          <p:cNvGraphicFramePr>
            <a:graphicFrameLocks noGrp="1"/>
          </p:cNvGraphicFramePr>
          <p:nvPr>
            <p:ph sz="half" idx="2"/>
          </p:nvPr>
        </p:nvGraphicFramePr>
        <p:xfrm>
          <a:off x="1216025" y="3926681"/>
          <a:ext cx="3924300" cy="933450"/>
        </p:xfrm>
        <a:graphic>
          <a:graphicData uri="http://schemas.openxmlformats.org/drawingml/2006/table">
            <a:tbl>
              <a:tblPr/>
              <a:tblGrid>
                <a:gridCol w="2095500">
                  <a:extLst>
                    <a:ext uri="{9D8B030D-6E8A-4147-A177-3AD203B41FA5}">
                      <a16:colId xmlns:a16="http://schemas.microsoft.com/office/drawing/2014/main" val="3782173072"/>
                    </a:ext>
                  </a:extLst>
                </a:gridCol>
                <a:gridCol w="1828800">
                  <a:extLst>
                    <a:ext uri="{9D8B030D-6E8A-4147-A177-3AD203B41FA5}">
                      <a16:colId xmlns:a16="http://schemas.microsoft.com/office/drawing/2014/main" val="2102708155"/>
                    </a:ext>
                  </a:extLst>
                </a:gridCol>
              </a:tblGrid>
              <a:tr h="295275">
                <a:tc gridSpan="2">
                  <a:txBody>
                    <a:bodyPr/>
                    <a:lstStyle/>
                    <a:p>
                      <a:pPr algn="ctr" fontAlgn="b"/>
                      <a:r>
                        <a:rPr lang="en-US" sz="1800" b="1" i="0" u="none" strike="noStrike">
                          <a:solidFill>
                            <a:srgbClr val="000000"/>
                          </a:solidFill>
                          <a:effectLst/>
                          <a:latin typeface="Calibri Light" panose="020F0302020204030204" pitchFamily="34" charset="0"/>
                        </a:rPr>
                        <a:t>User CRC Card (FRONT)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3206208016"/>
                  </a:ext>
                </a:extLst>
              </a:tr>
              <a:tr h="238125">
                <a:tc>
                  <a:txBody>
                    <a:bodyPr/>
                    <a:lstStyle/>
                    <a:p>
                      <a:pPr algn="ctr" fontAlgn="b"/>
                      <a:r>
                        <a:rPr lang="en-US" sz="1400" b="0" i="0" u="none" strike="noStrike">
                          <a:solidFill>
                            <a:srgbClr val="000000"/>
                          </a:solidFill>
                          <a:effectLst/>
                          <a:latin typeface="Calibri" panose="020F0502020204030204" pitchFamily="34" charset="0"/>
                        </a:rPr>
                        <a:t>Responsibilities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400" b="0" i="0" u="none" strike="noStrike">
                          <a:solidFill>
                            <a:srgbClr val="000000"/>
                          </a:solidFill>
                          <a:effectLst/>
                          <a:latin typeface="Calibri" panose="020F0502020204030204" pitchFamily="34" charset="0"/>
                        </a:rPr>
                        <a:t>Collaborating Classes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2697229"/>
                  </a:ext>
                </a:extLst>
              </a:tr>
              <a:tr h="200025">
                <a:tc>
                  <a:txBody>
                    <a:bodyPr/>
                    <a:lstStyle/>
                    <a:p>
                      <a:pPr algn="l" fontAlgn="b"/>
                      <a:r>
                        <a:rPr lang="en-US" sz="1200" b="0" i="0" u="none" strike="noStrike">
                          <a:solidFill>
                            <a:srgbClr val="000000"/>
                          </a:solidFill>
                          <a:effectLst/>
                          <a:latin typeface="Calibri" panose="020F0502020204030204" pitchFamily="34" charset="0"/>
                        </a:rPr>
                        <a:t>IsValid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ctr" fontAlgn="b"/>
                      <a:r>
                        <a:rPr lang="en-US" sz="1200" b="0" i="0" u="none" strike="noStrike">
                          <a:solidFill>
                            <a:srgbClr val="000000"/>
                          </a:solidFill>
                          <a:effectLst/>
                          <a:latin typeface="Calibri" panose="020F0502020204030204" pitchFamily="34" charset="0"/>
                        </a:rPr>
                        <a:t>Vaccine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3702713647"/>
                  </a:ext>
                </a:extLst>
              </a:tr>
              <a:tr h="200025">
                <a:tc>
                  <a:txBody>
                    <a:bodyPr/>
                    <a:lstStyle/>
                    <a:p>
                      <a:pPr algn="l" fontAlgn="b"/>
                      <a:r>
                        <a:rPr lang="en-US" sz="1200" b="0" i="0" u="none" strike="noStrike">
                          <a:solidFill>
                            <a:srgbClr val="000000"/>
                          </a:solidFill>
                          <a:effectLst/>
                          <a:latin typeface="Calibri" panose="020F0502020204030204" pitchFamily="34" charset="0"/>
                        </a:rPr>
                        <a:t>GetUserID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200" b="0" i="0" u="none" strike="noStrike" dirty="0">
                          <a:solidFill>
                            <a:srgbClr val="000000"/>
                          </a:solidFill>
                          <a:effectLst/>
                          <a:latin typeface="Calibri" panose="020F0502020204030204" pitchFamily="34" charset="0"/>
                        </a:rPr>
                        <a:t>Refusal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697896921"/>
                  </a:ext>
                </a:extLst>
              </a:tr>
            </a:tbl>
          </a:graphicData>
        </a:graphic>
      </p:graphicFrame>
      <p:sp>
        <p:nvSpPr>
          <p:cNvPr id="5" name="Text Placeholder 4">
            <a:extLst>
              <a:ext uri="{FF2B5EF4-FFF2-40B4-BE49-F238E27FC236}">
                <a16:creationId xmlns:a16="http://schemas.microsoft.com/office/drawing/2014/main" id="{FFCD1197-974E-4A16-8FD2-38E4857951F6}"/>
              </a:ext>
            </a:extLst>
          </p:cNvPr>
          <p:cNvSpPr>
            <a:spLocks noGrp="1"/>
          </p:cNvSpPr>
          <p:nvPr>
            <p:ph type="body" sz="quarter" idx="3"/>
          </p:nvPr>
        </p:nvSpPr>
        <p:spPr/>
        <p:txBody>
          <a:bodyPr/>
          <a:lstStyle/>
          <a:p>
            <a:r>
              <a:rPr lang="en-US" dirty="0"/>
              <a:t>User CRC Card (BACK)</a:t>
            </a:r>
          </a:p>
        </p:txBody>
      </p:sp>
      <p:graphicFrame>
        <p:nvGraphicFramePr>
          <p:cNvPr id="9" name="Content Placeholder 8">
            <a:extLst>
              <a:ext uri="{FF2B5EF4-FFF2-40B4-BE49-F238E27FC236}">
                <a16:creationId xmlns:a16="http://schemas.microsoft.com/office/drawing/2014/main" id="{26340F1D-146D-457B-B1CF-ADB5F844BB98}"/>
              </a:ext>
            </a:extLst>
          </p:cNvPr>
          <p:cNvGraphicFramePr>
            <a:graphicFrameLocks noGrp="1"/>
          </p:cNvGraphicFramePr>
          <p:nvPr>
            <p:ph sz="quarter" idx="4"/>
          </p:nvPr>
        </p:nvGraphicFramePr>
        <p:xfrm>
          <a:off x="7051675" y="3731419"/>
          <a:ext cx="3924300" cy="1323975"/>
        </p:xfrm>
        <a:graphic>
          <a:graphicData uri="http://schemas.openxmlformats.org/drawingml/2006/table">
            <a:tbl>
              <a:tblPr/>
              <a:tblGrid>
                <a:gridCol w="609600">
                  <a:extLst>
                    <a:ext uri="{9D8B030D-6E8A-4147-A177-3AD203B41FA5}">
                      <a16:colId xmlns:a16="http://schemas.microsoft.com/office/drawing/2014/main" val="1041097596"/>
                    </a:ext>
                  </a:extLst>
                </a:gridCol>
                <a:gridCol w="609600">
                  <a:extLst>
                    <a:ext uri="{9D8B030D-6E8A-4147-A177-3AD203B41FA5}">
                      <a16:colId xmlns:a16="http://schemas.microsoft.com/office/drawing/2014/main" val="897727211"/>
                    </a:ext>
                  </a:extLst>
                </a:gridCol>
                <a:gridCol w="876300">
                  <a:extLst>
                    <a:ext uri="{9D8B030D-6E8A-4147-A177-3AD203B41FA5}">
                      <a16:colId xmlns:a16="http://schemas.microsoft.com/office/drawing/2014/main" val="947453201"/>
                    </a:ext>
                  </a:extLst>
                </a:gridCol>
                <a:gridCol w="609600">
                  <a:extLst>
                    <a:ext uri="{9D8B030D-6E8A-4147-A177-3AD203B41FA5}">
                      <a16:colId xmlns:a16="http://schemas.microsoft.com/office/drawing/2014/main" val="1398495005"/>
                    </a:ext>
                  </a:extLst>
                </a:gridCol>
                <a:gridCol w="609600">
                  <a:extLst>
                    <a:ext uri="{9D8B030D-6E8A-4147-A177-3AD203B41FA5}">
                      <a16:colId xmlns:a16="http://schemas.microsoft.com/office/drawing/2014/main" val="2481682209"/>
                    </a:ext>
                  </a:extLst>
                </a:gridCol>
                <a:gridCol w="609600">
                  <a:extLst>
                    <a:ext uri="{9D8B030D-6E8A-4147-A177-3AD203B41FA5}">
                      <a16:colId xmlns:a16="http://schemas.microsoft.com/office/drawing/2014/main" val="1522672513"/>
                    </a:ext>
                  </a:extLst>
                </a:gridCol>
              </a:tblGrid>
              <a:tr h="295275">
                <a:tc gridSpan="6">
                  <a:txBody>
                    <a:bodyPr/>
                    <a:lstStyle/>
                    <a:p>
                      <a:pPr algn="ctr" fontAlgn="b"/>
                      <a:r>
                        <a:rPr lang="en-US" sz="1800" b="1" i="0" u="none" strike="noStrike">
                          <a:solidFill>
                            <a:srgbClr val="000000"/>
                          </a:solidFill>
                          <a:effectLst/>
                          <a:latin typeface="Calibri Light" panose="020F0302020204030204" pitchFamily="34" charset="0"/>
                        </a:rPr>
                        <a:t>User CRC Card (BACK)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8124677"/>
                  </a:ext>
                </a:extLst>
              </a:tr>
              <a:tr h="295275">
                <a:tc gridSpan="6">
                  <a:txBody>
                    <a:bodyPr/>
                    <a:lstStyle/>
                    <a:p>
                      <a:pPr algn="l" fontAlgn="b"/>
                      <a:r>
                        <a:rPr lang="en-US" sz="1400" b="0" i="0" u="none" strike="noStrike">
                          <a:solidFill>
                            <a:srgbClr val="000000"/>
                          </a:solidFill>
                          <a:effectLst/>
                          <a:latin typeface="Calibri" panose="020F0502020204030204" pitchFamily="34" charset="0"/>
                        </a:rPr>
                        <a:t>Attributes (Properties)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7934464"/>
                  </a:ext>
                </a:extLst>
              </a:tr>
              <a:tr h="295275">
                <a:tc>
                  <a:txBody>
                    <a:bodyPr/>
                    <a:lstStyle/>
                    <a:p>
                      <a:pPr algn="l" fontAlgn="b"/>
                      <a:r>
                        <a:rPr lang="en-US" sz="1200" b="0" i="0" u="none" strike="noStrike">
                          <a:solidFill>
                            <a:srgbClr val="000000"/>
                          </a:solidFill>
                          <a:effectLst/>
                          <a:latin typeface="Calibri" panose="020F0502020204030204" pitchFamily="34" charset="0"/>
                        </a:rPr>
                        <a:t>User_ID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72608548"/>
                  </a:ext>
                </a:extLst>
              </a:tr>
              <a:tr h="238125">
                <a:tc gridSpan="2">
                  <a:txBody>
                    <a:bodyPr/>
                    <a:lstStyle/>
                    <a:p>
                      <a:pPr algn="l" fontAlgn="b"/>
                      <a:r>
                        <a:rPr lang="en-US" sz="1200" b="0" i="0" u="none" strike="noStrike">
                          <a:solidFill>
                            <a:srgbClr val="000000"/>
                          </a:solidFill>
                          <a:effectLst/>
                          <a:latin typeface="Calibri" panose="020F0502020204030204" pitchFamily="34" charset="0"/>
                        </a:rPr>
                        <a:t>UserName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D966"/>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D966"/>
                    </a:solidFill>
                  </a:tcPr>
                </a:tc>
                <a:extLst>
                  <a:ext uri="{0D108BD9-81ED-4DB2-BD59-A6C34878D82A}">
                    <a16:rowId xmlns:a16="http://schemas.microsoft.com/office/drawing/2014/main" val="448543837"/>
                  </a:ext>
                </a:extLst>
              </a:tr>
              <a:tr h="200025">
                <a:tc gridSpan="2">
                  <a:txBody>
                    <a:bodyPr/>
                    <a:lstStyle/>
                    <a:p>
                      <a:pPr algn="l" fontAlgn="b"/>
                      <a:r>
                        <a:rPr lang="en-US" sz="1200" b="0" i="0" u="none" strike="noStrike">
                          <a:solidFill>
                            <a:srgbClr val="000000"/>
                          </a:solidFill>
                          <a:effectLst/>
                          <a:latin typeface="Calibri" panose="020F0502020204030204" pitchFamily="34" charset="0"/>
                        </a:rPr>
                        <a:t>Password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795150395"/>
                  </a:ext>
                </a:extLst>
              </a:tr>
            </a:tbl>
          </a:graphicData>
        </a:graphic>
      </p:graphicFrame>
      <p:sp>
        <p:nvSpPr>
          <p:cNvPr id="7" name="Slide Number Placeholder 6">
            <a:extLst>
              <a:ext uri="{FF2B5EF4-FFF2-40B4-BE49-F238E27FC236}">
                <a16:creationId xmlns:a16="http://schemas.microsoft.com/office/drawing/2014/main" id="{247B3626-941E-4F98-81F2-4423FC876A05}"/>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94984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2261-1E84-4B5D-BA05-0F09564333FE}"/>
              </a:ext>
            </a:extLst>
          </p:cNvPr>
          <p:cNvSpPr>
            <a:spLocks noGrp="1"/>
          </p:cNvSpPr>
          <p:nvPr>
            <p:ph type="title"/>
          </p:nvPr>
        </p:nvSpPr>
        <p:spPr/>
        <p:txBody>
          <a:bodyPr/>
          <a:lstStyle/>
          <a:p>
            <a:r>
              <a:rPr lang="en-US" dirty="0"/>
              <a:t>Class responsibility collaborator cards</a:t>
            </a:r>
          </a:p>
        </p:txBody>
      </p:sp>
      <p:sp>
        <p:nvSpPr>
          <p:cNvPr id="3" name="Text Placeholder 2">
            <a:extLst>
              <a:ext uri="{FF2B5EF4-FFF2-40B4-BE49-F238E27FC236}">
                <a16:creationId xmlns:a16="http://schemas.microsoft.com/office/drawing/2014/main" id="{1AF0ACF7-878D-4ECC-9C4F-57A896127560}"/>
              </a:ext>
            </a:extLst>
          </p:cNvPr>
          <p:cNvSpPr>
            <a:spLocks noGrp="1"/>
          </p:cNvSpPr>
          <p:nvPr>
            <p:ph type="body" idx="1"/>
          </p:nvPr>
        </p:nvSpPr>
        <p:spPr/>
        <p:txBody>
          <a:bodyPr/>
          <a:lstStyle/>
          <a:p>
            <a:r>
              <a:rPr lang="en-US" dirty="0"/>
              <a:t>Insurance CRC Card (FRONT)</a:t>
            </a:r>
          </a:p>
        </p:txBody>
      </p:sp>
      <p:graphicFrame>
        <p:nvGraphicFramePr>
          <p:cNvPr id="8" name="Content Placeholder 7">
            <a:extLst>
              <a:ext uri="{FF2B5EF4-FFF2-40B4-BE49-F238E27FC236}">
                <a16:creationId xmlns:a16="http://schemas.microsoft.com/office/drawing/2014/main" id="{2B8489B4-3FC3-4479-BD5E-6D2EDD8E2F84}"/>
              </a:ext>
            </a:extLst>
          </p:cNvPr>
          <p:cNvGraphicFramePr>
            <a:graphicFrameLocks noGrp="1"/>
          </p:cNvGraphicFramePr>
          <p:nvPr>
            <p:ph sz="half" idx="2"/>
          </p:nvPr>
        </p:nvGraphicFramePr>
        <p:xfrm>
          <a:off x="1184275" y="3726656"/>
          <a:ext cx="3987800" cy="1333500"/>
        </p:xfrm>
        <a:graphic>
          <a:graphicData uri="http://schemas.openxmlformats.org/drawingml/2006/table">
            <a:tbl>
              <a:tblPr/>
              <a:tblGrid>
                <a:gridCol w="2160455">
                  <a:extLst>
                    <a:ext uri="{9D8B030D-6E8A-4147-A177-3AD203B41FA5}">
                      <a16:colId xmlns:a16="http://schemas.microsoft.com/office/drawing/2014/main" val="1452353110"/>
                    </a:ext>
                  </a:extLst>
                </a:gridCol>
                <a:gridCol w="1827345">
                  <a:extLst>
                    <a:ext uri="{9D8B030D-6E8A-4147-A177-3AD203B41FA5}">
                      <a16:colId xmlns:a16="http://schemas.microsoft.com/office/drawing/2014/main" val="2327208762"/>
                    </a:ext>
                  </a:extLst>
                </a:gridCol>
              </a:tblGrid>
              <a:tr h="295275">
                <a:tc gridSpan="2">
                  <a:txBody>
                    <a:bodyPr/>
                    <a:lstStyle/>
                    <a:p>
                      <a:pPr algn="ctr" fontAlgn="b"/>
                      <a:r>
                        <a:rPr lang="en-US" sz="1800" b="1" i="0" u="none" strike="noStrike">
                          <a:solidFill>
                            <a:srgbClr val="000000"/>
                          </a:solidFill>
                          <a:effectLst/>
                          <a:latin typeface="Calibri Light" panose="020F0302020204030204" pitchFamily="34" charset="0"/>
                        </a:rPr>
                        <a:t>Insurance CRC Card (FRONT)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963741350"/>
                  </a:ext>
                </a:extLst>
              </a:tr>
              <a:tr h="238125">
                <a:tc>
                  <a:txBody>
                    <a:bodyPr/>
                    <a:lstStyle/>
                    <a:p>
                      <a:pPr algn="ctr" fontAlgn="b"/>
                      <a:r>
                        <a:rPr lang="en-US" sz="1400" b="0" i="0" u="none" strike="noStrike">
                          <a:solidFill>
                            <a:srgbClr val="000000"/>
                          </a:solidFill>
                          <a:effectLst/>
                          <a:latin typeface="Calibri" panose="020F0502020204030204" pitchFamily="34" charset="0"/>
                        </a:rPr>
                        <a:t>Responsibilities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400" b="0" i="0" u="none" strike="noStrike">
                          <a:solidFill>
                            <a:srgbClr val="000000"/>
                          </a:solidFill>
                          <a:effectLst/>
                          <a:latin typeface="Calibri" panose="020F0502020204030204" pitchFamily="34" charset="0"/>
                        </a:rPr>
                        <a:t>Collaborating Classes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110154967"/>
                  </a:ext>
                </a:extLst>
              </a:tr>
              <a:tr h="200025">
                <a:tc>
                  <a:txBody>
                    <a:bodyPr/>
                    <a:lstStyle/>
                    <a:p>
                      <a:pPr algn="l" fontAlgn="b"/>
                      <a:r>
                        <a:rPr lang="en-US" sz="1200" b="0" i="0" u="none" strike="noStrike">
                          <a:solidFill>
                            <a:srgbClr val="000000"/>
                          </a:solidFill>
                          <a:effectLst/>
                          <a:latin typeface="Calibri" panose="020F0502020204030204" pitchFamily="34" charset="0"/>
                        </a:rPr>
                        <a:t>AddInsurance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ctr" fontAlgn="b"/>
                      <a:r>
                        <a:rPr lang="en-US" sz="1200" b="0" i="0" u="none" strike="noStrike">
                          <a:solidFill>
                            <a:srgbClr val="000000"/>
                          </a:solidFill>
                          <a:effectLst/>
                          <a:latin typeface="Calibri" panose="020F0502020204030204" pitchFamily="34" charset="0"/>
                        </a:rPr>
                        <a:t>Patient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3049343251"/>
                  </a:ext>
                </a:extLst>
              </a:tr>
              <a:tr h="200025">
                <a:tc>
                  <a:txBody>
                    <a:bodyPr/>
                    <a:lstStyle/>
                    <a:p>
                      <a:pPr algn="l" fontAlgn="b"/>
                      <a:r>
                        <a:rPr lang="en-US" sz="1200" b="0" i="0" u="none" strike="noStrike">
                          <a:solidFill>
                            <a:srgbClr val="000000"/>
                          </a:solidFill>
                          <a:effectLst/>
                          <a:latin typeface="Calibri" panose="020F0502020204030204" pitchFamily="34" charset="0"/>
                        </a:rPr>
                        <a:t>InsuranceExists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CECE"/>
                    </a:solidFill>
                  </a:tcPr>
                </a:tc>
                <a:extLst>
                  <a:ext uri="{0D108BD9-81ED-4DB2-BD59-A6C34878D82A}">
                    <a16:rowId xmlns:a16="http://schemas.microsoft.com/office/drawing/2014/main" val="2070564483"/>
                  </a:ext>
                </a:extLst>
              </a:tr>
              <a:tr h="200025">
                <a:tc>
                  <a:txBody>
                    <a:bodyPr/>
                    <a:lstStyle/>
                    <a:p>
                      <a:pPr algn="l" fontAlgn="b"/>
                      <a:r>
                        <a:rPr lang="en-US" sz="1200" b="0" i="0" u="none" strike="noStrike">
                          <a:solidFill>
                            <a:srgbClr val="000000"/>
                          </a:solidFill>
                          <a:effectLst/>
                          <a:latin typeface="Calibri" panose="020F0502020204030204" pitchFamily="34" charset="0"/>
                        </a:rPr>
                        <a:t>GetInsurance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CECE"/>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CECE"/>
                    </a:solidFill>
                  </a:tcPr>
                </a:tc>
                <a:extLst>
                  <a:ext uri="{0D108BD9-81ED-4DB2-BD59-A6C34878D82A}">
                    <a16:rowId xmlns:a16="http://schemas.microsoft.com/office/drawing/2014/main" val="2323721694"/>
                  </a:ext>
                </a:extLst>
              </a:tr>
              <a:tr h="200025">
                <a:tc>
                  <a:txBody>
                    <a:bodyPr/>
                    <a:lstStyle/>
                    <a:p>
                      <a:pPr algn="l" fontAlgn="b"/>
                      <a:r>
                        <a:rPr lang="en-US" sz="1200" b="0" i="0" u="none" strike="noStrike">
                          <a:solidFill>
                            <a:srgbClr val="000000"/>
                          </a:solidFill>
                          <a:effectLst/>
                          <a:latin typeface="Calibri" panose="020F0502020204030204" pitchFamily="34" charset="0"/>
                        </a:rPr>
                        <a:t>UpdateInsurance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008902561"/>
                  </a:ext>
                </a:extLst>
              </a:tr>
            </a:tbl>
          </a:graphicData>
        </a:graphic>
      </p:graphicFrame>
      <p:sp>
        <p:nvSpPr>
          <p:cNvPr id="5" name="Text Placeholder 4">
            <a:extLst>
              <a:ext uri="{FF2B5EF4-FFF2-40B4-BE49-F238E27FC236}">
                <a16:creationId xmlns:a16="http://schemas.microsoft.com/office/drawing/2014/main" id="{2E93F8EA-B090-406F-BC97-F7A456A581CC}"/>
              </a:ext>
            </a:extLst>
          </p:cNvPr>
          <p:cNvSpPr>
            <a:spLocks noGrp="1"/>
          </p:cNvSpPr>
          <p:nvPr>
            <p:ph type="body" sz="quarter" idx="3"/>
          </p:nvPr>
        </p:nvSpPr>
        <p:spPr/>
        <p:txBody>
          <a:bodyPr/>
          <a:lstStyle/>
          <a:p>
            <a:r>
              <a:rPr lang="en-US" dirty="0"/>
              <a:t>Insurance CRC Card (BACK)</a:t>
            </a:r>
          </a:p>
        </p:txBody>
      </p:sp>
      <p:graphicFrame>
        <p:nvGraphicFramePr>
          <p:cNvPr id="9" name="Content Placeholder 8">
            <a:extLst>
              <a:ext uri="{FF2B5EF4-FFF2-40B4-BE49-F238E27FC236}">
                <a16:creationId xmlns:a16="http://schemas.microsoft.com/office/drawing/2014/main" id="{F7D50EEF-0A20-45D7-A625-DB0F859B984C}"/>
              </a:ext>
            </a:extLst>
          </p:cNvPr>
          <p:cNvGraphicFramePr>
            <a:graphicFrameLocks noGrp="1"/>
          </p:cNvGraphicFramePr>
          <p:nvPr>
            <p:ph sz="quarter" idx="4"/>
          </p:nvPr>
        </p:nvGraphicFramePr>
        <p:xfrm>
          <a:off x="7019925" y="3679031"/>
          <a:ext cx="3987800" cy="1428750"/>
        </p:xfrm>
        <a:graphic>
          <a:graphicData uri="http://schemas.openxmlformats.org/drawingml/2006/table">
            <a:tbl>
              <a:tblPr/>
              <a:tblGrid>
                <a:gridCol w="609115">
                  <a:extLst>
                    <a:ext uri="{9D8B030D-6E8A-4147-A177-3AD203B41FA5}">
                      <a16:colId xmlns:a16="http://schemas.microsoft.com/office/drawing/2014/main" val="3683721543"/>
                    </a:ext>
                  </a:extLst>
                </a:gridCol>
                <a:gridCol w="609115">
                  <a:extLst>
                    <a:ext uri="{9D8B030D-6E8A-4147-A177-3AD203B41FA5}">
                      <a16:colId xmlns:a16="http://schemas.microsoft.com/office/drawing/2014/main" val="1829712474"/>
                    </a:ext>
                  </a:extLst>
                </a:gridCol>
                <a:gridCol w="942225">
                  <a:extLst>
                    <a:ext uri="{9D8B030D-6E8A-4147-A177-3AD203B41FA5}">
                      <a16:colId xmlns:a16="http://schemas.microsoft.com/office/drawing/2014/main" val="1047263743"/>
                    </a:ext>
                  </a:extLst>
                </a:gridCol>
                <a:gridCol w="609115">
                  <a:extLst>
                    <a:ext uri="{9D8B030D-6E8A-4147-A177-3AD203B41FA5}">
                      <a16:colId xmlns:a16="http://schemas.microsoft.com/office/drawing/2014/main" val="2372285550"/>
                    </a:ext>
                  </a:extLst>
                </a:gridCol>
                <a:gridCol w="609115">
                  <a:extLst>
                    <a:ext uri="{9D8B030D-6E8A-4147-A177-3AD203B41FA5}">
                      <a16:colId xmlns:a16="http://schemas.microsoft.com/office/drawing/2014/main" val="2886249997"/>
                    </a:ext>
                  </a:extLst>
                </a:gridCol>
                <a:gridCol w="609115">
                  <a:extLst>
                    <a:ext uri="{9D8B030D-6E8A-4147-A177-3AD203B41FA5}">
                      <a16:colId xmlns:a16="http://schemas.microsoft.com/office/drawing/2014/main" val="341813930"/>
                    </a:ext>
                  </a:extLst>
                </a:gridCol>
              </a:tblGrid>
              <a:tr h="295275">
                <a:tc gridSpan="6">
                  <a:txBody>
                    <a:bodyPr/>
                    <a:lstStyle/>
                    <a:p>
                      <a:pPr algn="ctr" fontAlgn="b"/>
                      <a:r>
                        <a:rPr lang="en-US" sz="1800" b="1" i="0" u="none" strike="noStrike">
                          <a:solidFill>
                            <a:srgbClr val="000000"/>
                          </a:solidFill>
                          <a:effectLst/>
                          <a:latin typeface="Calibri Light" panose="020F0302020204030204" pitchFamily="34" charset="0"/>
                        </a:rPr>
                        <a:t>Insurance CRC Card (BACK)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9050204"/>
                  </a:ext>
                </a:extLst>
              </a:tr>
              <a:tr h="295275">
                <a:tc gridSpan="6">
                  <a:txBody>
                    <a:bodyPr/>
                    <a:lstStyle/>
                    <a:p>
                      <a:pPr algn="l" fontAlgn="b"/>
                      <a:r>
                        <a:rPr lang="en-US" sz="1400" b="0" i="0" u="none" strike="noStrike">
                          <a:solidFill>
                            <a:srgbClr val="000000"/>
                          </a:solidFill>
                          <a:effectLst/>
                          <a:latin typeface="Calibri" panose="020F0502020204030204" pitchFamily="34" charset="0"/>
                        </a:rPr>
                        <a:t>Attributes (Properties)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3980620"/>
                  </a:ext>
                </a:extLst>
              </a:tr>
              <a:tr h="238125">
                <a:tc gridSpan="2">
                  <a:txBody>
                    <a:bodyPr/>
                    <a:lstStyle/>
                    <a:p>
                      <a:pPr algn="l" fontAlgn="b"/>
                      <a:r>
                        <a:rPr lang="en-US" sz="1200" b="0" i="0" u="none" strike="noStrike">
                          <a:solidFill>
                            <a:srgbClr val="000000"/>
                          </a:solidFill>
                          <a:effectLst/>
                          <a:latin typeface="Calibri" panose="020F0502020204030204" pitchFamily="34" charset="0"/>
                        </a:rPr>
                        <a:t>patient_ID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0CECE"/>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908566706"/>
                  </a:ext>
                </a:extLst>
              </a:tr>
              <a:tr h="200025">
                <a:tc>
                  <a:txBody>
                    <a:bodyPr/>
                    <a:lstStyle/>
                    <a:p>
                      <a:pPr algn="l" fontAlgn="b"/>
                      <a:r>
                        <a:rPr lang="en-US" sz="1200" b="0" i="0" u="none" strike="noStrike">
                          <a:solidFill>
                            <a:srgbClr val="000000"/>
                          </a:solidFill>
                          <a:effectLst/>
                          <a:latin typeface="Calibri" panose="020F0502020204030204" pitchFamily="34" charset="0"/>
                        </a:rPr>
                        <a:t>Insurer</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0CECE"/>
                    </a:solidFill>
                  </a:tcPr>
                </a:tc>
                <a:extLst>
                  <a:ext uri="{0D108BD9-81ED-4DB2-BD59-A6C34878D82A}">
                    <a16:rowId xmlns:a16="http://schemas.microsoft.com/office/drawing/2014/main" val="1137622878"/>
                  </a:ext>
                </a:extLst>
              </a:tr>
              <a:tr h="200025">
                <a:tc gridSpan="2">
                  <a:txBody>
                    <a:bodyPr/>
                    <a:lstStyle/>
                    <a:p>
                      <a:pPr algn="l" fontAlgn="b"/>
                      <a:r>
                        <a:rPr lang="en-US" sz="1200" b="0" i="0" u="none" strike="noStrike">
                          <a:solidFill>
                            <a:srgbClr val="000000"/>
                          </a:solidFill>
                          <a:effectLst/>
                          <a:latin typeface="Calibri" panose="020F0502020204030204" pitchFamily="34" charset="0"/>
                        </a:rPr>
                        <a:t>Primary_Holder</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0CECE"/>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0CECE"/>
                    </a:solidFill>
                  </a:tcPr>
                </a:tc>
                <a:extLst>
                  <a:ext uri="{0D108BD9-81ED-4DB2-BD59-A6C34878D82A}">
                    <a16:rowId xmlns:a16="http://schemas.microsoft.com/office/drawing/2014/main" val="2581420338"/>
                  </a:ext>
                </a:extLst>
              </a:tr>
              <a:tr h="200025">
                <a:tc gridSpan="2">
                  <a:txBody>
                    <a:bodyPr/>
                    <a:lstStyle/>
                    <a:p>
                      <a:pPr algn="l" fontAlgn="b"/>
                      <a:r>
                        <a:rPr lang="en-US" sz="1200" b="0" i="0" u="none" strike="noStrike">
                          <a:solidFill>
                            <a:srgbClr val="000000"/>
                          </a:solidFill>
                          <a:effectLst/>
                          <a:latin typeface="Calibri" panose="020F0502020204030204" pitchFamily="34" charset="0"/>
                        </a:rPr>
                        <a:t>Group_ID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836962889"/>
                  </a:ext>
                </a:extLst>
              </a:tr>
            </a:tbl>
          </a:graphicData>
        </a:graphic>
      </p:graphicFrame>
      <p:sp>
        <p:nvSpPr>
          <p:cNvPr id="7" name="Slide Number Placeholder 6">
            <a:extLst>
              <a:ext uri="{FF2B5EF4-FFF2-40B4-BE49-F238E27FC236}">
                <a16:creationId xmlns:a16="http://schemas.microsoft.com/office/drawing/2014/main" id="{D597C3A7-BDA9-4FB5-BF77-487D390845E0}"/>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32328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B147-2661-44C6-8AA6-E3E421E7A57E}"/>
              </a:ext>
            </a:extLst>
          </p:cNvPr>
          <p:cNvSpPr>
            <a:spLocks noGrp="1"/>
          </p:cNvSpPr>
          <p:nvPr>
            <p:ph type="title"/>
          </p:nvPr>
        </p:nvSpPr>
        <p:spPr>
          <a:xfrm>
            <a:off x="581192" y="980016"/>
            <a:ext cx="11029615" cy="2147467"/>
          </a:xfrm>
        </p:spPr>
        <p:txBody>
          <a:bodyPr/>
          <a:lstStyle/>
          <a:p>
            <a:pPr algn="ctr"/>
            <a:r>
              <a:rPr lang="en-US" dirty="0"/>
              <a:t>Demo time</a:t>
            </a:r>
          </a:p>
        </p:txBody>
      </p:sp>
    </p:spTree>
    <p:extLst>
      <p:ext uri="{BB962C8B-B14F-4D97-AF65-F5344CB8AC3E}">
        <p14:creationId xmlns:p14="http://schemas.microsoft.com/office/powerpoint/2010/main" val="128480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553E-221C-45B6-93D7-E1D3BD76C9E3}"/>
              </a:ext>
            </a:extLst>
          </p:cNvPr>
          <p:cNvSpPr>
            <a:spLocks noGrp="1"/>
          </p:cNvSpPr>
          <p:nvPr>
            <p:ph type="title"/>
          </p:nvPr>
        </p:nvSpPr>
        <p:spPr>
          <a:xfrm>
            <a:off x="581192" y="731520"/>
            <a:ext cx="11029616" cy="589280"/>
          </a:xfrm>
        </p:spPr>
        <p:txBody>
          <a:bodyPr/>
          <a:lstStyle/>
          <a:p>
            <a:r>
              <a:rPr lang="en-US" dirty="0"/>
              <a:t>Expected benefits</a:t>
            </a:r>
          </a:p>
        </p:txBody>
      </p:sp>
      <p:sp>
        <p:nvSpPr>
          <p:cNvPr id="3" name="Content Placeholder 2">
            <a:extLst>
              <a:ext uri="{FF2B5EF4-FFF2-40B4-BE49-F238E27FC236}">
                <a16:creationId xmlns:a16="http://schemas.microsoft.com/office/drawing/2014/main" id="{8C985F5C-E7E4-4350-A7E5-AE2D54CF5A89}"/>
              </a:ext>
            </a:extLst>
          </p:cNvPr>
          <p:cNvSpPr>
            <a:spLocks noGrp="1"/>
          </p:cNvSpPr>
          <p:nvPr>
            <p:ph idx="1"/>
          </p:nvPr>
        </p:nvSpPr>
        <p:spPr>
          <a:xfrm>
            <a:off x="581192" y="1439332"/>
            <a:ext cx="11029615" cy="4536017"/>
          </a:xfrm>
        </p:spPr>
        <p:txBody>
          <a:bodyPr>
            <a:normAutofit/>
          </a:bodyPr>
          <a:lstStyle/>
          <a:p>
            <a:r>
              <a:rPr lang="en-US" sz="2000" dirty="0"/>
              <a:t>Ease of logging vaccination events</a:t>
            </a:r>
          </a:p>
          <a:p>
            <a:r>
              <a:rPr lang="en-US" sz="2000" dirty="0"/>
              <a:t>Reporting vaccination events to the CDC will be made easier by generated, ready-to-send reports</a:t>
            </a:r>
          </a:p>
          <a:p>
            <a:r>
              <a:rPr lang="en-US" sz="2000" dirty="0"/>
              <a:t>Centralized database of resident vaccination status, easier for statistical tracking at the state level</a:t>
            </a:r>
          </a:p>
          <a:p>
            <a:r>
              <a:rPr lang="en-US" sz="2000" dirty="0"/>
              <a:t>Runs on all recent Windows Operating Systems, which many healthcare providers already use throughout the state</a:t>
            </a:r>
          </a:p>
          <a:p>
            <a:r>
              <a:rPr lang="en-US" sz="2000" dirty="0"/>
              <a:t>Can also be used on tablets that run Windows Operating Systems, which provides a level of portability and ease of use to healthcare providers</a:t>
            </a:r>
          </a:p>
        </p:txBody>
      </p:sp>
      <p:sp>
        <p:nvSpPr>
          <p:cNvPr id="4" name="Slide Number Placeholder 3">
            <a:extLst>
              <a:ext uri="{FF2B5EF4-FFF2-40B4-BE49-F238E27FC236}">
                <a16:creationId xmlns:a16="http://schemas.microsoft.com/office/drawing/2014/main" id="{DF4CC696-2D40-4124-BE92-1866E657CCB8}"/>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18116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F459-392A-46B8-A0D4-1796D624B6B5}"/>
              </a:ext>
            </a:extLst>
          </p:cNvPr>
          <p:cNvSpPr>
            <a:spLocks noGrp="1"/>
          </p:cNvSpPr>
          <p:nvPr>
            <p:ph type="title"/>
          </p:nvPr>
        </p:nvSpPr>
        <p:spPr>
          <a:xfrm>
            <a:off x="581193" y="729659"/>
            <a:ext cx="11029616" cy="553374"/>
          </a:xfrm>
        </p:spPr>
        <p:txBody>
          <a:bodyPr/>
          <a:lstStyle/>
          <a:p>
            <a:r>
              <a:rPr lang="en-US" dirty="0"/>
              <a:t>Cost-benefit analysis</a:t>
            </a:r>
          </a:p>
        </p:txBody>
      </p:sp>
      <p:sp>
        <p:nvSpPr>
          <p:cNvPr id="3" name="Text Placeholder 2">
            <a:extLst>
              <a:ext uri="{FF2B5EF4-FFF2-40B4-BE49-F238E27FC236}">
                <a16:creationId xmlns:a16="http://schemas.microsoft.com/office/drawing/2014/main" id="{2B8C07DB-5B53-4E48-A6AC-D530F1EDE78F}"/>
              </a:ext>
            </a:extLst>
          </p:cNvPr>
          <p:cNvSpPr>
            <a:spLocks noGrp="1"/>
          </p:cNvSpPr>
          <p:nvPr>
            <p:ph type="body" idx="1"/>
          </p:nvPr>
        </p:nvSpPr>
        <p:spPr/>
        <p:txBody>
          <a:bodyPr/>
          <a:lstStyle/>
          <a:p>
            <a:r>
              <a:rPr lang="en-US" dirty="0"/>
              <a:t>Costs &amp; Benefits</a:t>
            </a:r>
          </a:p>
        </p:txBody>
      </p:sp>
      <p:sp>
        <p:nvSpPr>
          <p:cNvPr id="4" name="Content Placeholder 3">
            <a:extLst>
              <a:ext uri="{FF2B5EF4-FFF2-40B4-BE49-F238E27FC236}">
                <a16:creationId xmlns:a16="http://schemas.microsoft.com/office/drawing/2014/main" id="{D6E0B91D-D64D-4682-9D1C-F9DD4674C6AE}"/>
              </a:ext>
            </a:extLst>
          </p:cNvPr>
          <p:cNvSpPr>
            <a:spLocks noGrp="1"/>
          </p:cNvSpPr>
          <p:nvPr>
            <p:ph sz="half" idx="2"/>
          </p:nvPr>
        </p:nvSpPr>
        <p:spPr/>
        <p:txBody>
          <a:bodyPr/>
          <a:lstStyle/>
          <a:p>
            <a:r>
              <a:rPr lang="en-US" dirty="0"/>
              <a:t>The costs for development were calculated at a rate of $30 per billable hour for all three people on the development team</a:t>
            </a:r>
          </a:p>
          <a:p>
            <a:r>
              <a:rPr lang="en-US" dirty="0"/>
              <a:t>Total Billable Hours: 132 hours at $30/hour</a:t>
            </a:r>
          </a:p>
          <a:p>
            <a:r>
              <a:rPr lang="en-US" dirty="0"/>
              <a:t>Total Cost of Development: $3,960</a:t>
            </a:r>
          </a:p>
          <a:p>
            <a:r>
              <a:rPr lang="en-US" dirty="0"/>
              <a:t>As of right now, there are no expected financial benefits, but the outlined benefits stated on the previous slide should be taken into consideration</a:t>
            </a:r>
          </a:p>
        </p:txBody>
      </p:sp>
      <p:sp>
        <p:nvSpPr>
          <p:cNvPr id="5" name="Text Placeholder 4">
            <a:extLst>
              <a:ext uri="{FF2B5EF4-FFF2-40B4-BE49-F238E27FC236}">
                <a16:creationId xmlns:a16="http://schemas.microsoft.com/office/drawing/2014/main" id="{23ECC58F-3500-4F04-96EA-546228293BEC}"/>
              </a:ext>
            </a:extLst>
          </p:cNvPr>
          <p:cNvSpPr>
            <a:spLocks noGrp="1"/>
          </p:cNvSpPr>
          <p:nvPr>
            <p:ph type="body" sz="quarter" idx="3"/>
          </p:nvPr>
        </p:nvSpPr>
        <p:spPr/>
        <p:txBody>
          <a:bodyPr/>
          <a:lstStyle/>
          <a:p>
            <a:r>
              <a:rPr lang="en-US" dirty="0"/>
              <a:t>Cost Chart</a:t>
            </a:r>
          </a:p>
        </p:txBody>
      </p:sp>
      <p:sp>
        <p:nvSpPr>
          <p:cNvPr id="7" name="Slide Number Placeholder 6">
            <a:extLst>
              <a:ext uri="{FF2B5EF4-FFF2-40B4-BE49-F238E27FC236}">
                <a16:creationId xmlns:a16="http://schemas.microsoft.com/office/drawing/2014/main" id="{527563F2-90FD-4C86-80A1-2C14EA625952}"/>
              </a:ext>
            </a:extLst>
          </p:cNvPr>
          <p:cNvSpPr>
            <a:spLocks noGrp="1"/>
          </p:cNvSpPr>
          <p:nvPr>
            <p:ph type="sldNum" sz="quarter" idx="12"/>
          </p:nvPr>
        </p:nvSpPr>
        <p:spPr/>
        <p:txBody>
          <a:bodyPr/>
          <a:lstStyle/>
          <a:p>
            <a:fld id="{3A98EE3D-8CD1-4C3F-BD1C-C98C9596463C}" type="slidenum">
              <a:rPr lang="en-US" smtClean="0"/>
              <a:t>17</a:t>
            </a:fld>
            <a:endParaRPr lang="en-US" dirty="0"/>
          </a:p>
        </p:txBody>
      </p:sp>
      <p:graphicFrame>
        <p:nvGraphicFramePr>
          <p:cNvPr id="8" name="Content Placeholder 7">
            <a:extLst>
              <a:ext uri="{FF2B5EF4-FFF2-40B4-BE49-F238E27FC236}">
                <a16:creationId xmlns:a16="http://schemas.microsoft.com/office/drawing/2014/main" id="{E8CECA42-1016-4D46-9994-AC8244D495F5}"/>
              </a:ext>
            </a:extLst>
          </p:cNvPr>
          <p:cNvGraphicFramePr>
            <a:graphicFrameLocks noGrp="1"/>
          </p:cNvGraphicFramePr>
          <p:nvPr>
            <p:ph sz="quarter" idx="4"/>
          </p:nvPr>
        </p:nvGraphicFramePr>
        <p:xfrm>
          <a:off x="6416675" y="2925763"/>
          <a:ext cx="5194300" cy="29352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630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C515-0E0D-4696-9582-7A3D68BBEF8C}"/>
              </a:ext>
            </a:extLst>
          </p:cNvPr>
          <p:cNvSpPr>
            <a:spLocks noGrp="1"/>
          </p:cNvSpPr>
          <p:nvPr>
            <p:ph type="title"/>
          </p:nvPr>
        </p:nvSpPr>
        <p:spPr>
          <a:xfrm>
            <a:off x="581192" y="731520"/>
            <a:ext cx="11029616" cy="614680"/>
          </a:xfrm>
        </p:spPr>
        <p:txBody>
          <a:bodyPr/>
          <a:lstStyle/>
          <a:p>
            <a:r>
              <a:rPr lang="en-US" dirty="0"/>
              <a:t>In summary</a:t>
            </a:r>
          </a:p>
        </p:txBody>
      </p:sp>
      <p:sp>
        <p:nvSpPr>
          <p:cNvPr id="3" name="Content Placeholder 2">
            <a:extLst>
              <a:ext uri="{FF2B5EF4-FFF2-40B4-BE49-F238E27FC236}">
                <a16:creationId xmlns:a16="http://schemas.microsoft.com/office/drawing/2014/main" id="{48F7EC01-4C18-4C12-AD8B-31F8854D592A}"/>
              </a:ext>
            </a:extLst>
          </p:cNvPr>
          <p:cNvSpPr>
            <a:spLocks noGrp="1"/>
          </p:cNvSpPr>
          <p:nvPr>
            <p:ph idx="1"/>
          </p:nvPr>
        </p:nvSpPr>
        <p:spPr/>
        <p:txBody>
          <a:bodyPr/>
          <a:lstStyle/>
          <a:p>
            <a:r>
              <a:rPr lang="en-US" dirty="0"/>
              <a:t>Team </a:t>
            </a:r>
            <a:r>
              <a:rPr lang="en-US" dirty="0" err="1"/>
              <a:t>VaxTrax</a:t>
            </a:r>
            <a:r>
              <a:rPr lang="en-US" dirty="0"/>
              <a:t> strongly believes that our </a:t>
            </a:r>
            <a:r>
              <a:rPr lang="en-US" dirty="0" err="1"/>
              <a:t>VaxTrax</a:t>
            </a:r>
            <a:r>
              <a:rPr lang="en-US" dirty="0"/>
              <a:t> application would be extremely helpful to the state of Missouri for recording and storing vaccination events</a:t>
            </a:r>
          </a:p>
          <a:p>
            <a:r>
              <a:rPr lang="en-US" dirty="0"/>
              <a:t>The application would be available to all healthcare providers to implement as needed, but we assume that a state-sponsored application would be favored by many providers, and thus would be quickly implemented by a majority of them</a:t>
            </a:r>
          </a:p>
          <a:p>
            <a:r>
              <a:rPr lang="en-US" dirty="0"/>
              <a:t>The application also provides a great starting place for future functionality to be built upon, such as implementing vaccine event logging for children, who are now approved to receive vaccinations.  More information on this potential expansion can be found on the next slide.</a:t>
            </a:r>
          </a:p>
        </p:txBody>
      </p:sp>
      <p:sp>
        <p:nvSpPr>
          <p:cNvPr id="4" name="Slide Number Placeholder 3">
            <a:extLst>
              <a:ext uri="{FF2B5EF4-FFF2-40B4-BE49-F238E27FC236}">
                <a16:creationId xmlns:a16="http://schemas.microsoft.com/office/drawing/2014/main" id="{9901157F-5020-4CCF-8094-5B74D3E2F7E0}"/>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93789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07D9-A586-4B28-89AA-1432AD471808}"/>
              </a:ext>
            </a:extLst>
          </p:cNvPr>
          <p:cNvSpPr>
            <a:spLocks noGrp="1"/>
          </p:cNvSpPr>
          <p:nvPr>
            <p:ph type="title"/>
          </p:nvPr>
        </p:nvSpPr>
        <p:spPr/>
        <p:txBody>
          <a:bodyPr/>
          <a:lstStyle/>
          <a:p>
            <a:r>
              <a:rPr lang="en-US" dirty="0"/>
              <a:t>Proposed expansion to track child vaccinations</a:t>
            </a:r>
          </a:p>
        </p:txBody>
      </p:sp>
      <p:sp>
        <p:nvSpPr>
          <p:cNvPr id="3" name="Text Placeholder 2">
            <a:extLst>
              <a:ext uri="{FF2B5EF4-FFF2-40B4-BE49-F238E27FC236}">
                <a16:creationId xmlns:a16="http://schemas.microsoft.com/office/drawing/2014/main" id="{01C183B6-933B-46F7-9F2F-99A3C495AD75}"/>
              </a:ext>
            </a:extLst>
          </p:cNvPr>
          <p:cNvSpPr>
            <a:spLocks noGrp="1"/>
          </p:cNvSpPr>
          <p:nvPr>
            <p:ph type="body" idx="1"/>
          </p:nvPr>
        </p:nvSpPr>
        <p:spPr/>
        <p:txBody>
          <a:bodyPr/>
          <a:lstStyle/>
          <a:p>
            <a:r>
              <a:rPr lang="en-US" dirty="0"/>
              <a:t>Costs</a:t>
            </a:r>
          </a:p>
        </p:txBody>
      </p:sp>
      <p:sp>
        <p:nvSpPr>
          <p:cNvPr id="4" name="Content Placeholder 3">
            <a:extLst>
              <a:ext uri="{FF2B5EF4-FFF2-40B4-BE49-F238E27FC236}">
                <a16:creationId xmlns:a16="http://schemas.microsoft.com/office/drawing/2014/main" id="{E54E7223-E6BE-4903-9729-76C56A96C4B8}"/>
              </a:ext>
            </a:extLst>
          </p:cNvPr>
          <p:cNvSpPr>
            <a:spLocks noGrp="1"/>
          </p:cNvSpPr>
          <p:nvPr>
            <p:ph sz="half" idx="2"/>
          </p:nvPr>
        </p:nvSpPr>
        <p:spPr/>
        <p:txBody>
          <a:bodyPr/>
          <a:lstStyle/>
          <a:p>
            <a:r>
              <a:rPr lang="en-US" dirty="0"/>
              <a:t>Continued rate of $30/hour</a:t>
            </a:r>
          </a:p>
          <a:p>
            <a:r>
              <a:rPr lang="en-US" dirty="0"/>
              <a:t>Expected development time of 60 hours to implement new functionalities</a:t>
            </a:r>
          </a:p>
          <a:p>
            <a:r>
              <a:rPr lang="en-US" dirty="0"/>
              <a:t>60 hours at $30/hour = $1800</a:t>
            </a:r>
          </a:p>
          <a:p>
            <a:r>
              <a:rPr lang="en-US" dirty="0"/>
              <a:t>Previous Development Costs: $3960</a:t>
            </a:r>
          </a:p>
          <a:p>
            <a:r>
              <a:rPr lang="en-US" dirty="0"/>
              <a:t>Total Development Costs after Expansion: $5760</a:t>
            </a:r>
          </a:p>
        </p:txBody>
      </p:sp>
      <p:sp>
        <p:nvSpPr>
          <p:cNvPr id="5" name="Text Placeholder 4">
            <a:extLst>
              <a:ext uri="{FF2B5EF4-FFF2-40B4-BE49-F238E27FC236}">
                <a16:creationId xmlns:a16="http://schemas.microsoft.com/office/drawing/2014/main" id="{DB89E071-DA01-4942-AEB9-8EBFDCDDCACC}"/>
              </a:ext>
            </a:extLst>
          </p:cNvPr>
          <p:cNvSpPr>
            <a:spLocks noGrp="1"/>
          </p:cNvSpPr>
          <p:nvPr>
            <p:ph type="body" sz="quarter" idx="3"/>
          </p:nvPr>
        </p:nvSpPr>
        <p:spPr/>
        <p:txBody>
          <a:bodyPr/>
          <a:lstStyle/>
          <a:p>
            <a:r>
              <a:rPr lang="en-US" dirty="0"/>
              <a:t>Benefits</a:t>
            </a:r>
          </a:p>
        </p:txBody>
      </p:sp>
      <p:sp>
        <p:nvSpPr>
          <p:cNvPr id="6" name="Content Placeholder 5">
            <a:extLst>
              <a:ext uri="{FF2B5EF4-FFF2-40B4-BE49-F238E27FC236}">
                <a16:creationId xmlns:a16="http://schemas.microsoft.com/office/drawing/2014/main" id="{9E224279-7FB1-4390-A2D1-256E7FEE3230}"/>
              </a:ext>
            </a:extLst>
          </p:cNvPr>
          <p:cNvSpPr>
            <a:spLocks noGrp="1"/>
          </p:cNvSpPr>
          <p:nvPr>
            <p:ph sz="quarter" idx="4"/>
          </p:nvPr>
        </p:nvSpPr>
        <p:spPr/>
        <p:txBody>
          <a:bodyPr/>
          <a:lstStyle/>
          <a:p>
            <a:r>
              <a:rPr lang="en-US" dirty="0"/>
              <a:t>No Financial Benefits</a:t>
            </a:r>
          </a:p>
          <a:p>
            <a:r>
              <a:rPr lang="en-US" dirty="0"/>
              <a:t>Tracking Child Vaccination Status in Missouri</a:t>
            </a:r>
          </a:p>
          <a:p>
            <a:r>
              <a:rPr lang="en-US" dirty="0"/>
              <a:t>Easy reporting for all age groups</a:t>
            </a:r>
          </a:p>
          <a:p>
            <a:r>
              <a:rPr lang="en-US" dirty="0"/>
              <a:t>Centralized Database that records vaccination status for all age groups</a:t>
            </a:r>
          </a:p>
        </p:txBody>
      </p:sp>
      <p:sp>
        <p:nvSpPr>
          <p:cNvPr id="7" name="Slide Number Placeholder 6">
            <a:extLst>
              <a:ext uri="{FF2B5EF4-FFF2-40B4-BE49-F238E27FC236}">
                <a16:creationId xmlns:a16="http://schemas.microsoft.com/office/drawing/2014/main" id="{B246FC95-5FE7-4C08-AB7C-9EDD5FFC46A3}"/>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6389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6"/>
            <a:ext cx="3424138" cy="677912"/>
          </a:xfrm>
        </p:spPr>
        <p:txBody>
          <a:bodyPr>
            <a:noAutofit/>
          </a:bodyPr>
          <a:lstStyle/>
          <a:p>
            <a:r>
              <a:rPr lang="en-US" sz="2000" dirty="0"/>
              <a:t>Covid-19 background &amp; CDC Response</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1312333"/>
            <a:ext cx="3424138" cy="5078231"/>
          </a:xfrm>
        </p:spPr>
        <p:txBody>
          <a:bodyPr>
            <a:normAutofit/>
          </a:bodyPr>
          <a:lstStyle/>
          <a:p>
            <a:pPr marL="285750" indent="-285750">
              <a:buFont typeface="Arial" panose="020B0604020202020204" pitchFamily="34" charset="0"/>
              <a:buChar char="•"/>
            </a:pPr>
            <a:r>
              <a:rPr lang="en-US" sz="1400" dirty="0"/>
              <a:t>First known cases reported in Wuhan, China in late 2019</a:t>
            </a:r>
          </a:p>
          <a:p>
            <a:pPr marL="285750" indent="-285750">
              <a:buFont typeface="Arial" panose="020B0604020202020204" pitchFamily="34" charset="0"/>
              <a:buChar char="•"/>
            </a:pPr>
            <a:r>
              <a:rPr lang="en-US" sz="1400" dirty="0"/>
              <a:t>CDC confirmed the first case in the US in January 2020 and activates its Emergency Response System</a:t>
            </a:r>
          </a:p>
          <a:p>
            <a:pPr marL="285750" indent="-285750">
              <a:buFont typeface="Arial" panose="020B0604020202020204" pitchFamily="34" charset="0"/>
              <a:buChar char="•"/>
            </a:pPr>
            <a:r>
              <a:rPr lang="en-US" sz="1400" dirty="0"/>
              <a:t>January 2020, CDC begins screening passengers on connecting flights from Wuhan</a:t>
            </a:r>
          </a:p>
          <a:p>
            <a:pPr marL="285750" indent="-285750">
              <a:buFont typeface="Arial" panose="020B0604020202020204" pitchFamily="34" charset="0"/>
              <a:buChar char="•"/>
            </a:pPr>
            <a:r>
              <a:rPr lang="en-US" sz="1400" dirty="0"/>
              <a:t>February 2020, CDC develops testing kits for Covid-19</a:t>
            </a:r>
          </a:p>
          <a:p>
            <a:pPr marL="285750" indent="-285750">
              <a:buFont typeface="Arial" panose="020B0604020202020204" pitchFamily="34" charset="0"/>
              <a:buChar char="•"/>
            </a:pPr>
            <a:r>
              <a:rPr lang="en-US" sz="1400" dirty="0"/>
              <a:t>In March 2020, President Trump declares a nationwide emergency, US states begin to shut down</a:t>
            </a:r>
          </a:p>
          <a:p>
            <a:pPr marL="285750" indent="-285750">
              <a:buFont typeface="Arial" panose="020B0604020202020204" pitchFamily="34" charset="0"/>
              <a:buChar char="•"/>
            </a:pPr>
            <a:r>
              <a:rPr lang="en-US" sz="1400" dirty="0"/>
              <a:t>Most US states reported widespread cases by April 2020, CDC announces new mask and social distancing guidelines</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 for listening</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609906" y="2340864"/>
            <a:ext cx="3568661" cy="3634486"/>
          </a:xfrm>
        </p:spPr>
        <p:txBody>
          <a:bodyPr/>
          <a:lstStyle/>
          <a:p>
            <a:r>
              <a:rPr lang="en-US" dirty="0"/>
              <a:t>Questions?</a:t>
            </a:r>
          </a:p>
          <a:p>
            <a:endParaRPr lang="en-US" dirty="0"/>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
        <p:nvSpPr>
          <p:cNvPr id="5" name="Slide Number Placeholder 4">
            <a:extLst>
              <a:ext uri="{FF2B5EF4-FFF2-40B4-BE49-F238E27FC236}">
                <a16:creationId xmlns:a16="http://schemas.microsoft.com/office/drawing/2014/main" id="{26DCC5E6-ECD0-440D-8CDF-93C3C987994F}"/>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26161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403803"/>
          </a:xfrm>
        </p:spPr>
        <p:txBody>
          <a:bodyPr>
            <a:noAutofit/>
          </a:bodyPr>
          <a:lstStyle/>
          <a:p>
            <a:r>
              <a:rPr lang="en-US" sz="2000" dirty="0"/>
              <a:t>Vaccine development</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134533"/>
            <a:ext cx="3475915" cy="4724267"/>
          </a:xfrm>
        </p:spPr>
        <p:txBody>
          <a:bodyPr>
            <a:normAutofit/>
          </a:bodyPr>
          <a:lstStyle/>
          <a:p>
            <a:pPr marL="285750" indent="-285750">
              <a:buFont typeface="Arial" panose="020B0604020202020204" pitchFamily="34" charset="0"/>
              <a:buChar char="•"/>
            </a:pPr>
            <a:r>
              <a:rPr lang="en-US" sz="1400" dirty="0"/>
              <a:t>March 2020, first human vaccine trial begins, conducted by </a:t>
            </a:r>
            <a:r>
              <a:rPr lang="en-US" sz="1400" dirty="0" err="1"/>
              <a:t>Moderna</a:t>
            </a:r>
            <a:endParaRPr lang="en-US" sz="1400" dirty="0"/>
          </a:p>
          <a:p>
            <a:pPr marL="285750" indent="-285750">
              <a:buFont typeface="Arial" panose="020B0604020202020204" pitchFamily="34" charset="0"/>
              <a:buChar char="•"/>
            </a:pPr>
            <a:r>
              <a:rPr lang="en-US" sz="1400" dirty="0"/>
              <a:t>April 2020, President Trump launches an initiative to produce a vaccine for Covid-19 as quick as possible</a:t>
            </a:r>
          </a:p>
          <a:p>
            <a:pPr marL="285750" indent="-285750">
              <a:buFont typeface="Arial" panose="020B0604020202020204" pitchFamily="34" charset="0"/>
              <a:buChar char="•"/>
            </a:pPr>
            <a:r>
              <a:rPr lang="en-US" sz="1400" dirty="0"/>
              <a:t>December 2020</a:t>
            </a:r>
          </a:p>
          <a:p>
            <a:pPr marL="915750" lvl="1" indent="-285750">
              <a:buFont typeface="Arial" panose="020B0604020202020204" pitchFamily="34" charset="0"/>
              <a:buChar char="•"/>
            </a:pPr>
            <a:r>
              <a:rPr lang="en-US" sz="1200" dirty="0"/>
              <a:t>Food and Drug Administration issues Emergency Use Authorization for the first Covid-19 vaccine, made by Pfizer</a:t>
            </a:r>
          </a:p>
          <a:p>
            <a:pPr marL="915750" lvl="1" indent="-285750">
              <a:buFont typeface="Arial" panose="020B0604020202020204" pitchFamily="34" charset="0"/>
              <a:buChar char="•"/>
            </a:pPr>
            <a:r>
              <a:rPr lang="en-US" sz="1200" dirty="0"/>
              <a:t>First American outside of a clinical trial receives vaccine</a:t>
            </a:r>
          </a:p>
          <a:p>
            <a:pPr marL="915750" lvl="1" indent="-285750">
              <a:buFont typeface="Arial" panose="020B0604020202020204" pitchFamily="34" charset="0"/>
              <a:buChar char="•"/>
            </a:pPr>
            <a:r>
              <a:rPr lang="en-US" sz="1200" dirty="0"/>
              <a:t>FDA issues EUA for the second Covid-19 vaccine, made by </a:t>
            </a:r>
            <a:r>
              <a:rPr lang="en-US" sz="1200" dirty="0" err="1"/>
              <a:t>Moderna</a:t>
            </a:r>
            <a:endParaRPr lang="en-US" sz="1200" dirty="0"/>
          </a:p>
          <a:p>
            <a:pPr marL="285750" indent="-285750">
              <a:buFont typeface="Arial" panose="020B0604020202020204" pitchFamily="34" charset="0"/>
              <a:buChar char="•"/>
            </a:pPr>
            <a:r>
              <a:rPr lang="en-US" sz="1400" dirty="0"/>
              <a:t>February 2020, FDA issues EUA for Johnson &amp; Johnson one-shot vaccine</a:t>
            </a:r>
          </a:p>
          <a:p>
            <a:pPr marL="285750" indent="-285750">
              <a:buFont typeface="Arial" panose="020B0604020202020204" pitchFamily="34" charset="0"/>
              <a:buChar char="•"/>
            </a:pPr>
            <a:r>
              <a:rPr lang="en-US" sz="1400" dirty="0"/>
              <a:t>Mid-April 2020, all US adults become eligible to receive Covid-19 vaccines</a:t>
            </a:r>
          </a:p>
          <a:p>
            <a:pPr marL="285750" indent="-285750">
              <a:buFont typeface="Arial" panose="020B0604020202020204" pitchFamily="34" charset="0"/>
              <a:buChar char="•"/>
            </a:pPr>
            <a:endParaRPr lang="en-US" sz="1400" dirty="0"/>
          </a:p>
        </p:txBody>
      </p:sp>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343400" y="423367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1C6D-2105-499D-AAC9-8AA51C7BCD1C}"/>
              </a:ext>
            </a:extLst>
          </p:cNvPr>
          <p:cNvSpPr>
            <a:spLocks noGrp="1"/>
          </p:cNvSpPr>
          <p:nvPr>
            <p:ph type="title"/>
          </p:nvPr>
        </p:nvSpPr>
        <p:spPr>
          <a:xfrm>
            <a:off x="581193" y="729658"/>
            <a:ext cx="11029616" cy="988332"/>
          </a:xfrm>
        </p:spPr>
        <p:txBody>
          <a:bodyPr/>
          <a:lstStyle/>
          <a:p>
            <a:r>
              <a:rPr lang="en-US" dirty="0"/>
              <a:t>Meet team </a:t>
            </a:r>
            <a:r>
              <a:rPr lang="en-US" dirty="0" err="1"/>
              <a:t>vaxtrax</a:t>
            </a:r>
            <a:endParaRPr lang="en-US" dirty="0"/>
          </a:p>
        </p:txBody>
      </p:sp>
      <p:sp>
        <p:nvSpPr>
          <p:cNvPr id="3" name="Text Placeholder 2">
            <a:extLst>
              <a:ext uri="{FF2B5EF4-FFF2-40B4-BE49-F238E27FC236}">
                <a16:creationId xmlns:a16="http://schemas.microsoft.com/office/drawing/2014/main" id="{A66E3F61-BE12-4984-92C8-2D390FC81C5A}"/>
              </a:ext>
            </a:extLst>
          </p:cNvPr>
          <p:cNvSpPr>
            <a:spLocks noGrp="1"/>
          </p:cNvSpPr>
          <p:nvPr>
            <p:ph type="body" idx="1"/>
          </p:nvPr>
        </p:nvSpPr>
        <p:spPr>
          <a:xfrm>
            <a:off x="581191" y="2250891"/>
            <a:ext cx="3200400" cy="557784"/>
          </a:xfrm>
        </p:spPr>
        <p:txBody>
          <a:bodyPr/>
          <a:lstStyle/>
          <a:p>
            <a:r>
              <a:rPr lang="en-US" dirty="0"/>
              <a:t>Dennis Dyer</a:t>
            </a:r>
          </a:p>
        </p:txBody>
      </p:sp>
      <p:sp>
        <p:nvSpPr>
          <p:cNvPr id="4" name="Content Placeholder 3">
            <a:extLst>
              <a:ext uri="{FF2B5EF4-FFF2-40B4-BE49-F238E27FC236}">
                <a16:creationId xmlns:a16="http://schemas.microsoft.com/office/drawing/2014/main" id="{B74F0951-7481-4639-9C9D-3D4F73328068}"/>
              </a:ext>
            </a:extLst>
          </p:cNvPr>
          <p:cNvSpPr>
            <a:spLocks noGrp="1"/>
          </p:cNvSpPr>
          <p:nvPr>
            <p:ph sz="half" idx="2"/>
          </p:nvPr>
        </p:nvSpPr>
        <p:spPr>
          <a:xfrm>
            <a:off x="581194" y="2926052"/>
            <a:ext cx="3200400" cy="2934999"/>
          </a:xfrm>
        </p:spPr>
        <p:txBody>
          <a:bodyPr/>
          <a:lstStyle/>
          <a:p>
            <a:pPr lvl="0"/>
            <a:r>
              <a:rPr lang="en-US" dirty="0"/>
              <a:t>Application Development Lead</a:t>
            </a:r>
          </a:p>
          <a:p>
            <a:pPr lvl="0"/>
            <a:r>
              <a:rPr lang="en-US" dirty="0"/>
              <a:t>Handled writing code for the entire application</a:t>
            </a:r>
          </a:p>
          <a:p>
            <a:pPr lvl="0"/>
            <a:r>
              <a:rPr lang="en-US" dirty="0"/>
              <a:t>Designed all User Interfaces in the application</a:t>
            </a:r>
          </a:p>
        </p:txBody>
      </p:sp>
      <p:sp>
        <p:nvSpPr>
          <p:cNvPr id="5" name="Text Placeholder 4">
            <a:extLst>
              <a:ext uri="{FF2B5EF4-FFF2-40B4-BE49-F238E27FC236}">
                <a16:creationId xmlns:a16="http://schemas.microsoft.com/office/drawing/2014/main" id="{7C46BAE5-62C6-45E6-AE3B-F2C878DE791C}"/>
              </a:ext>
            </a:extLst>
          </p:cNvPr>
          <p:cNvSpPr>
            <a:spLocks noGrp="1"/>
          </p:cNvSpPr>
          <p:nvPr>
            <p:ph type="body" sz="quarter" idx="3"/>
          </p:nvPr>
        </p:nvSpPr>
        <p:spPr>
          <a:xfrm>
            <a:off x="4412343" y="2250891"/>
            <a:ext cx="3200400" cy="553373"/>
          </a:xfrm>
        </p:spPr>
        <p:txBody>
          <a:bodyPr/>
          <a:lstStyle/>
          <a:p>
            <a:r>
              <a:rPr lang="en-US" dirty="0"/>
              <a:t>Matthew Brinkman</a:t>
            </a:r>
          </a:p>
        </p:txBody>
      </p:sp>
      <p:sp>
        <p:nvSpPr>
          <p:cNvPr id="6" name="Content Placeholder 5">
            <a:extLst>
              <a:ext uri="{FF2B5EF4-FFF2-40B4-BE49-F238E27FC236}">
                <a16:creationId xmlns:a16="http://schemas.microsoft.com/office/drawing/2014/main" id="{DFC1B606-1E53-4BEB-BB22-45DEDA24E343}"/>
              </a:ext>
            </a:extLst>
          </p:cNvPr>
          <p:cNvSpPr>
            <a:spLocks noGrp="1"/>
          </p:cNvSpPr>
          <p:nvPr>
            <p:ph sz="quarter" idx="4"/>
          </p:nvPr>
        </p:nvSpPr>
        <p:spPr>
          <a:xfrm>
            <a:off x="4412341" y="2926051"/>
            <a:ext cx="3200400" cy="3085282"/>
          </a:xfrm>
        </p:spPr>
        <p:txBody>
          <a:bodyPr>
            <a:normAutofit/>
          </a:bodyPr>
          <a:lstStyle/>
          <a:p>
            <a:r>
              <a:rPr lang="en-US" dirty="0"/>
              <a:t>Database Design Lead</a:t>
            </a:r>
          </a:p>
          <a:p>
            <a:r>
              <a:rPr lang="en-US" dirty="0"/>
              <a:t>Responsible for building and maintaining </a:t>
            </a:r>
            <a:r>
              <a:rPr lang="en-US" dirty="0" err="1"/>
              <a:t>VaxTrax</a:t>
            </a:r>
            <a:r>
              <a:rPr lang="en-US" dirty="0"/>
              <a:t> database and tables</a:t>
            </a:r>
          </a:p>
          <a:p>
            <a:r>
              <a:rPr lang="en-US" dirty="0"/>
              <a:t>Moved and restored the database through several different iterations of hosting</a:t>
            </a:r>
          </a:p>
        </p:txBody>
      </p:sp>
      <p:sp>
        <p:nvSpPr>
          <p:cNvPr id="7" name="Text Placeholder 6">
            <a:extLst>
              <a:ext uri="{FF2B5EF4-FFF2-40B4-BE49-F238E27FC236}">
                <a16:creationId xmlns:a16="http://schemas.microsoft.com/office/drawing/2014/main" id="{076A29D4-190B-46E6-ADC4-18C7FEA91AF4}"/>
              </a:ext>
            </a:extLst>
          </p:cNvPr>
          <p:cNvSpPr>
            <a:spLocks noGrp="1"/>
          </p:cNvSpPr>
          <p:nvPr>
            <p:ph type="body" sz="quarter" idx="13"/>
          </p:nvPr>
        </p:nvSpPr>
        <p:spPr>
          <a:xfrm>
            <a:off x="8243499" y="2250891"/>
            <a:ext cx="3200400" cy="553373"/>
          </a:xfrm>
        </p:spPr>
        <p:txBody>
          <a:bodyPr/>
          <a:lstStyle/>
          <a:p>
            <a:r>
              <a:rPr lang="en-US" dirty="0"/>
              <a:t>Jeremy Wilson</a:t>
            </a:r>
          </a:p>
        </p:txBody>
      </p:sp>
      <p:sp>
        <p:nvSpPr>
          <p:cNvPr id="8" name="Content Placeholder 7">
            <a:extLst>
              <a:ext uri="{FF2B5EF4-FFF2-40B4-BE49-F238E27FC236}">
                <a16:creationId xmlns:a16="http://schemas.microsoft.com/office/drawing/2014/main" id="{4FC948D5-69A8-4B5A-9607-64D0F8DA7F5E}"/>
              </a:ext>
            </a:extLst>
          </p:cNvPr>
          <p:cNvSpPr>
            <a:spLocks noGrp="1"/>
          </p:cNvSpPr>
          <p:nvPr>
            <p:ph sz="quarter" idx="14"/>
          </p:nvPr>
        </p:nvSpPr>
        <p:spPr>
          <a:xfrm>
            <a:off x="8243497" y="2926051"/>
            <a:ext cx="3200400" cy="2934999"/>
          </a:xfrm>
        </p:spPr>
        <p:txBody>
          <a:bodyPr/>
          <a:lstStyle/>
          <a:p>
            <a:r>
              <a:rPr lang="en-US" dirty="0"/>
              <a:t>Documentation Lead</a:t>
            </a:r>
          </a:p>
          <a:p>
            <a:r>
              <a:rPr lang="en-US" dirty="0"/>
              <a:t>In charge of documenting deliverables and the overall state of the application</a:t>
            </a:r>
          </a:p>
          <a:p>
            <a:r>
              <a:rPr lang="en-US" dirty="0"/>
              <a:t>Documented current state of application, successes, and failures for every sprint report</a:t>
            </a:r>
          </a:p>
          <a:p>
            <a:endParaRPr lang="en-US" dirty="0"/>
          </a:p>
        </p:txBody>
      </p:sp>
      <p:sp>
        <p:nvSpPr>
          <p:cNvPr id="11" name="Slide Number Placeholder 10">
            <a:extLst>
              <a:ext uri="{FF2B5EF4-FFF2-40B4-BE49-F238E27FC236}">
                <a16:creationId xmlns:a16="http://schemas.microsoft.com/office/drawing/2014/main" id="{02C172DF-96EA-4F88-908B-161810E45408}"/>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330551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6A6-A0B7-4AD3-A4A4-9522F249B031}"/>
              </a:ext>
            </a:extLst>
          </p:cNvPr>
          <p:cNvSpPr>
            <a:spLocks noGrp="1"/>
          </p:cNvSpPr>
          <p:nvPr>
            <p:ph type="title"/>
          </p:nvPr>
        </p:nvSpPr>
        <p:spPr>
          <a:xfrm>
            <a:off x="581193" y="729658"/>
            <a:ext cx="11029616" cy="988332"/>
          </a:xfrm>
        </p:spPr>
        <p:txBody>
          <a:bodyPr/>
          <a:lstStyle/>
          <a:p>
            <a:r>
              <a:rPr lang="en-US" dirty="0"/>
              <a:t>Project objective &amp; Deliverables</a:t>
            </a:r>
          </a:p>
        </p:txBody>
      </p:sp>
      <p:sp>
        <p:nvSpPr>
          <p:cNvPr id="3" name="Text Placeholder 2">
            <a:extLst>
              <a:ext uri="{FF2B5EF4-FFF2-40B4-BE49-F238E27FC236}">
                <a16:creationId xmlns:a16="http://schemas.microsoft.com/office/drawing/2014/main" id="{F4E09964-5C29-4FD6-AB66-FC11856B4AF8}"/>
              </a:ext>
            </a:extLst>
          </p:cNvPr>
          <p:cNvSpPr>
            <a:spLocks noGrp="1"/>
          </p:cNvSpPr>
          <p:nvPr>
            <p:ph type="body" idx="1"/>
          </p:nvPr>
        </p:nvSpPr>
        <p:spPr>
          <a:xfrm>
            <a:off x="581192" y="1805434"/>
            <a:ext cx="1315341" cy="557784"/>
          </a:xfrm>
        </p:spPr>
        <p:txBody>
          <a:bodyPr/>
          <a:lstStyle/>
          <a:p>
            <a:r>
              <a:rPr lang="en-US" dirty="0"/>
              <a:t>Objective</a:t>
            </a:r>
          </a:p>
        </p:txBody>
      </p:sp>
      <p:sp>
        <p:nvSpPr>
          <p:cNvPr id="4" name="Content Placeholder 3">
            <a:extLst>
              <a:ext uri="{FF2B5EF4-FFF2-40B4-BE49-F238E27FC236}">
                <a16:creationId xmlns:a16="http://schemas.microsoft.com/office/drawing/2014/main" id="{DFFA8F6C-85B2-40F8-9392-16F12DC2D8CA}"/>
              </a:ext>
            </a:extLst>
          </p:cNvPr>
          <p:cNvSpPr>
            <a:spLocks noGrp="1"/>
          </p:cNvSpPr>
          <p:nvPr>
            <p:ph sz="half" idx="2"/>
          </p:nvPr>
        </p:nvSpPr>
        <p:spPr>
          <a:xfrm>
            <a:off x="581192" y="2424752"/>
            <a:ext cx="11029616" cy="553373"/>
          </a:xfrm>
        </p:spPr>
        <p:txBody>
          <a:bodyPr>
            <a:normAutofit fontScale="92500"/>
          </a:bodyPr>
          <a:lstStyle/>
          <a:p>
            <a:r>
              <a:rPr lang="en-US" dirty="0"/>
              <a:t>Develop an application to be used by the state of Missouri for recording and tracking vaccination records of residents</a:t>
            </a:r>
          </a:p>
          <a:p>
            <a:pPr marL="0" indent="0">
              <a:buNone/>
            </a:pPr>
            <a:endParaRPr lang="en-US" dirty="0"/>
          </a:p>
        </p:txBody>
      </p:sp>
      <p:sp>
        <p:nvSpPr>
          <p:cNvPr id="5" name="Text Placeholder 4">
            <a:extLst>
              <a:ext uri="{FF2B5EF4-FFF2-40B4-BE49-F238E27FC236}">
                <a16:creationId xmlns:a16="http://schemas.microsoft.com/office/drawing/2014/main" id="{86D629C6-DFC2-4FE6-9BC6-9CC5FAA30175}"/>
              </a:ext>
            </a:extLst>
          </p:cNvPr>
          <p:cNvSpPr>
            <a:spLocks noGrp="1"/>
          </p:cNvSpPr>
          <p:nvPr>
            <p:ph type="body" sz="quarter" idx="3"/>
          </p:nvPr>
        </p:nvSpPr>
        <p:spPr>
          <a:xfrm>
            <a:off x="581192" y="2858093"/>
            <a:ext cx="5929675" cy="553373"/>
          </a:xfrm>
        </p:spPr>
        <p:txBody>
          <a:bodyPr/>
          <a:lstStyle/>
          <a:p>
            <a:r>
              <a:rPr lang="en-US" dirty="0"/>
              <a:t>Deliverables in “User Story” Format</a:t>
            </a:r>
          </a:p>
        </p:txBody>
      </p:sp>
      <p:sp>
        <p:nvSpPr>
          <p:cNvPr id="6" name="Content Placeholder 5">
            <a:extLst>
              <a:ext uri="{FF2B5EF4-FFF2-40B4-BE49-F238E27FC236}">
                <a16:creationId xmlns:a16="http://schemas.microsoft.com/office/drawing/2014/main" id="{9CD48624-92E5-4A01-823A-A340A719ADBC}"/>
              </a:ext>
            </a:extLst>
          </p:cNvPr>
          <p:cNvSpPr>
            <a:spLocks noGrp="1"/>
          </p:cNvSpPr>
          <p:nvPr>
            <p:ph sz="quarter" idx="4"/>
          </p:nvPr>
        </p:nvSpPr>
        <p:spPr>
          <a:xfrm>
            <a:off x="581192" y="3411466"/>
            <a:ext cx="11029616" cy="2934999"/>
          </a:xfrm>
        </p:spPr>
        <p:txBody>
          <a:bodyPr>
            <a:normAutofit/>
          </a:bodyPr>
          <a:lstStyle/>
          <a:p>
            <a:r>
              <a:rPr lang="en-US" dirty="0"/>
              <a:t>Login Functionality</a:t>
            </a:r>
          </a:p>
          <a:p>
            <a:r>
              <a:rPr lang="en-US" dirty="0"/>
              <a:t>Adverse Reaction Reporting</a:t>
            </a:r>
          </a:p>
          <a:p>
            <a:r>
              <a:rPr lang="en-US" dirty="0"/>
              <a:t>Daily Vaccination Report Generation</a:t>
            </a:r>
          </a:p>
          <a:p>
            <a:r>
              <a:rPr lang="en-US" dirty="0"/>
              <a:t>Ability to input new patient information</a:t>
            </a:r>
          </a:p>
          <a:p>
            <a:r>
              <a:rPr lang="en-US" dirty="0"/>
              <a:t>Ability to retrieve existing patient information</a:t>
            </a:r>
          </a:p>
          <a:p>
            <a:r>
              <a:rPr lang="en-US" dirty="0"/>
              <a:t>Vaccination Refusal Logging</a:t>
            </a:r>
          </a:p>
          <a:p>
            <a:r>
              <a:rPr lang="en-US" dirty="0"/>
              <a:t>Vaccination Event and Dose Tracking</a:t>
            </a:r>
          </a:p>
          <a:p>
            <a:endParaRPr lang="en-US" dirty="0"/>
          </a:p>
        </p:txBody>
      </p:sp>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171540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F1B6-3C34-41FD-8D8D-0B10C8C56CB1}"/>
              </a:ext>
            </a:extLst>
          </p:cNvPr>
          <p:cNvSpPr>
            <a:spLocks noGrp="1"/>
          </p:cNvSpPr>
          <p:nvPr>
            <p:ph type="title"/>
          </p:nvPr>
        </p:nvSpPr>
        <p:spPr>
          <a:xfrm>
            <a:off x="581193" y="729658"/>
            <a:ext cx="11029616" cy="553373"/>
          </a:xfrm>
        </p:spPr>
        <p:txBody>
          <a:bodyPr/>
          <a:lstStyle/>
          <a:p>
            <a:r>
              <a:rPr lang="en-US" dirty="0"/>
              <a:t>Sprint history</a:t>
            </a:r>
          </a:p>
        </p:txBody>
      </p:sp>
      <p:sp>
        <p:nvSpPr>
          <p:cNvPr id="3" name="Text Placeholder 2">
            <a:extLst>
              <a:ext uri="{FF2B5EF4-FFF2-40B4-BE49-F238E27FC236}">
                <a16:creationId xmlns:a16="http://schemas.microsoft.com/office/drawing/2014/main" id="{81AA5451-CF62-44A9-A097-69CE0C1AA7F7}"/>
              </a:ext>
            </a:extLst>
          </p:cNvPr>
          <p:cNvSpPr>
            <a:spLocks noGrp="1"/>
          </p:cNvSpPr>
          <p:nvPr>
            <p:ph type="body" idx="1"/>
          </p:nvPr>
        </p:nvSpPr>
        <p:spPr>
          <a:xfrm>
            <a:off x="581191" y="1546757"/>
            <a:ext cx="5194769" cy="557784"/>
          </a:xfrm>
        </p:spPr>
        <p:txBody>
          <a:bodyPr/>
          <a:lstStyle/>
          <a:p>
            <a:r>
              <a:rPr lang="en-US" dirty="0"/>
              <a:t>Sprint 1</a:t>
            </a:r>
          </a:p>
        </p:txBody>
      </p:sp>
      <p:sp>
        <p:nvSpPr>
          <p:cNvPr id="4" name="Content Placeholder 3">
            <a:extLst>
              <a:ext uri="{FF2B5EF4-FFF2-40B4-BE49-F238E27FC236}">
                <a16:creationId xmlns:a16="http://schemas.microsoft.com/office/drawing/2014/main" id="{65627DE5-9C9C-4C52-B2A2-1A87E0493130}"/>
              </a:ext>
            </a:extLst>
          </p:cNvPr>
          <p:cNvSpPr>
            <a:spLocks noGrp="1"/>
          </p:cNvSpPr>
          <p:nvPr>
            <p:ph sz="half" idx="2"/>
          </p:nvPr>
        </p:nvSpPr>
        <p:spPr>
          <a:xfrm>
            <a:off x="581194" y="2218268"/>
            <a:ext cx="5194766" cy="3642784"/>
          </a:xfrm>
        </p:spPr>
        <p:txBody>
          <a:bodyPr/>
          <a:lstStyle/>
          <a:p>
            <a:r>
              <a:rPr lang="en-US" dirty="0"/>
              <a:t>Conducted Project Scope Blitz</a:t>
            </a:r>
          </a:p>
          <a:p>
            <a:r>
              <a:rPr lang="en-US" dirty="0"/>
              <a:t>Assembled List of Business Events to Use as Guideline of Project Deliverables</a:t>
            </a:r>
          </a:p>
          <a:p>
            <a:r>
              <a:rPr lang="en-US" dirty="0"/>
              <a:t>Created Screen Mock-Ups for the User Interface of the Application</a:t>
            </a:r>
          </a:p>
          <a:p>
            <a:r>
              <a:rPr lang="en-US" dirty="0"/>
              <a:t>Created an Early Draft of an ERD</a:t>
            </a:r>
          </a:p>
        </p:txBody>
      </p:sp>
      <p:sp>
        <p:nvSpPr>
          <p:cNvPr id="5" name="Text Placeholder 4">
            <a:extLst>
              <a:ext uri="{FF2B5EF4-FFF2-40B4-BE49-F238E27FC236}">
                <a16:creationId xmlns:a16="http://schemas.microsoft.com/office/drawing/2014/main" id="{793ED9C9-D7F1-4C9C-8DDD-68FB76993867}"/>
              </a:ext>
            </a:extLst>
          </p:cNvPr>
          <p:cNvSpPr>
            <a:spLocks noGrp="1"/>
          </p:cNvSpPr>
          <p:nvPr>
            <p:ph type="body" sz="quarter" idx="3"/>
          </p:nvPr>
        </p:nvSpPr>
        <p:spPr>
          <a:xfrm>
            <a:off x="6416038" y="1546757"/>
            <a:ext cx="5194770" cy="553373"/>
          </a:xfrm>
        </p:spPr>
        <p:txBody>
          <a:bodyPr/>
          <a:lstStyle/>
          <a:p>
            <a:r>
              <a:rPr lang="en-US" dirty="0"/>
              <a:t>Sprint 2</a:t>
            </a:r>
          </a:p>
        </p:txBody>
      </p:sp>
      <p:sp>
        <p:nvSpPr>
          <p:cNvPr id="6" name="Content Placeholder 5">
            <a:extLst>
              <a:ext uri="{FF2B5EF4-FFF2-40B4-BE49-F238E27FC236}">
                <a16:creationId xmlns:a16="http://schemas.microsoft.com/office/drawing/2014/main" id="{428D8957-E820-43B3-8641-C7278628A5FE}"/>
              </a:ext>
            </a:extLst>
          </p:cNvPr>
          <p:cNvSpPr>
            <a:spLocks noGrp="1"/>
          </p:cNvSpPr>
          <p:nvPr>
            <p:ph sz="quarter" idx="4"/>
          </p:nvPr>
        </p:nvSpPr>
        <p:spPr>
          <a:xfrm>
            <a:off x="6416037" y="2218268"/>
            <a:ext cx="5194771" cy="3642783"/>
          </a:xfrm>
        </p:spPr>
        <p:txBody>
          <a:bodyPr/>
          <a:lstStyle/>
          <a:p>
            <a:r>
              <a:rPr lang="en-US" dirty="0"/>
              <a:t>Actual Development Begins</a:t>
            </a:r>
          </a:p>
          <a:p>
            <a:r>
              <a:rPr lang="en-US" dirty="0"/>
              <a:t>Business Events Chosen to be Deliverables:</a:t>
            </a:r>
          </a:p>
          <a:p>
            <a:pPr lvl="1"/>
            <a:r>
              <a:rPr lang="en-US" dirty="0"/>
              <a:t>Vaccinator Logs into the System</a:t>
            </a:r>
          </a:p>
          <a:p>
            <a:pPr lvl="1"/>
            <a:r>
              <a:rPr lang="en-US" dirty="0"/>
              <a:t>Vaccinator reports adverse reactions to the CDC</a:t>
            </a:r>
          </a:p>
          <a:p>
            <a:r>
              <a:rPr lang="en-US" dirty="0"/>
              <a:t>Login Functionality implemented successfully</a:t>
            </a:r>
          </a:p>
          <a:p>
            <a:r>
              <a:rPr lang="en-US" dirty="0"/>
              <a:t>Adverse Reaction Reporting implemented successfully</a:t>
            </a:r>
          </a:p>
          <a:p>
            <a:r>
              <a:rPr lang="en-US" dirty="0"/>
              <a:t>Vaccinator table created in Database</a:t>
            </a:r>
          </a:p>
          <a:p>
            <a:endParaRPr lang="en-US" dirty="0"/>
          </a:p>
        </p:txBody>
      </p:sp>
      <p:sp>
        <p:nvSpPr>
          <p:cNvPr id="7" name="Slide Number Placeholder 6">
            <a:extLst>
              <a:ext uri="{FF2B5EF4-FFF2-40B4-BE49-F238E27FC236}">
                <a16:creationId xmlns:a16="http://schemas.microsoft.com/office/drawing/2014/main" id="{E64849CC-B826-401A-892E-E57747E1ECC8}"/>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18294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C599-F711-4F72-B9D5-0368277D5957}"/>
              </a:ext>
            </a:extLst>
          </p:cNvPr>
          <p:cNvSpPr>
            <a:spLocks noGrp="1"/>
          </p:cNvSpPr>
          <p:nvPr>
            <p:ph type="title"/>
          </p:nvPr>
        </p:nvSpPr>
        <p:spPr>
          <a:xfrm>
            <a:off x="581193" y="729658"/>
            <a:ext cx="11029616" cy="553373"/>
          </a:xfrm>
        </p:spPr>
        <p:txBody>
          <a:bodyPr/>
          <a:lstStyle/>
          <a:p>
            <a:r>
              <a:rPr lang="en-US" dirty="0"/>
              <a:t>Sprint history</a:t>
            </a:r>
          </a:p>
        </p:txBody>
      </p:sp>
      <p:sp>
        <p:nvSpPr>
          <p:cNvPr id="3" name="Text Placeholder 2">
            <a:extLst>
              <a:ext uri="{FF2B5EF4-FFF2-40B4-BE49-F238E27FC236}">
                <a16:creationId xmlns:a16="http://schemas.microsoft.com/office/drawing/2014/main" id="{4C578DC4-6A1F-4288-B12B-00EA278B3016}"/>
              </a:ext>
            </a:extLst>
          </p:cNvPr>
          <p:cNvSpPr>
            <a:spLocks noGrp="1"/>
          </p:cNvSpPr>
          <p:nvPr>
            <p:ph type="body" idx="1"/>
          </p:nvPr>
        </p:nvSpPr>
        <p:spPr>
          <a:xfrm>
            <a:off x="581193" y="1404224"/>
            <a:ext cx="5194769" cy="557784"/>
          </a:xfrm>
        </p:spPr>
        <p:txBody>
          <a:bodyPr/>
          <a:lstStyle/>
          <a:p>
            <a:r>
              <a:rPr lang="en-US" dirty="0"/>
              <a:t>Sprint 3</a:t>
            </a:r>
          </a:p>
        </p:txBody>
      </p:sp>
      <p:sp>
        <p:nvSpPr>
          <p:cNvPr id="4" name="Content Placeholder 3">
            <a:extLst>
              <a:ext uri="{FF2B5EF4-FFF2-40B4-BE49-F238E27FC236}">
                <a16:creationId xmlns:a16="http://schemas.microsoft.com/office/drawing/2014/main" id="{88D335A2-FBE1-4479-8F93-94679C7B1DFD}"/>
              </a:ext>
            </a:extLst>
          </p:cNvPr>
          <p:cNvSpPr>
            <a:spLocks noGrp="1"/>
          </p:cNvSpPr>
          <p:nvPr>
            <p:ph sz="half" idx="2"/>
          </p:nvPr>
        </p:nvSpPr>
        <p:spPr>
          <a:xfrm>
            <a:off x="581194" y="2226734"/>
            <a:ext cx="5194766" cy="3634318"/>
          </a:xfrm>
        </p:spPr>
        <p:txBody>
          <a:bodyPr/>
          <a:lstStyle/>
          <a:p>
            <a:r>
              <a:rPr lang="en-US" dirty="0"/>
              <a:t>Business Events chosen to be Deliverables:</a:t>
            </a:r>
          </a:p>
          <a:p>
            <a:pPr lvl="1"/>
            <a:r>
              <a:rPr lang="en-US" dirty="0"/>
              <a:t>Vaccinator retrieves patient information from the system</a:t>
            </a:r>
          </a:p>
          <a:p>
            <a:pPr lvl="1"/>
            <a:r>
              <a:rPr lang="en-US" dirty="0"/>
              <a:t>Vaccinator inputs patient information</a:t>
            </a:r>
          </a:p>
          <a:p>
            <a:r>
              <a:rPr lang="en-US" dirty="0"/>
              <a:t>Ability to input new patient information implemented successfully</a:t>
            </a:r>
          </a:p>
          <a:p>
            <a:r>
              <a:rPr lang="en-US" dirty="0"/>
              <a:t>Ability to retrieve existing patient information implemented successfully</a:t>
            </a:r>
          </a:p>
          <a:p>
            <a:r>
              <a:rPr lang="en-US" dirty="0"/>
              <a:t>Patient Table created in Database</a:t>
            </a:r>
          </a:p>
        </p:txBody>
      </p:sp>
      <p:sp>
        <p:nvSpPr>
          <p:cNvPr id="5" name="Text Placeholder 4">
            <a:extLst>
              <a:ext uri="{FF2B5EF4-FFF2-40B4-BE49-F238E27FC236}">
                <a16:creationId xmlns:a16="http://schemas.microsoft.com/office/drawing/2014/main" id="{BF056B10-EA35-40C7-B8C3-DB1E3D20ADD6}"/>
              </a:ext>
            </a:extLst>
          </p:cNvPr>
          <p:cNvSpPr>
            <a:spLocks noGrp="1"/>
          </p:cNvSpPr>
          <p:nvPr>
            <p:ph type="body" sz="quarter" idx="3"/>
          </p:nvPr>
        </p:nvSpPr>
        <p:spPr>
          <a:xfrm>
            <a:off x="6416037" y="1408635"/>
            <a:ext cx="5194770" cy="553373"/>
          </a:xfrm>
        </p:spPr>
        <p:txBody>
          <a:bodyPr/>
          <a:lstStyle/>
          <a:p>
            <a:r>
              <a:rPr lang="en-US" dirty="0"/>
              <a:t>Sprint 4</a:t>
            </a:r>
          </a:p>
        </p:txBody>
      </p:sp>
      <p:sp>
        <p:nvSpPr>
          <p:cNvPr id="6" name="Content Placeholder 5">
            <a:extLst>
              <a:ext uri="{FF2B5EF4-FFF2-40B4-BE49-F238E27FC236}">
                <a16:creationId xmlns:a16="http://schemas.microsoft.com/office/drawing/2014/main" id="{C35A624A-15F7-47A9-943A-5272D61F8E8C}"/>
              </a:ext>
            </a:extLst>
          </p:cNvPr>
          <p:cNvSpPr>
            <a:spLocks noGrp="1"/>
          </p:cNvSpPr>
          <p:nvPr>
            <p:ph sz="quarter" idx="4"/>
          </p:nvPr>
        </p:nvSpPr>
        <p:spPr>
          <a:xfrm>
            <a:off x="6416037" y="2226734"/>
            <a:ext cx="5194771" cy="3634318"/>
          </a:xfrm>
        </p:spPr>
        <p:txBody>
          <a:bodyPr/>
          <a:lstStyle/>
          <a:p>
            <a:r>
              <a:rPr lang="en-US" dirty="0"/>
              <a:t>Business Events chosen to be Deliverables:</a:t>
            </a:r>
          </a:p>
          <a:p>
            <a:pPr lvl="1"/>
            <a:r>
              <a:rPr lang="en-US" dirty="0"/>
              <a:t>Vaccinator asks pre-screening questions and inputs refusal information if needed</a:t>
            </a:r>
          </a:p>
          <a:p>
            <a:pPr lvl="1"/>
            <a:r>
              <a:rPr lang="en-US" dirty="0"/>
              <a:t>Vaccinator inputs vaccine dose information</a:t>
            </a:r>
          </a:p>
          <a:p>
            <a:r>
              <a:rPr lang="en-US" dirty="0"/>
              <a:t>Ability to log and store vaccine dose information implemented successfully</a:t>
            </a:r>
          </a:p>
          <a:p>
            <a:r>
              <a:rPr lang="en-US" dirty="0"/>
              <a:t>Ability to input refusal information was not implemented successfully in this sprint</a:t>
            </a:r>
          </a:p>
          <a:p>
            <a:r>
              <a:rPr lang="en-US" dirty="0"/>
              <a:t>Vaccine Table created in Database</a:t>
            </a:r>
          </a:p>
          <a:p>
            <a:r>
              <a:rPr lang="en-US" dirty="0"/>
              <a:t>Insurance Table created in Database</a:t>
            </a:r>
          </a:p>
        </p:txBody>
      </p:sp>
      <p:sp>
        <p:nvSpPr>
          <p:cNvPr id="7" name="Slide Number Placeholder 6">
            <a:extLst>
              <a:ext uri="{FF2B5EF4-FFF2-40B4-BE49-F238E27FC236}">
                <a16:creationId xmlns:a16="http://schemas.microsoft.com/office/drawing/2014/main" id="{B73F4ED6-C9BF-4123-894D-74823E7022FE}"/>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5212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7CF-1845-493C-9592-4139129002E6}"/>
              </a:ext>
            </a:extLst>
          </p:cNvPr>
          <p:cNvSpPr>
            <a:spLocks noGrp="1"/>
          </p:cNvSpPr>
          <p:nvPr>
            <p:ph type="title"/>
          </p:nvPr>
        </p:nvSpPr>
        <p:spPr>
          <a:xfrm>
            <a:off x="581193" y="729658"/>
            <a:ext cx="11029616" cy="553373"/>
          </a:xfrm>
        </p:spPr>
        <p:txBody>
          <a:bodyPr/>
          <a:lstStyle/>
          <a:p>
            <a:r>
              <a:rPr lang="en-US" dirty="0"/>
              <a:t>Sprint history</a:t>
            </a:r>
          </a:p>
        </p:txBody>
      </p:sp>
      <p:sp>
        <p:nvSpPr>
          <p:cNvPr id="3" name="Text Placeholder 2">
            <a:extLst>
              <a:ext uri="{FF2B5EF4-FFF2-40B4-BE49-F238E27FC236}">
                <a16:creationId xmlns:a16="http://schemas.microsoft.com/office/drawing/2014/main" id="{968C3CAC-1C77-4EEA-B086-096CEA5D0051}"/>
              </a:ext>
            </a:extLst>
          </p:cNvPr>
          <p:cNvSpPr>
            <a:spLocks noGrp="1"/>
          </p:cNvSpPr>
          <p:nvPr>
            <p:ph type="body" idx="1"/>
          </p:nvPr>
        </p:nvSpPr>
        <p:spPr>
          <a:xfrm>
            <a:off x="581191" y="1421157"/>
            <a:ext cx="5194769" cy="557784"/>
          </a:xfrm>
        </p:spPr>
        <p:txBody>
          <a:bodyPr/>
          <a:lstStyle/>
          <a:p>
            <a:r>
              <a:rPr lang="en-US" dirty="0"/>
              <a:t>Sprint 5</a:t>
            </a:r>
          </a:p>
        </p:txBody>
      </p:sp>
      <p:sp>
        <p:nvSpPr>
          <p:cNvPr id="4" name="Content Placeholder 3">
            <a:extLst>
              <a:ext uri="{FF2B5EF4-FFF2-40B4-BE49-F238E27FC236}">
                <a16:creationId xmlns:a16="http://schemas.microsoft.com/office/drawing/2014/main" id="{9F65F92B-9DF0-440A-9519-BBC4F9AF8018}"/>
              </a:ext>
            </a:extLst>
          </p:cNvPr>
          <p:cNvSpPr>
            <a:spLocks noGrp="1"/>
          </p:cNvSpPr>
          <p:nvPr>
            <p:ph sz="half" idx="2"/>
          </p:nvPr>
        </p:nvSpPr>
        <p:spPr>
          <a:xfrm>
            <a:off x="581194" y="2057400"/>
            <a:ext cx="5194766" cy="3803651"/>
          </a:xfrm>
        </p:spPr>
        <p:txBody>
          <a:bodyPr/>
          <a:lstStyle/>
          <a:p>
            <a:r>
              <a:rPr lang="en-US" dirty="0"/>
              <a:t>Business Events chosen to be Deliverables:</a:t>
            </a:r>
          </a:p>
          <a:p>
            <a:pPr lvl="1"/>
            <a:r>
              <a:rPr lang="en-US" dirty="0"/>
              <a:t>Vaccinator asks pre-screening questions and inputs refusal information if needed</a:t>
            </a:r>
          </a:p>
          <a:p>
            <a:r>
              <a:rPr lang="en-US" dirty="0"/>
              <a:t>Ability to input refusal information implemented successfully</a:t>
            </a:r>
          </a:p>
          <a:p>
            <a:r>
              <a:rPr lang="en-US" dirty="0"/>
              <a:t>Refusal Table created in Database</a:t>
            </a:r>
          </a:p>
        </p:txBody>
      </p:sp>
      <p:sp>
        <p:nvSpPr>
          <p:cNvPr id="5" name="Text Placeholder 4">
            <a:extLst>
              <a:ext uri="{FF2B5EF4-FFF2-40B4-BE49-F238E27FC236}">
                <a16:creationId xmlns:a16="http://schemas.microsoft.com/office/drawing/2014/main" id="{F491FCD5-0047-4A36-87B7-DE21E9BE31D6}"/>
              </a:ext>
            </a:extLst>
          </p:cNvPr>
          <p:cNvSpPr>
            <a:spLocks noGrp="1"/>
          </p:cNvSpPr>
          <p:nvPr>
            <p:ph type="body" sz="quarter" idx="3"/>
          </p:nvPr>
        </p:nvSpPr>
        <p:spPr>
          <a:xfrm>
            <a:off x="6416037" y="1421157"/>
            <a:ext cx="5194770" cy="553373"/>
          </a:xfrm>
        </p:spPr>
        <p:txBody>
          <a:bodyPr/>
          <a:lstStyle/>
          <a:p>
            <a:r>
              <a:rPr lang="en-US" dirty="0"/>
              <a:t>Sprint 6</a:t>
            </a:r>
          </a:p>
        </p:txBody>
      </p:sp>
      <p:sp>
        <p:nvSpPr>
          <p:cNvPr id="6" name="Content Placeholder 5">
            <a:extLst>
              <a:ext uri="{FF2B5EF4-FFF2-40B4-BE49-F238E27FC236}">
                <a16:creationId xmlns:a16="http://schemas.microsoft.com/office/drawing/2014/main" id="{A53F4B1E-F853-4E35-AD3F-F3F71CCE7352}"/>
              </a:ext>
            </a:extLst>
          </p:cNvPr>
          <p:cNvSpPr>
            <a:spLocks noGrp="1"/>
          </p:cNvSpPr>
          <p:nvPr>
            <p:ph sz="quarter" idx="4"/>
          </p:nvPr>
        </p:nvSpPr>
        <p:spPr>
          <a:xfrm>
            <a:off x="6416037" y="2057400"/>
            <a:ext cx="5194771" cy="3803651"/>
          </a:xfrm>
        </p:spPr>
        <p:txBody>
          <a:bodyPr/>
          <a:lstStyle/>
          <a:p>
            <a:r>
              <a:rPr lang="en-US" dirty="0"/>
              <a:t>Business Events chosen to be Deliverables:</a:t>
            </a:r>
          </a:p>
          <a:p>
            <a:pPr lvl="1"/>
            <a:r>
              <a:rPr lang="en-US" dirty="0"/>
              <a:t>System sends vaccination events to CDC daily</a:t>
            </a:r>
          </a:p>
          <a:p>
            <a:r>
              <a:rPr lang="en-US" dirty="0"/>
              <a:t>Ability to generate vaccination event reports that are ready to be sent to the CDC implemented successfully</a:t>
            </a:r>
          </a:p>
        </p:txBody>
      </p:sp>
      <p:sp>
        <p:nvSpPr>
          <p:cNvPr id="7" name="Slide Number Placeholder 6">
            <a:extLst>
              <a:ext uri="{FF2B5EF4-FFF2-40B4-BE49-F238E27FC236}">
                <a16:creationId xmlns:a16="http://schemas.microsoft.com/office/drawing/2014/main" id="{2208345C-D33F-4A50-8F78-54AA4AA4E622}"/>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25674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BF2E-B0DC-4CD5-9B6E-0D4D34886904}"/>
              </a:ext>
            </a:extLst>
          </p:cNvPr>
          <p:cNvSpPr>
            <a:spLocks noGrp="1"/>
          </p:cNvSpPr>
          <p:nvPr>
            <p:ph type="title"/>
          </p:nvPr>
        </p:nvSpPr>
        <p:spPr>
          <a:xfrm>
            <a:off x="581192" y="731520"/>
            <a:ext cx="11029616" cy="530013"/>
          </a:xfrm>
        </p:spPr>
        <p:txBody>
          <a:bodyPr/>
          <a:lstStyle/>
          <a:p>
            <a:r>
              <a:rPr lang="en-US" dirty="0"/>
              <a:t>Gantt chart</a:t>
            </a:r>
          </a:p>
        </p:txBody>
      </p:sp>
      <p:pic>
        <p:nvPicPr>
          <p:cNvPr id="6" name="Content Placeholder 5" descr="Graphical user interface, application&#10;&#10;Description automatically generated">
            <a:extLst>
              <a:ext uri="{FF2B5EF4-FFF2-40B4-BE49-F238E27FC236}">
                <a16:creationId xmlns:a16="http://schemas.microsoft.com/office/drawing/2014/main" id="{DD64DEC8-3402-4FA1-85D7-F9F119B1A873}"/>
              </a:ext>
            </a:extLst>
          </p:cNvPr>
          <p:cNvPicPr>
            <a:picLocks noGrp="1" noChangeAspect="1"/>
          </p:cNvPicPr>
          <p:nvPr>
            <p:ph idx="1"/>
          </p:nvPr>
        </p:nvPicPr>
        <p:blipFill>
          <a:blip r:embed="rId2"/>
          <a:stretch>
            <a:fillRect/>
          </a:stretch>
        </p:blipFill>
        <p:spPr>
          <a:xfrm>
            <a:off x="581025" y="1724228"/>
            <a:ext cx="11029950" cy="3931831"/>
          </a:xfrm>
        </p:spPr>
      </p:pic>
      <p:sp>
        <p:nvSpPr>
          <p:cNvPr id="4" name="Slide Number Placeholder 3">
            <a:extLst>
              <a:ext uri="{FF2B5EF4-FFF2-40B4-BE49-F238E27FC236}">
                <a16:creationId xmlns:a16="http://schemas.microsoft.com/office/drawing/2014/main" id="{B7C79DE6-1374-4EA5-BE28-9E0C57703C5A}"/>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863697643"/>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e234333-8f87-4333-b05c-5f0dd8d2abe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BC2411294E664288D2C37E7FDC7574" ma:contentTypeVersion="8" ma:contentTypeDescription="Create a new document." ma:contentTypeScope="" ma:versionID="24d478a7543d607cc3b78bf81d9e51ec">
  <xsd:schema xmlns:xsd="http://www.w3.org/2001/XMLSchema" xmlns:xs="http://www.w3.org/2001/XMLSchema" xmlns:p="http://schemas.microsoft.com/office/2006/metadata/properties" xmlns:ns2="8e234333-8f87-4333-b05c-5f0dd8d2abe1" targetNamespace="http://schemas.microsoft.com/office/2006/metadata/properties" ma:root="true" ma:fieldsID="a3e2c23a4c5486a49d3f3faaf01d2011" ns2:_="">
    <xsd:import namespace="8e234333-8f87-4333-b05c-5f0dd8d2ab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234333-8f87-4333-b05c-5f0dd8d2ab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97333985-6DEC-4BB6-B360-FFFEFA02249A}">
  <ds:schemaRefs>
    <ds:schemaRef ds:uri="230e9df3-be65-4c73-a93b-d1236ebd677e"/>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27A281A7-563D-49EF-B27E-356B1A176C0F}"/>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237</TotalTime>
  <Words>1423</Words>
  <Application>Microsoft Office PowerPoint</Application>
  <PresentationFormat>Widescreen</PresentationFormat>
  <Paragraphs>427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Gill Sans MT</vt:lpstr>
      <vt:lpstr>Wingdings 2</vt:lpstr>
      <vt:lpstr>DividendVTI</vt:lpstr>
      <vt:lpstr>Team vaxtrax</vt:lpstr>
      <vt:lpstr>Covid-19 background &amp; CDC Response</vt:lpstr>
      <vt:lpstr>Vaccine development</vt:lpstr>
      <vt:lpstr>Meet team vaxtrax</vt:lpstr>
      <vt:lpstr>Project objective &amp; Deliverables</vt:lpstr>
      <vt:lpstr>Sprint history</vt:lpstr>
      <vt:lpstr>Sprint history</vt:lpstr>
      <vt:lpstr>Sprint history</vt:lpstr>
      <vt:lpstr>Gantt chart</vt:lpstr>
      <vt:lpstr>Class responsibility collaborator cards</vt:lpstr>
      <vt:lpstr>Class responsibility collaborator cards</vt:lpstr>
      <vt:lpstr>Class responsibility collaborator cards</vt:lpstr>
      <vt:lpstr>Class responsibility collaborator cards</vt:lpstr>
      <vt:lpstr>Class responsibility collaborator cards</vt:lpstr>
      <vt:lpstr>Demo time</vt:lpstr>
      <vt:lpstr>Expected benefits</vt:lpstr>
      <vt:lpstr>Cost-benefit analysis</vt:lpstr>
      <vt:lpstr>In summary</vt:lpstr>
      <vt:lpstr>Proposed expansion to track child vaccinations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vaxtrax</dc:title>
  <dc:creator>Jeremy Wilson</dc:creator>
  <cp:lastModifiedBy>Jeremy Wilson</cp:lastModifiedBy>
  <cp:revision>21</cp:revision>
  <dcterms:created xsi:type="dcterms:W3CDTF">2021-12-11T21:26:29Z</dcterms:created>
  <dcterms:modified xsi:type="dcterms:W3CDTF">2021-12-12T21:25:31Z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0x01010099BC2411294E664288D2C37E7FDC7574</vt:lpwstr>
  </property>
</Properties>
</file>