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6004500" cy="432054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800000" y="1723680"/>
            <a:ext cx="32402880" cy="721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800000" y="10109880"/>
            <a:ext cx="324032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800000" y="23198400"/>
            <a:ext cx="324032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00000" y="1723680"/>
            <a:ext cx="32402880" cy="721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800000" y="10109880"/>
            <a:ext cx="158126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8403560" y="10109880"/>
            <a:ext cx="158126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8403560" y="23198400"/>
            <a:ext cx="158126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800000" y="23198400"/>
            <a:ext cx="158126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800000" y="1723680"/>
            <a:ext cx="32402880" cy="721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800000" y="10109880"/>
            <a:ext cx="32403240" cy="2505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800000" y="10109880"/>
            <a:ext cx="32403240" cy="2505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8240" y="10109880"/>
            <a:ext cx="31406040" cy="250581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8240" y="10109880"/>
            <a:ext cx="31406040" cy="25058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800000" y="1723680"/>
            <a:ext cx="32402880" cy="721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800000" y="10109880"/>
            <a:ext cx="32403240" cy="25058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800000" y="1723680"/>
            <a:ext cx="32402880" cy="721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800000" y="10109880"/>
            <a:ext cx="32403240" cy="2505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800000" y="1723680"/>
            <a:ext cx="32402880" cy="721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800000" y="10109880"/>
            <a:ext cx="15812640" cy="2505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8403560" y="10109880"/>
            <a:ext cx="15812640" cy="2505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00000" y="1723680"/>
            <a:ext cx="32402880" cy="721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800000" y="1723680"/>
            <a:ext cx="32402880" cy="334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00000" y="1723680"/>
            <a:ext cx="32402880" cy="721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800000" y="10109880"/>
            <a:ext cx="158126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800000" y="23198400"/>
            <a:ext cx="158126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8403560" y="10109880"/>
            <a:ext cx="15812640" cy="2505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00000" y="1723680"/>
            <a:ext cx="32402880" cy="721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800000" y="10109880"/>
            <a:ext cx="15812640" cy="2505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8403560" y="10109880"/>
            <a:ext cx="158126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8403560" y="23198400"/>
            <a:ext cx="158126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800000" y="1723680"/>
            <a:ext cx="32402880" cy="721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800000" y="10109880"/>
            <a:ext cx="158126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8403560" y="10109880"/>
            <a:ext cx="158126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800000" y="23198400"/>
            <a:ext cx="324032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800000" y="1723680"/>
            <a:ext cx="32402880" cy="7214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800000" y="10109880"/>
            <a:ext cx="32403240" cy="2505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mailto:alan.souza@unama.br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ae4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0"/>
            <a:ext cx="36003600" cy="43204320"/>
          </a:xfrm>
          <a:prstGeom prst="rect">
            <a:avLst/>
          </a:prstGeom>
          <a:noFill/>
          <a:ln w="507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7" name="Imagem 5" descr=""/>
          <p:cNvPicPr/>
          <p:nvPr/>
        </p:nvPicPr>
        <p:blipFill>
          <a:blip r:embed="rId1"/>
          <a:stretch/>
        </p:blipFill>
        <p:spPr>
          <a:xfrm>
            <a:off x="964440" y="1174680"/>
            <a:ext cx="9321480" cy="2853000"/>
          </a:xfrm>
          <a:prstGeom prst="rect">
            <a:avLst/>
          </a:prstGeom>
          <a:ln>
            <a:noFill/>
          </a:ln>
        </p:spPr>
      </p:pic>
      <p:sp>
        <p:nvSpPr>
          <p:cNvPr id="38" name="CustomShape 2"/>
          <p:cNvSpPr/>
          <p:nvPr/>
        </p:nvSpPr>
        <p:spPr>
          <a:xfrm>
            <a:off x="9711720" y="1047960"/>
            <a:ext cx="25211160" cy="22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PYOWNZ: FERRAMENTA PARA REALIZAR VARREDURA DE SQL INJECTION</a:t>
            </a:r>
            <a:endParaRPr b="0" lang="pt-BR" sz="7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10215360" y="3417480"/>
            <a:ext cx="245023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Dennys Augustus Pinto de Oliveira</a:t>
            </a:r>
            <a:r>
              <a:rPr b="0" lang="pt-BR" sz="36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–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pt-BR" sz="3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dennysaug@gmail.com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Alan Marcel Fernandes de Souza</a:t>
            </a:r>
            <a:r>
              <a:rPr b="0" lang="pt-BR" sz="36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 </a:t>
            </a:r>
            <a:r>
              <a:rPr b="0" lang="pt-BR" sz="3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alan.souza@unama.br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936360" y="5473080"/>
            <a:ext cx="16018920" cy="985320"/>
          </a:xfrm>
          <a:prstGeom prst="rect">
            <a:avLst/>
          </a:prstGeom>
          <a:solidFill>
            <a:srgbClr val="92d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INTRODUÇÃO</a:t>
            </a:r>
            <a:endParaRPr b="0" lang="pt-BR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5"/>
          <p:cNvSpPr/>
          <p:nvPr/>
        </p:nvSpPr>
        <p:spPr>
          <a:xfrm>
            <a:off x="1008000" y="18720000"/>
            <a:ext cx="16018920" cy="985320"/>
          </a:xfrm>
          <a:prstGeom prst="rect">
            <a:avLst/>
          </a:prstGeom>
          <a:solidFill>
            <a:srgbClr val="92d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METODOLOGIA</a:t>
            </a:r>
            <a:endParaRPr b="0" lang="pt-BR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6"/>
          <p:cNvSpPr/>
          <p:nvPr/>
        </p:nvSpPr>
        <p:spPr>
          <a:xfrm>
            <a:off x="18702360" y="5473080"/>
            <a:ext cx="16018920" cy="985320"/>
          </a:xfrm>
          <a:prstGeom prst="rect">
            <a:avLst/>
          </a:prstGeom>
          <a:solidFill>
            <a:srgbClr val="92d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RESULTADOS</a:t>
            </a:r>
            <a:endParaRPr b="0" lang="pt-BR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7"/>
          <p:cNvSpPr/>
          <p:nvPr/>
        </p:nvSpPr>
        <p:spPr>
          <a:xfrm>
            <a:off x="19023840" y="26859240"/>
            <a:ext cx="16018920" cy="985320"/>
          </a:xfrm>
          <a:prstGeom prst="rect">
            <a:avLst/>
          </a:prstGeom>
          <a:solidFill>
            <a:srgbClr val="92d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CONCLUSÃO</a:t>
            </a:r>
            <a:endParaRPr b="0" lang="pt-BR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8"/>
          <p:cNvSpPr/>
          <p:nvPr/>
        </p:nvSpPr>
        <p:spPr>
          <a:xfrm>
            <a:off x="821160" y="36508320"/>
            <a:ext cx="34182360" cy="985320"/>
          </a:xfrm>
          <a:prstGeom prst="rect">
            <a:avLst/>
          </a:prstGeom>
          <a:solidFill>
            <a:srgbClr val="92d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REFERÊNCIAS BIBLIOGRÁFICAS</a:t>
            </a:r>
            <a:endParaRPr b="0" lang="pt-BR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9"/>
          <p:cNvSpPr/>
          <p:nvPr/>
        </p:nvSpPr>
        <p:spPr>
          <a:xfrm>
            <a:off x="958320" y="6457680"/>
            <a:ext cx="16034760" cy="650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cada dia, cresce o número de empresas que migram seus processos para plataformas computacionais com o intuito de armazenar em banco de dados (BD) as informações de maneira mais organizada, prática, acessíveis e seguras. Dessa forma, o BD se constitui como um dos bens mais valiosos de uma organização, pois, atualmente, as informações podem ser o diferencial competitivo das corporações empresariais. Portanto, é necessário proteger os dados contra ataques cibernéticos.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0"/>
          <p:cNvSpPr/>
          <p:nvPr/>
        </p:nvSpPr>
        <p:spPr>
          <a:xfrm>
            <a:off x="904320" y="20058840"/>
            <a:ext cx="16014960" cy="55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pt-BR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Quando executar o script, se escolher a opção que para 1 ou 2 será realizado uma busca utilizando o Google para capturar os hosts, resolve reCaptchas se houver, e em seguida executará o teste adicionando na url capturada =1\' or \'1\' = \'1\'' e se em alguma parte do corpo da página contiver a mensagem "You have an error in your SQL syntax", possivelmente um host vulnerável foi encontrado.</a:t>
            </a:r>
            <a:endParaRPr b="0" lang="pt-BR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1"/>
          <p:cNvSpPr/>
          <p:nvPr/>
        </p:nvSpPr>
        <p:spPr>
          <a:xfrm>
            <a:off x="18702360" y="6558120"/>
            <a:ext cx="16056720" cy="47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Após colher os resultados possivelmente vulneráveis, basta abrir o SQL Map e utilizar suas diversas opções para explorar a falha, que vão desde mostrar banco de dados e tabelas até drop table (remover a estrutura e os dados contidos em uma tabela) e drop database (remover por completo o banco de dados). Para visualizar todas as opções do SQL Map, o comando “sqlmap -help” pode ser usado.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2"/>
          <p:cNvSpPr/>
          <p:nvPr/>
        </p:nvSpPr>
        <p:spPr>
          <a:xfrm>
            <a:off x="1008000" y="31401000"/>
            <a:ext cx="16000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Figura 1 – Opções do script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3"/>
          <p:cNvSpPr/>
          <p:nvPr/>
        </p:nvSpPr>
        <p:spPr>
          <a:xfrm>
            <a:off x="22664160" y="18539640"/>
            <a:ext cx="7855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Figura 2 – Resultado do scan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4"/>
          <p:cNvSpPr/>
          <p:nvPr/>
        </p:nvSpPr>
        <p:spPr>
          <a:xfrm>
            <a:off x="19073880" y="27960840"/>
            <a:ext cx="15929640" cy="67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A ferramenta, desenvolvida em Python, permite realizar essa detecção de brechas de segurança. Além disso, ela também pode ser modificada e aplicada para outros fins, como por exemplo, demonstrar ataques de força-bruta (testar vários logins e senhas automaticamente) em websites e realizar testes de sobrecarga de banco de dados.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5"/>
          <p:cNvSpPr/>
          <p:nvPr/>
        </p:nvSpPr>
        <p:spPr>
          <a:xfrm>
            <a:off x="958320" y="37747800"/>
            <a:ext cx="34045200" cy="29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Aft>
                <a:spcPts val="601"/>
              </a:spcAft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Duffy, Christopher. Aprendendo Pentest com Python 1. ed. Tradução Edson Furmankiewicz; revisão técnica BrodTec. - São Paulo: Novatec Editora Ltda, 2016.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MDS Engenharia. 90% das empresas que perderam seus dados, fecharam dentro de 2 anos! -.  Disponível em: &lt;http://mdsengenharia.com.br/2016/09/09/ola-mundo&gt; Acesso em: 30 set. 2018.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6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Devmedia. Evitando SQL Injection em aplicações PHP. Disponível em: &lt;https://www.devmedia.com.br/evitando-sql-injection-em-aplicacoes-php/27804&gt; Acesso em: 30 set. 2018.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6"/>
          <p:cNvSpPr/>
          <p:nvPr/>
        </p:nvSpPr>
        <p:spPr>
          <a:xfrm>
            <a:off x="21087720" y="26001000"/>
            <a:ext cx="10663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Figura 3 – Resultado obtido com SQL MAP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2592000" y="25272000"/>
            <a:ext cx="11951280" cy="604080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4"/>
          <a:stretch/>
        </p:blipFill>
        <p:spPr>
          <a:xfrm>
            <a:off x="20376000" y="11529720"/>
            <a:ext cx="11303280" cy="682524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5"/>
          <a:stretch/>
        </p:blipFill>
        <p:spPr>
          <a:xfrm>
            <a:off x="20236680" y="19440000"/>
            <a:ext cx="11946600" cy="6388200"/>
          </a:xfrm>
          <a:prstGeom prst="rect">
            <a:avLst/>
          </a:prstGeom>
          <a:ln>
            <a:noFill/>
          </a:ln>
        </p:spPr>
      </p:pic>
      <p:sp>
        <p:nvSpPr>
          <p:cNvPr id="56" name="CustomShape 17"/>
          <p:cNvSpPr/>
          <p:nvPr/>
        </p:nvSpPr>
        <p:spPr>
          <a:xfrm>
            <a:off x="1048320" y="32171760"/>
            <a:ext cx="16014960" cy="283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pt-BR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A falha pode ser facilmente corrigida com a utilização de boas práticas de programação, manter softwares atualizados e tratando parâmetros que realizam operação com o banco de dados.</a:t>
            </a:r>
            <a:endParaRPr b="0" lang="pt-BR" sz="4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8"/>
          <p:cNvSpPr/>
          <p:nvPr/>
        </p:nvSpPr>
        <p:spPr>
          <a:xfrm>
            <a:off x="829080" y="13126680"/>
            <a:ext cx="16018920" cy="985320"/>
          </a:xfrm>
          <a:prstGeom prst="rect">
            <a:avLst/>
          </a:prstGeom>
          <a:solidFill>
            <a:srgbClr val="92d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OBJETIVO</a:t>
            </a:r>
            <a:endParaRPr b="0" lang="pt-BR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19"/>
          <p:cNvSpPr txBox="1"/>
          <p:nvPr/>
        </p:nvSpPr>
        <p:spPr>
          <a:xfrm>
            <a:off x="958320" y="14760000"/>
            <a:ext cx="15673680" cy="472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Este trabalho contribui com a comunidade para que ataques desse tipo sejam a cada momento menos frequentes, servindo para que administradores de sistemas web possam rever o seu código e corrigir a falha se houver, evitando assim prejuízos incalculáveis. 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2016-09-12T16:12:02Z</dcterms:created>
  <dc:creator>Charles Cabral</dc:creator>
  <dc:description/>
  <dc:language>pt-BR</dc:language>
  <cp:lastModifiedBy/>
  <dcterms:modified xsi:type="dcterms:W3CDTF">2018-10-24T23:24:02Z</dcterms:modified>
  <cp:revision>30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