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2" r:id="rId3"/>
    <p:sldId id="258" r:id="rId4"/>
    <p:sldId id="268" r:id="rId5"/>
    <p:sldId id="267" r:id="rId6"/>
    <p:sldId id="259" r:id="rId7"/>
    <p:sldId id="264" r:id="rId8"/>
    <p:sldId id="261" r:id="rId9"/>
    <p:sldId id="260"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2A53"/>
    <a:srgbClr val="AEAD17"/>
    <a:srgbClr val="357481"/>
    <a:srgbClr val="231B67"/>
    <a:srgbClr val="FFFF93"/>
    <a:srgbClr val="BFC24F"/>
    <a:srgbClr val="5F5D51"/>
    <a:srgbClr val="C2C550"/>
    <a:srgbClr val="5C0112"/>
    <a:srgbClr val="B58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17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AB5DAA5A-0763-4D8A-A9B8-4082A7F37F7E}" type="datetimeFigureOut">
              <a:rPr lang="id-ID" smtClean="0"/>
              <a:t>30/11/2020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60815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B5DAA5A-0763-4D8A-A9B8-4082A7F37F7E}" type="datetimeFigureOut">
              <a:rPr lang="id-ID" smtClean="0"/>
              <a:t>30/11/2020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642214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B5DAA5A-0763-4D8A-A9B8-4082A7F37F7E}" type="datetimeFigureOut">
              <a:rPr lang="id-ID" smtClean="0"/>
              <a:t>30/11/2020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146656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AB5DAA5A-0763-4D8A-A9B8-4082A7F37F7E}" type="datetimeFigureOut">
              <a:rPr lang="id-ID" smtClean="0"/>
              <a:t>30/11/2020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218270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DAA5A-0763-4D8A-A9B8-4082A7F37F7E}" type="datetimeFigureOut">
              <a:rPr lang="id-ID" smtClean="0"/>
              <a:t>30/11/2020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995061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AB5DAA5A-0763-4D8A-A9B8-4082A7F37F7E}" type="datetimeFigureOut">
              <a:rPr lang="id-ID" smtClean="0"/>
              <a:t>30/11/2020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341178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AB5DAA5A-0763-4D8A-A9B8-4082A7F37F7E}" type="datetimeFigureOut">
              <a:rPr lang="id-ID" smtClean="0"/>
              <a:t>30/11/2020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1063739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AB5DAA5A-0763-4D8A-A9B8-4082A7F37F7E}" type="datetimeFigureOut">
              <a:rPr lang="id-ID" smtClean="0"/>
              <a:t>30/11/2020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369455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DAA5A-0763-4D8A-A9B8-4082A7F37F7E}" type="datetimeFigureOut">
              <a:rPr lang="id-ID" smtClean="0"/>
              <a:t>30/11/2020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3406090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DAA5A-0763-4D8A-A9B8-4082A7F37F7E}" type="datetimeFigureOut">
              <a:rPr lang="id-ID" smtClean="0"/>
              <a:t>30/11/2020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44494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DAA5A-0763-4D8A-A9B8-4082A7F37F7E}" type="datetimeFigureOut">
              <a:rPr lang="id-ID" smtClean="0"/>
              <a:t>30/11/2020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03B8D76-B6BC-42E5-89BE-C672689466C3}" type="slidenum">
              <a:rPr lang="id-ID" smtClean="0"/>
              <a:t>‹#›</a:t>
            </a:fld>
            <a:endParaRPr lang="id-ID"/>
          </a:p>
        </p:txBody>
      </p:sp>
    </p:spTree>
    <p:extLst>
      <p:ext uri="{BB962C8B-B14F-4D97-AF65-F5344CB8AC3E}">
        <p14:creationId xmlns:p14="http://schemas.microsoft.com/office/powerpoint/2010/main" val="357162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DAA5A-0763-4D8A-A9B8-4082A7F37F7E}" type="datetimeFigureOut">
              <a:rPr lang="id-ID" smtClean="0"/>
              <a:t>30/11/2020</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B8D76-B6BC-42E5-89BE-C672689466C3}" type="slidenum">
              <a:rPr lang="id-ID" smtClean="0"/>
              <a:t>‹#›</a:t>
            </a:fld>
            <a:endParaRPr lang="id-ID"/>
          </a:p>
        </p:txBody>
      </p:sp>
    </p:spTree>
    <p:extLst>
      <p:ext uri="{BB962C8B-B14F-4D97-AF65-F5344CB8AC3E}">
        <p14:creationId xmlns:p14="http://schemas.microsoft.com/office/powerpoint/2010/main" val="1191848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8029"/>
          <a:stretch/>
        </p:blipFill>
        <p:spPr>
          <a:xfrm>
            <a:off x="0" y="0"/>
            <a:ext cx="12192000" cy="6858000"/>
          </a:xfrm>
        </p:spPr>
      </p:pic>
      <p:sp>
        <p:nvSpPr>
          <p:cNvPr id="5" name="Title 1"/>
          <p:cNvSpPr>
            <a:spLocks noGrp="1"/>
          </p:cNvSpPr>
          <p:nvPr>
            <p:ph type="title"/>
          </p:nvPr>
        </p:nvSpPr>
        <p:spPr>
          <a:xfrm>
            <a:off x="838200" y="572295"/>
            <a:ext cx="6934200" cy="681038"/>
          </a:xfrm>
          <a:solidFill>
            <a:schemeClr val="bg1"/>
          </a:solidFill>
        </p:spPr>
        <p:txBody>
          <a:bodyPr>
            <a:normAutofit fontScale="90000"/>
          </a:bodyPr>
          <a:lstStyle/>
          <a:p>
            <a:r>
              <a:rPr lang="en-US" dirty="0" smtClean="0">
                <a:latin typeface="Timeless" panose="02000503060000020004" pitchFamily="2" charset="0"/>
              </a:rPr>
              <a:t>Daily Aircraft Trips Prediction</a:t>
            </a:r>
            <a:endParaRPr lang="id-ID" dirty="0">
              <a:latin typeface="Timeless" panose="02000503060000020004" pitchFamily="2" charset="0"/>
            </a:endParaRPr>
          </a:p>
        </p:txBody>
      </p:sp>
      <p:sp>
        <p:nvSpPr>
          <p:cNvPr id="6" name="Title 1"/>
          <p:cNvSpPr txBox="1">
            <a:spLocks/>
          </p:cNvSpPr>
          <p:nvPr/>
        </p:nvSpPr>
        <p:spPr>
          <a:xfrm>
            <a:off x="838200" y="2124871"/>
            <a:ext cx="3987800" cy="643730"/>
          </a:xfrm>
          <a:prstGeom prst="rect">
            <a:avLst/>
          </a:prstGeom>
          <a:solidFill>
            <a:schemeClr val="bg1"/>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less" panose="02000503060000020004" pitchFamily="2" charset="0"/>
              </a:rPr>
              <a:t>During Covid-19 </a:t>
            </a:r>
            <a:endParaRPr lang="en-US" dirty="0">
              <a:latin typeface="Timeless" panose="02000503060000020004" pitchFamily="2" charset="0"/>
            </a:endParaRPr>
          </a:p>
        </p:txBody>
      </p:sp>
      <p:sp>
        <p:nvSpPr>
          <p:cNvPr id="7" name="Title 1"/>
          <p:cNvSpPr txBox="1">
            <a:spLocks/>
          </p:cNvSpPr>
          <p:nvPr/>
        </p:nvSpPr>
        <p:spPr>
          <a:xfrm>
            <a:off x="838200" y="1342233"/>
            <a:ext cx="5626100" cy="681038"/>
          </a:xfrm>
          <a:prstGeom prst="rect">
            <a:avLst/>
          </a:prstGeom>
          <a:solidFill>
            <a:schemeClr val="bg1"/>
          </a:solidFill>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less" panose="02000503060000020004" pitchFamily="2" charset="0"/>
              </a:rPr>
              <a:t>Australia Domestic Flight</a:t>
            </a:r>
            <a:endParaRPr lang="en-US" dirty="0">
              <a:latin typeface="Timeless" panose="02000503060000020004" pitchFamily="2" charset="0"/>
            </a:endParaRPr>
          </a:p>
        </p:txBody>
      </p:sp>
      <p:sp>
        <p:nvSpPr>
          <p:cNvPr id="8" name="Title 1"/>
          <p:cNvSpPr txBox="1">
            <a:spLocks/>
          </p:cNvSpPr>
          <p:nvPr/>
        </p:nvSpPr>
        <p:spPr>
          <a:xfrm>
            <a:off x="838200" y="2904333"/>
            <a:ext cx="5626100" cy="635001"/>
          </a:xfrm>
          <a:prstGeom prst="rect">
            <a:avLst/>
          </a:prstGeom>
          <a:solidFill>
            <a:schemeClr val="bg1"/>
          </a:solidFill>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less" panose="02000503060000020004" pitchFamily="2" charset="0"/>
              </a:rPr>
              <a:t>Using Machine Learning</a:t>
            </a:r>
            <a:endParaRPr lang="id-ID" dirty="0">
              <a:latin typeface="Timeless" panose="02000503060000020004" pitchFamily="2" charset="0"/>
            </a:endParaRPr>
          </a:p>
        </p:txBody>
      </p:sp>
      <p:sp>
        <p:nvSpPr>
          <p:cNvPr id="11" name="Title 1"/>
          <p:cNvSpPr txBox="1">
            <a:spLocks/>
          </p:cNvSpPr>
          <p:nvPr/>
        </p:nvSpPr>
        <p:spPr>
          <a:xfrm>
            <a:off x="838200" y="5689600"/>
            <a:ext cx="5626100" cy="499666"/>
          </a:xfrm>
          <a:prstGeom prst="rect">
            <a:avLst/>
          </a:prstGeom>
          <a:solidFill>
            <a:schemeClr val="bg1"/>
          </a:solidFill>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latin typeface="Timeless" panose="02000503060000020004" pitchFamily="2" charset="0"/>
              </a:rPr>
              <a:t>Prepared by : Denny </a:t>
            </a:r>
            <a:r>
              <a:rPr lang="en-US" dirty="0" err="1" smtClean="0">
                <a:latin typeface="Timeless" panose="02000503060000020004" pitchFamily="2" charset="0"/>
              </a:rPr>
              <a:t>Setia</a:t>
            </a:r>
            <a:r>
              <a:rPr lang="en-US" dirty="0" smtClean="0">
                <a:latin typeface="Timeless" panose="02000503060000020004" pitchFamily="2" charset="0"/>
              </a:rPr>
              <a:t> </a:t>
            </a:r>
            <a:r>
              <a:rPr lang="en-US" dirty="0" err="1" smtClean="0">
                <a:latin typeface="Timeless" panose="02000503060000020004" pitchFamily="2" charset="0"/>
              </a:rPr>
              <a:t>Dwiputra</a:t>
            </a:r>
            <a:endParaRPr lang="id-ID" dirty="0">
              <a:latin typeface="Timeless" panose="02000503060000020004" pitchFamily="2" charset="0"/>
            </a:endParaRPr>
          </a:p>
        </p:txBody>
      </p:sp>
    </p:spTree>
    <p:extLst>
      <p:ext uri="{BB962C8B-B14F-4D97-AF65-F5344CB8AC3E}">
        <p14:creationId xmlns:p14="http://schemas.microsoft.com/office/powerpoint/2010/main" val="23823298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06" t="20163" r="111" b="14613"/>
          <a:stretch/>
        </p:blipFill>
        <p:spPr>
          <a:xfrm>
            <a:off x="0" y="0"/>
            <a:ext cx="12202084" cy="4775200"/>
          </a:xfrm>
        </p:spPr>
      </p:pic>
      <p:sp>
        <p:nvSpPr>
          <p:cNvPr id="5" name="Title 1"/>
          <p:cNvSpPr txBox="1">
            <a:spLocks/>
          </p:cNvSpPr>
          <p:nvPr/>
        </p:nvSpPr>
        <p:spPr>
          <a:xfrm>
            <a:off x="1117600" y="1104900"/>
            <a:ext cx="2882900" cy="681038"/>
          </a:xfrm>
          <a:prstGeom prst="rect">
            <a:avLst/>
          </a:prstGeom>
          <a:solidFill>
            <a:schemeClr val="tx1">
              <a:alpha val="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Timeless" panose="02000503060000020004" pitchFamily="2" charset="0"/>
              </a:rPr>
              <a:t>Background of The </a:t>
            </a:r>
            <a:r>
              <a:rPr lang="en-US" sz="4000" b="1" dirty="0">
                <a:solidFill>
                  <a:schemeClr val="bg1"/>
                </a:solidFill>
                <a:latin typeface="Timeless" panose="02000503060000020004" pitchFamily="2" charset="0"/>
              </a:rPr>
              <a:t>P</a:t>
            </a:r>
            <a:r>
              <a:rPr lang="en-US" sz="4000" b="1" dirty="0" smtClean="0">
                <a:solidFill>
                  <a:schemeClr val="bg1"/>
                </a:solidFill>
                <a:latin typeface="Timeless" panose="02000503060000020004" pitchFamily="2" charset="0"/>
              </a:rPr>
              <a:t>roject</a:t>
            </a:r>
            <a:endParaRPr lang="id-ID" sz="4000" b="1" dirty="0">
              <a:solidFill>
                <a:schemeClr val="bg1"/>
              </a:solidFill>
              <a:latin typeface="Timeless" panose="02000503060000020004" pitchFamily="2" charset="0"/>
            </a:endParaRPr>
          </a:p>
        </p:txBody>
      </p:sp>
      <p:sp>
        <p:nvSpPr>
          <p:cNvPr id="6" name="Title 1"/>
          <p:cNvSpPr txBox="1">
            <a:spLocks/>
          </p:cNvSpPr>
          <p:nvPr/>
        </p:nvSpPr>
        <p:spPr>
          <a:xfrm>
            <a:off x="7620000" y="2596358"/>
            <a:ext cx="4582084" cy="4261642"/>
          </a:xfrm>
          <a:prstGeom prst="rect">
            <a:avLst/>
          </a:prstGeom>
          <a:solidFill>
            <a:srgbClr val="231B67">
              <a:alpha val="69000"/>
            </a:srgb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000" dirty="0" smtClean="0">
                <a:solidFill>
                  <a:schemeClr val="bg1"/>
                </a:solidFill>
                <a:latin typeface="Timeless" panose="02000503060000020004" pitchFamily="2" charset="0"/>
              </a:rPr>
              <a:t>But </a:t>
            </a:r>
            <a:r>
              <a:rPr lang="en-US" sz="2000" dirty="0">
                <a:solidFill>
                  <a:schemeClr val="bg1"/>
                </a:solidFill>
                <a:latin typeface="Timeless" panose="02000503060000020004" pitchFamily="2" charset="0"/>
              </a:rPr>
              <a:t>the problem is , We couldn't </a:t>
            </a:r>
            <a:r>
              <a:rPr lang="en-US" sz="2000" b="1" dirty="0">
                <a:solidFill>
                  <a:schemeClr val="bg1"/>
                </a:solidFill>
                <a:latin typeface="Timeless" panose="02000503060000020004" pitchFamily="2" charset="0"/>
              </a:rPr>
              <a:t>predict</a:t>
            </a:r>
            <a:r>
              <a:rPr lang="en-US" sz="2000" dirty="0">
                <a:solidFill>
                  <a:schemeClr val="bg1"/>
                </a:solidFill>
                <a:latin typeface="Timeless" panose="02000503060000020004" pitchFamily="2" charset="0"/>
              </a:rPr>
              <a:t> the traffic in future, we still in the </a:t>
            </a:r>
            <a:r>
              <a:rPr lang="en-US" sz="2000" b="1" dirty="0">
                <a:solidFill>
                  <a:schemeClr val="bg1"/>
                </a:solidFill>
                <a:latin typeface="Timeless" panose="02000503060000020004" pitchFamily="2" charset="0"/>
              </a:rPr>
              <a:t>anomaly year</a:t>
            </a:r>
            <a:r>
              <a:rPr lang="en-US" sz="2000" dirty="0">
                <a:solidFill>
                  <a:schemeClr val="bg1"/>
                </a:solidFill>
                <a:latin typeface="Timeless" panose="02000503060000020004" pitchFamily="2" charset="0"/>
              </a:rPr>
              <a:t>, many country make their own policy to keep their citizens safe, just like in </a:t>
            </a:r>
            <a:r>
              <a:rPr lang="en-US" sz="2000" b="1" dirty="0">
                <a:solidFill>
                  <a:schemeClr val="bg1"/>
                </a:solidFill>
                <a:latin typeface="Timeless" panose="02000503060000020004" pitchFamily="2" charset="0"/>
              </a:rPr>
              <a:t>Australia</a:t>
            </a:r>
            <a:r>
              <a:rPr lang="en-US" sz="2000" dirty="0">
                <a:solidFill>
                  <a:schemeClr val="bg1"/>
                </a:solidFill>
                <a:latin typeface="Timeless" panose="02000503060000020004" pitchFamily="2" charset="0"/>
              </a:rPr>
              <a:t>, several region make </a:t>
            </a:r>
            <a:r>
              <a:rPr lang="en-US" sz="2000" b="1" dirty="0">
                <a:solidFill>
                  <a:schemeClr val="bg1"/>
                </a:solidFill>
                <a:latin typeface="Timeless" panose="02000503060000020004" pitchFamily="2" charset="0"/>
              </a:rPr>
              <a:t>territorial </a:t>
            </a:r>
            <a:r>
              <a:rPr lang="en-US" sz="2000" b="1" dirty="0" err="1">
                <a:solidFill>
                  <a:schemeClr val="bg1"/>
                </a:solidFill>
                <a:latin typeface="Timeless" panose="02000503060000020004" pitchFamily="2" charset="0"/>
              </a:rPr>
              <a:t>quarentine</a:t>
            </a:r>
            <a:r>
              <a:rPr lang="en-US" sz="2000" dirty="0">
                <a:solidFill>
                  <a:schemeClr val="bg1"/>
                </a:solidFill>
                <a:latin typeface="Timeless" panose="02000503060000020004" pitchFamily="2" charset="0"/>
              </a:rPr>
              <a:t> to avoid the spread of the virus, so I think its </a:t>
            </a:r>
            <a:r>
              <a:rPr lang="en-US" sz="2000" b="1" dirty="0">
                <a:solidFill>
                  <a:schemeClr val="bg1"/>
                </a:solidFill>
                <a:latin typeface="Timeless" panose="02000503060000020004" pitchFamily="2" charset="0"/>
              </a:rPr>
              <a:t>useless</a:t>
            </a:r>
            <a:r>
              <a:rPr lang="en-US" sz="2000" dirty="0">
                <a:solidFill>
                  <a:schemeClr val="bg1"/>
                </a:solidFill>
                <a:latin typeface="Timeless" panose="02000503060000020004" pitchFamily="2" charset="0"/>
              </a:rPr>
              <a:t> to predict the demand of the passenger in the future and nearly the end of this year, We are still waiting for uncertainly about the safety and </a:t>
            </a:r>
            <a:r>
              <a:rPr lang="en-US" sz="2000" dirty="0" err="1">
                <a:solidFill>
                  <a:schemeClr val="bg1"/>
                </a:solidFill>
                <a:latin typeface="Timeless" panose="02000503060000020004" pitchFamily="2" charset="0"/>
              </a:rPr>
              <a:t>healty</a:t>
            </a:r>
            <a:r>
              <a:rPr lang="en-US" sz="2000" dirty="0">
                <a:solidFill>
                  <a:schemeClr val="bg1"/>
                </a:solidFill>
                <a:latin typeface="Timeless" panose="02000503060000020004" pitchFamily="2" charset="0"/>
              </a:rPr>
              <a:t> from this virus.</a:t>
            </a:r>
            <a:endParaRPr lang="id-ID" sz="2000" b="1" dirty="0">
              <a:solidFill>
                <a:schemeClr val="bg1"/>
              </a:solidFill>
              <a:latin typeface="Timeless" panose="02000503060000020004" pitchFamily="2" charset="0"/>
            </a:endParaRPr>
          </a:p>
        </p:txBody>
      </p:sp>
      <p:sp>
        <p:nvSpPr>
          <p:cNvPr id="7" name="Rectangle 6"/>
          <p:cNvSpPr/>
          <p:nvPr/>
        </p:nvSpPr>
        <p:spPr>
          <a:xfrm>
            <a:off x="1117600" y="2308156"/>
            <a:ext cx="5297714" cy="2031325"/>
          </a:xfrm>
          <a:prstGeom prst="rect">
            <a:avLst/>
          </a:prstGeom>
        </p:spPr>
        <p:txBody>
          <a:bodyPr wrap="square">
            <a:spAutoFit/>
          </a:bodyPr>
          <a:lstStyle/>
          <a:p>
            <a:r>
              <a:rPr lang="en-US" dirty="0" smtClean="0">
                <a:solidFill>
                  <a:schemeClr val="bg1"/>
                </a:solidFill>
                <a:latin typeface="Timeless" panose="02000503060000020004" pitchFamily="2" charset="0"/>
              </a:rPr>
              <a:t>Because of this </a:t>
            </a:r>
            <a:r>
              <a:rPr lang="en-US" b="1" dirty="0" smtClean="0">
                <a:solidFill>
                  <a:schemeClr val="bg1"/>
                </a:solidFill>
                <a:latin typeface="Timeless" panose="02000503060000020004" pitchFamily="2" charset="0"/>
              </a:rPr>
              <a:t>anomaly year</a:t>
            </a:r>
            <a:r>
              <a:rPr lang="en-US" dirty="0" smtClean="0">
                <a:solidFill>
                  <a:schemeClr val="bg1"/>
                </a:solidFill>
                <a:latin typeface="Timeless" panose="02000503060000020004" pitchFamily="2" charset="0"/>
              </a:rPr>
              <a:t>, The Airline Company couldn't use the historical data to predict their passengers to calculate their revenue, their fare, and how to calculate the </a:t>
            </a:r>
            <a:r>
              <a:rPr lang="en-US" b="1" dirty="0" smtClean="0">
                <a:solidFill>
                  <a:schemeClr val="bg1"/>
                </a:solidFill>
                <a:latin typeface="Timeless" panose="02000503060000020004" pitchFamily="2" charset="0"/>
              </a:rPr>
              <a:t>ticket price</a:t>
            </a:r>
            <a:r>
              <a:rPr lang="en-US" dirty="0" smtClean="0">
                <a:solidFill>
                  <a:schemeClr val="bg1"/>
                </a:solidFill>
                <a:latin typeface="Timeless" panose="02000503060000020004" pitchFamily="2" charset="0"/>
              </a:rPr>
              <a:t> from this obscurity. So they have to think more than before, but we still could predict by we take the flight traffic data as much as possible in this year.</a:t>
            </a:r>
            <a:endParaRPr lang="id-ID" dirty="0"/>
          </a:p>
        </p:txBody>
      </p:sp>
    </p:spTree>
    <p:extLst>
      <p:ext uri="{BB962C8B-B14F-4D97-AF65-F5344CB8AC3E}">
        <p14:creationId xmlns:p14="http://schemas.microsoft.com/office/powerpoint/2010/main" val="414670078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607" t="24570" r="686" b="22307"/>
          <a:stretch/>
        </p:blipFill>
        <p:spPr>
          <a:xfrm>
            <a:off x="0" y="-1"/>
            <a:ext cx="12192000" cy="4068987"/>
          </a:xfrm>
        </p:spPr>
      </p:pic>
      <p:sp>
        <p:nvSpPr>
          <p:cNvPr id="7" name="Title 1"/>
          <p:cNvSpPr txBox="1">
            <a:spLocks/>
          </p:cNvSpPr>
          <p:nvPr/>
        </p:nvSpPr>
        <p:spPr>
          <a:xfrm>
            <a:off x="1117600" y="1104900"/>
            <a:ext cx="3860800" cy="681038"/>
          </a:xfrm>
          <a:prstGeom prst="rect">
            <a:avLst/>
          </a:prstGeom>
          <a:solidFill>
            <a:schemeClr val="tx1">
              <a:alpha val="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Timeless" panose="02000503060000020004" pitchFamily="2" charset="0"/>
              </a:rPr>
              <a:t>Airline Industry in 2020</a:t>
            </a:r>
            <a:endParaRPr lang="id-ID" sz="4000" b="1" dirty="0">
              <a:solidFill>
                <a:schemeClr val="bg1"/>
              </a:solidFill>
              <a:latin typeface="Timeless" panose="02000503060000020004" pitchFamily="2" charset="0"/>
            </a:endParaRPr>
          </a:p>
        </p:txBody>
      </p:sp>
      <p:sp>
        <p:nvSpPr>
          <p:cNvPr id="11" name="Rectangle 3"/>
          <p:cNvSpPr>
            <a:spLocks noChangeArrowheads="1"/>
          </p:cNvSpPr>
          <p:nvPr/>
        </p:nvSpPr>
        <p:spPr bwMode="auto">
          <a:xfrm>
            <a:off x="1596572" y="2181026"/>
            <a:ext cx="8969829"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id-ID" altLang="id-ID" sz="2000" b="0" i="0" u="none" strike="noStrike" cap="none" normalizeH="0" baseline="0" dirty="0" smtClean="0">
                <a:ln>
                  <a:noFill/>
                </a:ln>
                <a:solidFill>
                  <a:schemeClr val="bg1"/>
                </a:solidFill>
                <a:effectLst/>
                <a:latin typeface="Arial" panose="020B0604020202020204" pitchFamily="34" charset="0"/>
              </a:rPr>
              <a:t>The worst year of the airline Industry, Covid-19 gave massive impact to every Airline Industry, They have to survive with this condition untill we find the best solution and recover as soon as possible, especially we are trying to finding and waiting for testing of the vaccine from this virus.</a:t>
            </a:r>
            <a:endParaRPr kumimoji="0" lang="id-ID" altLang="id-ID" b="0" i="0" u="none" strike="noStrike" cap="none" normalizeH="0" baseline="0" dirty="0" smtClean="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id-ID" sz="1400" b="0" i="0" u="none" strike="noStrike" cap="none" normalizeH="0" baseline="0" dirty="0" smtClean="0">
              <a:ln>
                <a:noFill/>
              </a:ln>
              <a:solidFill>
                <a:srgbClr val="000000"/>
              </a:solidFill>
              <a:effectLst/>
              <a:latin typeface="Helvetica Neue"/>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id-ID" altLang="id-ID" sz="1600" b="0" i="0" u="none" strike="noStrike" cap="none" normalizeH="0" baseline="0" dirty="0" smtClean="0">
                <a:ln>
                  <a:noFill/>
                </a:ln>
                <a:solidFill>
                  <a:srgbClr val="000000"/>
                </a:solidFill>
                <a:effectLst/>
                <a:latin typeface="Helvetica Neue"/>
              </a:rPr>
              <a:t>Several Airlines Industry have to commit that they cant survive, ask for bankruptcy protection. They have to layoff their employees because of financial problem. Several Airlines cant continue their bussines, they declared bankruptcy.</a:t>
            </a:r>
            <a:endParaRPr kumimoji="0" lang="id-ID" altLang="id-ID"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8066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1785" t="23056" r="9761" b="19774"/>
          <a:stretch/>
        </p:blipFill>
        <p:spPr>
          <a:xfrm>
            <a:off x="1596571" y="2191659"/>
            <a:ext cx="9564915" cy="3918857"/>
          </a:xfrm>
          <a:prstGeom prst="rect">
            <a:avLst/>
          </a:prstGeom>
        </p:spPr>
      </p:pic>
      <p:sp>
        <p:nvSpPr>
          <p:cNvPr id="5" name="Title 1"/>
          <p:cNvSpPr txBox="1">
            <a:spLocks/>
          </p:cNvSpPr>
          <p:nvPr/>
        </p:nvSpPr>
        <p:spPr>
          <a:xfrm>
            <a:off x="1117600" y="1104900"/>
            <a:ext cx="3860800" cy="681038"/>
          </a:xfrm>
          <a:prstGeom prst="rect">
            <a:avLst/>
          </a:prstGeom>
          <a:solidFill>
            <a:schemeClr val="tx1">
              <a:alpha val="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Timeless" panose="02000503060000020004" pitchFamily="2" charset="0"/>
              </a:rPr>
              <a:t>Airline Industry in 2020</a:t>
            </a:r>
            <a:endParaRPr lang="id-ID" sz="4000" b="1" dirty="0">
              <a:latin typeface="Timeless" panose="02000503060000020004" pitchFamily="2" charset="0"/>
            </a:endParaRPr>
          </a:p>
        </p:txBody>
      </p:sp>
    </p:spTree>
    <p:extLst>
      <p:ext uri="{BB962C8B-B14F-4D97-AF65-F5344CB8AC3E}">
        <p14:creationId xmlns:p14="http://schemas.microsoft.com/office/powerpoint/2010/main" val="44698625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2738" t="19826" r="10238" b="13634"/>
          <a:stretch/>
        </p:blipFill>
        <p:spPr>
          <a:xfrm>
            <a:off x="3803197" y="2677393"/>
            <a:ext cx="8069489" cy="3919349"/>
          </a:xfrm>
          <a:prstGeom prst="rect">
            <a:avLst/>
          </a:prstGeom>
        </p:spPr>
      </p:pic>
      <p:sp>
        <p:nvSpPr>
          <p:cNvPr id="6" name="Title 1"/>
          <p:cNvSpPr txBox="1">
            <a:spLocks/>
          </p:cNvSpPr>
          <p:nvPr/>
        </p:nvSpPr>
        <p:spPr>
          <a:xfrm>
            <a:off x="986970" y="409744"/>
            <a:ext cx="3860800" cy="1553029"/>
          </a:xfrm>
          <a:prstGeom prst="rect">
            <a:avLst/>
          </a:prstGeom>
          <a:solidFill>
            <a:schemeClr val="tx1">
              <a:alpha val="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Timeless" panose="02000503060000020004" pitchFamily="2" charset="0"/>
              </a:rPr>
              <a:t>Passenger Trends from 1984-2020</a:t>
            </a:r>
            <a:endParaRPr lang="id-ID" sz="4000" b="1" dirty="0">
              <a:latin typeface="Timeless" panose="02000503060000020004" pitchFamily="2" charset="0"/>
            </a:endParaRPr>
          </a:p>
        </p:txBody>
      </p:sp>
      <p:sp>
        <p:nvSpPr>
          <p:cNvPr id="7" name="Rectangle 3"/>
          <p:cNvSpPr>
            <a:spLocks noChangeArrowheads="1"/>
          </p:cNvSpPr>
          <p:nvPr/>
        </p:nvSpPr>
        <p:spPr bwMode="auto">
          <a:xfrm>
            <a:off x="986970" y="2164415"/>
            <a:ext cx="8955316" cy="2677656"/>
          </a:xfrm>
          <a:prstGeom prst="rect">
            <a:avLst/>
          </a:prstGeom>
          <a:solidFill>
            <a:schemeClr val="bg1">
              <a:alpha val="41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50000"/>
              </a:lnSpc>
            </a:pPr>
            <a:r>
              <a:rPr lang="en-US" sz="1600" b="1" dirty="0">
                <a:latin typeface="Timeless" panose="02000503060000020004" pitchFamily="2" charset="0"/>
              </a:rPr>
              <a:t>We could see that Corona Virus Disease 19 (Covid-19) in 2020 Obviously create a massive impact for RPKs this year and had beaten the airline </a:t>
            </a:r>
            <a:r>
              <a:rPr lang="en-US" sz="1600" b="1" dirty="0" err="1">
                <a:latin typeface="Timeless" panose="02000503060000020004" pitchFamily="2" charset="0"/>
              </a:rPr>
              <a:t>Indsutry</a:t>
            </a:r>
            <a:r>
              <a:rPr lang="en-US" sz="1600" b="1" dirty="0">
                <a:latin typeface="Timeless" panose="02000503060000020004" pitchFamily="2" charset="0"/>
              </a:rPr>
              <a:t> all around the world.</a:t>
            </a:r>
          </a:p>
          <a:p>
            <a:pPr>
              <a:lnSpc>
                <a:spcPct val="150000"/>
              </a:lnSpc>
            </a:pPr>
            <a:r>
              <a:rPr lang="en-US" sz="1600" b="1" dirty="0">
                <a:latin typeface="Timeless" panose="02000503060000020004" pitchFamily="2" charset="0"/>
              </a:rPr>
              <a:t>Airline </a:t>
            </a:r>
            <a:r>
              <a:rPr lang="en-US" sz="1600" b="1" dirty="0" err="1">
                <a:latin typeface="Timeless" panose="02000503060000020004" pitchFamily="2" charset="0"/>
              </a:rPr>
              <a:t>Bussines</a:t>
            </a:r>
            <a:r>
              <a:rPr lang="en-US" sz="1600" b="1" dirty="0">
                <a:latin typeface="Timeless" panose="02000503060000020004" pitchFamily="2" charset="0"/>
              </a:rPr>
              <a:t> is </a:t>
            </a:r>
            <a:r>
              <a:rPr lang="en-US" sz="1600" b="1" dirty="0" err="1">
                <a:latin typeface="Timeless" panose="02000503060000020004" pitchFamily="2" charset="0"/>
              </a:rPr>
              <a:t>dinamic</a:t>
            </a:r>
            <a:r>
              <a:rPr lang="en-US" sz="1600" b="1" dirty="0">
                <a:latin typeface="Timeless" panose="02000503060000020004" pitchFamily="2" charset="0"/>
              </a:rPr>
              <a:t> </a:t>
            </a:r>
            <a:r>
              <a:rPr lang="en-US" sz="1600" b="1" dirty="0" err="1">
                <a:latin typeface="Timeless" panose="02000503060000020004" pitchFamily="2" charset="0"/>
              </a:rPr>
              <a:t>bussines</a:t>
            </a:r>
            <a:r>
              <a:rPr lang="en-US" sz="1600" b="1" dirty="0">
                <a:latin typeface="Timeless" panose="02000503060000020004" pitchFamily="2" charset="0"/>
              </a:rPr>
              <a:t>, they really depends on the passenger each day, Month, and Year. By the time ,the airline industry getting bigger and bigger, as we could see </a:t>
            </a:r>
            <a:r>
              <a:rPr lang="en-US" sz="1600" b="1" dirty="0" smtClean="0">
                <a:latin typeface="Timeless" panose="02000503060000020004" pitchFamily="2" charset="0"/>
              </a:rPr>
              <a:t>there, </a:t>
            </a:r>
            <a:r>
              <a:rPr lang="en-US" sz="1600" b="1" dirty="0">
                <a:latin typeface="Timeless" panose="02000503060000020004" pitchFamily="2" charset="0"/>
              </a:rPr>
              <a:t>since 1984-2019, RPKs (Revenue Seats Kilometers) in Australia grows very quickly and becomes a promising and highly competitive </a:t>
            </a:r>
            <a:r>
              <a:rPr lang="en-US" sz="1600" b="1" dirty="0" err="1">
                <a:latin typeface="Timeless" panose="02000503060000020004" pitchFamily="2" charset="0"/>
              </a:rPr>
              <a:t>bussiness</a:t>
            </a:r>
            <a:r>
              <a:rPr lang="en-US" sz="1600" b="1" dirty="0">
                <a:latin typeface="Timeless" panose="02000503060000020004" pitchFamily="2"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id-ID" altLang="id-ID" sz="1600" b="1" i="0" u="none" strike="noStrike" cap="none" normalizeH="0" baseline="0" dirty="0" smtClean="0">
              <a:ln>
                <a:noFill/>
              </a:ln>
              <a:solidFill>
                <a:schemeClr val="tx1"/>
              </a:solidFill>
              <a:effectLst/>
              <a:latin typeface="Timeless" panose="02000503060000020004" pitchFamily="2" charset="0"/>
            </a:endParaRPr>
          </a:p>
        </p:txBody>
      </p:sp>
    </p:spTree>
    <p:extLst>
      <p:ext uri="{BB962C8B-B14F-4D97-AF65-F5344CB8AC3E}">
        <p14:creationId xmlns:p14="http://schemas.microsoft.com/office/powerpoint/2010/main" val="209496378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23333"/>
          <a:stretch/>
        </p:blipFill>
        <p:spPr>
          <a:xfrm>
            <a:off x="0" y="0"/>
            <a:ext cx="12192000" cy="5257800"/>
          </a:xfrm>
          <a:prstGeom prst="rect">
            <a:avLst/>
          </a:prstGeom>
        </p:spPr>
      </p:pic>
      <p:sp>
        <p:nvSpPr>
          <p:cNvPr id="5" name="Rectangle 4"/>
          <p:cNvSpPr/>
          <p:nvPr/>
        </p:nvSpPr>
        <p:spPr>
          <a:xfrm>
            <a:off x="752929" y="1922103"/>
            <a:ext cx="5301343" cy="3831818"/>
          </a:xfrm>
          <a:prstGeom prst="rect">
            <a:avLst/>
          </a:prstGeom>
          <a:solidFill>
            <a:srgbClr val="2F2A53">
              <a:alpha val="35000"/>
            </a:srgbClr>
          </a:solidFill>
        </p:spPr>
        <p:txBody>
          <a:bodyPr wrap="square">
            <a:spAutoFit/>
          </a:bodyPr>
          <a:lstStyle/>
          <a:p>
            <a:pPr>
              <a:lnSpc>
                <a:spcPct val="150000"/>
              </a:lnSpc>
            </a:pPr>
            <a:r>
              <a:rPr lang="en-US" b="0" i="0" dirty="0" smtClean="0">
                <a:solidFill>
                  <a:schemeClr val="bg1"/>
                </a:solidFill>
                <a:effectLst/>
                <a:latin typeface="Gadugi" panose="020B0502040204020203" pitchFamily="34" charset="0"/>
                <a:ea typeface="Gadugi" panose="020B0502040204020203" pitchFamily="34" charset="0"/>
              </a:rPr>
              <a:t>Despite of this, the airline </a:t>
            </a:r>
            <a:r>
              <a:rPr lang="en-US" b="0" i="0" dirty="0" err="1" smtClean="0">
                <a:solidFill>
                  <a:schemeClr val="bg1"/>
                </a:solidFill>
                <a:effectLst/>
                <a:latin typeface="Gadugi" panose="020B0502040204020203" pitchFamily="34" charset="0"/>
                <a:ea typeface="Gadugi" panose="020B0502040204020203" pitchFamily="34" charset="0"/>
              </a:rPr>
              <a:t>bussines</a:t>
            </a:r>
            <a:r>
              <a:rPr lang="en-US" b="0" i="0" dirty="0" smtClean="0">
                <a:solidFill>
                  <a:schemeClr val="bg1"/>
                </a:solidFill>
                <a:effectLst/>
                <a:latin typeface="Gadugi" panose="020B0502040204020203" pitchFamily="34" charset="0"/>
                <a:ea typeface="Gadugi" panose="020B0502040204020203" pitchFamily="34" charset="0"/>
              </a:rPr>
              <a:t> was destroyed because of this pandemic, people should be stayed at home to stop the spread of the virus, many Country take an action to did a </a:t>
            </a:r>
            <a:r>
              <a:rPr lang="en-US" b="1" i="0" dirty="0" smtClean="0">
                <a:solidFill>
                  <a:schemeClr val="bg1"/>
                </a:solidFill>
                <a:effectLst/>
                <a:latin typeface="Gadugi" panose="020B0502040204020203" pitchFamily="34" charset="0"/>
                <a:ea typeface="Gadugi" panose="020B0502040204020203" pitchFamily="34" charset="0"/>
              </a:rPr>
              <a:t>Lockdown</a:t>
            </a:r>
            <a:r>
              <a:rPr lang="en-US" b="0" i="0" dirty="0" smtClean="0">
                <a:solidFill>
                  <a:schemeClr val="bg1"/>
                </a:solidFill>
                <a:effectLst/>
                <a:latin typeface="Gadugi" panose="020B0502040204020203" pitchFamily="34" charset="0"/>
                <a:ea typeface="Gadugi" panose="020B0502040204020203" pitchFamily="34" charset="0"/>
              </a:rPr>
              <a:t>, All the airport decided to close flight for the safety reason, in the end of </a:t>
            </a:r>
            <a:r>
              <a:rPr lang="en-US" b="1" i="0" dirty="0" smtClean="0">
                <a:solidFill>
                  <a:schemeClr val="bg1"/>
                </a:solidFill>
                <a:effectLst/>
                <a:latin typeface="Gadugi" panose="020B0502040204020203" pitchFamily="34" charset="0"/>
                <a:ea typeface="Gadugi" panose="020B0502040204020203" pitchFamily="34" charset="0"/>
              </a:rPr>
              <a:t>third month</a:t>
            </a:r>
            <a:r>
              <a:rPr lang="en-US" b="0" i="0" dirty="0" smtClean="0">
                <a:solidFill>
                  <a:schemeClr val="bg1"/>
                </a:solidFill>
                <a:effectLst/>
                <a:latin typeface="Gadugi" panose="020B0502040204020203" pitchFamily="34" charset="0"/>
                <a:ea typeface="Gadugi" panose="020B0502040204020203" pitchFamily="34" charset="0"/>
              </a:rPr>
              <a:t> 2020, this pandemic getting bigger and couldn't be prevented, , they have to change </a:t>
            </a:r>
            <a:r>
              <a:rPr lang="en-US" b="0" i="0" dirty="0" err="1" smtClean="0">
                <a:solidFill>
                  <a:schemeClr val="bg1"/>
                </a:solidFill>
                <a:effectLst/>
                <a:latin typeface="Gadugi" panose="020B0502040204020203" pitchFamily="34" charset="0"/>
                <a:ea typeface="Gadugi" panose="020B0502040204020203" pitchFamily="34" charset="0"/>
              </a:rPr>
              <a:t>bussines</a:t>
            </a:r>
            <a:r>
              <a:rPr lang="en-US" b="0" i="0" dirty="0" smtClean="0">
                <a:solidFill>
                  <a:schemeClr val="bg1"/>
                </a:solidFill>
                <a:effectLst/>
                <a:latin typeface="Gadugi" panose="020B0502040204020203" pitchFamily="34" charset="0"/>
                <a:ea typeface="Gadugi" panose="020B0502040204020203" pitchFamily="34" charset="0"/>
              </a:rPr>
              <a:t> concept and try to save </a:t>
            </a:r>
            <a:r>
              <a:rPr lang="en-US" b="0" i="0" dirty="0" err="1" smtClean="0">
                <a:solidFill>
                  <a:schemeClr val="bg1"/>
                </a:solidFill>
                <a:effectLst/>
                <a:latin typeface="Gadugi" panose="020B0502040204020203" pitchFamily="34" charset="0"/>
                <a:ea typeface="Gadugi" panose="020B0502040204020203" pitchFamily="34" charset="0"/>
              </a:rPr>
              <a:t>thier</a:t>
            </a:r>
            <a:r>
              <a:rPr lang="en-US" b="0" i="0" dirty="0" smtClean="0">
                <a:solidFill>
                  <a:schemeClr val="bg1"/>
                </a:solidFill>
                <a:effectLst/>
                <a:latin typeface="Gadugi" panose="020B0502040204020203" pitchFamily="34" charset="0"/>
                <a:ea typeface="Gadugi" panose="020B0502040204020203" pitchFamily="34" charset="0"/>
              </a:rPr>
              <a:t> money as much as possible</a:t>
            </a:r>
            <a:endParaRPr lang="id-ID" dirty="0">
              <a:solidFill>
                <a:schemeClr val="bg1"/>
              </a:solidFill>
              <a:latin typeface="Gadugi" panose="020B0502040204020203" pitchFamily="34" charset="0"/>
              <a:ea typeface="Gadugi" panose="020B0502040204020203" pitchFamily="34" charset="0"/>
            </a:endParaRPr>
          </a:p>
        </p:txBody>
      </p:sp>
      <p:sp>
        <p:nvSpPr>
          <p:cNvPr id="6" name="Title 1"/>
          <p:cNvSpPr txBox="1">
            <a:spLocks/>
          </p:cNvSpPr>
          <p:nvPr/>
        </p:nvSpPr>
        <p:spPr>
          <a:xfrm>
            <a:off x="752929" y="415700"/>
            <a:ext cx="3860800" cy="1553029"/>
          </a:xfrm>
          <a:prstGeom prst="rect">
            <a:avLst/>
          </a:prstGeom>
          <a:solidFill>
            <a:schemeClr val="tx1">
              <a:alpha val="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solidFill>
                  <a:schemeClr val="bg1"/>
                </a:solidFill>
                <a:latin typeface="Timeless" panose="02000503060000020004" pitchFamily="2" charset="0"/>
              </a:rPr>
              <a:t>Big Problem</a:t>
            </a:r>
            <a:endParaRPr lang="id-ID" sz="4000" b="1" dirty="0">
              <a:solidFill>
                <a:schemeClr val="bg1"/>
              </a:solidFill>
              <a:latin typeface="Timeless" panose="02000503060000020004" pitchFamily="2" charset="0"/>
            </a:endParaRPr>
          </a:p>
        </p:txBody>
      </p:sp>
      <p:sp>
        <p:nvSpPr>
          <p:cNvPr id="7" name="Rectangle 6"/>
          <p:cNvSpPr/>
          <p:nvPr/>
        </p:nvSpPr>
        <p:spPr>
          <a:xfrm>
            <a:off x="6357257" y="3087975"/>
            <a:ext cx="5834743" cy="2169825"/>
          </a:xfrm>
          <a:prstGeom prst="rect">
            <a:avLst/>
          </a:prstGeom>
        </p:spPr>
        <p:txBody>
          <a:bodyPr wrap="square">
            <a:spAutoFit/>
          </a:bodyPr>
          <a:lstStyle/>
          <a:p>
            <a:pPr>
              <a:lnSpc>
                <a:spcPct val="150000"/>
              </a:lnSpc>
            </a:pPr>
            <a:r>
              <a:rPr lang="en-US" b="0" i="0" dirty="0" smtClean="0">
                <a:solidFill>
                  <a:schemeClr val="bg1"/>
                </a:solidFill>
                <a:effectLst/>
                <a:latin typeface="Gadugi" panose="020B0502040204020203" pitchFamily="34" charset="0"/>
                <a:ea typeface="Gadugi" panose="020B0502040204020203" pitchFamily="34" charset="0"/>
              </a:rPr>
              <a:t>Several Airline decided to grounded their Aircraft and the other trying hard to survive in this hard situation by change their aircraft configuration from the </a:t>
            </a:r>
            <a:r>
              <a:rPr lang="en-US" b="1" i="0" dirty="0" smtClean="0">
                <a:solidFill>
                  <a:schemeClr val="bg1"/>
                </a:solidFill>
                <a:effectLst/>
                <a:latin typeface="Gadugi" panose="020B0502040204020203" pitchFamily="34" charset="0"/>
                <a:ea typeface="Gadugi" panose="020B0502040204020203" pitchFamily="34" charset="0"/>
              </a:rPr>
              <a:t>Passenger aircraft</a:t>
            </a:r>
            <a:r>
              <a:rPr lang="en-US" b="0" i="0" dirty="0" smtClean="0">
                <a:solidFill>
                  <a:schemeClr val="bg1"/>
                </a:solidFill>
                <a:effectLst/>
                <a:latin typeface="Gadugi" panose="020B0502040204020203" pitchFamily="34" charset="0"/>
                <a:ea typeface="Gadugi" panose="020B0502040204020203" pitchFamily="34" charset="0"/>
              </a:rPr>
              <a:t> to </a:t>
            </a:r>
            <a:r>
              <a:rPr lang="en-US" b="1" i="0" dirty="0" smtClean="0">
                <a:solidFill>
                  <a:schemeClr val="bg1"/>
                </a:solidFill>
                <a:effectLst/>
                <a:latin typeface="Gadugi" panose="020B0502040204020203" pitchFamily="34" charset="0"/>
                <a:ea typeface="Gadugi" panose="020B0502040204020203" pitchFamily="34" charset="0"/>
              </a:rPr>
              <a:t>cargo aircraft</a:t>
            </a:r>
            <a:r>
              <a:rPr lang="en-US" b="0" i="0" dirty="0" smtClean="0">
                <a:solidFill>
                  <a:schemeClr val="bg1"/>
                </a:solidFill>
                <a:effectLst/>
                <a:latin typeface="Gadugi" panose="020B0502040204020203" pitchFamily="34" charset="0"/>
                <a:ea typeface="Gadugi" panose="020B0502040204020203" pitchFamily="34" charset="0"/>
              </a:rPr>
              <a:t>, but it is not an easy way to change that ! They have to spend 2.5 to 3 million USD.</a:t>
            </a:r>
            <a:endParaRPr lang="id-ID" dirty="0">
              <a:solidFill>
                <a:schemeClr val="bg1"/>
              </a:solidFill>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87450526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382" t="5637" r="531" b="34995"/>
          <a:stretch/>
        </p:blipFill>
        <p:spPr>
          <a:xfrm>
            <a:off x="-1" y="0"/>
            <a:ext cx="12192001" cy="4165600"/>
          </a:xfrm>
        </p:spPr>
      </p:pic>
      <p:sp>
        <p:nvSpPr>
          <p:cNvPr id="5" name="Title 1"/>
          <p:cNvSpPr txBox="1">
            <a:spLocks/>
          </p:cNvSpPr>
          <p:nvPr/>
        </p:nvSpPr>
        <p:spPr>
          <a:xfrm>
            <a:off x="838200" y="513216"/>
            <a:ext cx="4978400" cy="681038"/>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smtClean="0">
                <a:solidFill>
                  <a:schemeClr val="bg1"/>
                </a:solidFill>
                <a:latin typeface="Timeless" panose="02000503060000020004" pitchFamily="2" charset="0"/>
              </a:rPr>
              <a:t>Goals</a:t>
            </a:r>
            <a:endParaRPr lang="id-ID" sz="5400" b="1" dirty="0">
              <a:solidFill>
                <a:schemeClr val="bg1"/>
              </a:solidFill>
              <a:latin typeface="Timeless" panose="02000503060000020004" pitchFamily="2" charset="0"/>
            </a:endParaRPr>
          </a:p>
        </p:txBody>
      </p:sp>
      <p:sp>
        <p:nvSpPr>
          <p:cNvPr id="6" name="Title 1"/>
          <p:cNvSpPr txBox="1">
            <a:spLocks/>
          </p:cNvSpPr>
          <p:nvPr/>
        </p:nvSpPr>
        <p:spPr>
          <a:xfrm>
            <a:off x="1551214" y="1194254"/>
            <a:ext cx="7215416" cy="2515849"/>
          </a:xfrm>
          <a:prstGeom prst="rect">
            <a:avLst/>
          </a:prstGeom>
          <a:solidFill>
            <a:schemeClr val="bg1">
              <a:alpha val="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b="1" dirty="0" smtClean="0">
                <a:latin typeface="Timeless" panose="02000503060000020004" pitchFamily="2" charset="0"/>
              </a:rPr>
              <a:t>We would predict the possible aircraft trips as Efficient as Possible</a:t>
            </a:r>
            <a:endParaRPr lang="id-ID" b="1" dirty="0">
              <a:latin typeface="Timeless" panose="02000503060000020004" pitchFamily="2" charset="0"/>
            </a:endParaRPr>
          </a:p>
        </p:txBody>
      </p:sp>
      <p:sp>
        <p:nvSpPr>
          <p:cNvPr id="7" name="Title 1"/>
          <p:cNvSpPr txBox="1">
            <a:spLocks/>
          </p:cNvSpPr>
          <p:nvPr/>
        </p:nvSpPr>
        <p:spPr>
          <a:xfrm>
            <a:off x="1551214" y="3710103"/>
            <a:ext cx="6126843" cy="2759646"/>
          </a:xfrm>
          <a:prstGeom prst="rect">
            <a:avLst/>
          </a:prstGeom>
          <a:solidFill>
            <a:schemeClr val="bg1">
              <a:alpha val="20000"/>
            </a:schemeClr>
          </a:solidFill>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b="1" dirty="0">
                <a:latin typeface="Timeless" panose="02000503060000020004" pitchFamily="2" charset="0"/>
              </a:rPr>
              <a:t>In this project, We would like to predict on the next month, how many flight could be possible in a </a:t>
            </a:r>
            <a:r>
              <a:rPr lang="en-US" b="1" dirty="0" err="1">
                <a:latin typeface="Timeless" panose="02000503060000020004" pitchFamily="2" charset="0"/>
              </a:rPr>
              <a:t>spesific</a:t>
            </a:r>
            <a:r>
              <a:rPr lang="en-US" b="1" dirty="0">
                <a:latin typeface="Timeless" panose="02000503060000020004" pitchFamily="2" charset="0"/>
              </a:rPr>
              <a:t> route based on load factor the month before or the average load factor this year, with the limitation of available seat (On several Airline) because of the safety reason (Social Distancing) to reduce the spread of the virus and the most important think is to restore the customers trust to fly again over the region </a:t>
            </a:r>
            <a:r>
              <a:rPr lang="en-US" b="1" dirty="0" smtClean="0">
                <a:latin typeface="Timeless" panose="02000503060000020004" pitchFamily="2" charset="0"/>
              </a:rPr>
              <a:t>or </a:t>
            </a:r>
            <a:r>
              <a:rPr lang="en-US" b="1" dirty="0">
                <a:latin typeface="Timeless" panose="02000503060000020004" pitchFamily="2" charset="0"/>
              </a:rPr>
              <a:t>maybe over the country.</a:t>
            </a:r>
            <a:endParaRPr lang="id-ID" b="1" dirty="0">
              <a:latin typeface="Timeless" panose="02000503060000020004" pitchFamily="2" charset="0"/>
            </a:endParaRPr>
          </a:p>
        </p:txBody>
      </p:sp>
    </p:spTree>
    <p:extLst>
      <p:ext uri="{BB962C8B-B14F-4D97-AF65-F5344CB8AC3E}">
        <p14:creationId xmlns:p14="http://schemas.microsoft.com/office/powerpoint/2010/main" val="397842441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7634"/>
          <a:stretch/>
        </p:blipFill>
        <p:spPr>
          <a:xfrm>
            <a:off x="0" y="0"/>
            <a:ext cx="12192000" cy="3682322"/>
          </a:xfrm>
        </p:spPr>
      </p:pic>
      <p:sp>
        <p:nvSpPr>
          <p:cNvPr id="5" name="Rectangle 4"/>
          <p:cNvSpPr/>
          <p:nvPr/>
        </p:nvSpPr>
        <p:spPr>
          <a:xfrm>
            <a:off x="838200" y="628859"/>
            <a:ext cx="4503058" cy="2123658"/>
          </a:xfrm>
          <a:prstGeom prst="rect">
            <a:avLst/>
          </a:prstGeom>
        </p:spPr>
        <p:txBody>
          <a:bodyPr wrap="square">
            <a:spAutoFit/>
          </a:bodyPr>
          <a:lstStyle/>
          <a:p>
            <a:r>
              <a:rPr lang="en-US" sz="4400" b="1" dirty="0" smtClean="0">
                <a:solidFill>
                  <a:schemeClr val="bg1"/>
                </a:solidFill>
                <a:latin typeface="Timeless" panose="02000503060000020004" pitchFamily="2" charset="0"/>
              </a:rPr>
              <a:t>Why we should predict aircraft trips?</a:t>
            </a:r>
            <a:endParaRPr lang="id-ID" sz="4400" b="1" dirty="0">
              <a:solidFill>
                <a:schemeClr val="bg1"/>
              </a:solidFill>
              <a:latin typeface="Timeless" panose="02000503060000020004" pitchFamily="2" charset="0"/>
            </a:endParaRPr>
          </a:p>
        </p:txBody>
      </p:sp>
      <p:sp>
        <p:nvSpPr>
          <p:cNvPr id="6" name="Title 1"/>
          <p:cNvSpPr txBox="1">
            <a:spLocks/>
          </p:cNvSpPr>
          <p:nvPr/>
        </p:nvSpPr>
        <p:spPr>
          <a:xfrm>
            <a:off x="6771821" y="896554"/>
            <a:ext cx="4557034" cy="1664403"/>
          </a:xfrm>
          <a:prstGeom prst="rect">
            <a:avLst/>
          </a:prstGeom>
          <a:solidFill>
            <a:schemeClr val="bg1">
              <a:alpha val="11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sz="3200" b="1" dirty="0" smtClean="0">
                <a:solidFill>
                  <a:schemeClr val="bg1"/>
                </a:solidFill>
                <a:latin typeface="Timeless" panose="02000503060000020004" pitchFamily="2" charset="0"/>
              </a:rPr>
              <a:t>They lost a lot of money, if they fly with empty passengers. </a:t>
            </a:r>
            <a:endParaRPr lang="id-ID" sz="3200" b="1" dirty="0">
              <a:solidFill>
                <a:schemeClr val="bg1"/>
              </a:solidFill>
              <a:latin typeface="Timeless" panose="02000503060000020004" pitchFamily="2" charset="0"/>
            </a:endParaRPr>
          </a:p>
        </p:txBody>
      </p:sp>
      <p:sp>
        <p:nvSpPr>
          <p:cNvPr id="8" name="Title 1"/>
          <p:cNvSpPr txBox="1">
            <a:spLocks/>
          </p:cNvSpPr>
          <p:nvPr/>
        </p:nvSpPr>
        <p:spPr>
          <a:xfrm>
            <a:off x="838200" y="3950250"/>
            <a:ext cx="5823857" cy="2457704"/>
          </a:xfrm>
          <a:prstGeom prst="rect">
            <a:avLst/>
          </a:prstGeom>
          <a:solidFill>
            <a:schemeClr val="bg1">
              <a:alpha val="2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sz="2800" b="1" dirty="0" smtClean="0">
                <a:latin typeface="Timeless" panose="02000503060000020004" pitchFamily="2" charset="0"/>
              </a:rPr>
              <a:t>In every flight , they have to spent a lot of money (Operational Cost) </a:t>
            </a:r>
          </a:p>
          <a:p>
            <a:pPr>
              <a:lnSpc>
                <a:spcPct val="120000"/>
              </a:lnSpc>
            </a:pPr>
            <a:r>
              <a:rPr lang="en-US" sz="2800" b="1" dirty="0" smtClean="0">
                <a:latin typeface="Timeless" panose="02000503060000020004" pitchFamily="2" charset="0"/>
              </a:rPr>
              <a:t>so this year, they have to save their money as much as possible by predicting the aircraft trips in a route.</a:t>
            </a:r>
            <a:endParaRPr lang="en-US" sz="2800" b="1" dirty="0">
              <a:latin typeface="Timeless" panose="02000503060000020004" pitchFamily="2" charset="0"/>
            </a:endParaRPr>
          </a:p>
        </p:txBody>
      </p:sp>
      <p:pic>
        <p:nvPicPr>
          <p:cNvPr id="9" name="Picture 8"/>
          <p:cNvPicPr>
            <a:picLocks noChangeAspect="1"/>
          </p:cNvPicPr>
          <p:nvPr/>
        </p:nvPicPr>
        <p:blipFill rotWithShape="1">
          <a:blip r:embed="rId3"/>
          <a:srcRect l="17381" t="18609" r="37262" b="18715"/>
          <a:stretch/>
        </p:blipFill>
        <p:spPr>
          <a:xfrm>
            <a:off x="6771821" y="2752517"/>
            <a:ext cx="5420179" cy="4105483"/>
          </a:xfrm>
          <a:prstGeom prst="rect">
            <a:avLst/>
          </a:prstGeom>
        </p:spPr>
      </p:pic>
    </p:spTree>
    <p:extLst>
      <p:ext uri="{BB962C8B-B14F-4D97-AF65-F5344CB8AC3E}">
        <p14:creationId xmlns:p14="http://schemas.microsoft.com/office/powerpoint/2010/main" val="981679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25" t="644" r="520" b="13752"/>
          <a:stretch/>
        </p:blipFill>
        <p:spPr>
          <a:xfrm>
            <a:off x="0" y="0"/>
            <a:ext cx="12192000" cy="5118100"/>
          </a:xfrm>
        </p:spPr>
      </p:pic>
      <p:sp>
        <p:nvSpPr>
          <p:cNvPr id="5" name="Rectangle 4"/>
          <p:cNvSpPr/>
          <p:nvPr/>
        </p:nvSpPr>
        <p:spPr>
          <a:xfrm>
            <a:off x="3175906" y="874017"/>
            <a:ext cx="6010730" cy="1384995"/>
          </a:xfrm>
          <a:prstGeom prst="rect">
            <a:avLst/>
          </a:prstGeom>
        </p:spPr>
        <p:txBody>
          <a:bodyPr wrap="square">
            <a:spAutoFit/>
          </a:bodyPr>
          <a:lstStyle/>
          <a:p>
            <a:r>
              <a:rPr lang="en-US" sz="2800" b="0" i="0" dirty="0" smtClean="0">
                <a:solidFill>
                  <a:schemeClr val="bg1"/>
                </a:solidFill>
                <a:effectLst/>
                <a:latin typeface="Timeless" panose="02000503060000020004" pitchFamily="2" charset="0"/>
              </a:rPr>
              <a:t>The number of flight stages. A return flight counts as two aircraft trips. (frequency of flights in a month)</a:t>
            </a:r>
            <a:endParaRPr lang="id-ID" sz="2800" dirty="0">
              <a:solidFill>
                <a:schemeClr val="bg1"/>
              </a:solidFill>
              <a:latin typeface="Timeless" panose="02000503060000020004" pitchFamily="2" charset="0"/>
            </a:endParaRPr>
          </a:p>
        </p:txBody>
      </p:sp>
      <p:sp>
        <p:nvSpPr>
          <p:cNvPr id="6" name="Rectangle 5"/>
          <p:cNvSpPr/>
          <p:nvPr/>
        </p:nvSpPr>
        <p:spPr>
          <a:xfrm>
            <a:off x="838199" y="843240"/>
            <a:ext cx="3051629" cy="1446550"/>
          </a:xfrm>
          <a:prstGeom prst="rect">
            <a:avLst/>
          </a:prstGeom>
        </p:spPr>
        <p:txBody>
          <a:bodyPr wrap="square">
            <a:spAutoFit/>
          </a:bodyPr>
          <a:lstStyle/>
          <a:p>
            <a:r>
              <a:rPr lang="en-US" sz="4400" b="1" dirty="0" smtClean="0">
                <a:solidFill>
                  <a:schemeClr val="bg1"/>
                </a:solidFill>
                <a:latin typeface="Timeless" panose="02000503060000020004" pitchFamily="2" charset="0"/>
              </a:rPr>
              <a:t>Aircraft Trips</a:t>
            </a:r>
            <a:endParaRPr lang="id-ID" sz="4400" b="1" dirty="0">
              <a:solidFill>
                <a:schemeClr val="bg1"/>
              </a:solidFill>
              <a:latin typeface="Timeless" panose="02000503060000020004" pitchFamily="2" charset="0"/>
            </a:endParaRPr>
          </a:p>
        </p:txBody>
      </p:sp>
      <p:sp>
        <p:nvSpPr>
          <p:cNvPr id="7" name="Rectangle 6"/>
          <p:cNvSpPr/>
          <p:nvPr/>
        </p:nvSpPr>
        <p:spPr>
          <a:xfrm>
            <a:off x="838198" y="2927340"/>
            <a:ext cx="3051629" cy="1446550"/>
          </a:xfrm>
          <a:prstGeom prst="rect">
            <a:avLst/>
          </a:prstGeom>
        </p:spPr>
        <p:txBody>
          <a:bodyPr wrap="square">
            <a:spAutoFit/>
          </a:bodyPr>
          <a:lstStyle/>
          <a:p>
            <a:r>
              <a:rPr lang="en-US" sz="4400" b="1" dirty="0" smtClean="0">
                <a:solidFill>
                  <a:schemeClr val="bg1"/>
                </a:solidFill>
                <a:latin typeface="Timeless" panose="02000503060000020004" pitchFamily="2" charset="0"/>
              </a:rPr>
              <a:t>Load Factor</a:t>
            </a:r>
            <a:endParaRPr lang="id-ID" sz="4400" b="1" dirty="0">
              <a:solidFill>
                <a:schemeClr val="bg1"/>
              </a:solidFill>
              <a:latin typeface="Timeless" panose="02000503060000020004" pitchFamily="2" charset="0"/>
            </a:endParaRPr>
          </a:p>
        </p:txBody>
      </p:sp>
      <p:sp>
        <p:nvSpPr>
          <p:cNvPr id="8" name="Rectangle 7"/>
          <p:cNvSpPr/>
          <p:nvPr/>
        </p:nvSpPr>
        <p:spPr>
          <a:xfrm>
            <a:off x="3147784" y="2988895"/>
            <a:ext cx="6257473" cy="1384995"/>
          </a:xfrm>
          <a:prstGeom prst="rect">
            <a:avLst/>
          </a:prstGeom>
        </p:spPr>
        <p:txBody>
          <a:bodyPr wrap="square">
            <a:spAutoFit/>
          </a:bodyPr>
          <a:lstStyle/>
          <a:p>
            <a:r>
              <a:rPr lang="en-US" sz="2800" b="0" i="0" dirty="0" smtClean="0">
                <a:solidFill>
                  <a:schemeClr val="bg1"/>
                </a:solidFill>
                <a:effectLst/>
                <a:latin typeface="Timeless" panose="02000503060000020004" pitchFamily="2" charset="0"/>
              </a:rPr>
              <a:t>The total revenue passenger </a:t>
            </a:r>
            <a:r>
              <a:rPr lang="en-US" sz="2800" b="0" i="0" dirty="0" err="1" smtClean="0">
                <a:solidFill>
                  <a:schemeClr val="bg1"/>
                </a:solidFill>
                <a:effectLst/>
                <a:latin typeface="Timeless" panose="02000503060000020004" pitchFamily="2" charset="0"/>
              </a:rPr>
              <a:t>kilometres</a:t>
            </a:r>
            <a:r>
              <a:rPr lang="en-US" sz="2800" b="0" i="0" dirty="0" smtClean="0">
                <a:solidFill>
                  <a:schemeClr val="bg1"/>
                </a:solidFill>
                <a:effectLst/>
                <a:latin typeface="Timeless" panose="02000503060000020004" pitchFamily="2" charset="0"/>
              </a:rPr>
              <a:t> performed as a percentage of the total available seat </a:t>
            </a:r>
            <a:r>
              <a:rPr lang="en-US" sz="2800" b="0" i="0" dirty="0" err="1" smtClean="0">
                <a:solidFill>
                  <a:schemeClr val="bg1"/>
                </a:solidFill>
                <a:effectLst/>
                <a:latin typeface="Timeless" panose="02000503060000020004" pitchFamily="2" charset="0"/>
              </a:rPr>
              <a:t>kilometres</a:t>
            </a:r>
            <a:r>
              <a:rPr lang="en-US" sz="2800" b="0" i="0" dirty="0" smtClean="0">
                <a:solidFill>
                  <a:schemeClr val="bg1"/>
                </a:solidFill>
                <a:effectLst/>
                <a:latin typeface="Timeless" panose="02000503060000020004" pitchFamily="2" charset="0"/>
              </a:rPr>
              <a:t>.</a:t>
            </a:r>
            <a:endParaRPr lang="id-ID" sz="2800" dirty="0">
              <a:solidFill>
                <a:schemeClr val="bg1"/>
              </a:solidFill>
              <a:latin typeface="Timeless" panose="02000503060000020004" pitchFamily="2" charset="0"/>
            </a:endParaRPr>
          </a:p>
        </p:txBody>
      </p:sp>
    </p:spTree>
    <p:extLst>
      <p:ext uri="{BB962C8B-B14F-4D97-AF65-F5344CB8AC3E}">
        <p14:creationId xmlns:p14="http://schemas.microsoft.com/office/powerpoint/2010/main" val="110060668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348</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Gadugi</vt:lpstr>
      <vt:lpstr>Helvetica Neue</vt:lpstr>
      <vt:lpstr>Timeless</vt:lpstr>
      <vt:lpstr>Office Theme</vt:lpstr>
      <vt:lpstr>Daily Aircraft Trips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dennysdwiputra@outlook.com</dc:creator>
  <cp:lastModifiedBy>dennysdwiputra@outlook.com</cp:lastModifiedBy>
  <cp:revision>18</cp:revision>
  <dcterms:created xsi:type="dcterms:W3CDTF">2020-11-30T13:20:10Z</dcterms:created>
  <dcterms:modified xsi:type="dcterms:W3CDTF">2020-11-30T16:54:43Z</dcterms:modified>
</cp:coreProperties>
</file>