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74" r:id="rId3"/>
    <p:sldId id="364" r:id="rId4"/>
    <p:sldId id="308" r:id="rId5"/>
    <p:sldId id="323" r:id="rId6"/>
    <p:sldId id="324" r:id="rId7"/>
    <p:sldId id="310" r:id="rId8"/>
    <p:sldId id="325" r:id="rId9"/>
    <p:sldId id="377" r:id="rId10"/>
    <p:sldId id="326" r:id="rId11"/>
    <p:sldId id="311" r:id="rId12"/>
    <p:sldId id="327" r:id="rId13"/>
    <p:sldId id="263" r:id="rId14"/>
    <p:sldId id="358" r:id="rId15"/>
    <p:sldId id="359" r:id="rId16"/>
    <p:sldId id="360" r:id="rId17"/>
    <p:sldId id="361" r:id="rId18"/>
    <p:sldId id="362" r:id="rId19"/>
    <p:sldId id="329" r:id="rId20"/>
    <p:sldId id="313" r:id="rId21"/>
    <p:sldId id="330" r:id="rId22"/>
    <p:sldId id="298" r:id="rId23"/>
    <p:sldId id="291" r:id="rId24"/>
    <p:sldId id="337" r:id="rId25"/>
    <p:sldId id="368" r:id="rId26"/>
    <p:sldId id="341" r:id="rId27"/>
    <p:sldId id="343" r:id="rId28"/>
    <p:sldId id="333" r:id="rId29"/>
    <p:sldId id="318" r:id="rId30"/>
    <p:sldId id="346" r:id="rId31"/>
    <p:sldId id="351" r:id="rId32"/>
    <p:sldId id="352" r:id="rId33"/>
    <p:sldId id="353" r:id="rId34"/>
    <p:sldId id="354" r:id="rId35"/>
    <p:sldId id="355" r:id="rId36"/>
    <p:sldId id="356" r:id="rId37"/>
    <p:sldId id="347" r:id="rId38"/>
    <p:sldId id="348" r:id="rId39"/>
    <p:sldId id="349" r:id="rId40"/>
    <p:sldId id="369" r:id="rId41"/>
    <p:sldId id="370" r:id="rId42"/>
    <p:sldId id="371" r:id="rId43"/>
    <p:sldId id="372" r:id="rId44"/>
    <p:sldId id="374" r:id="rId45"/>
    <p:sldId id="373" r:id="rId46"/>
    <p:sldId id="375" r:id="rId47"/>
    <p:sldId id="37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179" autoAdjust="0"/>
  </p:normalViewPr>
  <p:slideViewPr>
    <p:cSldViewPr snapToGrid="0">
      <p:cViewPr varScale="1">
        <p:scale>
          <a:sx n="55" d="100"/>
          <a:sy n="55" d="100"/>
        </p:scale>
        <p:origin x="1028" y="4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FF26C-AA89-4798-B0C4-65F924388A7B}" type="datetimeFigureOut">
              <a:rPr lang="en-AU" smtClean="0"/>
              <a:t>24/10/2019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854E3-C8F6-495F-8AE0-E7F549B26649}" type="slidenum">
              <a:rPr lang="en-AU" smtClean="0"/>
              <a:t>‹#›</a:t>
            </a:fld>
            <a:endParaRPr lang="en-AU"/>
          </a:p>
        </p:txBody>
      </p:sp>
    </p:spTree>
    <p:extLst>
      <p:ext uri="{BB962C8B-B14F-4D97-AF65-F5344CB8AC3E}">
        <p14:creationId xmlns:p14="http://schemas.microsoft.com/office/powerpoint/2010/main" val="380059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Chromosomes, and strands of DNA along them</a:t>
            </a:r>
          </a:p>
          <a:p>
            <a:pPr marL="171450" indent="-171450">
              <a:buFontTx/>
              <a:buChar char="-"/>
            </a:pPr>
            <a:r>
              <a:rPr lang="en-AU" dirty="0"/>
              <a:t>Most of our DNAs are similar, there are some points on the genome where there are commonly-found differences between the DNA of humans. (red square)</a:t>
            </a:r>
          </a:p>
          <a:p>
            <a:pPr marL="171450" indent="-171450">
              <a:buFontTx/>
              <a:buChar char="-"/>
            </a:pPr>
            <a:r>
              <a:rPr lang="en-AU" dirty="0"/>
              <a:t>At these locations, we can code these variants (‘genetic variants’) by a number; 0, 1, or 2, based on the combination of acids at that base.</a:t>
            </a:r>
          </a:p>
          <a:p>
            <a:pPr marL="171450" indent="-171450">
              <a:buFontTx/>
              <a:buChar char="-"/>
            </a:pPr>
            <a:r>
              <a:rPr lang="en-AU" dirty="0"/>
              <a:t>Associate with organismal-level phenotypes</a:t>
            </a:r>
          </a:p>
          <a:p>
            <a:pPr marL="171450" indent="-171450">
              <a:buFontTx/>
              <a:buChar char="-"/>
            </a:pPr>
            <a:endParaRPr lang="en-AU" dirty="0"/>
          </a:p>
        </p:txBody>
      </p:sp>
      <p:sp>
        <p:nvSpPr>
          <p:cNvPr id="4" name="Slide Number Placeholder 3"/>
          <p:cNvSpPr>
            <a:spLocks noGrp="1"/>
          </p:cNvSpPr>
          <p:nvPr>
            <p:ph type="sldNum" sz="quarter" idx="5"/>
          </p:nvPr>
        </p:nvSpPr>
        <p:spPr/>
        <p:txBody>
          <a:bodyPr/>
          <a:lstStyle/>
          <a:p>
            <a:fld id="{E18854E3-C8F6-495F-8AE0-E7F549B26649}" type="slidenum">
              <a:rPr lang="en-AU" smtClean="0"/>
              <a:t>3</a:t>
            </a:fld>
            <a:endParaRPr lang="en-AU"/>
          </a:p>
        </p:txBody>
      </p:sp>
    </p:spTree>
    <p:extLst>
      <p:ext uri="{BB962C8B-B14F-4D97-AF65-F5344CB8AC3E}">
        <p14:creationId xmlns:p14="http://schemas.microsoft.com/office/powerpoint/2010/main" val="1220472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1:1 movement between</a:t>
            </a:r>
          </a:p>
          <a:p>
            <a:r>
              <a:rPr lang="en-AU" dirty="0"/>
              <a:t>But key reason is SPARSITY (otherwise why we bother to go from one representation to another?)</a:t>
            </a:r>
          </a:p>
        </p:txBody>
      </p:sp>
      <p:sp>
        <p:nvSpPr>
          <p:cNvPr id="4" name="Slide Number Placeholder 3"/>
          <p:cNvSpPr>
            <a:spLocks noGrp="1"/>
          </p:cNvSpPr>
          <p:nvPr>
            <p:ph type="sldNum" sz="quarter" idx="5"/>
          </p:nvPr>
        </p:nvSpPr>
        <p:spPr/>
        <p:txBody>
          <a:bodyPr/>
          <a:lstStyle/>
          <a:p>
            <a:fld id="{E18854E3-C8F6-495F-8AE0-E7F549B26649}" type="slidenum">
              <a:rPr lang="en-AU" smtClean="0"/>
              <a:t>20</a:t>
            </a:fld>
            <a:endParaRPr lang="en-AU"/>
          </a:p>
        </p:txBody>
      </p:sp>
    </p:spTree>
    <p:extLst>
      <p:ext uri="{BB962C8B-B14F-4D97-AF65-F5344CB8AC3E}">
        <p14:creationId xmlns:p14="http://schemas.microsoft.com/office/powerpoint/2010/main" val="3847967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Shrinkage, etc</a:t>
            </a:r>
          </a:p>
          <a:p>
            <a:r>
              <a:rPr lang="en-AU" dirty="0"/>
              <a:t>Beta distributed normal wp pi</a:t>
            </a:r>
          </a:p>
          <a:p>
            <a:r>
              <a:rPr lang="en-AU" dirty="0"/>
              <a:t>Delta0 wp 1 – pi (big brace thing)</a:t>
            </a:r>
          </a:p>
          <a:p>
            <a:pPr marL="171450" indent="-171450">
              <a:buFontTx/>
              <a:buChar char="-"/>
            </a:pPr>
            <a:r>
              <a:rPr lang="en-AU" dirty="0"/>
              <a:t>Make link between presence of association, and association strength to linear regression terminology.</a:t>
            </a:r>
          </a:p>
          <a:p>
            <a:pPr marL="628650" lvl="1" indent="-171450">
              <a:buFontTx/>
              <a:buChar char="-"/>
            </a:pPr>
            <a:r>
              <a:rPr lang="en-AU" dirty="0"/>
              <a:t>Gamma is the presence of association at any scale and location</a:t>
            </a:r>
          </a:p>
          <a:p>
            <a:pPr marL="628650" lvl="1" indent="-171450">
              <a:buFontTx/>
              <a:buChar char="-"/>
            </a:pPr>
            <a:r>
              <a:rPr lang="en-AU" dirty="0"/>
              <a:t>Beta measures effect of the covariate, g, and its impact on the wavelet coefficient (a function of observed counts) at any scale and location. We will now refer to this as the “effect size”</a:t>
            </a:r>
          </a:p>
          <a:p>
            <a:pPr marL="628650" lvl="1" indent="-171450">
              <a:buFontTx/>
              <a:buChar char="-"/>
            </a:pPr>
            <a:r>
              <a:rPr lang="en-AU" dirty="0"/>
              <a:t>This is the strength of association we are talking about; impact of g on the WC at a particular scale and location</a:t>
            </a:r>
          </a:p>
          <a:p>
            <a:pPr marL="628650" lvl="1" indent="-171450">
              <a:buFontTx/>
              <a:buChar char="-"/>
            </a:pPr>
            <a:r>
              <a:rPr lang="en-AU" dirty="0"/>
              <a:t>Note that this effect size, beta, is in the multiscale space, we’ll address this later</a:t>
            </a:r>
          </a:p>
          <a:p>
            <a:pPr marL="171450" indent="-171450">
              <a:buFontTx/>
              <a:buChar char="-"/>
            </a:pPr>
            <a:r>
              <a:rPr lang="en-AU" dirty="0"/>
              <a:t>EB: Pi learns sparsity from data (how much signal there is at each scale)</a:t>
            </a:r>
          </a:p>
          <a:p>
            <a:pPr marL="171450" indent="-171450">
              <a:buFontTx/>
              <a:buChar char="-"/>
            </a:pPr>
            <a:endParaRPr lang="en-AU" dirty="0"/>
          </a:p>
        </p:txBody>
      </p:sp>
      <p:sp>
        <p:nvSpPr>
          <p:cNvPr id="4" name="Slide Number Placeholder 3"/>
          <p:cNvSpPr>
            <a:spLocks noGrp="1"/>
          </p:cNvSpPr>
          <p:nvPr>
            <p:ph type="sldNum" sz="quarter" idx="5"/>
          </p:nvPr>
        </p:nvSpPr>
        <p:spPr/>
        <p:txBody>
          <a:bodyPr/>
          <a:lstStyle/>
          <a:p>
            <a:fld id="{E18854E3-C8F6-495F-8AE0-E7F549B26649}" type="slidenum">
              <a:rPr lang="en-AU" smtClean="0"/>
              <a:t>21</a:t>
            </a:fld>
            <a:endParaRPr lang="en-AU"/>
          </a:p>
        </p:txBody>
      </p:sp>
    </p:spTree>
    <p:extLst>
      <p:ext uri="{BB962C8B-B14F-4D97-AF65-F5344CB8AC3E}">
        <p14:creationId xmlns:p14="http://schemas.microsoft.com/office/powerpoint/2010/main" val="503206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FF0000"/>
                </a:solidFill>
              </a:rPr>
              <a:t>Point out the tree-shaped dependencies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FF0000"/>
                </a:solidFill>
              </a:rPr>
              <a:t>Is it clear whether we need to introduce BFs at all?</a:t>
            </a:r>
          </a:p>
          <a:p>
            <a:endParaRPr lang="en-AU" dirty="0"/>
          </a:p>
        </p:txBody>
      </p:sp>
      <p:sp>
        <p:nvSpPr>
          <p:cNvPr id="4" name="Slide Number Placeholder 3"/>
          <p:cNvSpPr>
            <a:spLocks noGrp="1"/>
          </p:cNvSpPr>
          <p:nvPr>
            <p:ph type="sldNum" sz="quarter" idx="5"/>
          </p:nvPr>
        </p:nvSpPr>
        <p:spPr/>
        <p:txBody>
          <a:bodyPr/>
          <a:lstStyle/>
          <a:p>
            <a:fld id="{E18854E3-C8F6-495F-8AE0-E7F549B26649}" type="slidenum">
              <a:rPr lang="en-AU" smtClean="0"/>
              <a:t>22</a:t>
            </a:fld>
            <a:endParaRPr lang="en-AU"/>
          </a:p>
        </p:txBody>
      </p:sp>
    </p:spTree>
    <p:extLst>
      <p:ext uri="{BB962C8B-B14F-4D97-AF65-F5344CB8AC3E}">
        <p14:creationId xmlns:p14="http://schemas.microsoft.com/office/powerpoint/2010/main" val="2914368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Just like a </a:t>
            </a:r>
            <a:r>
              <a:rPr lang="en-AU" dirty="0" err="1"/>
              <a:t>markov</a:t>
            </a:r>
            <a:r>
              <a:rPr lang="en-AU" dirty="0"/>
              <a:t> chain, but a tree-shape. Observed data depends on underlying latent state. Dependencies modelled on latent state – but only dependent on state of its parent (Markovian in that sense)</a:t>
            </a:r>
          </a:p>
        </p:txBody>
      </p:sp>
      <p:sp>
        <p:nvSpPr>
          <p:cNvPr id="4" name="Slide Number Placeholder 3"/>
          <p:cNvSpPr>
            <a:spLocks noGrp="1"/>
          </p:cNvSpPr>
          <p:nvPr>
            <p:ph type="sldNum" sz="quarter" idx="5"/>
          </p:nvPr>
        </p:nvSpPr>
        <p:spPr/>
        <p:txBody>
          <a:bodyPr/>
          <a:lstStyle/>
          <a:p>
            <a:fld id="{E18854E3-C8F6-495F-8AE0-E7F549B26649}" type="slidenum">
              <a:rPr lang="en-AU" smtClean="0"/>
              <a:t>24</a:t>
            </a:fld>
            <a:endParaRPr lang="en-AU"/>
          </a:p>
        </p:txBody>
      </p:sp>
    </p:spTree>
    <p:extLst>
      <p:ext uri="{BB962C8B-B14F-4D97-AF65-F5344CB8AC3E}">
        <p14:creationId xmlns:p14="http://schemas.microsoft.com/office/powerpoint/2010/main" val="2559426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Note what this means for tying</a:t>
            </a:r>
          </a:p>
          <a:p>
            <a:endParaRPr lang="en-AU" dirty="0"/>
          </a:p>
          <a:p>
            <a:r>
              <a:rPr lang="en-AU" dirty="0"/>
              <a:t>In our case, Markov Tree imposes dependencies on the states. Probability of states depends only on the probability of their parent.</a:t>
            </a:r>
          </a:p>
          <a:p>
            <a:r>
              <a:rPr lang="en-AU" dirty="0"/>
              <a:t>Joint distribution no longer factorises into its products, but Markov structure makes it easy to evaluate.</a:t>
            </a:r>
          </a:p>
          <a:p>
            <a:r>
              <a:rPr lang="en-AU" dirty="0"/>
              <a:t>Required hyperparameters are…tied at scale level</a:t>
            </a:r>
          </a:p>
          <a:p>
            <a:r>
              <a:rPr lang="en-AU" dirty="0"/>
              <a:t>We will model coefficient at the 0-th scale as independent of all others (other variations to this can be found in Crouse et al)</a:t>
            </a:r>
          </a:p>
          <a:p>
            <a:r>
              <a:rPr lang="en-AU" dirty="0"/>
              <a:t>Omit discussion of it for now – no dependencies means it’s treated the same as in </a:t>
            </a:r>
            <a:r>
              <a:rPr lang="en-AU" dirty="0" err="1"/>
              <a:t>WaveQTL</a:t>
            </a:r>
            <a:endParaRPr lang="en-AU" dirty="0"/>
          </a:p>
        </p:txBody>
      </p:sp>
      <p:sp>
        <p:nvSpPr>
          <p:cNvPr id="4" name="Slide Number Placeholder 3"/>
          <p:cNvSpPr>
            <a:spLocks noGrp="1"/>
          </p:cNvSpPr>
          <p:nvPr>
            <p:ph type="sldNum" sz="quarter" idx="5"/>
          </p:nvPr>
        </p:nvSpPr>
        <p:spPr/>
        <p:txBody>
          <a:bodyPr/>
          <a:lstStyle/>
          <a:p>
            <a:fld id="{E18854E3-C8F6-495F-8AE0-E7F549B26649}" type="slidenum">
              <a:rPr lang="en-AU" smtClean="0"/>
              <a:t>25</a:t>
            </a:fld>
            <a:endParaRPr lang="en-AU"/>
          </a:p>
        </p:txBody>
      </p:sp>
    </p:spTree>
    <p:extLst>
      <p:ext uri="{BB962C8B-B14F-4D97-AF65-F5344CB8AC3E}">
        <p14:creationId xmlns:p14="http://schemas.microsoft.com/office/powerpoint/2010/main" val="802969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Beta depends on gamma. Model the structure using a tree-based prior. Directly model dependencies between the association signals, gamma, and indirectly model dependencies between effect sizes at different scales, beta.</a:t>
            </a:r>
          </a:p>
          <a:p>
            <a:r>
              <a:rPr lang="en-AU" dirty="0"/>
              <a:t>The observed data are the WCs, and they will help us parameterise gamma and beta at each scale.</a:t>
            </a:r>
          </a:p>
        </p:txBody>
      </p:sp>
      <p:sp>
        <p:nvSpPr>
          <p:cNvPr id="4" name="Slide Number Placeholder 3"/>
          <p:cNvSpPr>
            <a:spLocks noGrp="1"/>
          </p:cNvSpPr>
          <p:nvPr>
            <p:ph type="sldNum" sz="quarter" idx="5"/>
          </p:nvPr>
        </p:nvSpPr>
        <p:spPr/>
        <p:txBody>
          <a:bodyPr/>
          <a:lstStyle/>
          <a:p>
            <a:fld id="{E18854E3-C8F6-495F-8AE0-E7F549B26649}" type="slidenum">
              <a:rPr lang="en-AU" smtClean="0"/>
              <a:t>26</a:t>
            </a:fld>
            <a:endParaRPr lang="en-AU"/>
          </a:p>
        </p:txBody>
      </p:sp>
    </p:spTree>
    <p:extLst>
      <p:ext uri="{BB962C8B-B14F-4D97-AF65-F5344CB8AC3E}">
        <p14:creationId xmlns:p14="http://schemas.microsoft.com/office/powerpoint/2010/main" val="310251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Dependencies mean it’s more difficult to calculate, say, variance. Easier just to sample from the posterior for now.</a:t>
            </a:r>
          </a:p>
        </p:txBody>
      </p:sp>
      <p:sp>
        <p:nvSpPr>
          <p:cNvPr id="4" name="Slide Number Placeholder 3"/>
          <p:cNvSpPr>
            <a:spLocks noGrp="1"/>
          </p:cNvSpPr>
          <p:nvPr>
            <p:ph type="sldNum" sz="quarter" idx="5"/>
          </p:nvPr>
        </p:nvSpPr>
        <p:spPr/>
        <p:txBody>
          <a:bodyPr/>
          <a:lstStyle/>
          <a:p>
            <a:fld id="{E18854E3-C8F6-495F-8AE0-E7F549B26649}" type="slidenum">
              <a:rPr lang="en-AU" smtClean="0"/>
              <a:t>27</a:t>
            </a:fld>
            <a:endParaRPr lang="en-AU"/>
          </a:p>
        </p:txBody>
      </p:sp>
    </p:spTree>
    <p:extLst>
      <p:ext uri="{BB962C8B-B14F-4D97-AF65-F5344CB8AC3E}">
        <p14:creationId xmlns:p14="http://schemas.microsoft.com/office/powerpoint/2010/main" val="217555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Link the effect size and the </a:t>
            </a:r>
            <a:r>
              <a:rPr lang="en-AU" dirty="0" err="1"/>
              <a:t>alpha_b</a:t>
            </a:r>
            <a:r>
              <a:rPr lang="en-AU" dirty="0"/>
              <a:t> in the previous slide</a:t>
            </a:r>
          </a:p>
          <a:p>
            <a:pPr marL="171450" indent="-171450">
              <a:buFontTx/>
              <a:buChar char="-"/>
            </a:pPr>
            <a:r>
              <a:rPr lang="en-AU" dirty="0"/>
              <a:t>Include a p-value on the title</a:t>
            </a:r>
          </a:p>
        </p:txBody>
      </p:sp>
      <p:sp>
        <p:nvSpPr>
          <p:cNvPr id="4" name="Slide Number Placeholder 3"/>
          <p:cNvSpPr>
            <a:spLocks noGrp="1"/>
          </p:cNvSpPr>
          <p:nvPr>
            <p:ph type="sldNum" sz="quarter" idx="5"/>
          </p:nvPr>
        </p:nvSpPr>
        <p:spPr/>
        <p:txBody>
          <a:bodyPr/>
          <a:lstStyle/>
          <a:p>
            <a:fld id="{E18854E3-C8F6-495F-8AE0-E7F549B26649}" type="slidenum">
              <a:rPr lang="en-AU" smtClean="0"/>
              <a:t>28</a:t>
            </a:fld>
            <a:endParaRPr lang="en-AU"/>
          </a:p>
        </p:txBody>
      </p:sp>
    </p:spTree>
    <p:extLst>
      <p:ext uri="{BB962C8B-B14F-4D97-AF65-F5344CB8AC3E}">
        <p14:creationId xmlns:p14="http://schemas.microsoft.com/office/powerpoint/2010/main" val="4083132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get an idea of what length and strength means, let’s look at a typical </a:t>
            </a:r>
            <a:r>
              <a:rPr lang="en-AU" dirty="0" err="1"/>
              <a:t>WaveQTL</a:t>
            </a:r>
            <a:r>
              <a:rPr lang="en-AU" dirty="0"/>
              <a:t> and </a:t>
            </a:r>
            <a:r>
              <a:rPr lang="en-AU" dirty="0" err="1"/>
              <a:t>WaveQTL</a:t>
            </a:r>
            <a:r>
              <a:rPr lang="en-AU" dirty="0"/>
              <a:t>-HMT data space effect size output</a:t>
            </a:r>
          </a:p>
        </p:txBody>
      </p:sp>
      <p:sp>
        <p:nvSpPr>
          <p:cNvPr id="4" name="Slide Number Placeholder 3"/>
          <p:cNvSpPr>
            <a:spLocks noGrp="1"/>
          </p:cNvSpPr>
          <p:nvPr>
            <p:ph type="sldNum" sz="quarter" idx="5"/>
          </p:nvPr>
        </p:nvSpPr>
        <p:spPr/>
        <p:txBody>
          <a:bodyPr/>
          <a:lstStyle/>
          <a:p>
            <a:fld id="{E18854E3-C8F6-495F-8AE0-E7F549B26649}" type="slidenum">
              <a:rPr lang="en-AU" smtClean="0"/>
              <a:t>30</a:t>
            </a:fld>
            <a:endParaRPr lang="en-AU"/>
          </a:p>
        </p:txBody>
      </p:sp>
    </p:spTree>
    <p:extLst>
      <p:ext uri="{BB962C8B-B14F-4D97-AF65-F5344CB8AC3E}">
        <p14:creationId xmlns:p14="http://schemas.microsoft.com/office/powerpoint/2010/main" val="1551571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FF0000"/>
                </a:solidFill>
              </a:rPr>
              <a:t>Rescale this image so it’s more wide, less thin</a:t>
            </a:r>
          </a:p>
          <a:p>
            <a:endParaRPr lang="en-AU" dirty="0"/>
          </a:p>
        </p:txBody>
      </p:sp>
      <p:sp>
        <p:nvSpPr>
          <p:cNvPr id="4" name="Slide Number Placeholder 3"/>
          <p:cNvSpPr>
            <a:spLocks noGrp="1"/>
          </p:cNvSpPr>
          <p:nvPr>
            <p:ph type="sldNum" sz="quarter" idx="5"/>
          </p:nvPr>
        </p:nvSpPr>
        <p:spPr/>
        <p:txBody>
          <a:bodyPr/>
          <a:lstStyle/>
          <a:p>
            <a:fld id="{E18854E3-C8F6-495F-8AE0-E7F549B26649}" type="slidenum">
              <a:rPr lang="en-AU" smtClean="0"/>
              <a:t>31</a:t>
            </a:fld>
            <a:endParaRPr lang="en-AU"/>
          </a:p>
        </p:txBody>
      </p:sp>
    </p:spTree>
    <p:extLst>
      <p:ext uri="{BB962C8B-B14F-4D97-AF65-F5344CB8AC3E}">
        <p14:creationId xmlns:p14="http://schemas.microsoft.com/office/powerpoint/2010/main" val="4207557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The DNA in our cells are packed in a chromatin structure, most of the DNA is not accessible</a:t>
            </a:r>
          </a:p>
          <a:p>
            <a:pPr marL="171450" indent="-171450">
              <a:buFontTx/>
              <a:buChar char="-"/>
            </a:pPr>
            <a:r>
              <a:rPr lang="en-AU" dirty="0"/>
              <a:t>So the behaviour we are investigating is how accessible the DNA is at any location along the genome (accessible to other proteins which stimulate genetic processes)</a:t>
            </a:r>
          </a:p>
          <a:p>
            <a:pPr marL="171450" indent="-171450">
              <a:buFontTx/>
              <a:buChar char="-"/>
            </a:pPr>
            <a:r>
              <a:rPr lang="en-AU" dirty="0"/>
              <a:t>Plays important role by regulating DNA behaviour during cell replication and protecting it from damage</a:t>
            </a:r>
          </a:p>
        </p:txBody>
      </p:sp>
      <p:sp>
        <p:nvSpPr>
          <p:cNvPr id="4" name="Slide Number Placeholder 3"/>
          <p:cNvSpPr>
            <a:spLocks noGrp="1"/>
          </p:cNvSpPr>
          <p:nvPr>
            <p:ph type="sldNum" sz="quarter" idx="5"/>
          </p:nvPr>
        </p:nvSpPr>
        <p:spPr/>
        <p:txBody>
          <a:bodyPr/>
          <a:lstStyle/>
          <a:p>
            <a:fld id="{E18854E3-C8F6-495F-8AE0-E7F549B26649}" type="slidenum">
              <a:rPr lang="en-AU" smtClean="0"/>
              <a:t>4</a:t>
            </a:fld>
            <a:endParaRPr lang="en-AU"/>
          </a:p>
        </p:txBody>
      </p:sp>
    </p:spTree>
    <p:extLst>
      <p:ext uri="{BB962C8B-B14F-4D97-AF65-F5344CB8AC3E}">
        <p14:creationId xmlns:p14="http://schemas.microsoft.com/office/powerpoint/2010/main" val="2012774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Compare two models at how well they detect effects we have created (or not) in the dataset</a:t>
            </a:r>
          </a:p>
          <a:p>
            <a:pPr marL="171450" indent="-171450">
              <a:buFontTx/>
              <a:buChar char="-"/>
            </a:pPr>
            <a:r>
              <a:rPr lang="en-AU" dirty="0"/>
              <a:t>Detection; based on thresholding the likelihood test statistic</a:t>
            </a:r>
          </a:p>
          <a:p>
            <a:pPr marL="171450" indent="-171450">
              <a:buFontTx/>
              <a:buChar char="-"/>
            </a:pPr>
            <a:r>
              <a:rPr lang="en-AU" dirty="0"/>
              <a:t>Test at all possible threshold variations to plot out an ROC curve</a:t>
            </a:r>
          </a:p>
        </p:txBody>
      </p:sp>
      <p:sp>
        <p:nvSpPr>
          <p:cNvPr id="4" name="Slide Number Placeholder 3"/>
          <p:cNvSpPr>
            <a:spLocks noGrp="1"/>
          </p:cNvSpPr>
          <p:nvPr>
            <p:ph type="sldNum" sz="quarter" idx="5"/>
          </p:nvPr>
        </p:nvSpPr>
        <p:spPr/>
        <p:txBody>
          <a:bodyPr/>
          <a:lstStyle/>
          <a:p>
            <a:fld id="{E18854E3-C8F6-495F-8AE0-E7F549B26649}" type="slidenum">
              <a:rPr lang="en-AU" smtClean="0"/>
              <a:t>32</a:t>
            </a:fld>
            <a:endParaRPr lang="en-AU"/>
          </a:p>
        </p:txBody>
      </p:sp>
    </p:spTree>
    <p:extLst>
      <p:ext uri="{BB962C8B-B14F-4D97-AF65-F5344CB8AC3E}">
        <p14:creationId xmlns:p14="http://schemas.microsoft.com/office/powerpoint/2010/main" val="1398515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FF0000"/>
                </a:solidFill>
              </a:rPr>
              <a:t>Re-think the conclusion?</a:t>
            </a:r>
          </a:p>
          <a:p>
            <a:endParaRPr lang="en-AU" dirty="0"/>
          </a:p>
        </p:txBody>
      </p:sp>
      <p:sp>
        <p:nvSpPr>
          <p:cNvPr id="4" name="Slide Number Placeholder 3"/>
          <p:cNvSpPr>
            <a:spLocks noGrp="1"/>
          </p:cNvSpPr>
          <p:nvPr>
            <p:ph type="sldNum" sz="quarter" idx="5"/>
          </p:nvPr>
        </p:nvSpPr>
        <p:spPr/>
        <p:txBody>
          <a:bodyPr/>
          <a:lstStyle/>
          <a:p>
            <a:fld id="{E18854E3-C8F6-495F-8AE0-E7F549B26649}" type="slidenum">
              <a:rPr lang="en-AU" smtClean="0"/>
              <a:t>37</a:t>
            </a:fld>
            <a:endParaRPr lang="en-AU"/>
          </a:p>
        </p:txBody>
      </p:sp>
    </p:spTree>
    <p:extLst>
      <p:ext uri="{BB962C8B-B14F-4D97-AF65-F5344CB8AC3E}">
        <p14:creationId xmlns:p14="http://schemas.microsoft.com/office/powerpoint/2010/main" val="2039759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More a conclusion, than a summary (talk about the conclusions we found (we implemented, simulated data, found x result))</a:t>
            </a:r>
          </a:p>
        </p:txBody>
      </p:sp>
      <p:sp>
        <p:nvSpPr>
          <p:cNvPr id="4" name="Slide Number Placeholder 3"/>
          <p:cNvSpPr>
            <a:spLocks noGrp="1"/>
          </p:cNvSpPr>
          <p:nvPr>
            <p:ph type="sldNum" sz="quarter" idx="5"/>
          </p:nvPr>
        </p:nvSpPr>
        <p:spPr/>
        <p:txBody>
          <a:bodyPr/>
          <a:lstStyle/>
          <a:p>
            <a:fld id="{E18854E3-C8F6-495F-8AE0-E7F549B26649}" type="slidenum">
              <a:rPr lang="en-AU" smtClean="0"/>
              <a:t>38</a:t>
            </a:fld>
            <a:endParaRPr lang="en-AU"/>
          </a:p>
        </p:txBody>
      </p:sp>
    </p:spTree>
    <p:extLst>
      <p:ext uri="{BB962C8B-B14F-4D97-AF65-F5344CB8AC3E}">
        <p14:creationId xmlns:p14="http://schemas.microsoft.com/office/powerpoint/2010/main" val="4251035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Real data analysis; re-analyse </a:t>
            </a:r>
            <a:r>
              <a:rPr lang="en-AU" dirty="0" err="1"/>
              <a:t>Degner’s</a:t>
            </a:r>
            <a:r>
              <a:rPr lang="en-AU" dirty="0"/>
              <a:t> dataset (was already analysed in </a:t>
            </a:r>
            <a:r>
              <a:rPr lang="en-AU" dirty="0" err="1"/>
              <a:t>WaveQTL</a:t>
            </a:r>
            <a:r>
              <a:rPr lang="en-AU" dirty="0"/>
              <a:t>) and aim to identify new genotypic variants which are associated with molecular-level phenotypes</a:t>
            </a:r>
          </a:p>
        </p:txBody>
      </p:sp>
      <p:sp>
        <p:nvSpPr>
          <p:cNvPr id="4" name="Slide Number Placeholder 3"/>
          <p:cNvSpPr>
            <a:spLocks noGrp="1"/>
          </p:cNvSpPr>
          <p:nvPr>
            <p:ph type="sldNum" sz="quarter" idx="5"/>
          </p:nvPr>
        </p:nvSpPr>
        <p:spPr/>
        <p:txBody>
          <a:bodyPr/>
          <a:lstStyle/>
          <a:p>
            <a:fld id="{E18854E3-C8F6-495F-8AE0-E7F549B26649}" type="slidenum">
              <a:rPr lang="en-AU" smtClean="0"/>
              <a:t>39</a:t>
            </a:fld>
            <a:endParaRPr lang="en-AU"/>
          </a:p>
        </p:txBody>
      </p:sp>
    </p:spTree>
    <p:extLst>
      <p:ext uri="{BB962C8B-B14F-4D97-AF65-F5344CB8AC3E}">
        <p14:creationId xmlns:p14="http://schemas.microsoft.com/office/powerpoint/2010/main" val="347672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FF0000"/>
                </a:solidFill>
              </a:rPr>
              <a:t>Re-think the conclusion?</a:t>
            </a:r>
          </a:p>
          <a:p>
            <a:endParaRPr lang="en-AU" dirty="0"/>
          </a:p>
        </p:txBody>
      </p:sp>
      <p:sp>
        <p:nvSpPr>
          <p:cNvPr id="4" name="Slide Number Placeholder 3"/>
          <p:cNvSpPr>
            <a:spLocks noGrp="1"/>
          </p:cNvSpPr>
          <p:nvPr>
            <p:ph type="sldNum" sz="quarter" idx="5"/>
          </p:nvPr>
        </p:nvSpPr>
        <p:spPr/>
        <p:txBody>
          <a:bodyPr/>
          <a:lstStyle/>
          <a:p>
            <a:fld id="{E18854E3-C8F6-495F-8AE0-E7F549B26649}" type="slidenum">
              <a:rPr lang="en-AU" smtClean="0"/>
              <a:t>40</a:t>
            </a:fld>
            <a:endParaRPr lang="en-AU"/>
          </a:p>
        </p:txBody>
      </p:sp>
    </p:spTree>
    <p:extLst>
      <p:ext uri="{BB962C8B-B14F-4D97-AF65-F5344CB8AC3E}">
        <p14:creationId xmlns:p14="http://schemas.microsoft.com/office/powerpoint/2010/main" val="1188284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Granular = high-resolution</a:t>
            </a:r>
          </a:p>
          <a:p>
            <a:pPr marL="171450" indent="-171450">
              <a:buFontTx/>
              <a:buChar char="-"/>
            </a:pPr>
            <a:r>
              <a:rPr lang="en-AU" dirty="0"/>
              <a:t>How accessible is chromatin, at any base along the genome?</a:t>
            </a:r>
          </a:p>
        </p:txBody>
      </p:sp>
      <p:sp>
        <p:nvSpPr>
          <p:cNvPr id="4" name="Slide Number Placeholder 3"/>
          <p:cNvSpPr>
            <a:spLocks noGrp="1"/>
          </p:cNvSpPr>
          <p:nvPr>
            <p:ph type="sldNum" sz="quarter" idx="5"/>
          </p:nvPr>
        </p:nvSpPr>
        <p:spPr/>
        <p:txBody>
          <a:bodyPr/>
          <a:lstStyle/>
          <a:p>
            <a:fld id="{E18854E3-C8F6-495F-8AE0-E7F549B26649}" type="slidenum">
              <a:rPr lang="en-AU" smtClean="0"/>
              <a:t>6</a:t>
            </a:fld>
            <a:endParaRPr lang="en-AU"/>
          </a:p>
        </p:txBody>
      </p:sp>
    </p:spTree>
    <p:extLst>
      <p:ext uri="{BB962C8B-B14F-4D97-AF65-F5344CB8AC3E}">
        <p14:creationId xmlns:p14="http://schemas.microsoft.com/office/powerpoint/2010/main" val="493814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dirty="0"/>
              <a:t>Identifying genetic variants which are associated with the molecular-level phenotype (sequence of counts)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dirty="0"/>
              <a:t>How would a 0, 1 or 2 significantly effect the sequence of counts (shape of this function) we observe in a particular individual?</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AU" dirty="0"/>
          </a:p>
          <a:p>
            <a:endParaRPr lang="en-AU" dirty="0"/>
          </a:p>
        </p:txBody>
      </p:sp>
      <p:sp>
        <p:nvSpPr>
          <p:cNvPr id="4" name="Slide Number Placeholder 3"/>
          <p:cNvSpPr>
            <a:spLocks noGrp="1"/>
          </p:cNvSpPr>
          <p:nvPr>
            <p:ph type="sldNum" sz="quarter" idx="5"/>
          </p:nvPr>
        </p:nvSpPr>
        <p:spPr/>
        <p:txBody>
          <a:bodyPr/>
          <a:lstStyle/>
          <a:p>
            <a:fld id="{E18854E3-C8F6-495F-8AE0-E7F549B26649}" type="slidenum">
              <a:rPr lang="en-AU" smtClean="0"/>
              <a:t>7</a:t>
            </a:fld>
            <a:endParaRPr lang="en-AU"/>
          </a:p>
        </p:txBody>
      </p:sp>
    </p:spTree>
    <p:extLst>
      <p:ext uri="{BB962C8B-B14F-4D97-AF65-F5344CB8AC3E}">
        <p14:creationId xmlns:p14="http://schemas.microsoft.com/office/powerpoint/2010/main" val="1450175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Can see differences; e.g. 0 results in a lot more accessibility in the middle than 2</a:t>
            </a:r>
          </a:p>
          <a:p>
            <a:pPr marL="0" indent="0">
              <a:buFontTx/>
              <a:buNone/>
            </a:pPr>
            <a:endParaRPr lang="en-AU" dirty="0"/>
          </a:p>
        </p:txBody>
      </p:sp>
      <p:sp>
        <p:nvSpPr>
          <p:cNvPr id="4" name="Slide Number Placeholder 3"/>
          <p:cNvSpPr>
            <a:spLocks noGrp="1"/>
          </p:cNvSpPr>
          <p:nvPr>
            <p:ph type="sldNum" sz="quarter" idx="5"/>
          </p:nvPr>
        </p:nvSpPr>
        <p:spPr/>
        <p:txBody>
          <a:bodyPr/>
          <a:lstStyle/>
          <a:p>
            <a:fld id="{E18854E3-C8F6-495F-8AE0-E7F549B26649}" type="slidenum">
              <a:rPr lang="en-AU" smtClean="0"/>
              <a:t>8</a:t>
            </a:fld>
            <a:endParaRPr lang="en-AU"/>
          </a:p>
        </p:txBody>
      </p:sp>
    </p:spTree>
    <p:extLst>
      <p:ext uri="{BB962C8B-B14F-4D97-AF65-F5344CB8AC3E}">
        <p14:creationId xmlns:p14="http://schemas.microsoft.com/office/powerpoint/2010/main" val="3992840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AU" dirty="0"/>
          </a:p>
        </p:txBody>
      </p:sp>
      <p:sp>
        <p:nvSpPr>
          <p:cNvPr id="4" name="Slide Number Placeholder 3"/>
          <p:cNvSpPr>
            <a:spLocks noGrp="1"/>
          </p:cNvSpPr>
          <p:nvPr>
            <p:ph type="sldNum" sz="quarter" idx="5"/>
          </p:nvPr>
        </p:nvSpPr>
        <p:spPr/>
        <p:txBody>
          <a:bodyPr/>
          <a:lstStyle/>
          <a:p>
            <a:fld id="{E18854E3-C8F6-495F-8AE0-E7F549B26649}" type="slidenum">
              <a:rPr lang="en-AU" smtClean="0"/>
              <a:t>9</a:t>
            </a:fld>
            <a:endParaRPr lang="en-AU"/>
          </a:p>
        </p:txBody>
      </p:sp>
    </p:spTree>
    <p:extLst>
      <p:ext uri="{BB962C8B-B14F-4D97-AF65-F5344CB8AC3E}">
        <p14:creationId xmlns:p14="http://schemas.microsoft.com/office/powerpoint/2010/main" val="1986657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1 is any association, anywhere along the region, at all? G = 0,1,2 change the nature of the accessibility anywhere?</a:t>
            </a:r>
          </a:p>
          <a:p>
            <a:pPr marL="171450" indent="-171450">
              <a:buFontTx/>
              <a:buChar char="-"/>
            </a:pPr>
            <a:r>
              <a:rPr lang="en-AU" dirty="0"/>
              <a:t>2 really answers the question of, if so, where? We do this by measuring the association strength at each base</a:t>
            </a:r>
          </a:p>
        </p:txBody>
      </p:sp>
      <p:sp>
        <p:nvSpPr>
          <p:cNvPr id="4" name="Slide Number Placeholder 3"/>
          <p:cNvSpPr>
            <a:spLocks noGrp="1"/>
          </p:cNvSpPr>
          <p:nvPr>
            <p:ph type="sldNum" sz="quarter" idx="5"/>
          </p:nvPr>
        </p:nvSpPr>
        <p:spPr/>
        <p:txBody>
          <a:bodyPr/>
          <a:lstStyle/>
          <a:p>
            <a:fld id="{E18854E3-C8F6-495F-8AE0-E7F549B26649}" type="slidenum">
              <a:rPr lang="en-AU" smtClean="0"/>
              <a:t>10</a:t>
            </a:fld>
            <a:endParaRPr lang="en-AU"/>
          </a:p>
        </p:txBody>
      </p:sp>
    </p:spTree>
    <p:extLst>
      <p:ext uri="{BB962C8B-B14F-4D97-AF65-F5344CB8AC3E}">
        <p14:creationId xmlns:p14="http://schemas.microsoft.com/office/powerpoint/2010/main" val="3815074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Windows: aggregation (e.g. total number of reads in a window) to a window of fixed length</a:t>
            </a:r>
          </a:p>
          <a:p>
            <a:pPr marL="171450" indent="-171450">
              <a:buFontTx/>
              <a:buChar char="-"/>
            </a:pPr>
            <a:r>
              <a:rPr lang="en-AU" dirty="0"/>
              <a:t>Hypothetical, imagine we know the effect size at a base-pair level</a:t>
            </a:r>
          </a:p>
          <a:p>
            <a:pPr marL="171450" indent="-171450">
              <a:buFontTx/>
              <a:buChar char="-"/>
            </a:pPr>
            <a:r>
              <a:rPr lang="en-AU" dirty="0"/>
              <a:t>Yellow region is a fixed window length – it’s hard to know what window length to pick for any analysis?</a:t>
            </a:r>
          </a:p>
          <a:p>
            <a:pPr marL="171450" indent="-171450">
              <a:buFontTx/>
              <a:buChar char="-"/>
            </a:pPr>
            <a:r>
              <a:rPr lang="en-AU" dirty="0"/>
              <a:t>1) window is relatively small, doesn’t use all info available; potential to not be significant enough for any window throughout the effect</a:t>
            </a:r>
          </a:p>
          <a:p>
            <a:pPr marL="171450" indent="-171450">
              <a:buFontTx/>
              <a:buChar char="-"/>
            </a:pPr>
            <a:r>
              <a:rPr lang="en-AU" dirty="0"/>
              <a:t>2) window relatively large, has the potential to pick up effects in ‘opposite’ directions which may ‘cancel’ out</a:t>
            </a:r>
          </a:p>
        </p:txBody>
      </p:sp>
      <p:sp>
        <p:nvSpPr>
          <p:cNvPr id="4" name="Slide Number Placeholder 3"/>
          <p:cNvSpPr>
            <a:spLocks noGrp="1"/>
          </p:cNvSpPr>
          <p:nvPr>
            <p:ph type="sldNum" sz="quarter" idx="5"/>
          </p:nvPr>
        </p:nvSpPr>
        <p:spPr/>
        <p:txBody>
          <a:bodyPr/>
          <a:lstStyle/>
          <a:p>
            <a:fld id="{E18854E3-C8F6-495F-8AE0-E7F549B26649}" type="slidenum">
              <a:rPr lang="en-AU" smtClean="0"/>
              <a:t>11</a:t>
            </a:fld>
            <a:endParaRPr lang="en-AU"/>
          </a:p>
        </p:txBody>
      </p:sp>
    </p:spTree>
    <p:extLst>
      <p:ext uri="{BB962C8B-B14F-4D97-AF65-F5344CB8AC3E}">
        <p14:creationId xmlns:p14="http://schemas.microsoft.com/office/powerpoint/2010/main" val="1965133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18854E3-C8F6-495F-8AE0-E7F549B26649}" type="slidenum">
              <a:rPr lang="en-AU" smtClean="0"/>
              <a:t>12</a:t>
            </a:fld>
            <a:endParaRPr lang="en-AU"/>
          </a:p>
        </p:txBody>
      </p:sp>
    </p:spTree>
    <p:extLst>
      <p:ext uri="{BB962C8B-B14F-4D97-AF65-F5344CB8AC3E}">
        <p14:creationId xmlns:p14="http://schemas.microsoft.com/office/powerpoint/2010/main" val="1391319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9EE0-1944-4570-9AE7-F4FE54C99A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5E183C6-A0F3-4B31-96A7-3ED5628B4A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48D1ABB-CFC8-4757-A86D-C5CB8873D1E4}"/>
              </a:ext>
            </a:extLst>
          </p:cNvPr>
          <p:cNvSpPr>
            <a:spLocks noGrp="1"/>
          </p:cNvSpPr>
          <p:nvPr>
            <p:ph type="dt" sz="half" idx="10"/>
          </p:nvPr>
        </p:nvSpPr>
        <p:spPr/>
        <p:txBody>
          <a:bodyPr/>
          <a:lstStyle/>
          <a:p>
            <a:fld id="{7E1FFB28-A52E-4157-9DD2-C4C41D37AAD0}" type="datetimeFigureOut">
              <a:rPr lang="en-AU" smtClean="0"/>
              <a:t>24/10/2019</a:t>
            </a:fld>
            <a:endParaRPr lang="en-AU"/>
          </a:p>
        </p:txBody>
      </p:sp>
      <p:sp>
        <p:nvSpPr>
          <p:cNvPr id="5" name="Footer Placeholder 4">
            <a:extLst>
              <a:ext uri="{FF2B5EF4-FFF2-40B4-BE49-F238E27FC236}">
                <a16:creationId xmlns:a16="http://schemas.microsoft.com/office/drawing/2014/main" id="{D8F92410-4A06-4DB3-A781-6C2A4B24BD9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A6BDE12-FE3A-4CF8-8E3B-8AEA778DAA61}"/>
              </a:ext>
            </a:extLst>
          </p:cNvPr>
          <p:cNvSpPr>
            <a:spLocks noGrp="1"/>
          </p:cNvSpPr>
          <p:nvPr>
            <p:ph type="sldNum" sz="quarter" idx="12"/>
          </p:nvPr>
        </p:nvSpPr>
        <p:spPr/>
        <p:txBody>
          <a:bodyPr/>
          <a:lstStyle/>
          <a:p>
            <a:fld id="{029FDCA7-9A3C-4C68-8305-EF29658CBD9C}" type="slidenum">
              <a:rPr lang="en-AU" smtClean="0"/>
              <a:t>‹#›</a:t>
            </a:fld>
            <a:endParaRPr lang="en-AU"/>
          </a:p>
        </p:txBody>
      </p:sp>
    </p:spTree>
    <p:extLst>
      <p:ext uri="{BB962C8B-B14F-4D97-AF65-F5344CB8AC3E}">
        <p14:creationId xmlns:p14="http://schemas.microsoft.com/office/powerpoint/2010/main" val="2659809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909B-0E15-49F8-B990-49F84F3A570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5716E5E-AF8D-43A8-98E3-C514008EE1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E5E59D2-827C-418F-99F9-ECCB4CB442EF}"/>
              </a:ext>
            </a:extLst>
          </p:cNvPr>
          <p:cNvSpPr>
            <a:spLocks noGrp="1"/>
          </p:cNvSpPr>
          <p:nvPr>
            <p:ph type="dt" sz="half" idx="10"/>
          </p:nvPr>
        </p:nvSpPr>
        <p:spPr/>
        <p:txBody>
          <a:bodyPr/>
          <a:lstStyle/>
          <a:p>
            <a:fld id="{7E1FFB28-A52E-4157-9DD2-C4C41D37AAD0}" type="datetimeFigureOut">
              <a:rPr lang="en-AU" smtClean="0"/>
              <a:t>24/10/2019</a:t>
            </a:fld>
            <a:endParaRPr lang="en-AU"/>
          </a:p>
        </p:txBody>
      </p:sp>
      <p:sp>
        <p:nvSpPr>
          <p:cNvPr id="5" name="Footer Placeholder 4">
            <a:extLst>
              <a:ext uri="{FF2B5EF4-FFF2-40B4-BE49-F238E27FC236}">
                <a16:creationId xmlns:a16="http://schemas.microsoft.com/office/drawing/2014/main" id="{56F7CBDA-D90B-4387-992E-76F9301E41F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9B5868A-EF07-4D03-B21F-F2C9BC6CD09B}"/>
              </a:ext>
            </a:extLst>
          </p:cNvPr>
          <p:cNvSpPr>
            <a:spLocks noGrp="1"/>
          </p:cNvSpPr>
          <p:nvPr>
            <p:ph type="sldNum" sz="quarter" idx="12"/>
          </p:nvPr>
        </p:nvSpPr>
        <p:spPr/>
        <p:txBody>
          <a:bodyPr/>
          <a:lstStyle/>
          <a:p>
            <a:fld id="{029FDCA7-9A3C-4C68-8305-EF29658CBD9C}" type="slidenum">
              <a:rPr lang="en-AU" smtClean="0"/>
              <a:t>‹#›</a:t>
            </a:fld>
            <a:endParaRPr lang="en-AU"/>
          </a:p>
        </p:txBody>
      </p:sp>
    </p:spTree>
    <p:extLst>
      <p:ext uri="{BB962C8B-B14F-4D97-AF65-F5344CB8AC3E}">
        <p14:creationId xmlns:p14="http://schemas.microsoft.com/office/powerpoint/2010/main" val="256504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E248B6-F08B-4EA7-9998-0C9A945485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3DE96B9-D491-405A-A599-190B1300F5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F43F0F2-0E1B-4C9D-B36B-78D3CE98FBF8}"/>
              </a:ext>
            </a:extLst>
          </p:cNvPr>
          <p:cNvSpPr>
            <a:spLocks noGrp="1"/>
          </p:cNvSpPr>
          <p:nvPr>
            <p:ph type="dt" sz="half" idx="10"/>
          </p:nvPr>
        </p:nvSpPr>
        <p:spPr/>
        <p:txBody>
          <a:bodyPr/>
          <a:lstStyle/>
          <a:p>
            <a:fld id="{7E1FFB28-A52E-4157-9DD2-C4C41D37AAD0}" type="datetimeFigureOut">
              <a:rPr lang="en-AU" smtClean="0"/>
              <a:t>24/10/2019</a:t>
            </a:fld>
            <a:endParaRPr lang="en-AU"/>
          </a:p>
        </p:txBody>
      </p:sp>
      <p:sp>
        <p:nvSpPr>
          <p:cNvPr id="5" name="Footer Placeholder 4">
            <a:extLst>
              <a:ext uri="{FF2B5EF4-FFF2-40B4-BE49-F238E27FC236}">
                <a16:creationId xmlns:a16="http://schemas.microsoft.com/office/drawing/2014/main" id="{C338A679-F972-4A92-B870-CFDE73E8DE9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C2C5CD-4932-41D4-BC1B-9F0CEDD005E9}"/>
              </a:ext>
            </a:extLst>
          </p:cNvPr>
          <p:cNvSpPr>
            <a:spLocks noGrp="1"/>
          </p:cNvSpPr>
          <p:nvPr>
            <p:ph type="sldNum" sz="quarter" idx="12"/>
          </p:nvPr>
        </p:nvSpPr>
        <p:spPr/>
        <p:txBody>
          <a:bodyPr/>
          <a:lstStyle/>
          <a:p>
            <a:fld id="{029FDCA7-9A3C-4C68-8305-EF29658CBD9C}" type="slidenum">
              <a:rPr lang="en-AU" smtClean="0"/>
              <a:t>‹#›</a:t>
            </a:fld>
            <a:endParaRPr lang="en-AU"/>
          </a:p>
        </p:txBody>
      </p:sp>
    </p:spTree>
    <p:extLst>
      <p:ext uri="{BB962C8B-B14F-4D97-AF65-F5344CB8AC3E}">
        <p14:creationId xmlns:p14="http://schemas.microsoft.com/office/powerpoint/2010/main" val="210891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B219-5784-4C55-A3C1-C03FF938231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A561BBA-A089-427C-A043-F94A77EE15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4F0681D-6AC1-4030-8E90-D8D860CCCCAF}"/>
              </a:ext>
            </a:extLst>
          </p:cNvPr>
          <p:cNvSpPr>
            <a:spLocks noGrp="1"/>
          </p:cNvSpPr>
          <p:nvPr>
            <p:ph type="dt" sz="half" idx="10"/>
          </p:nvPr>
        </p:nvSpPr>
        <p:spPr/>
        <p:txBody>
          <a:bodyPr/>
          <a:lstStyle/>
          <a:p>
            <a:fld id="{7E1FFB28-A52E-4157-9DD2-C4C41D37AAD0}" type="datetimeFigureOut">
              <a:rPr lang="en-AU" smtClean="0"/>
              <a:t>24/10/2019</a:t>
            </a:fld>
            <a:endParaRPr lang="en-AU"/>
          </a:p>
        </p:txBody>
      </p:sp>
      <p:sp>
        <p:nvSpPr>
          <p:cNvPr id="5" name="Footer Placeholder 4">
            <a:extLst>
              <a:ext uri="{FF2B5EF4-FFF2-40B4-BE49-F238E27FC236}">
                <a16:creationId xmlns:a16="http://schemas.microsoft.com/office/drawing/2014/main" id="{E03CFE8A-ECA8-406F-A161-4E996F5F7ED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C061D5A-62D3-4ABD-8F68-BAB05946E2BE}"/>
              </a:ext>
            </a:extLst>
          </p:cNvPr>
          <p:cNvSpPr>
            <a:spLocks noGrp="1"/>
          </p:cNvSpPr>
          <p:nvPr>
            <p:ph type="sldNum" sz="quarter" idx="12"/>
          </p:nvPr>
        </p:nvSpPr>
        <p:spPr/>
        <p:txBody>
          <a:bodyPr/>
          <a:lstStyle/>
          <a:p>
            <a:fld id="{029FDCA7-9A3C-4C68-8305-EF29658CBD9C}" type="slidenum">
              <a:rPr lang="en-AU" smtClean="0"/>
              <a:t>‹#›</a:t>
            </a:fld>
            <a:endParaRPr lang="en-AU"/>
          </a:p>
        </p:txBody>
      </p:sp>
    </p:spTree>
    <p:extLst>
      <p:ext uri="{BB962C8B-B14F-4D97-AF65-F5344CB8AC3E}">
        <p14:creationId xmlns:p14="http://schemas.microsoft.com/office/powerpoint/2010/main" val="3219426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7AE5-58BF-41DA-8877-A5AAD447C7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A43414E-8582-4F7C-A464-D33C8EF7FE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C4B1ED-2FE5-4014-8A6A-BFFFE04E92AE}"/>
              </a:ext>
            </a:extLst>
          </p:cNvPr>
          <p:cNvSpPr>
            <a:spLocks noGrp="1"/>
          </p:cNvSpPr>
          <p:nvPr>
            <p:ph type="dt" sz="half" idx="10"/>
          </p:nvPr>
        </p:nvSpPr>
        <p:spPr/>
        <p:txBody>
          <a:bodyPr/>
          <a:lstStyle/>
          <a:p>
            <a:fld id="{7E1FFB28-A52E-4157-9DD2-C4C41D37AAD0}" type="datetimeFigureOut">
              <a:rPr lang="en-AU" smtClean="0"/>
              <a:t>24/10/2019</a:t>
            </a:fld>
            <a:endParaRPr lang="en-AU"/>
          </a:p>
        </p:txBody>
      </p:sp>
      <p:sp>
        <p:nvSpPr>
          <p:cNvPr id="5" name="Footer Placeholder 4">
            <a:extLst>
              <a:ext uri="{FF2B5EF4-FFF2-40B4-BE49-F238E27FC236}">
                <a16:creationId xmlns:a16="http://schemas.microsoft.com/office/drawing/2014/main" id="{EB5721F6-E894-4C5A-96C3-C422945C073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C3758FE-3CD7-4DD6-B52B-6D75A1F541DF}"/>
              </a:ext>
            </a:extLst>
          </p:cNvPr>
          <p:cNvSpPr>
            <a:spLocks noGrp="1"/>
          </p:cNvSpPr>
          <p:nvPr>
            <p:ph type="sldNum" sz="quarter" idx="12"/>
          </p:nvPr>
        </p:nvSpPr>
        <p:spPr/>
        <p:txBody>
          <a:bodyPr/>
          <a:lstStyle/>
          <a:p>
            <a:fld id="{029FDCA7-9A3C-4C68-8305-EF29658CBD9C}" type="slidenum">
              <a:rPr lang="en-AU" smtClean="0"/>
              <a:t>‹#›</a:t>
            </a:fld>
            <a:endParaRPr lang="en-AU"/>
          </a:p>
        </p:txBody>
      </p:sp>
    </p:spTree>
    <p:extLst>
      <p:ext uri="{BB962C8B-B14F-4D97-AF65-F5344CB8AC3E}">
        <p14:creationId xmlns:p14="http://schemas.microsoft.com/office/powerpoint/2010/main" val="401903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6CF8-F740-4043-96AA-AE910C6806B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5E1C52C-E5D2-4345-92C1-85FCC31F1E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B427F74-38D2-4ECB-B9A0-3005E978E5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5DB445A-AEF0-4FEC-9471-D0028000121B}"/>
              </a:ext>
            </a:extLst>
          </p:cNvPr>
          <p:cNvSpPr>
            <a:spLocks noGrp="1"/>
          </p:cNvSpPr>
          <p:nvPr>
            <p:ph type="dt" sz="half" idx="10"/>
          </p:nvPr>
        </p:nvSpPr>
        <p:spPr/>
        <p:txBody>
          <a:bodyPr/>
          <a:lstStyle/>
          <a:p>
            <a:fld id="{7E1FFB28-A52E-4157-9DD2-C4C41D37AAD0}" type="datetimeFigureOut">
              <a:rPr lang="en-AU" smtClean="0"/>
              <a:t>24/10/2019</a:t>
            </a:fld>
            <a:endParaRPr lang="en-AU"/>
          </a:p>
        </p:txBody>
      </p:sp>
      <p:sp>
        <p:nvSpPr>
          <p:cNvPr id="6" name="Footer Placeholder 5">
            <a:extLst>
              <a:ext uri="{FF2B5EF4-FFF2-40B4-BE49-F238E27FC236}">
                <a16:creationId xmlns:a16="http://schemas.microsoft.com/office/drawing/2014/main" id="{5DDB91B0-9401-4EC4-8110-98DC5EEC2A0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4D24A59-C3DC-43D8-A1F0-0E60BB77AE2E}"/>
              </a:ext>
            </a:extLst>
          </p:cNvPr>
          <p:cNvSpPr>
            <a:spLocks noGrp="1"/>
          </p:cNvSpPr>
          <p:nvPr>
            <p:ph type="sldNum" sz="quarter" idx="12"/>
          </p:nvPr>
        </p:nvSpPr>
        <p:spPr/>
        <p:txBody>
          <a:bodyPr/>
          <a:lstStyle/>
          <a:p>
            <a:fld id="{029FDCA7-9A3C-4C68-8305-EF29658CBD9C}" type="slidenum">
              <a:rPr lang="en-AU" smtClean="0"/>
              <a:t>‹#›</a:t>
            </a:fld>
            <a:endParaRPr lang="en-AU"/>
          </a:p>
        </p:txBody>
      </p:sp>
    </p:spTree>
    <p:extLst>
      <p:ext uri="{BB962C8B-B14F-4D97-AF65-F5344CB8AC3E}">
        <p14:creationId xmlns:p14="http://schemas.microsoft.com/office/powerpoint/2010/main" val="2057830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BECF-0AB4-485C-9BD5-05CBE1DC01F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E9CFDD1-96F4-4114-842D-9EE0344F94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7ED3A-A3E4-472F-BD51-96CE7ECC59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0901A85-6491-4D22-AD89-D89E306DC6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291D27-0C02-4187-A7FB-0DB8D8C549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E4B7F3D-C11F-47D7-BFD1-BF52852B06EA}"/>
              </a:ext>
            </a:extLst>
          </p:cNvPr>
          <p:cNvSpPr>
            <a:spLocks noGrp="1"/>
          </p:cNvSpPr>
          <p:nvPr>
            <p:ph type="dt" sz="half" idx="10"/>
          </p:nvPr>
        </p:nvSpPr>
        <p:spPr/>
        <p:txBody>
          <a:bodyPr/>
          <a:lstStyle/>
          <a:p>
            <a:fld id="{7E1FFB28-A52E-4157-9DD2-C4C41D37AAD0}" type="datetimeFigureOut">
              <a:rPr lang="en-AU" smtClean="0"/>
              <a:t>24/10/2019</a:t>
            </a:fld>
            <a:endParaRPr lang="en-AU"/>
          </a:p>
        </p:txBody>
      </p:sp>
      <p:sp>
        <p:nvSpPr>
          <p:cNvPr id="8" name="Footer Placeholder 7">
            <a:extLst>
              <a:ext uri="{FF2B5EF4-FFF2-40B4-BE49-F238E27FC236}">
                <a16:creationId xmlns:a16="http://schemas.microsoft.com/office/drawing/2014/main" id="{6E5AB64A-593B-461B-952E-0C86EF58453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BDB9DD4-B61A-4281-91E0-68F0A949A67F}"/>
              </a:ext>
            </a:extLst>
          </p:cNvPr>
          <p:cNvSpPr>
            <a:spLocks noGrp="1"/>
          </p:cNvSpPr>
          <p:nvPr>
            <p:ph type="sldNum" sz="quarter" idx="12"/>
          </p:nvPr>
        </p:nvSpPr>
        <p:spPr/>
        <p:txBody>
          <a:bodyPr/>
          <a:lstStyle/>
          <a:p>
            <a:fld id="{029FDCA7-9A3C-4C68-8305-EF29658CBD9C}" type="slidenum">
              <a:rPr lang="en-AU" smtClean="0"/>
              <a:t>‹#›</a:t>
            </a:fld>
            <a:endParaRPr lang="en-AU"/>
          </a:p>
        </p:txBody>
      </p:sp>
    </p:spTree>
    <p:extLst>
      <p:ext uri="{BB962C8B-B14F-4D97-AF65-F5344CB8AC3E}">
        <p14:creationId xmlns:p14="http://schemas.microsoft.com/office/powerpoint/2010/main" val="290235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6286-BEBC-4194-BD94-F7C68A9CB0C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2663445-423D-4286-8852-D035B29985D5}"/>
              </a:ext>
            </a:extLst>
          </p:cNvPr>
          <p:cNvSpPr>
            <a:spLocks noGrp="1"/>
          </p:cNvSpPr>
          <p:nvPr>
            <p:ph type="dt" sz="half" idx="10"/>
          </p:nvPr>
        </p:nvSpPr>
        <p:spPr/>
        <p:txBody>
          <a:bodyPr/>
          <a:lstStyle/>
          <a:p>
            <a:fld id="{7E1FFB28-A52E-4157-9DD2-C4C41D37AAD0}" type="datetimeFigureOut">
              <a:rPr lang="en-AU" smtClean="0"/>
              <a:t>24/10/2019</a:t>
            </a:fld>
            <a:endParaRPr lang="en-AU"/>
          </a:p>
        </p:txBody>
      </p:sp>
      <p:sp>
        <p:nvSpPr>
          <p:cNvPr id="4" name="Footer Placeholder 3">
            <a:extLst>
              <a:ext uri="{FF2B5EF4-FFF2-40B4-BE49-F238E27FC236}">
                <a16:creationId xmlns:a16="http://schemas.microsoft.com/office/drawing/2014/main" id="{7D576ED6-B1EC-4421-9434-0CEF499EC13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99EF5C8-558C-471C-A911-3DB0B77A6C21}"/>
              </a:ext>
            </a:extLst>
          </p:cNvPr>
          <p:cNvSpPr>
            <a:spLocks noGrp="1"/>
          </p:cNvSpPr>
          <p:nvPr>
            <p:ph type="sldNum" sz="quarter" idx="12"/>
          </p:nvPr>
        </p:nvSpPr>
        <p:spPr/>
        <p:txBody>
          <a:bodyPr/>
          <a:lstStyle/>
          <a:p>
            <a:fld id="{029FDCA7-9A3C-4C68-8305-EF29658CBD9C}" type="slidenum">
              <a:rPr lang="en-AU" smtClean="0"/>
              <a:t>‹#›</a:t>
            </a:fld>
            <a:endParaRPr lang="en-AU"/>
          </a:p>
        </p:txBody>
      </p:sp>
    </p:spTree>
    <p:extLst>
      <p:ext uri="{BB962C8B-B14F-4D97-AF65-F5344CB8AC3E}">
        <p14:creationId xmlns:p14="http://schemas.microsoft.com/office/powerpoint/2010/main" val="417039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2AF383-6093-4482-A7C0-B8955F97D04A}"/>
              </a:ext>
            </a:extLst>
          </p:cNvPr>
          <p:cNvSpPr>
            <a:spLocks noGrp="1"/>
          </p:cNvSpPr>
          <p:nvPr>
            <p:ph type="dt" sz="half" idx="10"/>
          </p:nvPr>
        </p:nvSpPr>
        <p:spPr/>
        <p:txBody>
          <a:bodyPr/>
          <a:lstStyle/>
          <a:p>
            <a:fld id="{7E1FFB28-A52E-4157-9DD2-C4C41D37AAD0}" type="datetimeFigureOut">
              <a:rPr lang="en-AU" smtClean="0"/>
              <a:t>24/10/2019</a:t>
            </a:fld>
            <a:endParaRPr lang="en-AU"/>
          </a:p>
        </p:txBody>
      </p:sp>
      <p:sp>
        <p:nvSpPr>
          <p:cNvPr id="3" name="Footer Placeholder 2">
            <a:extLst>
              <a:ext uri="{FF2B5EF4-FFF2-40B4-BE49-F238E27FC236}">
                <a16:creationId xmlns:a16="http://schemas.microsoft.com/office/drawing/2014/main" id="{1BE59465-AA44-43F1-8C08-E126B9DA806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4722873-7975-452B-840E-B4539D61EAB3}"/>
              </a:ext>
            </a:extLst>
          </p:cNvPr>
          <p:cNvSpPr>
            <a:spLocks noGrp="1"/>
          </p:cNvSpPr>
          <p:nvPr>
            <p:ph type="sldNum" sz="quarter" idx="12"/>
          </p:nvPr>
        </p:nvSpPr>
        <p:spPr/>
        <p:txBody>
          <a:bodyPr/>
          <a:lstStyle/>
          <a:p>
            <a:fld id="{029FDCA7-9A3C-4C68-8305-EF29658CBD9C}" type="slidenum">
              <a:rPr lang="en-AU" smtClean="0"/>
              <a:t>‹#›</a:t>
            </a:fld>
            <a:endParaRPr lang="en-AU"/>
          </a:p>
        </p:txBody>
      </p:sp>
    </p:spTree>
    <p:extLst>
      <p:ext uri="{BB962C8B-B14F-4D97-AF65-F5344CB8AC3E}">
        <p14:creationId xmlns:p14="http://schemas.microsoft.com/office/powerpoint/2010/main" val="27547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330A-AE2D-48D1-B308-B857DFEF3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1097F0E-6907-4ADD-813C-6FD32A29FB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EC15DD5-ECF4-4313-BDD4-B04AE3037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2D586-B5AD-4FD5-85C1-8FD2AB50E9D6}"/>
              </a:ext>
            </a:extLst>
          </p:cNvPr>
          <p:cNvSpPr>
            <a:spLocks noGrp="1"/>
          </p:cNvSpPr>
          <p:nvPr>
            <p:ph type="dt" sz="half" idx="10"/>
          </p:nvPr>
        </p:nvSpPr>
        <p:spPr/>
        <p:txBody>
          <a:bodyPr/>
          <a:lstStyle/>
          <a:p>
            <a:fld id="{7E1FFB28-A52E-4157-9DD2-C4C41D37AAD0}" type="datetimeFigureOut">
              <a:rPr lang="en-AU" smtClean="0"/>
              <a:t>24/10/2019</a:t>
            </a:fld>
            <a:endParaRPr lang="en-AU"/>
          </a:p>
        </p:txBody>
      </p:sp>
      <p:sp>
        <p:nvSpPr>
          <p:cNvPr id="6" name="Footer Placeholder 5">
            <a:extLst>
              <a:ext uri="{FF2B5EF4-FFF2-40B4-BE49-F238E27FC236}">
                <a16:creationId xmlns:a16="http://schemas.microsoft.com/office/drawing/2014/main" id="{D6E2AF91-463C-411B-8C65-695D809ADF9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FC4E5D7-7BEC-42F6-8293-CAD8D1E4DDB3}"/>
              </a:ext>
            </a:extLst>
          </p:cNvPr>
          <p:cNvSpPr>
            <a:spLocks noGrp="1"/>
          </p:cNvSpPr>
          <p:nvPr>
            <p:ph type="sldNum" sz="quarter" idx="12"/>
          </p:nvPr>
        </p:nvSpPr>
        <p:spPr/>
        <p:txBody>
          <a:bodyPr/>
          <a:lstStyle/>
          <a:p>
            <a:fld id="{029FDCA7-9A3C-4C68-8305-EF29658CBD9C}" type="slidenum">
              <a:rPr lang="en-AU" smtClean="0"/>
              <a:t>‹#›</a:t>
            </a:fld>
            <a:endParaRPr lang="en-AU"/>
          </a:p>
        </p:txBody>
      </p:sp>
    </p:spTree>
    <p:extLst>
      <p:ext uri="{BB962C8B-B14F-4D97-AF65-F5344CB8AC3E}">
        <p14:creationId xmlns:p14="http://schemas.microsoft.com/office/powerpoint/2010/main" val="38528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AF63-2082-4859-8C5F-AA1A4C80F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2EED608-343D-4FEB-9278-50212E3A0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97BBE27-CBF5-4399-AB9C-F3C3F2DE7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BA4BB6-0D5B-4823-AA18-C9B09EC06DF1}"/>
              </a:ext>
            </a:extLst>
          </p:cNvPr>
          <p:cNvSpPr>
            <a:spLocks noGrp="1"/>
          </p:cNvSpPr>
          <p:nvPr>
            <p:ph type="dt" sz="half" idx="10"/>
          </p:nvPr>
        </p:nvSpPr>
        <p:spPr/>
        <p:txBody>
          <a:bodyPr/>
          <a:lstStyle/>
          <a:p>
            <a:fld id="{7E1FFB28-A52E-4157-9DD2-C4C41D37AAD0}" type="datetimeFigureOut">
              <a:rPr lang="en-AU" smtClean="0"/>
              <a:t>24/10/2019</a:t>
            </a:fld>
            <a:endParaRPr lang="en-AU"/>
          </a:p>
        </p:txBody>
      </p:sp>
      <p:sp>
        <p:nvSpPr>
          <p:cNvPr id="6" name="Footer Placeholder 5">
            <a:extLst>
              <a:ext uri="{FF2B5EF4-FFF2-40B4-BE49-F238E27FC236}">
                <a16:creationId xmlns:a16="http://schemas.microsoft.com/office/drawing/2014/main" id="{189C9A5F-E4BE-494A-93A1-906BE440475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D97600E-1E86-4100-8D75-C5A9EAB250DF}"/>
              </a:ext>
            </a:extLst>
          </p:cNvPr>
          <p:cNvSpPr>
            <a:spLocks noGrp="1"/>
          </p:cNvSpPr>
          <p:nvPr>
            <p:ph type="sldNum" sz="quarter" idx="12"/>
          </p:nvPr>
        </p:nvSpPr>
        <p:spPr/>
        <p:txBody>
          <a:bodyPr/>
          <a:lstStyle/>
          <a:p>
            <a:fld id="{029FDCA7-9A3C-4C68-8305-EF29658CBD9C}" type="slidenum">
              <a:rPr lang="en-AU" smtClean="0"/>
              <a:t>‹#›</a:t>
            </a:fld>
            <a:endParaRPr lang="en-AU"/>
          </a:p>
        </p:txBody>
      </p:sp>
    </p:spTree>
    <p:extLst>
      <p:ext uri="{BB962C8B-B14F-4D97-AF65-F5344CB8AC3E}">
        <p14:creationId xmlns:p14="http://schemas.microsoft.com/office/powerpoint/2010/main" val="1436521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A766B0-6ACF-418A-9E2D-A0186430C5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30258AF-F3F8-4F89-9254-44B29AB37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5B6D182-82D1-4ACE-A9BC-4C3DA2372B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FFB28-A52E-4157-9DD2-C4C41D37AAD0}" type="datetimeFigureOut">
              <a:rPr lang="en-AU" smtClean="0"/>
              <a:t>24/10/2019</a:t>
            </a:fld>
            <a:endParaRPr lang="en-AU"/>
          </a:p>
        </p:txBody>
      </p:sp>
      <p:sp>
        <p:nvSpPr>
          <p:cNvPr id="5" name="Footer Placeholder 4">
            <a:extLst>
              <a:ext uri="{FF2B5EF4-FFF2-40B4-BE49-F238E27FC236}">
                <a16:creationId xmlns:a16="http://schemas.microsoft.com/office/drawing/2014/main" id="{13582B67-57DE-489F-9AA3-E0919DB559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0DC76B5-527F-4728-B33B-2F71FF3F46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FDCA7-9A3C-4C68-8305-EF29658CBD9C}" type="slidenum">
              <a:rPr lang="en-AU" smtClean="0"/>
              <a:t>‹#›</a:t>
            </a:fld>
            <a:endParaRPr lang="en-AU"/>
          </a:p>
        </p:txBody>
      </p:sp>
    </p:spTree>
    <p:extLst>
      <p:ext uri="{BB962C8B-B14F-4D97-AF65-F5344CB8AC3E}">
        <p14:creationId xmlns:p14="http://schemas.microsoft.com/office/powerpoint/2010/main" val="3129124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7"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0.png"/><Relationship Id="rId4" Type="http://schemas.openxmlformats.org/officeDocument/2006/relationships/image" Target="../media/image90.png"/></Relationships>
</file>

<file path=ppt/slides/_rels/slide15.xml.rels><?xml version="1.0" encoding="UTF-8" standalone="yes"?>
<Relationships xmlns="http://schemas.openxmlformats.org/package/2006/relationships"><Relationship Id="rId3" Type="http://schemas.openxmlformats.org/officeDocument/2006/relationships/image" Target="../media/image132.png"/><Relationship Id="rId7"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90.pn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2.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61.png"/><Relationship Id="rId4" Type="http://schemas.openxmlformats.org/officeDocument/2006/relationships/image" Target="../media/image90.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2.png"/><Relationship Id="rId7"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1.png"/><Relationship Id="rId4" Type="http://schemas.openxmlformats.org/officeDocument/2006/relationships/image" Target="../media/image90.png"/></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0.png"/><Relationship Id="rId7" Type="http://schemas.openxmlformats.org/officeDocument/2006/relationships/image" Target="../media/image7.png"/><Relationship Id="rId2" Type="http://schemas.openxmlformats.org/officeDocument/2006/relationships/image" Target="../media/image152.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201.png"/><Relationship Id="rId4" Type="http://schemas.openxmlformats.org/officeDocument/2006/relationships/image" Target="../media/image181.png"/><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140.png"/><Relationship Id="rId18" Type="http://schemas.openxmlformats.org/officeDocument/2006/relationships/image" Target="../media/image190.png"/><Relationship Id="rId3" Type="http://schemas.openxmlformats.org/officeDocument/2006/relationships/image" Target="../media/image120.png"/><Relationship Id="rId21" Type="http://schemas.openxmlformats.org/officeDocument/2006/relationships/image" Target="../media/image22.png"/><Relationship Id="rId7" Type="http://schemas.openxmlformats.org/officeDocument/2006/relationships/image" Target="../media/image711.png"/><Relationship Id="rId12" Type="http://schemas.openxmlformats.org/officeDocument/2006/relationships/image" Target="../media/image130.png"/><Relationship Id="rId17" Type="http://schemas.openxmlformats.org/officeDocument/2006/relationships/image" Target="../media/image180.png"/><Relationship Id="rId2" Type="http://schemas.openxmlformats.org/officeDocument/2006/relationships/image" Target="../media/image111.png"/><Relationship Id="rId16" Type="http://schemas.openxmlformats.org/officeDocument/2006/relationships/image" Target="../media/image170.png"/><Relationship Id="rId20"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611.png"/><Relationship Id="rId11" Type="http://schemas.openxmlformats.org/officeDocument/2006/relationships/image" Target="../media/image110.png"/><Relationship Id="rId5" Type="http://schemas.openxmlformats.org/officeDocument/2006/relationships/image" Target="../media/image141.png"/><Relationship Id="rId15" Type="http://schemas.openxmlformats.org/officeDocument/2006/relationships/image" Target="../media/image160.png"/><Relationship Id="rId10" Type="http://schemas.openxmlformats.org/officeDocument/2006/relationships/image" Target="../media/image151.png"/><Relationship Id="rId19" Type="http://schemas.openxmlformats.org/officeDocument/2006/relationships/image" Target="../media/image200.png"/><Relationship Id="rId4" Type="http://schemas.openxmlformats.org/officeDocument/2006/relationships/image" Target="../media/image131.png"/><Relationship Id="rId9" Type="http://schemas.openxmlformats.org/officeDocument/2006/relationships/image" Target="../media/image91.png"/><Relationship Id="rId14" Type="http://schemas.openxmlformats.org/officeDocument/2006/relationships/image" Target="../media/image1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3.png"/><Relationship Id="rId4" Type="http://schemas.openxmlformats.org/officeDocument/2006/relationships/image" Target="../media/image9.tmp"/></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11.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1.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24.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25.png"/><Relationship Id="rId3" Type="http://schemas.openxmlformats.org/officeDocument/2006/relationships/image" Target="../media/image450.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0.png"/><Relationship Id="rId9" Type="http://schemas.openxmlformats.org/officeDocument/2006/relationships/image" Target="../media/image58.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image" Target="../media/image64.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 Id="rId4" Type="http://schemas.openxmlformats.org/officeDocument/2006/relationships/image" Target="../media/image71.png"/></Relationships>
</file>

<file path=ppt/slides/_rels/slide4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CF95-EAC8-4D1E-AD03-9FD8B3001F6A}"/>
              </a:ext>
            </a:extLst>
          </p:cNvPr>
          <p:cNvSpPr>
            <a:spLocks noGrp="1"/>
          </p:cNvSpPr>
          <p:nvPr>
            <p:ph type="ctrTitle"/>
          </p:nvPr>
        </p:nvSpPr>
        <p:spPr>
          <a:xfrm>
            <a:off x="762000" y="1122363"/>
            <a:ext cx="10292080" cy="2387600"/>
          </a:xfrm>
        </p:spPr>
        <p:txBody>
          <a:bodyPr>
            <a:normAutofit fontScale="90000"/>
          </a:bodyPr>
          <a:lstStyle/>
          <a:p>
            <a:r>
              <a:rPr lang="en-AU" dirty="0"/>
              <a:t>Hidden Markov Tree priors in multiscale models for genomic data</a:t>
            </a:r>
          </a:p>
        </p:txBody>
      </p:sp>
      <p:sp>
        <p:nvSpPr>
          <p:cNvPr id="3" name="Subtitle 2">
            <a:extLst>
              <a:ext uri="{FF2B5EF4-FFF2-40B4-BE49-F238E27FC236}">
                <a16:creationId xmlns:a16="http://schemas.microsoft.com/office/drawing/2014/main" id="{85D6833E-977D-4D9F-A5D5-A4BC969C1F03}"/>
              </a:ext>
            </a:extLst>
          </p:cNvPr>
          <p:cNvSpPr>
            <a:spLocks noGrp="1"/>
          </p:cNvSpPr>
          <p:nvPr>
            <p:ph type="subTitle" idx="1"/>
          </p:nvPr>
        </p:nvSpPr>
        <p:spPr>
          <a:xfrm>
            <a:off x="1524000" y="4079875"/>
            <a:ext cx="9144000" cy="2043834"/>
          </a:xfrm>
        </p:spPr>
        <p:txBody>
          <a:bodyPr>
            <a:normAutofit fontScale="85000" lnSpcReduction="20000"/>
          </a:bodyPr>
          <a:lstStyle/>
          <a:p>
            <a:r>
              <a:rPr lang="en-AU" sz="3500" dirty="0">
                <a:solidFill>
                  <a:schemeClr val="accent1">
                    <a:lumMod val="75000"/>
                  </a:schemeClr>
                </a:solidFill>
              </a:rPr>
              <a:t>Brendan Law</a:t>
            </a:r>
          </a:p>
          <a:p>
            <a:endParaRPr lang="en-AU" sz="3500" i="1" dirty="0">
              <a:solidFill>
                <a:schemeClr val="accent1">
                  <a:lumMod val="75000"/>
                </a:schemeClr>
              </a:solidFill>
            </a:endParaRPr>
          </a:p>
          <a:p>
            <a:r>
              <a:rPr lang="en-AU" sz="2800" dirty="0">
                <a:solidFill>
                  <a:schemeClr val="accent1">
                    <a:lumMod val="75000"/>
                  </a:schemeClr>
                </a:solidFill>
              </a:rPr>
              <a:t>Supervisor: </a:t>
            </a:r>
            <a:r>
              <a:rPr lang="en-AU" sz="2800" i="1" dirty="0">
                <a:solidFill>
                  <a:schemeClr val="accent1">
                    <a:lumMod val="75000"/>
                  </a:schemeClr>
                </a:solidFill>
              </a:rPr>
              <a:t>Dr </a:t>
            </a:r>
            <a:r>
              <a:rPr lang="en-AU" sz="2800" i="1" dirty="0" err="1">
                <a:solidFill>
                  <a:schemeClr val="accent1">
                    <a:lumMod val="75000"/>
                  </a:schemeClr>
                </a:solidFill>
              </a:rPr>
              <a:t>Heejung</a:t>
            </a:r>
            <a:r>
              <a:rPr lang="en-AU" sz="2800" i="1" dirty="0">
                <a:solidFill>
                  <a:schemeClr val="accent1">
                    <a:lumMod val="75000"/>
                  </a:schemeClr>
                </a:solidFill>
              </a:rPr>
              <a:t> Shim</a:t>
            </a:r>
          </a:p>
          <a:p>
            <a:endParaRPr lang="en-AU" i="1" dirty="0">
              <a:solidFill>
                <a:schemeClr val="accent1">
                  <a:lumMod val="75000"/>
                </a:schemeClr>
              </a:solidFill>
            </a:endParaRPr>
          </a:p>
          <a:p>
            <a:r>
              <a:rPr lang="en-AU" dirty="0">
                <a:solidFill>
                  <a:schemeClr val="accent1">
                    <a:lumMod val="75000"/>
                  </a:schemeClr>
                </a:solidFill>
              </a:rPr>
              <a:t>25</a:t>
            </a:r>
            <a:r>
              <a:rPr lang="en-AU" baseline="30000" dirty="0">
                <a:solidFill>
                  <a:schemeClr val="accent1">
                    <a:lumMod val="75000"/>
                  </a:schemeClr>
                </a:solidFill>
              </a:rPr>
              <a:t>th</a:t>
            </a:r>
            <a:r>
              <a:rPr lang="en-AU" dirty="0">
                <a:solidFill>
                  <a:schemeClr val="accent1">
                    <a:lumMod val="75000"/>
                  </a:schemeClr>
                </a:solidFill>
              </a:rPr>
              <a:t> October, 2019</a:t>
            </a:r>
          </a:p>
        </p:txBody>
      </p:sp>
    </p:spTree>
    <p:extLst>
      <p:ext uri="{BB962C8B-B14F-4D97-AF65-F5344CB8AC3E}">
        <p14:creationId xmlns:p14="http://schemas.microsoft.com/office/powerpoint/2010/main" val="942946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01BE-ACA7-4E6F-B96A-94146CF48AC8}"/>
              </a:ext>
            </a:extLst>
          </p:cNvPr>
          <p:cNvSpPr>
            <a:spLocks noGrp="1"/>
          </p:cNvSpPr>
          <p:nvPr>
            <p:ph type="title"/>
          </p:nvPr>
        </p:nvSpPr>
        <p:spPr/>
        <p:txBody>
          <a:bodyPr/>
          <a:lstStyle/>
          <a:p>
            <a:r>
              <a:rPr lang="en-AU" dirty="0"/>
              <a:t>Two statistical problems we want to solve:</a:t>
            </a:r>
          </a:p>
        </p:txBody>
      </p:sp>
      <p:sp>
        <p:nvSpPr>
          <p:cNvPr id="4" name="Content Placeholder 3">
            <a:extLst>
              <a:ext uri="{FF2B5EF4-FFF2-40B4-BE49-F238E27FC236}">
                <a16:creationId xmlns:a16="http://schemas.microsoft.com/office/drawing/2014/main" id="{389DF497-0208-4385-838B-46AD07E9F7EA}"/>
              </a:ext>
            </a:extLst>
          </p:cNvPr>
          <p:cNvSpPr>
            <a:spLocks noGrp="1"/>
          </p:cNvSpPr>
          <p:nvPr>
            <p:ph idx="1"/>
          </p:nvPr>
        </p:nvSpPr>
        <p:spPr/>
        <p:txBody>
          <a:bodyPr/>
          <a:lstStyle/>
          <a:p>
            <a:pPr marL="514350" indent="-514350">
              <a:buFont typeface="+mj-lt"/>
              <a:buAutoNum type="arabicPeriod"/>
            </a:pPr>
            <a:r>
              <a:rPr lang="en-AU" dirty="0"/>
              <a:t>Is there </a:t>
            </a:r>
            <a:r>
              <a:rPr lang="en-AU" i="1" dirty="0"/>
              <a:t>any association </a:t>
            </a:r>
            <a:r>
              <a:rPr lang="en-AU" dirty="0"/>
              <a:t>between the genotype and the molecular-level phenotype (i.e. </a:t>
            </a:r>
            <a:r>
              <a:rPr lang="en-AU" i="1" dirty="0"/>
              <a:t>chromatin accessibility</a:t>
            </a:r>
            <a:r>
              <a:rPr lang="en-AU" dirty="0"/>
              <a:t>)</a:t>
            </a:r>
          </a:p>
          <a:p>
            <a:pPr marL="514350" indent="-514350">
              <a:buFont typeface="+mj-lt"/>
              <a:buAutoNum type="arabicPeriod"/>
            </a:pPr>
            <a:endParaRPr lang="en-AU" dirty="0"/>
          </a:p>
          <a:p>
            <a:pPr marL="514350" indent="-514350">
              <a:buFont typeface="+mj-lt"/>
              <a:buAutoNum type="arabicPeriod"/>
            </a:pPr>
            <a:r>
              <a:rPr lang="en-AU" i="1" dirty="0"/>
              <a:t>How much</a:t>
            </a:r>
            <a:r>
              <a:rPr lang="en-AU" dirty="0"/>
              <a:t> does genotype impact the phenotype at any base pair?</a:t>
            </a:r>
          </a:p>
        </p:txBody>
      </p:sp>
    </p:spTree>
    <p:extLst>
      <p:ext uri="{BB962C8B-B14F-4D97-AF65-F5344CB8AC3E}">
        <p14:creationId xmlns:p14="http://schemas.microsoft.com/office/powerpoint/2010/main" val="1547597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01BE-ACA7-4E6F-B96A-94146CF48AC8}"/>
              </a:ext>
            </a:extLst>
          </p:cNvPr>
          <p:cNvSpPr>
            <a:spLocks noGrp="1"/>
          </p:cNvSpPr>
          <p:nvPr>
            <p:ph type="title"/>
          </p:nvPr>
        </p:nvSpPr>
        <p:spPr/>
        <p:txBody>
          <a:bodyPr/>
          <a:lstStyle/>
          <a:p>
            <a:r>
              <a:rPr lang="en-AU" dirty="0"/>
              <a:t>Current analyses of HTS</a:t>
            </a:r>
          </a:p>
        </p:txBody>
      </p:sp>
      <p:sp>
        <p:nvSpPr>
          <p:cNvPr id="3" name="Content Placeholder 2">
            <a:extLst>
              <a:ext uri="{FF2B5EF4-FFF2-40B4-BE49-F238E27FC236}">
                <a16:creationId xmlns:a16="http://schemas.microsoft.com/office/drawing/2014/main" id="{925FC5EC-00AC-4204-BC44-54E1ACE49617}"/>
              </a:ext>
            </a:extLst>
          </p:cNvPr>
          <p:cNvSpPr>
            <a:spLocks noGrp="1"/>
          </p:cNvSpPr>
          <p:nvPr>
            <p:ph idx="1"/>
          </p:nvPr>
        </p:nvSpPr>
        <p:spPr>
          <a:xfrm>
            <a:off x="838200" y="1825625"/>
            <a:ext cx="10515600" cy="4351338"/>
          </a:xfrm>
        </p:spPr>
        <p:txBody>
          <a:bodyPr/>
          <a:lstStyle/>
          <a:p>
            <a:r>
              <a:rPr lang="en-AU" dirty="0"/>
              <a:t>Window-based methods</a:t>
            </a:r>
          </a:p>
          <a:p>
            <a:pPr lvl="1"/>
            <a:r>
              <a:rPr lang="en-AU" dirty="0"/>
              <a:t>Aggregation to a fixed window length</a:t>
            </a:r>
          </a:p>
          <a:p>
            <a:pPr lvl="1"/>
            <a:r>
              <a:rPr lang="en-AU" dirty="0"/>
              <a:t>Issues:</a:t>
            </a:r>
          </a:p>
          <a:p>
            <a:endParaRPr lang="en-AU" dirty="0"/>
          </a:p>
          <a:p>
            <a:endParaRPr lang="en-AU" dirty="0"/>
          </a:p>
          <a:p>
            <a:endParaRPr lang="en-AU" dirty="0"/>
          </a:p>
          <a:p>
            <a:endParaRPr lang="en-AU" dirty="0"/>
          </a:p>
        </p:txBody>
      </p:sp>
      <p:sp>
        <p:nvSpPr>
          <p:cNvPr id="23" name="Rectangle 22">
            <a:extLst>
              <a:ext uri="{FF2B5EF4-FFF2-40B4-BE49-F238E27FC236}">
                <a16:creationId xmlns:a16="http://schemas.microsoft.com/office/drawing/2014/main" id="{64A6A1D1-EAD4-47C4-970E-4DF753F6AB7D}"/>
              </a:ext>
            </a:extLst>
          </p:cNvPr>
          <p:cNvSpPr/>
          <p:nvPr/>
        </p:nvSpPr>
        <p:spPr>
          <a:xfrm>
            <a:off x="7051506" y="3357346"/>
            <a:ext cx="1994483" cy="1445626"/>
          </a:xfrm>
          <a:prstGeom prst="rect">
            <a:avLst/>
          </a:prstGeom>
          <a:solidFill>
            <a:schemeClr val="accent4">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EBFF82B2-6CD0-4174-88B5-41D19B90A3DE}"/>
              </a:ext>
            </a:extLst>
          </p:cNvPr>
          <p:cNvSpPr txBox="1"/>
          <p:nvPr/>
        </p:nvSpPr>
        <p:spPr>
          <a:xfrm>
            <a:off x="9150904" y="3721492"/>
            <a:ext cx="1080778" cy="646331"/>
          </a:xfrm>
          <a:prstGeom prst="rect">
            <a:avLst/>
          </a:prstGeom>
          <a:noFill/>
        </p:spPr>
        <p:txBody>
          <a:bodyPr wrap="square" rtlCol="0">
            <a:spAutoFit/>
          </a:bodyPr>
          <a:lstStyle/>
          <a:p>
            <a:r>
              <a:rPr lang="en-AU" dirty="0"/>
              <a:t>Base location</a:t>
            </a:r>
          </a:p>
        </p:txBody>
      </p:sp>
      <p:cxnSp>
        <p:nvCxnSpPr>
          <p:cNvPr id="27" name="Straight Arrow Connector 26">
            <a:extLst>
              <a:ext uri="{FF2B5EF4-FFF2-40B4-BE49-F238E27FC236}">
                <a16:creationId xmlns:a16="http://schemas.microsoft.com/office/drawing/2014/main" id="{F7CB7F38-8EE8-495F-9AA7-32B139EC3E38}"/>
              </a:ext>
            </a:extLst>
          </p:cNvPr>
          <p:cNvCxnSpPr>
            <a:cxnSpLocks/>
          </p:cNvCxnSpPr>
          <p:nvPr/>
        </p:nvCxnSpPr>
        <p:spPr>
          <a:xfrm>
            <a:off x="6712038" y="4044658"/>
            <a:ext cx="2416786"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2C8862D-54B5-444C-A5FA-90CA041C0FC9}"/>
              </a:ext>
            </a:extLst>
          </p:cNvPr>
          <p:cNvCxnSpPr>
            <a:cxnSpLocks/>
          </p:cNvCxnSpPr>
          <p:nvPr/>
        </p:nvCxnSpPr>
        <p:spPr>
          <a:xfrm flipV="1">
            <a:off x="6968670" y="3233132"/>
            <a:ext cx="0" cy="1623052"/>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DF79824-7D10-48C5-954D-1066EFCFED76}"/>
              </a:ext>
            </a:extLst>
          </p:cNvPr>
          <p:cNvSpPr txBox="1"/>
          <p:nvPr/>
        </p:nvSpPr>
        <p:spPr>
          <a:xfrm>
            <a:off x="6099127" y="2934469"/>
            <a:ext cx="1994483" cy="369332"/>
          </a:xfrm>
          <a:prstGeom prst="rect">
            <a:avLst/>
          </a:prstGeom>
          <a:noFill/>
        </p:spPr>
        <p:txBody>
          <a:bodyPr wrap="square" rtlCol="0">
            <a:spAutoFit/>
          </a:bodyPr>
          <a:lstStyle/>
          <a:p>
            <a:r>
              <a:rPr lang="en-AU" dirty="0"/>
              <a:t>Effect of genotype</a:t>
            </a:r>
          </a:p>
        </p:txBody>
      </p:sp>
      <p:sp>
        <p:nvSpPr>
          <p:cNvPr id="17" name="Freeform: Shape 16">
            <a:extLst>
              <a:ext uri="{FF2B5EF4-FFF2-40B4-BE49-F238E27FC236}">
                <a16:creationId xmlns:a16="http://schemas.microsoft.com/office/drawing/2014/main" id="{440B9586-20EC-4F2A-BF69-9D87656C64F2}"/>
              </a:ext>
            </a:extLst>
          </p:cNvPr>
          <p:cNvSpPr/>
          <p:nvPr/>
        </p:nvSpPr>
        <p:spPr>
          <a:xfrm>
            <a:off x="7154601" y="3405877"/>
            <a:ext cx="1718043" cy="1357516"/>
          </a:xfrm>
          <a:custGeom>
            <a:avLst/>
            <a:gdLst>
              <a:gd name="connsiteX0" fmla="*/ 0 w 2255520"/>
              <a:gd name="connsiteY0" fmla="*/ 650109 h 1357516"/>
              <a:gd name="connsiteX1" fmla="*/ 252548 w 2255520"/>
              <a:gd name="connsiteY1" fmla="*/ 641400 h 1357516"/>
              <a:gd name="connsiteX2" fmla="*/ 722811 w 2255520"/>
              <a:gd name="connsiteY2" fmla="*/ 14383 h 1357516"/>
              <a:gd name="connsiteX3" fmla="*/ 1166948 w 2255520"/>
              <a:gd name="connsiteY3" fmla="*/ 1346794 h 1357516"/>
              <a:gd name="connsiteX4" fmla="*/ 1724297 w 2255520"/>
              <a:gd name="connsiteY4" fmla="*/ 641400 h 1357516"/>
              <a:gd name="connsiteX5" fmla="*/ 2255520 w 2255520"/>
              <a:gd name="connsiteY5" fmla="*/ 632692 h 1357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5520" h="1357516">
                <a:moveTo>
                  <a:pt x="0" y="650109"/>
                </a:moveTo>
                <a:cubicBezTo>
                  <a:pt x="66040" y="698731"/>
                  <a:pt x="132080" y="747354"/>
                  <a:pt x="252548" y="641400"/>
                </a:cubicBezTo>
                <a:cubicBezTo>
                  <a:pt x="373017" y="535446"/>
                  <a:pt x="570411" y="-103183"/>
                  <a:pt x="722811" y="14383"/>
                </a:cubicBezTo>
                <a:cubicBezTo>
                  <a:pt x="875211" y="131949"/>
                  <a:pt x="1000034" y="1242291"/>
                  <a:pt x="1166948" y="1346794"/>
                </a:cubicBezTo>
                <a:cubicBezTo>
                  <a:pt x="1333862" y="1451297"/>
                  <a:pt x="1542868" y="760417"/>
                  <a:pt x="1724297" y="641400"/>
                </a:cubicBezTo>
                <a:cubicBezTo>
                  <a:pt x="1905726" y="522383"/>
                  <a:pt x="2080623" y="577537"/>
                  <a:pt x="2255520" y="632692"/>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9C753F97-EE24-4C5C-9681-9D15A0A4C1B5}"/>
              </a:ext>
            </a:extLst>
          </p:cNvPr>
          <p:cNvSpPr/>
          <p:nvPr/>
        </p:nvSpPr>
        <p:spPr>
          <a:xfrm>
            <a:off x="3912058" y="3339235"/>
            <a:ext cx="1994483" cy="1445626"/>
          </a:xfrm>
          <a:prstGeom prst="rect">
            <a:avLst/>
          </a:prstGeom>
          <a:solidFill>
            <a:schemeClr val="accent4">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1" name="Straight Arrow Connector 20">
            <a:extLst>
              <a:ext uri="{FF2B5EF4-FFF2-40B4-BE49-F238E27FC236}">
                <a16:creationId xmlns:a16="http://schemas.microsoft.com/office/drawing/2014/main" id="{719BD884-E518-4089-8930-6C166CE0135D}"/>
              </a:ext>
            </a:extLst>
          </p:cNvPr>
          <p:cNvCxnSpPr>
            <a:cxnSpLocks/>
          </p:cNvCxnSpPr>
          <p:nvPr/>
        </p:nvCxnSpPr>
        <p:spPr>
          <a:xfrm>
            <a:off x="3564102" y="4065576"/>
            <a:ext cx="2416786"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1EFA4ADC-F69A-4F05-9355-31B5FA5C9A6C}"/>
              </a:ext>
            </a:extLst>
          </p:cNvPr>
          <p:cNvSpPr/>
          <p:nvPr/>
        </p:nvSpPr>
        <p:spPr>
          <a:xfrm>
            <a:off x="3945703" y="3347354"/>
            <a:ext cx="1849250" cy="707609"/>
          </a:xfrm>
          <a:custGeom>
            <a:avLst/>
            <a:gdLst>
              <a:gd name="connsiteX0" fmla="*/ 0 w 2002420"/>
              <a:gd name="connsiteY0" fmla="*/ 707609 h 707609"/>
              <a:gd name="connsiteX1" fmla="*/ 578734 w 2002420"/>
              <a:gd name="connsiteY1" fmla="*/ 1553 h 707609"/>
              <a:gd name="connsiteX2" fmla="*/ 856527 w 2002420"/>
              <a:gd name="connsiteY2" fmla="*/ 522414 h 707609"/>
              <a:gd name="connsiteX3" fmla="*/ 2002420 w 2002420"/>
              <a:gd name="connsiteY3" fmla="*/ 684460 h 707609"/>
            </a:gdLst>
            <a:ahLst/>
            <a:cxnLst>
              <a:cxn ang="0">
                <a:pos x="connsiteX0" y="connsiteY0"/>
              </a:cxn>
              <a:cxn ang="0">
                <a:pos x="connsiteX1" y="connsiteY1"/>
              </a:cxn>
              <a:cxn ang="0">
                <a:pos x="connsiteX2" y="connsiteY2"/>
              </a:cxn>
              <a:cxn ang="0">
                <a:pos x="connsiteX3" y="connsiteY3"/>
              </a:cxn>
            </a:cxnLst>
            <a:rect l="l" t="t" r="r" b="b"/>
            <a:pathLst>
              <a:path w="2002420" h="707609">
                <a:moveTo>
                  <a:pt x="0" y="707609"/>
                </a:moveTo>
                <a:cubicBezTo>
                  <a:pt x="217990" y="370014"/>
                  <a:pt x="435980" y="32419"/>
                  <a:pt x="578734" y="1553"/>
                </a:cubicBezTo>
                <a:cubicBezTo>
                  <a:pt x="721489" y="-29313"/>
                  <a:pt x="619246" y="408596"/>
                  <a:pt x="856527" y="522414"/>
                </a:cubicBezTo>
                <a:cubicBezTo>
                  <a:pt x="1093808" y="636232"/>
                  <a:pt x="1548114" y="660346"/>
                  <a:pt x="2002420" y="684460"/>
                </a:cubicBezTo>
              </a:path>
            </a:pathLst>
          </a:cu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Freeform: Shape 49">
            <a:extLst>
              <a:ext uri="{FF2B5EF4-FFF2-40B4-BE49-F238E27FC236}">
                <a16:creationId xmlns:a16="http://schemas.microsoft.com/office/drawing/2014/main" id="{8A2A56B5-2656-4DF0-AD0F-9A741E6ECBA6}"/>
              </a:ext>
            </a:extLst>
          </p:cNvPr>
          <p:cNvSpPr/>
          <p:nvPr/>
        </p:nvSpPr>
        <p:spPr>
          <a:xfrm flipH="1">
            <a:off x="3954575" y="3329282"/>
            <a:ext cx="1379316" cy="750877"/>
          </a:xfrm>
          <a:custGeom>
            <a:avLst/>
            <a:gdLst>
              <a:gd name="connsiteX0" fmla="*/ 0 w 2002420"/>
              <a:gd name="connsiteY0" fmla="*/ 707609 h 707609"/>
              <a:gd name="connsiteX1" fmla="*/ 578734 w 2002420"/>
              <a:gd name="connsiteY1" fmla="*/ 1553 h 707609"/>
              <a:gd name="connsiteX2" fmla="*/ 856527 w 2002420"/>
              <a:gd name="connsiteY2" fmla="*/ 522414 h 707609"/>
              <a:gd name="connsiteX3" fmla="*/ 2002420 w 2002420"/>
              <a:gd name="connsiteY3" fmla="*/ 684460 h 707609"/>
            </a:gdLst>
            <a:ahLst/>
            <a:cxnLst>
              <a:cxn ang="0">
                <a:pos x="connsiteX0" y="connsiteY0"/>
              </a:cxn>
              <a:cxn ang="0">
                <a:pos x="connsiteX1" y="connsiteY1"/>
              </a:cxn>
              <a:cxn ang="0">
                <a:pos x="connsiteX2" y="connsiteY2"/>
              </a:cxn>
              <a:cxn ang="0">
                <a:pos x="connsiteX3" y="connsiteY3"/>
              </a:cxn>
            </a:cxnLst>
            <a:rect l="l" t="t" r="r" b="b"/>
            <a:pathLst>
              <a:path w="2002420" h="707609">
                <a:moveTo>
                  <a:pt x="0" y="707609"/>
                </a:moveTo>
                <a:cubicBezTo>
                  <a:pt x="217990" y="370014"/>
                  <a:pt x="435980" y="32419"/>
                  <a:pt x="578734" y="1553"/>
                </a:cubicBezTo>
                <a:cubicBezTo>
                  <a:pt x="721489" y="-29313"/>
                  <a:pt x="619246" y="408596"/>
                  <a:pt x="856527" y="522414"/>
                </a:cubicBezTo>
                <a:cubicBezTo>
                  <a:pt x="1093808" y="636232"/>
                  <a:pt x="1548114" y="660346"/>
                  <a:pt x="2002420" y="684460"/>
                </a:cubicBezTo>
              </a:path>
            </a:pathLst>
          </a:cu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TextBox 50">
            <a:extLst>
              <a:ext uri="{FF2B5EF4-FFF2-40B4-BE49-F238E27FC236}">
                <a16:creationId xmlns:a16="http://schemas.microsoft.com/office/drawing/2014/main" id="{5B219A8C-1815-425C-8BBD-1D175943510D}"/>
              </a:ext>
            </a:extLst>
          </p:cNvPr>
          <p:cNvSpPr txBox="1"/>
          <p:nvPr/>
        </p:nvSpPr>
        <p:spPr>
          <a:xfrm>
            <a:off x="3788358" y="3266587"/>
            <a:ext cx="610759" cy="369332"/>
          </a:xfrm>
          <a:prstGeom prst="rect">
            <a:avLst/>
          </a:prstGeom>
          <a:noFill/>
        </p:spPr>
        <p:txBody>
          <a:bodyPr wrap="square" rtlCol="0">
            <a:spAutoFit/>
          </a:bodyPr>
          <a:lstStyle/>
          <a:p>
            <a:r>
              <a:rPr lang="en-AU" dirty="0">
                <a:solidFill>
                  <a:schemeClr val="accent1">
                    <a:lumMod val="75000"/>
                  </a:schemeClr>
                </a:solidFill>
              </a:rPr>
              <a:t>g=1</a:t>
            </a:r>
          </a:p>
        </p:txBody>
      </p:sp>
      <p:sp>
        <p:nvSpPr>
          <p:cNvPr id="52" name="TextBox 51">
            <a:extLst>
              <a:ext uri="{FF2B5EF4-FFF2-40B4-BE49-F238E27FC236}">
                <a16:creationId xmlns:a16="http://schemas.microsoft.com/office/drawing/2014/main" id="{0CC100AE-E577-464E-B165-3E254324087A}"/>
              </a:ext>
            </a:extLst>
          </p:cNvPr>
          <p:cNvSpPr txBox="1"/>
          <p:nvPr/>
        </p:nvSpPr>
        <p:spPr>
          <a:xfrm>
            <a:off x="5270286" y="3355232"/>
            <a:ext cx="610759" cy="369332"/>
          </a:xfrm>
          <a:prstGeom prst="rect">
            <a:avLst/>
          </a:prstGeom>
          <a:noFill/>
        </p:spPr>
        <p:txBody>
          <a:bodyPr wrap="square" rtlCol="0">
            <a:spAutoFit/>
          </a:bodyPr>
          <a:lstStyle/>
          <a:p>
            <a:r>
              <a:rPr lang="en-AU" dirty="0">
                <a:solidFill>
                  <a:schemeClr val="accent4">
                    <a:lumMod val="50000"/>
                  </a:schemeClr>
                </a:solidFill>
              </a:rPr>
              <a:t>g=0</a:t>
            </a:r>
          </a:p>
        </p:txBody>
      </p:sp>
      <p:cxnSp>
        <p:nvCxnSpPr>
          <p:cNvPr id="53" name="Straight Arrow Connector 52">
            <a:extLst>
              <a:ext uri="{FF2B5EF4-FFF2-40B4-BE49-F238E27FC236}">
                <a16:creationId xmlns:a16="http://schemas.microsoft.com/office/drawing/2014/main" id="{F760B3F9-F1FE-4ECF-B381-D976DAE0EF4C}"/>
              </a:ext>
            </a:extLst>
          </p:cNvPr>
          <p:cNvCxnSpPr>
            <a:cxnSpLocks/>
          </p:cNvCxnSpPr>
          <p:nvPr/>
        </p:nvCxnSpPr>
        <p:spPr>
          <a:xfrm flipV="1">
            <a:off x="3823888" y="3245647"/>
            <a:ext cx="0" cy="1623052"/>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5EE3347-875F-48D5-8C58-360E8EE68D50}"/>
              </a:ext>
            </a:extLst>
          </p:cNvPr>
          <p:cNvSpPr txBox="1"/>
          <p:nvPr/>
        </p:nvSpPr>
        <p:spPr>
          <a:xfrm>
            <a:off x="2954345" y="2946984"/>
            <a:ext cx="1994483" cy="369332"/>
          </a:xfrm>
          <a:prstGeom prst="rect">
            <a:avLst/>
          </a:prstGeom>
          <a:noFill/>
        </p:spPr>
        <p:txBody>
          <a:bodyPr wrap="square" rtlCol="0">
            <a:spAutoFit/>
          </a:bodyPr>
          <a:lstStyle/>
          <a:p>
            <a:r>
              <a:rPr lang="en-AU" dirty="0"/>
              <a:t>Normalised counts</a:t>
            </a:r>
          </a:p>
        </p:txBody>
      </p:sp>
    </p:spTree>
    <p:extLst>
      <p:ext uri="{BB962C8B-B14F-4D97-AF65-F5344CB8AC3E}">
        <p14:creationId xmlns:p14="http://schemas.microsoft.com/office/powerpoint/2010/main" val="384953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9" grpId="0"/>
      <p:bldP spid="17" grpId="0" animBg="1"/>
      <p:bldP spid="19" grpId="0" animBg="1"/>
      <p:bldP spid="7" grpId="0" animBg="1"/>
      <p:bldP spid="50" grpId="0" animBg="1"/>
      <p:bldP spid="51" grpId="0"/>
      <p:bldP spid="52" grpId="0"/>
      <p:bldP spid="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01BE-ACA7-4E6F-B96A-94146CF48AC8}"/>
              </a:ext>
            </a:extLst>
          </p:cNvPr>
          <p:cNvSpPr>
            <a:spLocks noGrp="1"/>
          </p:cNvSpPr>
          <p:nvPr>
            <p:ph type="title"/>
          </p:nvPr>
        </p:nvSpPr>
        <p:spPr/>
        <p:txBody>
          <a:bodyPr/>
          <a:lstStyle/>
          <a:p>
            <a:r>
              <a:rPr lang="en-AU" dirty="0"/>
              <a:t>Current analyses of HTS</a:t>
            </a:r>
          </a:p>
        </p:txBody>
      </p:sp>
      <p:sp>
        <p:nvSpPr>
          <p:cNvPr id="3" name="Content Placeholder 2">
            <a:extLst>
              <a:ext uri="{FF2B5EF4-FFF2-40B4-BE49-F238E27FC236}">
                <a16:creationId xmlns:a16="http://schemas.microsoft.com/office/drawing/2014/main" id="{925FC5EC-00AC-4204-BC44-54E1ACE49617}"/>
              </a:ext>
            </a:extLst>
          </p:cNvPr>
          <p:cNvSpPr>
            <a:spLocks noGrp="1"/>
          </p:cNvSpPr>
          <p:nvPr>
            <p:ph idx="1"/>
          </p:nvPr>
        </p:nvSpPr>
        <p:spPr>
          <a:xfrm>
            <a:off x="838200" y="1825624"/>
            <a:ext cx="10515600" cy="5110885"/>
          </a:xfrm>
        </p:spPr>
        <p:txBody>
          <a:bodyPr/>
          <a:lstStyle/>
          <a:p>
            <a:r>
              <a:rPr lang="en-AU" dirty="0">
                <a:solidFill>
                  <a:schemeClr val="bg1">
                    <a:lumMod val="85000"/>
                  </a:schemeClr>
                </a:solidFill>
              </a:rPr>
              <a:t>Window-based methods</a:t>
            </a:r>
          </a:p>
          <a:p>
            <a:pPr lvl="1"/>
            <a:r>
              <a:rPr lang="en-AU" dirty="0">
                <a:solidFill>
                  <a:schemeClr val="bg1">
                    <a:lumMod val="85000"/>
                  </a:schemeClr>
                </a:solidFill>
              </a:rPr>
              <a:t>Aggregation to a fixed window length</a:t>
            </a:r>
          </a:p>
          <a:p>
            <a:pPr lvl="1"/>
            <a:r>
              <a:rPr lang="en-AU" dirty="0">
                <a:solidFill>
                  <a:schemeClr val="bg1">
                    <a:lumMod val="85000"/>
                  </a:schemeClr>
                </a:solidFill>
              </a:rPr>
              <a:t>Issues:</a:t>
            </a:r>
          </a:p>
          <a:p>
            <a:endParaRPr lang="en-AU" dirty="0"/>
          </a:p>
          <a:p>
            <a:endParaRPr lang="en-AU" dirty="0"/>
          </a:p>
          <a:p>
            <a:endParaRPr lang="en-AU" dirty="0"/>
          </a:p>
          <a:p>
            <a:endParaRPr lang="en-AU" sz="1600" dirty="0"/>
          </a:p>
          <a:p>
            <a:r>
              <a:rPr lang="en-AU" dirty="0"/>
              <a:t>Multiscale methods</a:t>
            </a:r>
          </a:p>
          <a:p>
            <a:pPr lvl="1"/>
            <a:r>
              <a:rPr lang="en-AU" dirty="0"/>
              <a:t>Utilise granularity of data</a:t>
            </a:r>
          </a:p>
          <a:p>
            <a:pPr lvl="1"/>
            <a:r>
              <a:rPr lang="en-AU" dirty="0"/>
              <a:t>Adapt to spatial structure</a:t>
            </a:r>
          </a:p>
        </p:txBody>
      </p:sp>
      <p:sp>
        <p:nvSpPr>
          <p:cNvPr id="16" name="TextBox 15">
            <a:extLst>
              <a:ext uri="{FF2B5EF4-FFF2-40B4-BE49-F238E27FC236}">
                <a16:creationId xmlns:a16="http://schemas.microsoft.com/office/drawing/2014/main" id="{FF832E3E-657E-409D-882E-10E2C030E777}"/>
              </a:ext>
            </a:extLst>
          </p:cNvPr>
          <p:cNvSpPr txBox="1"/>
          <p:nvPr/>
        </p:nvSpPr>
        <p:spPr>
          <a:xfrm>
            <a:off x="9150904" y="3721492"/>
            <a:ext cx="1080778" cy="646331"/>
          </a:xfrm>
          <a:prstGeom prst="rect">
            <a:avLst/>
          </a:prstGeom>
          <a:noFill/>
        </p:spPr>
        <p:txBody>
          <a:bodyPr wrap="square" rtlCol="0">
            <a:spAutoFit/>
          </a:bodyPr>
          <a:lstStyle/>
          <a:p>
            <a:r>
              <a:rPr lang="en-AU" dirty="0"/>
              <a:t>Base location</a:t>
            </a:r>
          </a:p>
        </p:txBody>
      </p:sp>
      <p:cxnSp>
        <p:nvCxnSpPr>
          <p:cNvPr id="20" name="Straight Arrow Connector 19">
            <a:extLst>
              <a:ext uri="{FF2B5EF4-FFF2-40B4-BE49-F238E27FC236}">
                <a16:creationId xmlns:a16="http://schemas.microsoft.com/office/drawing/2014/main" id="{53D44FBF-682B-4D47-9B7A-27C6916403A1}"/>
              </a:ext>
            </a:extLst>
          </p:cNvPr>
          <p:cNvCxnSpPr>
            <a:cxnSpLocks/>
          </p:cNvCxnSpPr>
          <p:nvPr/>
        </p:nvCxnSpPr>
        <p:spPr>
          <a:xfrm>
            <a:off x="6712038" y="4044658"/>
            <a:ext cx="2416786"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E1F001-1FCF-496A-B3FA-D74AF7C3F251}"/>
              </a:ext>
            </a:extLst>
          </p:cNvPr>
          <p:cNvCxnSpPr>
            <a:cxnSpLocks/>
          </p:cNvCxnSpPr>
          <p:nvPr/>
        </p:nvCxnSpPr>
        <p:spPr>
          <a:xfrm flipV="1">
            <a:off x="6968670" y="3233132"/>
            <a:ext cx="0" cy="1623052"/>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1A05A91-4611-4D0C-BBA8-0D562CB6C8C9}"/>
              </a:ext>
            </a:extLst>
          </p:cNvPr>
          <p:cNvSpPr txBox="1"/>
          <p:nvPr/>
        </p:nvSpPr>
        <p:spPr>
          <a:xfrm>
            <a:off x="6099127" y="2934469"/>
            <a:ext cx="1994483" cy="369332"/>
          </a:xfrm>
          <a:prstGeom prst="rect">
            <a:avLst/>
          </a:prstGeom>
          <a:noFill/>
        </p:spPr>
        <p:txBody>
          <a:bodyPr wrap="square" rtlCol="0">
            <a:spAutoFit/>
          </a:bodyPr>
          <a:lstStyle/>
          <a:p>
            <a:r>
              <a:rPr lang="en-AU" dirty="0"/>
              <a:t>Effect of genotype</a:t>
            </a:r>
          </a:p>
        </p:txBody>
      </p:sp>
      <p:sp>
        <p:nvSpPr>
          <p:cNvPr id="23" name="Freeform: Shape 22">
            <a:extLst>
              <a:ext uri="{FF2B5EF4-FFF2-40B4-BE49-F238E27FC236}">
                <a16:creationId xmlns:a16="http://schemas.microsoft.com/office/drawing/2014/main" id="{1B2CC5EC-674F-43DA-BF7E-FE0125A9EC7D}"/>
              </a:ext>
            </a:extLst>
          </p:cNvPr>
          <p:cNvSpPr/>
          <p:nvPr/>
        </p:nvSpPr>
        <p:spPr>
          <a:xfrm>
            <a:off x="7154601" y="3405877"/>
            <a:ext cx="1718043" cy="1357516"/>
          </a:xfrm>
          <a:custGeom>
            <a:avLst/>
            <a:gdLst>
              <a:gd name="connsiteX0" fmla="*/ 0 w 2255520"/>
              <a:gd name="connsiteY0" fmla="*/ 650109 h 1357516"/>
              <a:gd name="connsiteX1" fmla="*/ 252548 w 2255520"/>
              <a:gd name="connsiteY1" fmla="*/ 641400 h 1357516"/>
              <a:gd name="connsiteX2" fmla="*/ 722811 w 2255520"/>
              <a:gd name="connsiteY2" fmla="*/ 14383 h 1357516"/>
              <a:gd name="connsiteX3" fmla="*/ 1166948 w 2255520"/>
              <a:gd name="connsiteY3" fmla="*/ 1346794 h 1357516"/>
              <a:gd name="connsiteX4" fmla="*/ 1724297 w 2255520"/>
              <a:gd name="connsiteY4" fmla="*/ 641400 h 1357516"/>
              <a:gd name="connsiteX5" fmla="*/ 2255520 w 2255520"/>
              <a:gd name="connsiteY5" fmla="*/ 632692 h 1357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5520" h="1357516">
                <a:moveTo>
                  <a:pt x="0" y="650109"/>
                </a:moveTo>
                <a:cubicBezTo>
                  <a:pt x="66040" y="698731"/>
                  <a:pt x="132080" y="747354"/>
                  <a:pt x="252548" y="641400"/>
                </a:cubicBezTo>
                <a:cubicBezTo>
                  <a:pt x="373017" y="535446"/>
                  <a:pt x="570411" y="-103183"/>
                  <a:pt x="722811" y="14383"/>
                </a:cubicBezTo>
                <a:cubicBezTo>
                  <a:pt x="875211" y="131949"/>
                  <a:pt x="1000034" y="1242291"/>
                  <a:pt x="1166948" y="1346794"/>
                </a:cubicBezTo>
                <a:cubicBezTo>
                  <a:pt x="1333862" y="1451297"/>
                  <a:pt x="1542868" y="760417"/>
                  <a:pt x="1724297" y="641400"/>
                </a:cubicBezTo>
                <a:cubicBezTo>
                  <a:pt x="1905726" y="522383"/>
                  <a:pt x="2080623" y="577537"/>
                  <a:pt x="2255520" y="632692"/>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5" name="Straight Arrow Connector 24">
            <a:extLst>
              <a:ext uri="{FF2B5EF4-FFF2-40B4-BE49-F238E27FC236}">
                <a16:creationId xmlns:a16="http://schemas.microsoft.com/office/drawing/2014/main" id="{AE6D92EF-047F-4DA3-85FE-5B385DA8ABA4}"/>
              </a:ext>
            </a:extLst>
          </p:cNvPr>
          <p:cNvCxnSpPr>
            <a:cxnSpLocks/>
          </p:cNvCxnSpPr>
          <p:nvPr/>
        </p:nvCxnSpPr>
        <p:spPr>
          <a:xfrm>
            <a:off x="3564102" y="4065576"/>
            <a:ext cx="2416786"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765E4323-12B6-466C-BDA0-80778A846907}"/>
              </a:ext>
            </a:extLst>
          </p:cNvPr>
          <p:cNvSpPr/>
          <p:nvPr/>
        </p:nvSpPr>
        <p:spPr>
          <a:xfrm>
            <a:off x="3945703" y="3347354"/>
            <a:ext cx="1849250" cy="707609"/>
          </a:xfrm>
          <a:custGeom>
            <a:avLst/>
            <a:gdLst>
              <a:gd name="connsiteX0" fmla="*/ 0 w 2002420"/>
              <a:gd name="connsiteY0" fmla="*/ 707609 h 707609"/>
              <a:gd name="connsiteX1" fmla="*/ 578734 w 2002420"/>
              <a:gd name="connsiteY1" fmla="*/ 1553 h 707609"/>
              <a:gd name="connsiteX2" fmla="*/ 856527 w 2002420"/>
              <a:gd name="connsiteY2" fmla="*/ 522414 h 707609"/>
              <a:gd name="connsiteX3" fmla="*/ 2002420 w 2002420"/>
              <a:gd name="connsiteY3" fmla="*/ 684460 h 707609"/>
            </a:gdLst>
            <a:ahLst/>
            <a:cxnLst>
              <a:cxn ang="0">
                <a:pos x="connsiteX0" y="connsiteY0"/>
              </a:cxn>
              <a:cxn ang="0">
                <a:pos x="connsiteX1" y="connsiteY1"/>
              </a:cxn>
              <a:cxn ang="0">
                <a:pos x="connsiteX2" y="connsiteY2"/>
              </a:cxn>
              <a:cxn ang="0">
                <a:pos x="connsiteX3" y="connsiteY3"/>
              </a:cxn>
            </a:cxnLst>
            <a:rect l="l" t="t" r="r" b="b"/>
            <a:pathLst>
              <a:path w="2002420" h="707609">
                <a:moveTo>
                  <a:pt x="0" y="707609"/>
                </a:moveTo>
                <a:cubicBezTo>
                  <a:pt x="217990" y="370014"/>
                  <a:pt x="435980" y="32419"/>
                  <a:pt x="578734" y="1553"/>
                </a:cubicBezTo>
                <a:cubicBezTo>
                  <a:pt x="721489" y="-29313"/>
                  <a:pt x="619246" y="408596"/>
                  <a:pt x="856527" y="522414"/>
                </a:cubicBezTo>
                <a:cubicBezTo>
                  <a:pt x="1093808" y="636232"/>
                  <a:pt x="1548114" y="660346"/>
                  <a:pt x="2002420" y="684460"/>
                </a:cubicBezTo>
              </a:path>
            </a:pathLst>
          </a:cu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Freeform: Shape 26">
            <a:extLst>
              <a:ext uri="{FF2B5EF4-FFF2-40B4-BE49-F238E27FC236}">
                <a16:creationId xmlns:a16="http://schemas.microsoft.com/office/drawing/2014/main" id="{1FB8296A-F27F-4643-B7BB-E2412B02F91F}"/>
              </a:ext>
            </a:extLst>
          </p:cNvPr>
          <p:cNvSpPr/>
          <p:nvPr/>
        </p:nvSpPr>
        <p:spPr>
          <a:xfrm flipH="1">
            <a:off x="3954575" y="3329282"/>
            <a:ext cx="1379316" cy="750877"/>
          </a:xfrm>
          <a:custGeom>
            <a:avLst/>
            <a:gdLst>
              <a:gd name="connsiteX0" fmla="*/ 0 w 2002420"/>
              <a:gd name="connsiteY0" fmla="*/ 707609 h 707609"/>
              <a:gd name="connsiteX1" fmla="*/ 578734 w 2002420"/>
              <a:gd name="connsiteY1" fmla="*/ 1553 h 707609"/>
              <a:gd name="connsiteX2" fmla="*/ 856527 w 2002420"/>
              <a:gd name="connsiteY2" fmla="*/ 522414 h 707609"/>
              <a:gd name="connsiteX3" fmla="*/ 2002420 w 2002420"/>
              <a:gd name="connsiteY3" fmla="*/ 684460 h 707609"/>
            </a:gdLst>
            <a:ahLst/>
            <a:cxnLst>
              <a:cxn ang="0">
                <a:pos x="connsiteX0" y="connsiteY0"/>
              </a:cxn>
              <a:cxn ang="0">
                <a:pos x="connsiteX1" y="connsiteY1"/>
              </a:cxn>
              <a:cxn ang="0">
                <a:pos x="connsiteX2" y="connsiteY2"/>
              </a:cxn>
              <a:cxn ang="0">
                <a:pos x="connsiteX3" y="connsiteY3"/>
              </a:cxn>
            </a:cxnLst>
            <a:rect l="l" t="t" r="r" b="b"/>
            <a:pathLst>
              <a:path w="2002420" h="707609">
                <a:moveTo>
                  <a:pt x="0" y="707609"/>
                </a:moveTo>
                <a:cubicBezTo>
                  <a:pt x="217990" y="370014"/>
                  <a:pt x="435980" y="32419"/>
                  <a:pt x="578734" y="1553"/>
                </a:cubicBezTo>
                <a:cubicBezTo>
                  <a:pt x="721489" y="-29313"/>
                  <a:pt x="619246" y="408596"/>
                  <a:pt x="856527" y="522414"/>
                </a:cubicBezTo>
                <a:cubicBezTo>
                  <a:pt x="1093808" y="636232"/>
                  <a:pt x="1548114" y="660346"/>
                  <a:pt x="2002420" y="684460"/>
                </a:cubicBezTo>
              </a:path>
            </a:pathLst>
          </a:cu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0" name="Straight Arrow Connector 29">
            <a:extLst>
              <a:ext uri="{FF2B5EF4-FFF2-40B4-BE49-F238E27FC236}">
                <a16:creationId xmlns:a16="http://schemas.microsoft.com/office/drawing/2014/main" id="{E25A0FB4-4024-4AB8-AF6B-71B243FD32E0}"/>
              </a:ext>
            </a:extLst>
          </p:cNvPr>
          <p:cNvCxnSpPr>
            <a:cxnSpLocks/>
          </p:cNvCxnSpPr>
          <p:nvPr/>
        </p:nvCxnSpPr>
        <p:spPr>
          <a:xfrm flipV="1">
            <a:off x="3823888" y="3245647"/>
            <a:ext cx="0" cy="1623052"/>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7DC549B-0179-4228-892E-7502C2D53AF0}"/>
              </a:ext>
            </a:extLst>
          </p:cNvPr>
          <p:cNvSpPr txBox="1"/>
          <p:nvPr/>
        </p:nvSpPr>
        <p:spPr>
          <a:xfrm>
            <a:off x="2954345" y="2946984"/>
            <a:ext cx="1994483" cy="369332"/>
          </a:xfrm>
          <a:prstGeom prst="rect">
            <a:avLst/>
          </a:prstGeom>
          <a:noFill/>
        </p:spPr>
        <p:txBody>
          <a:bodyPr wrap="square" rtlCol="0">
            <a:spAutoFit/>
          </a:bodyPr>
          <a:lstStyle/>
          <a:p>
            <a:r>
              <a:rPr lang="en-AU" dirty="0"/>
              <a:t>Normalised counts</a:t>
            </a:r>
          </a:p>
        </p:txBody>
      </p:sp>
    </p:spTree>
    <p:extLst>
      <p:ext uri="{BB962C8B-B14F-4D97-AF65-F5344CB8AC3E}">
        <p14:creationId xmlns:p14="http://schemas.microsoft.com/office/powerpoint/2010/main" val="2631258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FE4A69-1ED4-4981-971E-BFB5391D28D8}"/>
              </a:ext>
            </a:extLst>
          </p:cNvPr>
          <p:cNvSpPr>
            <a:spLocks noGrp="1"/>
          </p:cNvSpPr>
          <p:nvPr>
            <p:ph type="title"/>
          </p:nvPr>
        </p:nvSpPr>
        <p:spPr/>
        <p:txBody>
          <a:bodyPr/>
          <a:lstStyle/>
          <a:p>
            <a:r>
              <a:rPr lang="en-AU" dirty="0"/>
              <a:t>Wavelet-based multiscale models</a:t>
            </a:r>
          </a:p>
        </p:txBody>
      </p:sp>
      <p:sp>
        <p:nvSpPr>
          <p:cNvPr id="5" name="Subtitle 4">
            <a:extLst>
              <a:ext uri="{FF2B5EF4-FFF2-40B4-BE49-F238E27FC236}">
                <a16:creationId xmlns:a16="http://schemas.microsoft.com/office/drawing/2014/main" id="{FFD7E5AF-7052-48DE-86A4-F60813C671AB}"/>
              </a:ext>
            </a:extLst>
          </p:cNvPr>
          <p:cNvSpPr>
            <a:spLocks noGrp="1"/>
          </p:cNvSpPr>
          <p:nvPr>
            <p:ph type="body" idx="1"/>
          </p:nvPr>
        </p:nvSpPr>
        <p:spPr/>
        <p:txBody>
          <a:bodyPr/>
          <a:lstStyle/>
          <a:p>
            <a:r>
              <a:rPr lang="en-AU" i="1" dirty="0" err="1"/>
              <a:t>WaveQTL</a:t>
            </a:r>
            <a:r>
              <a:rPr lang="en-AU" dirty="0"/>
              <a:t> – Shim and Stephens (2015)</a:t>
            </a:r>
          </a:p>
        </p:txBody>
      </p:sp>
    </p:spTree>
    <p:extLst>
      <p:ext uri="{BB962C8B-B14F-4D97-AF65-F5344CB8AC3E}">
        <p14:creationId xmlns:p14="http://schemas.microsoft.com/office/powerpoint/2010/main" val="1066956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a:xfrm>
            <a:off x="838199" y="365125"/>
            <a:ext cx="10798629" cy="1325563"/>
          </a:xfrm>
        </p:spPr>
        <p:txBody>
          <a:bodyPr>
            <a:normAutofit/>
          </a:bodyPr>
          <a:lstStyle/>
          <a:p>
            <a:r>
              <a:rPr lang="en-AU"/>
              <a:t>An intro to Wavelets – Haar Wavelet Transform</a:t>
            </a:r>
            <a:endParaRPr lang="en-AU" dirty="0"/>
          </a:p>
        </p:txBody>
      </p:sp>
      <p:sp>
        <p:nvSpPr>
          <p:cNvPr id="11" name="Content Placeholder 10">
            <a:extLst>
              <a:ext uri="{FF2B5EF4-FFF2-40B4-BE49-F238E27FC236}">
                <a16:creationId xmlns:a16="http://schemas.microsoft.com/office/drawing/2014/main" id="{B191C282-F908-4CF1-8BBE-051B61F01075}"/>
              </a:ext>
            </a:extLst>
          </p:cNvPr>
          <p:cNvSpPr>
            <a:spLocks noGrp="1"/>
          </p:cNvSpPr>
          <p:nvPr>
            <p:ph idx="1"/>
          </p:nvPr>
        </p:nvSpPr>
        <p:spPr>
          <a:xfrm>
            <a:off x="838200" y="1825625"/>
            <a:ext cx="10515600" cy="4351338"/>
          </a:xfrm>
        </p:spPr>
        <p:txBody>
          <a:bodyPr/>
          <a:lstStyle/>
          <a:p>
            <a:r>
              <a:rPr lang="en-AU"/>
              <a:t>Function </a:t>
            </a:r>
            <a:r>
              <a:rPr lang="en-AU">
                <a:sym typeface="Wingdings" panose="05000000000000000000" pitchFamily="2" charset="2"/>
              </a:rPr>
              <a:t> Coefficients at different scales and locations</a:t>
            </a:r>
            <a:endParaRPr lang="en-AU"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EC41-A605-47AA-8B60-C1F12D1ED546}"/>
                  </a:ext>
                </a:extLst>
              </p:cNvPr>
              <p:cNvSpPr txBox="1"/>
              <p:nvPr/>
            </p:nvSpPr>
            <p:spPr>
              <a:xfrm>
                <a:off x="1791440" y="4190838"/>
                <a:ext cx="92076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AU" i="1" smtClean="0">
                              <a:solidFill>
                                <a:schemeClr val="accent1">
                                  <a:lumMod val="75000"/>
                                </a:schemeClr>
                              </a:solidFill>
                              <a:latin typeface="Cambria Math" panose="02040503050406030204" pitchFamily="18" charset="0"/>
                            </a:rPr>
                          </m:ctrlPr>
                        </m:dPr>
                        <m:e>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1</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2</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3</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4</m:t>
                              </m:r>
                            </m:sub>
                          </m:sSub>
                        </m:e>
                      </m:d>
                      <m:r>
                        <a:rPr lang="en-AU" b="0" i="1" smtClean="0">
                          <a:solidFill>
                            <a:schemeClr val="accent1">
                              <a:lumMod val="75000"/>
                            </a:schemeClr>
                          </a:solidFill>
                          <a:latin typeface="Cambria Math" panose="02040503050406030204" pitchFamily="18" charset="0"/>
                        </a:rPr>
                        <m:t>+</m:t>
                      </m:r>
                      <m:d>
                        <m:dPr>
                          <m:ctrlPr>
                            <a:rPr lang="en-AU" i="1">
                              <a:solidFill>
                                <a:schemeClr val="accent1">
                                  <a:lumMod val="75000"/>
                                </a:schemeClr>
                              </a:solidFill>
                              <a:latin typeface="Cambria Math" panose="02040503050406030204" pitchFamily="18" charset="0"/>
                            </a:rPr>
                          </m:ctrlPr>
                        </m:dPr>
                        <m:e>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5</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6</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7</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8</m:t>
                              </m:r>
                            </m:sub>
                          </m:sSub>
                        </m:e>
                      </m:d>
                    </m:oMath>
                  </m:oMathPara>
                </a14:m>
                <a:endParaRPr lang="en-AU" dirty="0">
                  <a:solidFill>
                    <a:schemeClr val="accent1">
                      <a:lumMod val="75000"/>
                    </a:schemeClr>
                  </a:solidFill>
                </a:endParaRPr>
              </a:p>
            </p:txBody>
          </p:sp>
        </mc:Choice>
        <mc:Fallback xmlns="">
          <p:sp>
            <p:nvSpPr>
              <p:cNvPr id="24" name="TextBox 23">
                <a:extLst>
                  <a:ext uri="{FF2B5EF4-FFF2-40B4-BE49-F238E27FC236}">
                    <a16:creationId xmlns:a16="http://schemas.microsoft.com/office/drawing/2014/main" id="{1D11EC41-A605-47AA-8B60-C1F12D1ED546}"/>
                  </a:ext>
                </a:extLst>
              </p:cNvPr>
              <p:cNvSpPr txBox="1">
                <a:spLocks noRot="1" noChangeAspect="1" noMove="1" noResize="1" noEditPoints="1" noAdjustHandles="1" noChangeArrowheads="1" noChangeShapeType="1" noTextEdit="1"/>
              </p:cNvSpPr>
              <p:nvPr/>
            </p:nvSpPr>
            <p:spPr>
              <a:xfrm>
                <a:off x="1791440" y="4190838"/>
                <a:ext cx="9207636" cy="369332"/>
              </a:xfrm>
              <a:prstGeom prst="rect">
                <a:avLst/>
              </a:prstGeom>
              <a:blipFill>
                <a:blip r:embed="rId4"/>
                <a:stretch>
                  <a:fillRect/>
                </a:stretch>
              </a:blipFill>
            </p:spPr>
            <p:txBody>
              <a:bodyPr/>
              <a:lstStyle/>
              <a:p>
                <a:r>
                  <a:rPr lang="en-AU">
                    <a:noFill/>
                  </a:rPr>
                  <a:t> </a:t>
                </a:r>
              </a:p>
            </p:txBody>
          </p:sp>
        </mc:Fallback>
      </mc:AlternateContent>
      <p:grpSp>
        <p:nvGrpSpPr>
          <p:cNvPr id="8" name="Group 7">
            <a:extLst>
              <a:ext uri="{FF2B5EF4-FFF2-40B4-BE49-F238E27FC236}">
                <a16:creationId xmlns:a16="http://schemas.microsoft.com/office/drawing/2014/main" id="{EC9D7D7C-A0BB-4919-9EEE-DA9E27EF60C8}"/>
              </a:ext>
            </a:extLst>
          </p:cNvPr>
          <p:cNvGrpSpPr/>
          <p:nvPr/>
        </p:nvGrpSpPr>
        <p:grpSpPr>
          <a:xfrm>
            <a:off x="2045613" y="1729131"/>
            <a:ext cx="8100775" cy="2072554"/>
            <a:chOff x="1791440" y="1729131"/>
            <a:chExt cx="8100775" cy="2072554"/>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B3BF64E-94DA-4D8C-93CB-FAB9AA9782A3}"/>
                    </a:ext>
                  </a:extLst>
                </p:cNvPr>
                <p:cNvSpPr txBox="1"/>
                <p:nvPr/>
              </p:nvSpPr>
              <p:spPr>
                <a:xfrm>
                  <a:off x="2877430" y="2184008"/>
                  <a:ext cx="1405204" cy="366887"/>
                </a:xfrm>
                <a:prstGeom prst="rect">
                  <a:avLst/>
                </a:prstGeom>
                <a:noFill/>
              </p:spPr>
              <p:txBody>
                <a:bodyPr wrap="square" rtlCol="0">
                  <a:spAutoFit/>
                </a:bodyPr>
                <a:lstStyle/>
                <a:p>
                  <a14:m>
                    <m:oMath xmlns:m="http://schemas.openxmlformats.org/officeDocument/2006/math">
                      <m:sSub>
                        <m:sSubPr>
                          <m:ctrlPr>
                            <a:rPr lang="en-AU" b="0" i="1" smtClean="0">
                              <a:solidFill>
                                <a:srgbClr val="C00000"/>
                              </a:solidFill>
                              <a:latin typeface="Cambria Math" panose="02040503050406030204" pitchFamily="18" charset="0"/>
                            </a:rPr>
                          </m:ctrlPr>
                        </m:sSubPr>
                        <m:e>
                          <m:r>
                            <a:rPr lang="en-AU" b="0" i="1" smtClean="0">
                              <a:solidFill>
                                <a:srgbClr val="C00000"/>
                              </a:solidFill>
                              <a:latin typeface="Cambria Math" panose="02040503050406030204" pitchFamily="18" charset="0"/>
                            </a:rPr>
                            <m:t>𝑑</m:t>
                          </m:r>
                        </m:e>
                        <m:sub>
                          <m:r>
                            <a:rPr lang="en-AU" b="0" i="1" smtClean="0">
                              <a:solidFill>
                                <a:srgbClr val="C00000"/>
                              </a:solidFill>
                              <a:latin typeface="Cambria Math" panose="02040503050406030204" pitchFamily="18" charset="0"/>
                            </a:rPr>
                            <m:t>1</m:t>
                          </m:r>
                        </m:sub>
                      </m:sSub>
                    </m:oMath>
                  </a14:m>
                  <a:r>
                    <a:rPr lang="en-AU" dirty="0">
                      <a:solidFill>
                        <a:srgbClr val="C00000"/>
                      </a:solidFill>
                    </a:rPr>
                    <a:t> 	</a:t>
                  </a:r>
                  <a14:m>
                    <m:oMath xmlns:m="http://schemas.openxmlformats.org/officeDocument/2006/math">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𝑑</m:t>
                          </m:r>
                        </m:e>
                        <m:sub>
                          <m:r>
                            <a:rPr lang="en-AU" b="0" i="1" dirty="0" smtClean="0">
                              <a:solidFill>
                                <a:srgbClr val="C00000"/>
                              </a:solidFill>
                              <a:latin typeface="Cambria Math" panose="02040503050406030204" pitchFamily="18" charset="0"/>
                            </a:rPr>
                            <m:t>2</m:t>
                          </m:r>
                        </m:sub>
                      </m:sSub>
                    </m:oMath>
                  </a14:m>
                  <a:endParaRPr lang="en-AU" dirty="0">
                    <a:solidFill>
                      <a:srgbClr val="C00000"/>
                    </a:solidFill>
                  </a:endParaRPr>
                </a:p>
              </p:txBody>
            </p:sp>
          </mc:Choice>
          <mc:Fallback xmlns="">
            <p:sp>
              <p:nvSpPr>
                <p:cNvPr id="20" name="TextBox 19">
                  <a:extLst>
                    <a:ext uri="{FF2B5EF4-FFF2-40B4-BE49-F238E27FC236}">
                      <a16:creationId xmlns:a16="http://schemas.microsoft.com/office/drawing/2014/main" id="{EB3BF64E-94DA-4D8C-93CB-FAB9AA9782A3}"/>
                    </a:ext>
                  </a:extLst>
                </p:cNvPr>
                <p:cNvSpPr txBox="1">
                  <a:spLocks noRot="1" noChangeAspect="1" noMove="1" noResize="1" noEditPoints="1" noAdjustHandles="1" noChangeArrowheads="1" noChangeShapeType="1" noTextEdit="1"/>
                </p:cNvSpPr>
                <p:nvPr/>
              </p:nvSpPr>
              <p:spPr>
                <a:xfrm>
                  <a:off x="2877430" y="2184008"/>
                  <a:ext cx="1405204" cy="366887"/>
                </a:xfrm>
                <a:prstGeom prst="rect">
                  <a:avLst/>
                </a:prstGeom>
                <a:blipFill>
                  <a:blip r:embed="rId5"/>
                  <a:stretch>
                    <a:fillRect/>
                  </a:stretch>
                </a:blipFill>
              </p:spPr>
              <p:txBody>
                <a:bodyPr/>
                <a:lstStyle/>
                <a:p>
                  <a:r>
                    <a:rPr lang="en-AU">
                      <a:noFill/>
                    </a:rPr>
                    <a:t> </a:t>
                  </a:r>
                </a:p>
              </p:txBody>
            </p:sp>
          </mc:Fallback>
        </mc:AlternateContent>
        <p:pic>
          <p:nvPicPr>
            <p:cNvPr id="5" name="Picture 4">
              <a:extLst>
                <a:ext uri="{FF2B5EF4-FFF2-40B4-BE49-F238E27FC236}">
                  <a16:creationId xmlns:a16="http://schemas.microsoft.com/office/drawing/2014/main" id="{C46C8E84-3F9B-463C-816B-F6BFD51C1E15}"/>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791440" y="2001969"/>
              <a:ext cx="8089200" cy="1799716"/>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EF8521D-06B4-4BA5-AA8D-2EC20D10BB53}"/>
                    </a:ext>
                  </a:extLst>
                </p:cNvPr>
                <p:cNvSpPr/>
                <p:nvPr/>
              </p:nvSpPr>
              <p:spPr>
                <a:xfrm>
                  <a:off x="4716590" y="1729131"/>
                  <a:ext cx="47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dirty="0">
                                <a:solidFill>
                                  <a:srgbClr val="C00000"/>
                                </a:solidFill>
                                <a:latin typeface="Cambria Math" panose="02040503050406030204" pitchFamily="18" charset="0"/>
                              </a:rPr>
                            </m:ctrlPr>
                          </m:sSubPr>
                          <m:e>
                            <m:r>
                              <a:rPr lang="en-AU" i="1" dirty="0">
                                <a:solidFill>
                                  <a:srgbClr val="C00000"/>
                                </a:solidFill>
                                <a:latin typeface="Cambria Math" panose="02040503050406030204" pitchFamily="18" charset="0"/>
                              </a:rPr>
                              <m:t>𝑑</m:t>
                            </m:r>
                          </m:e>
                          <m:sub>
                            <m:r>
                              <a:rPr lang="en-AU" i="1" dirty="0">
                                <a:solidFill>
                                  <a:srgbClr val="C00000"/>
                                </a:solidFill>
                                <a:latin typeface="Cambria Math" panose="02040503050406030204" pitchFamily="18" charset="0"/>
                              </a:rPr>
                              <m:t>3</m:t>
                            </m:r>
                          </m:sub>
                        </m:sSub>
                      </m:oMath>
                    </m:oMathPara>
                  </a14:m>
                  <a:endParaRPr lang="en-AU" dirty="0">
                    <a:solidFill>
                      <a:srgbClr val="C00000"/>
                    </a:solidFill>
                  </a:endParaRPr>
                </a:p>
              </p:txBody>
            </p:sp>
          </mc:Choice>
          <mc:Fallback xmlns="">
            <p:sp>
              <p:nvSpPr>
                <p:cNvPr id="6" name="Rectangle 5">
                  <a:extLst>
                    <a:ext uri="{FF2B5EF4-FFF2-40B4-BE49-F238E27FC236}">
                      <a16:creationId xmlns:a16="http://schemas.microsoft.com/office/drawing/2014/main" id="{9EF8521D-06B4-4BA5-AA8D-2EC20D10BB53}"/>
                    </a:ext>
                  </a:extLst>
                </p:cNvPr>
                <p:cNvSpPr>
                  <a:spLocks noRot="1" noChangeAspect="1" noMove="1" noResize="1" noEditPoints="1" noAdjustHandles="1" noChangeArrowheads="1" noChangeShapeType="1" noTextEdit="1"/>
                </p:cNvSpPr>
                <p:nvPr/>
              </p:nvSpPr>
              <p:spPr>
                <a:xfrm>
                  <a:off x="4716590" y="1729131"/>
                  <a:ext cx="477951" cy="369332"/>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0FAC974-AD0B-4EF7-8A33-E336851738B9}"/>
                    </a:ext>
                  </a:extLst>
                </p:cNvPr>
                <p:cNvSpPr/>
                <p:nvPr/>
              </p:nvSpPr>
              <p:spPr>
                <a:xfrm>
                  <a:off x="5720945" y="2454234"/>
                  <a:ext cx="4171270" cy="369332"/>
                </a:xfrm>
                <a:prstGeom prst="rect">
                  <a:avLst/>
                </a:prstGeom>
              </p:spPr>
              <p:txBody>
                <a:bodyPr wrap="none">
                  <a:spAutoFit/>
                </a:bodyPr>
                <a:lstStyle/>
                <a:p>
                  <a:r>
                    <a:rPr lang="en-AU" dirty="0">
                      <a:solidFill>
                        <a:srgbClr val="C00000"/>
                      </a:solidFill>
                    </a:rPr>
                    <a:t> </a:t>
                  </a:r>
                  <a14:m>
                    <m:oMath xmlns:m="http://schemas.openxmlformats.org/officeDocument/2006/math">
                      <m:sSub>
                        <m:sSubPr>
                          <m:ctrlPr>
                            <a:rPr lang="en-AU" i="1" dirty="0">
                              <a:solidFill>
                                <a:srgbClr val="C00000"/>
                              </a:solidFill>
                              <a:latin typeface="Cambria Math" panose="02040503050406030204" pitchFamily="18" charset="0"/>
                            </a:rPr>
                          </m:ctrlPr>
                        </m:sSubPr>
                        <m:e>
                          <m:r>
                            <a:rPr lang="en-AU" i="1" dirty="0">
                              <a:solidFill>
                                <a:srgbClr val="C00000"/>
                              </a:solidFill>
                              <a:latin typeface="Cambria Math" panose="02040503050406030204" pitchFamily="18" charset="0"/>
                            </a:rPr>
                            <m:t>𝑑</m:t>
                          </m:r>
                        </m:e>
                        <m:sub>
                          <m:r>
                            <a:rPr lang="en-AU" i="1" dirty="0">
                              <a:solidFill>
                                <a:srgbClr val="C00000"/>
                              </a:solidFill>
                              <a:latin typeface="Cambria Math" panose="02040503050406030204" pitchFamily="18" charset="0"/>
                            </a:rPr>
                            <m:t>4</m:t>
                          </m:r>
                        </m:sub>
                      </m:sSub>
                    </m:oMath>
                  </a14:m>
                  <a:r>
                    <a:rPr lang="en-AU" dirty="0">
                      <a:solidFill>
                        <a:srgbClr val="C00000"/>
                      </a:solidFill>
                    </a:rPr>
                    <a:t> 	</a:t>
                  </a:r>
                  <a14:m>
                    <m:oMath xmlns:m="http://schemas.openxmlformats.org/officeDocument/2006/math">
                      <m:sSub>
                        <m:sSubPr>
                          <m:ctrlPr>
                            <a:rPr lang="en-AU" i="1" dirty="0">
                              <a:solidFill>
                                <a:srgbClr val="C00000"/>
                              </a:solidFill>
                              <a:latin typeface="Cambria Math" panose="02040503050406030204" pitchFamily="18" charset="0"/>
                            </a:rPr>
                          </m:ctrlPr>
                        </m:sSubPr>
                        <m:e>
                          <m:r>
                            <a:rPr lang="en-AU" i="1" dirty="0">
                              <a:solidFill>
                                <a:srgbClr val="C00000"/>
                              </a:solidFill>
                              <a:latin typeface="Cambria Math" panose="02040503050406030204" pitchFamily="18" charset="0"/>
                            </a:rPr>
                            <m:t>𝑑</m:t>
                          </m:r>
                        </m:e>
                        <m:sub>
                          <m:r>
                            <a:rPr lang="en-AU" i="1" dirty="0">
                              <a:solidFill>
                                <a:srgbClr val="C00000"/>
                              </a:solidFill>
                              <a:latin typeface="Cambria Math" panose="02040503050406030204" pitchFamily="18" charset="0"/>
                            </a:rPr>
                            <m:t>5</m:t>
                          </m:r>
                        </m:sub>
                      </m:sSub>
                    </m:oMath>
                  </a14:m>
                  <a:r>
                    <a:rPr lang="en-AU" dirty="0">
                      <a:solidFill>
                        <a:srgbClr val="C00000"/>
                      </a:solidFill>
                    </a:rPr>
                    <a:t>	 </a:t>
                  </a:r>
                  <a14:m>
                    <m:oMath xmlns:m="http://schemas.openxmlformats.org/officeDocument/2006/math">
                      <m:sSub>
                        <m:sSubPr>
                          <m:ctrlPr>
                            <a:rPr lang="en-AU" i="1" dirty="0">
                              <a:solidFill>
                                <a:srgbClr val="C00000"/>
                              </a:solidFill>
                              <a:latin typeface="Cambria Math" panose="02040503050406030204" pitchFamily="18" charset="0"/>
                            </a:rPr>
                          </m:ctrlPr>
                        </m:sSubPr>
                        <m:e>
                          <m:r>
                            <a:rPr lang="en-AU" i="1" dirty="0">
                              <a:solidFill>
                                <a:srgbClr val="C00000"/>
                              </a:solidFill>
                              <a:latin typeface="Cambria Math" panose="02040503050406030204" pitchFamily="18" charset="0"/>
                            </a:rPr>
                            <m:t>𝑑</m:t>
                          </m:r>
                        </m:e>
                        <m:sub>
                          <m:r>
                            <a:rPr lang="en-AU" i="1" dirty="0">
                              <a:solidFill>
                                <a:srgbClr val="C00000"/>
                              </a:solidFill>
                              <a:latin typeface="Cambria Math" panose="02040503050406030204" pitchFamily="18" charset="0"/>
                            </a:rPr>
                            <m:t>6</m:t>
                          </m:r>
                        </m:sub>
                      </m:sSub>
                    </m:oMath>
                  </a14:m>
                  <a:r>
                    <a:rPr lang="en-AU" dirty="0">
                      <a:solidFill>
                        <a:srgbClr val="C00000"/>
                      </a:solidFill>
                    </a:rPr>
                    <a:t>	 </a:t>
                  </a:r>
                  <a14:m>
                    <m:oMath xmlns:m="http://schemas.openxmlformats.org/officeDocument/2006/math">
                      <m:sSub>
                        <m:sSubPr>
                          <m:ctrlPr>
                            <a:rPr lang="en-AU" i="1" dirty="0">
                              <a:solidFill>
                                <a:srgbClr val="C00000"/>
                              </a:solidFill>
                              <a:latin typeface="Cambria Math" panose="02040503050406030204" pitchFamily="18" charset="0"/>
                            </a:rPr>
                          </m:ctrlPr>
                        </m:sSubPr>
                        <m:e>
                          <m:r>
                            <a:rPr lang="en-AU" i="1" dirty="0">
                              <a:solidFill>
                                <a:srgbClr val="C00000"/>
                              </a:solidFill>
                              <a:latin typeface="Cambria Math" panose="02040503050406030204" pitchFamily="18" charset="0"/>
                            </a:rPr>
                            <m:t>𝑑</m:t>
                          </m:r>
                        </m:e>
                        <m:sub>
                          <m:r>
                            <a:rPr lang="en-AU" i="1" dirty="0">
                              <a:solidFill>
                                <a:srgbClr val="C00000"/>
                              </a:solidFill>
                              <a:latin typeface="Cambria Math" panose="02040503050406030204" pitchFamily="18" charset="0"/>
                            </a:rPr>
                            <m:t>7</m:t>
                          </m:r>
                        </m:sub>
                      </m:sSub>
                    </m:oMath>
                  </a14:m>
                  <a:r>
                    <a:rPr lang="en-AU" dirty="0">
                      <a:solidFill>
                        <a:srgbClr val="C00000"/>
                      </a:solidFill>
                    </a:rPr>
                    <a:t>	 </a:t>
                  </a:r>
                  <a14:m>
                    <m:oMath xmlns:m="http://schemas.openxmlformats.org/officeDocument/2006/math">
                      <m:sSub>
                        <m:sSubPr>
                          <m:ctrlPr>
                            <a:rPr lang="en-AU" i="1" dirty="0">
                              <a:solidFill>
                                <a:srgbClr val="C00000"/>
                              </a:solidFill>
                              <a:latin typeface="Cambria Math" panose="02040503050406030204" pitchFamily="18" charset="0"/>
                            </a:rPr>
                          </m:ctrlPr>
                        </m:sSubPr>
                        <m:e>
                          <m:r>
                            <a:rPr lang="en-AU" i="1" dirty="0">
                              <a:solidFill>
                                <a:srgbClr val="C00000"/>
                              </a:solidFill>
                              <a:latin typeface="Cambria Math" panose="02040503050406030204" pitchFamily="18" charset="0"/>
                            </a:rPr>
                            <m:t>𝑑</m:t>
                          </m:r>
                        </m:e>
                        <m:sub>
                          <m:r>
                            <a:rPr lang="en-AU" i="1" dirty="0">
                              <a:solidFill>
                                <a:srgbClr val="C00000"/>
                              </a:solidFill>
                              <a:latin typeface="Cambria Math" panose="02040503050406030204" pitchFamily="18" charset="0"/>
                            </a:rPr>
                            <m:t>8</m:t>
                          </m:r>
                        </m:sub>
                      </m:sSub>
                    </m:oMath>
                  </a14:m>
                  <a:endParaRPr lang="en-AU" dirty="0">
                    <a:solidFill>
                      <a:srgbClr val="C00000"/>
                    </a:solidFill>
                  </a:endParaRPr>
                </a:p>
              </p:txBody>
            </p:sp>
          </mc:Choice>
          <mc:Fallback xmlns="">
            <p:sp>
              <p:nvSpPr>
                <p:cNvPr id="7" name="Rectangle 6">
                  <a:extLst>
                    <a:ext uri="{FF2B5EF4-FFF2-40B4-BE49-F238E27FC236}">
                      <a16:creationId xmlns:a16="http://schemas.microsoft.com/office/drawing/2014/main" id="{20FAC974-AD0B-4EF7-8A33-E336851738B9}"/>
                    </a:ext>
                  </a:extLst>
                </p:cNvPr>
                <p:cNvSpPr>
                  <a:spLocks noRot="1" noChangeAspect="1" noMove="1" noResize="1" noEditPoints="1" noAdjustHandles="1" noChangeArrowheads="1" noChangeShapeType="1" noTextEdit="1"/>
                </p:cNvSpPr>
                <p:nvPr/>
              </p:nvSpPr>
              <p:spPr>
                <a:xfrm>
                  <a:off x="5720945" y="2454234"/>
                  <a:ext cx="4171270" cy="369332"/>
                </a:xfrm>
                <a:prstGeom prst="rect">
                  <a:avLst/>
                </a:prstGeom>
                <a:blipFill>
                  <a:blip r:embed="rId8"/>
                  <a:stretch>
                    <a:fillRect/>
                  </a:stretch>
                </a:blipFill>
              </p:spPr>
              <p:txBody>
                <a:bodyPr/>
                <a:lstStyle/>
                <a:p>
                  <a:r>
                    <a:rPr lang="en-AU">
                      <a:noFill/>
                    </a:rPr>
                    <a:t> </a:t>
                  </a:r>
                </a:p>
              </p:txBody>
            </p:sp>
          </mc:Fallback>
        </mc:AlternateContent>
      </p:grpSp>
    </p:spTree>
    <p:extLst>
      <p:ext uri="{BB962C8B-B14F-4D97-AF65-F5344CB8AC3E}">
        <p14:creationId xmlns:p14="http://schemas.microsoft.com/office/powerpoint/2010/main" val="378495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C3FF1B5-D5AF-47EF-B752-35433CB489F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045613" y="2001969"/>
            <a:ext cx="8089200" cy="1799716"/>
          </a:xfrm>
          <a:prstGeom prst="rect">
            <a:avLst/>
          </a:prstGeom>
        </p:spPr>
      </p:pic>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a:xfrm>
            <a:off x="838199" y="365125"/>
            <a:ext cx="10798629" cy="1325563"/>
          </a:xfrm>
        </p:spPr>
        <p:txBody>
          <a:bodyPr>
            <a:normAutofit/>
          </a:bodyPr>
          <a:lstStyle/>
          <a:p>
            <a:r>
              <a:rPr lang="en-AU"/>
              <a:t>An intro to Wavelets – Haar Wavelet Transform</a:t>
            </a:r>
            <a:endParaRPr lang="en-AU"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487F415-77E6-4419-999E-389CFA4E3958}"/>
                  </a:ext>
                </a:extLst>
              </p:cNvPr>
              <p:cNvSpPr txBox="1"/>
              <p:nvPr/>
            </p:nvSpPr>
            <p:spPr>
              <a:xfrm>
                <a:off x="1791440" y="4806307"/>
                <a:ext cx="92076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AU" i="1" smtClean="0">
                              <a:solidFill>
                                <a:schemeClr val="accent4">
                                  <a:lumMod val="75000"/>
                                </a:schemeClr>
                              </a:solidFill>
                              <a:latin typeface="Cambria Math" panose="02040503050406030204" pitchFamily="18" charset="0"/>
                            </a:rPr>
                          </m:ctrlPr>
                        </m:dPr>
                        <m:e>
                          <m:sSub>
                            <m:sSubPr>
                              <m:ctrlPr>
                                <a:rPr lang="en-AU" i="1">
                                  <a:solidFill>
                                    <a:schemeClr val="accent4">
                                      <a:lumMod val="75000"/>
                                    </a:schemeClr>
                                  </a:solidFill>
                                  <a:latin typeface="Cambria Math" panose="02040503050406030204" pitchFamily="18" charset="0"/>
                                </a:rPr>
                              </m:ctrlPr>
                            </m:sSubPr>
                            <m:e>
                              <m:r>
                                <a:rPr lang="en-AU" i="1">
                                  <a:solidFill>
                                    <a:schemeClr val="accent4">
                                      <a:lumMod val="75000"/>
                                    </a:schemeClr>
                                  </a:solidFill>
                                  <a:latin typeface="Cambria Math" panose="02040503050406030204" pitchFamily="18" charset="0"/>
                                </a:rPr>
                                <m:t>𝑑</m:t>
                              </m:r>
                            </m:e>
                            <m:sub>
                              <m:r>
                                <a:rPr lang="en-AU" i="1">
                                  <a:solidFill>
                                    <a:schemeClr val="accent4">
                                      <a:lumMod val="75000"/>
                                    </a:schemeClr>
                                  </a:solidFill>
                                  <a:latin typeface="Cambria Math" panose="02040503050406030204" pitchFamily="18" charset="0"/>
                                </a:rPr>
                                <m:t>1</m:t>
                              </m:r>
                            </m:sub>
                          </m:sSub>
                          <m:r>
                            <a:rPr lang="en-AU" i="1">
                              <a:solidFill>
                                <a:schemeClr val="accent4">
                                  <a:lumMod val="75000"/>
                                </a:schemeClr>
                              </a:solidFill>
                              <a:latin typeface="Cambria Math" panose="02040503050406030204" pitchFamily="18" charset="0"/>
                            </a:rPr>
                            <m:t>+</m:t>
                          </m:r>
                          <m:sSub>
                            <m:sSubPr>
                              <m:ctrlPr>
                                <a:rPr lang="en-AU" i="1">
                                  <a:solidFill>
                                    <a:schemeClr val="accent4">
                                      <a:lumMod val="75000"/>
                                    </a:schemeClr>
                                  </a:solidFill>
                                  <a:latin typeface="Cambria Math" panose="02040503050406030204" pitchFamily="18" charset="0"/>
                                </a:rPr>
                              </m:ctrlPr>
                            </m:sSubPr>
                            <m:e>
                              <m:r>
                                <a:rPr lang="en-AU" i="1">
                                  <a:solidFill>
                                    <a:schemeClr val="accent4">
                                      <a:lumMod val="75000"/>
                                    </a:schemeClr>
                                  </a:solidFill>
                                  <a:latin typeface="Cambria Math" panose="02040503050406030204" pitchFamily="18" charset="0"/>
                                </a:rPr>
                                <m:t>𝑑</m:t>
                              </m:r>
                            </m:e>
                            <m:sub>
                              <m:r>
                                <a:rPr lang="en-AU" i="1">
                                  <a:solidFill>
                                    <a:schemeClr val="accent4">
                                      <a:lumMod val="75000"/>
                                    </a:schemeClr>
                                  </a:solidFill>
                                  <a:latin typeface="Cambria Math" panose="02040503050406030204" pitchFamily="18" charset="0"/>
                                </a:rPr>
                                <m:t>2</m:t>
                              </m:r>
                            </m:sub>
                          </m:sSub>
                          <m:r>
                            <a:rPr lang="en-AU" i="1">
                              <a:solidFill>
                                <a:schemeClr val="accent4">
                                  <a:lumMod val="75000"/>
                                </a:schemeClr>
                              </a:solidFill>
                              <a:latin typeface="Cambria Math" panose="02040503050406030204" pitchFamily="18" charset="0"/>
                            </a:rPr>
                            <m:t>+</m:t>
                          </m:r>
                          <m:sSub>
                            <m:sSubPr>
                              <m:ctrlPr>
                                <a:rPr lang="en-AU" i="1">
                                  <a:solidFill>
                                    <a:schemeClr val="accent4">
                                      <a:lumMod val="75000"/>
                                    </a:schemeClr>
                                  </a:solidFill>
                                  <a:latin typeface="Cambria Math" panose="02040503050406030204" pitchFamily="18" charset="0"/>
                                </a:rPr>
                              </m:ctrlPr>
                            </m:sSubPr>
                            <m:e>
                              <m:r>
                                <a:rPr lang="en-AU" i="1">
                                  <a:solidFill>
                                    <a:schemeClr val="accent4">
                                      <a:lumMod val="75000"/>
                                    </a:schemeClr>
                                  </a:solidFill>
                                  <a:latin typeface="Cambria Math" panose="02040503050406030204" pitchFamily="18" charset="0"/>
                                </a:rPr>
                                <m:t>𝑑</m:t>
                              </m:r>
                            </m:e>
                            <m:sub>
                              <m:r>
                                <a:rPr lang="en-AU" i="1">
                                  <a:solidFill>
                                    <a:schemeClr val="accent4">
                                      <a:lumMod val="75000"/>
                                    </a:schemeClr>
                                  </a:solidFill>
                                  <a:latin typeface="Cambria Math" panose="02040503050406030204" pitchFamily="18" charset="0"/>
                                </a:rPr>
                                <m:t>3</m:t>
                              </m:r>
                            </m:sub>
                          </m:sSub>
                          <m:r>
                            <a:rPr lang="en-AU" i="1">
                              <a:solidFill>
                                <a:schemeClr val="accent4">
                                  <a:lumMod val="75000"/>
                                </a:schemeClr>
                              </a:solidFill>
                              <a:latin typeface="Cambria Math" panose="02040503050406030204" pitchFamily="18" charset="0"/>
                            </a:rPr>
                            <m:t>+</m:t>
                          </m:r>
                          <m:sSub>
                            <m:sSubPr>
                              <m:ctrlPr>
                                <a:rPr lang="en-AU" i="1">
                                  <a:solidFill>
                                    <a:schemeClr val="accent4">
                                      <a:lumMod val="75000"/>
                                    </a:schemeClr>
                                  </a:solidFill>
                                  <a:latin typeface="Cambria Math" panose="02040503050406030204" pitchFamily="18" charset="0"/>
                                </a:rPr>
                              </m:ctrlPr>
                            </m:sSubPr>
                            <m:e>
                              <m:r>
                                <a:rPr lang="en-AU" i="1">
                                  <a:solidFill>
                                    <a:schemeClr val="accent4">
                                      <a:lumMod val="75000"/>
                                    </a:schemeClr>
                                  </a:solidFill>
                                  <a:latin typeface="Cambria Math" panose="02040503050406030204" pitchFamily="18" charset="0"/>
                                </a:rPr>
                                <m:t>𝑑</m:t>
                              </m:r>
                            </m:e>
                            <m:sub>
                              <m:r>
                                <a:rPr lang="en-AU" i="1">
                                  <a:solidFill>
                                    <a:schemeClr val="accent4">
                                      <a:lumMod val="75000"/>
                                    </a:schemeClr>
                                  </a:solidFill>
                                  <a:latin typeface="Cambria Math" panose="02040503050406030204" pitchFamily="18" charset="0"/>
                                </a:rPr>
                                <m:t>4</m:t>
                              </m:r>
                            </m:sub>
                          </m:sSub>
                        </m:e>
                      </m:d>
                      <m:r>
                        <a:rPr lang="en-AU" b="0" i="1" smtClean="0">
                          <a:solidFill>
                            <a:schemeClr val="accent1">
                              <a:lumMod val="60000"/>
                              <a:lumOff val="40000"/>
                            </a:schemeClr>
                          </a:solidFill>
                          <a:latin typeface="Cambria Math" panose="02040503050406030204" pitchFamily="18" charset="0"/>
                        </a:rPr>
                        <m:t>−</m:t>
                      </m:r>
                      <m:d>
                        <m:dPr>
                          <m:ctrlPr>
                            <a:rPr lang="en-AU" i="1" smtClean="0">
                              <a:solidFill>
                                <a:schemeClr val="accent6">
                                  <a:lumMod val="75000"/>
                                </a:schemeClr>
                              </a:solidFill>
                              <a:latin typeface="Cambria Math" panose="02040503050406030204" pitchFamily="18" charset="0"/>
                            </a:rPr>
                          </m:ctrlPr>
                        </m:dPr>
                        <m:e>
                          <m:sSub>
                            <m:sSubPr>
                              <m:ctrlPr>
                                <a:rPr lang="en-AU" i="1">
                                  <a:solidFill>
                                    <a:schemeClr val="accent6">
                                      <a:lumMod val="75000"/>
                                    </a:schemeClr>
                                  </a:solidFill>
                                  <a:latin typeface="Cambria Math" panose="02040503050406030204" pitchFamily="18" charset="0"/>
                                </a:rPr>
                              </m:ctrlPr>
                            </m:sSubPr>
                            <m:e>
                              <m:r>
                                <a:rPr lang="en-AU" i="1">
                                  <a:solidFill>
                                    <a:schemeClr val="accent6">
                                      <a:lumMod val="75000"/>
                                    </a:schemeClr>
                                  </a:solidFill>
                                  <a:latin typeface="Cambria Math" panose="02040503050406030204" pitchFamily="18" charset="0"/>
                                </a:rPr>
                                <m:t>𝑑</m:t>
                              </m:r>
                            </m:e>
                            <m:sub>
                              <m:r>
                                <a:rPr lang="en-AU" i="1">
                                  <a:solidFill>
                                    <a:schemeClr val="accent6">
                                      <a:lumMod val="75000"/>
                                    </a:schemeClr>
                                  </a:solidFill>
                                  <a:latin typeface="Cambria Math" panose="02040503050406030204" pitchFamily="18" charset="0"/>
                                </a:rPr>
                                <m:t>5</m:t>
                              </m:r>
                            </m:sub>
                          </m:sSub>
                          <m:r>
                            <a:rPr lang="en-AU" i="1">
                              <a:solidFill>
                                <a:schemeClr val="accent6">
                                  <a:lumMod val="75000"/>
                                </a:schemeClr>
                              </a:solidFill>
                              <a:latin typeface="Cambria Math" panose="02040503050406030204" pitchFamily="18" charset="0"/>
                            </a:rPr>
                            <m:t>+</m:t>
                          </m:r>
                          <m:sSub>
                            <m:sSubPr>
                              <m:ctrlPr>
                                <a:rPr lang="en-AU" i="1">
                                  <a:solidFill>
                                    <a:schemeClr val="accent6">
                                      <a:lumMod val="75000"/>
                                    </a:schemeClr>
                                  </a:solidFill>
                                  <a:latin typeface="Cambria Math" panose="02040503050406030204" pitchFamily="18" charset="0"/>
                                </a:rPr>
                              </m:ctrlPr>
                            </m:sSubPr>
                            <m:e>
                              <m:r>
                                <a:rPr lang="en-AU" i="1">
                                  <a:solidFill>
                                    <a:schemeClr val="accent6">
                                      <a:lumMod val="75000"/>
                                    </a:schemeClr>
                                  </a:solidFill>
                                  <a:latin typeface="Cambria Math" panose="02040503050406030204" pitchFamily="18" charset="0"/>
                                </a:rPr>
                                <m:t>𝑑</m:t>
                              </m:r>
                            </m:e>
                            <m:sub>
                              <m:r>
                                <a:rPr lang="en-AU" i="1">
                                  <a:solidFill>
                                    <a:schemeClr val="accent6">
                                      <a:lumMod val="75000"/>
                                    </a:schemeClr>
                                  </a:solidFill>
                                  <a:latin typeface="Cambria Math" panose="02040503050406030204" pitchFamily="18" charset="0"/>
                                </a:rPr>
                                <m:t>6</m:t>
                              </m:r>
                            </m:sub>
                          </m:sSub>
                          <m:r>
                            <a:rPr lang="en-AU" i="1">
                              <a:solidFill>
                                <a:schemeClr val="accent6">
                                  <a:lumMod val="75000"/>
                                </a:schemeClr>
                              </a:solidFill>
                              <a:latin typeface="Cambria Math" panose="02040503050406030204" pitchFamily="18" charset="0"/>
                            </a:rPr>
                            <m:t>+</m:t>
                          </m:r>
                          <m:sSub>
                            <m:sSubPr>
                              <m:ctrlPr>
                                <a:rPr lang="en-AU" i="1">
                                  <a:solidFill>
                                    <a:schemeClr val="accent6">
                                      <a:lumMod val="75000"/>
                                    </a:schemeClr>
                                  </a:solidFill>
                                  <a:latin typeface="Cambria Math" panose="02040503050406030204" pitchFamily="18" charset="0"/>
                                </a:rPr>
                              </m:ctrlPr>
                            </m:sSubPr>
                            <m:e>
                              <m:r>
                                <a:rPr lang="en-AU" i="1">
                                  <a:solidFill>
                                    <a:schemeClr val="accent6">
                                      <a:lumMod val="75000"/>
                                    </a:schemeClr>
                                  </a:solidFill>
                                  <a:latin typeface="Cambria Math" panose="02040503050406030204" pitchFamily="18" charset="0"/>
                                </a:rPr>
                                <m:t>𝑑</m:t>
                              </m:r>
                            </m:e>
                            <m:sub>
                              <m:r>
                                <a:rPr lang="en-AU" i="1">
                                  <a:solidFill>
                                    <a:schemeClr val="accent6">
                                      <a:lumMod val="75000"/>
                                    </a:schemeClr>
                                  </a:solidFill>
                                  <a:latin typeface="Cambria Math" panose="02040503050406030204" pitchFamily="18" charset="0"/>
                                </a:rPr>
                                <m:t>7</m:t>
                              </m:r>
                            </m:sub>
                          </m:sSub>
                          <m:r>
                            <a:rPr lang="en-AU" i="1">
                              <a:solidFill>
                                <a:schemeClr val="accent6">
                                  <a:lumMod val="75000"/>
                                </a:schemeClr>
                              </a:solidFill>
                              <a:latin typeface="Cambria Math" panose="02040503050406030204" pitchFamily="18" charset="0"/>
                            </a:rPr>
                            <m:t>+</m:t>
                          </m:r>
                          <m:sSub>
                            <m:sSubPr>
                              <m:ctrlPr>
                                <a:rPr lang="en-AU" i="1">
                                  <a:solidFill>
                                    <a:schemeClr val="accent6">
                                      <a:lumMod val="75000"/>
                                    </a:schemeClr>
                                  </a:solidFill>
                                  <a:latin typeface="Cambria Math" panose="02040503050406030204" pitchFamily="18" charset="0"/>
                                </a:rPr>
                              </m:ctrlPr>
                            </m:sSubPr>
                            <m:e>
                              <m:r>
                                <a:rPr lang="en-AU" i="1">
                                  <a:solidFill>
                                    <a:schemeClr val="accent6">
                                      <a:lumMod val="75000"/>
                                    </a:schemeClr>
                                  </a:solidFill>
                                  <a:latin typeface="Cambria Math" panose="02040503050406030204" pitchFamily="18" charset="0"/>
                                </a:rPr>
                                <m:t>𝑑</m:t>
                              </m:r>
                            </m:e>
                            <m:sub>
                              <m:r>
                                <a:rPr lang="en-AU" i="1">
                                  <a:solidFill>
                                    <a:schemeClr val="accent6">
                                      <a:lumMod val="75000"/>
                                    </a:schemeClr>
                                  </a:solidFill>
                                  <a:latin typeface="Cambria Math" panose="02040503050406030204" pitchFamily="18" charset="0"/>
                                </a:rPr>
                                <m:t>8</m:t>
                              </m:r>
                            </m:sub>
                          </m:sSub>
                        </m:e>
                      </m:d>
                    </m:oMath>
                  </m:oMathPara>
                </a14:m>
                <a:endParaRPr lang="en-AU" dirty="0">
                  <a:solidFill>
                    <a:schemeClr val="accent1">
                      <a:lumMod val="60000"/>
                      <a:lumOff val="40000"/>
                    </a:schemeClr>
                  </a:solidFill>
                </a:endParaRPr>
              </a:p>
            </p:txBody>
          </p:sp>
        </mc:Choice>
        <mc:Fallback xmlns="">
          <p:sp>
            <p:nvSpPr>
              <p:cNvPr id="23" name="TextBox 22">
                <a:extLst>
                  <a:ext uri="{FF2B5EF4-FFF2-40B4-BE49-F238E27FC236}">
                    <a16:creationId xmlns:a16="http://schemas.microsoft.com/office/drawing/2014/main" id="{5487F415-77E6-4419-999E-389CFA4E3958}"/>
                  </a:ext>
                </a:extLst>
              </p:cNvPr>
              <p:cNvSpPr txBox="1">
                <a:spLocks noRot="1" noChangeAspect="1" noMove="1" noResize="1" noEditPoints="1" noAdjustHandles="1" noChangeArrowheads="1" noChangeShapeType="1" noTextEdit="1"/>
              </p:cNvSpPr>
              <p:nvPr/>
            </p:nvSpPr>
            <p:spPr>
              <a:xfrm>
                <a:off x="1791440" y="4806307"/>
                <a:ext cx="9207636" cy="369332"/>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EC41-A605-47AA-8B60-C1F12D1ED546}"/>
                  </a:ext>
                </a:extLst>
              </p:cNvPr>
              <p:cNvSpPr txBox="1"/>
              <p:nvPr/>
            </p:nvSpPr>
            <p:spPr>
              <a:xfrm>
                <a:off x="1791440" y="4190838"/>
                <a:ext cx="92076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AU" i="1" smtClean="0">
                              <a:solidFill>
                                <a:schemeClr val="accent1">
                                  <a:lumMod val="75000"/>
                                </a:schemeClr>
                              </a:solidFill>
                              <a:latin typeface="Cambria Math" panose="02040503050406030204" pitchFamily="18" charset="0"/>
                            </a:rPr>
                          </m:ctrlPr>
                        </m:dPr>
                        <m:e>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1</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2</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3</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4</m:t>
                              </m:r>
                            </m:sub>
                          </m:sSub>
                        </m:e>
                      </m:d>
                      <m:r>
                        <a:rPr lang="en-AU" b="0" i="1" smtClean="0">
                          <a:solidFill>
                            <a:schemeClr val="accent1">
                              <a:lumMod val="75000"/>
                            </a:schemeClr>
                          </a:solidFill>
                          <a:latin typeface="Cambria Math" panose="02040503050406030204" pitchFamily="18" charset="0"/>
                        </a:rPr>
                        <m:t>+</m:t>
                      </m:r>
                      <m:d>
                        <m:dPr>
                          <m:ctrlPr>
                            <a:rPr lang="en-AU" i="1">
                              <a:solidFill>
                                <a:schemeClr val="accent1">
                                  <a:lumMod val="75000"/>
                                </a:schemeClr>
                              </a:solidFill>
                              <a:latin typeface="Cambria Math" panose="02040503050406030204" pitchFamily="18" charset="0"/>
                            </a:rPr>
                          </m:ctrlPr>
                        </m:dPr>
                        <m:e>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5</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6</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7</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8</m:t>
                              </m:r>
                            </m:sub>
                          </m:sSub>
                        </m:e>
                      </m:d>
                    </m:oMath>
                  </m:oMathPara>
                </a14:m>
                <a:endParaRPr lang="en-AU" dirty="0">
                  <a:solidFill>
                    <a:schemeClr val="accent1">
                      <a:lumMod val="75000"/>
                    </a:schemeClr>
                  </a:solidFill>
                </a:endParaRPr>
              </a:p>
            </p:txBody>
          </p:sp>
        </mc:Choice>
        <mc:Fallback xmlns="">
          <p:sp>
            <p:nvSpPr>
              <p:cNvPr id="24" name="TextBox 23">
                <a:extLst>
                  <a:ext uri="{FF2B5EF4-FFF2-40B4-BE49-F238E27FC236}">
                    <a16:creationId xmlns:a16="http://schemas.microsoft.com/office/drawing/2014/main" id="{1D11EC41-A605-47AA-8B60-C1F12D1ED546}"/>
                  </a:ext>
                </a:extLst>
              </p:cNvPr>
              <p:cNvSpPr txBox="1">
                <a:spLocks noRot="1" noChangeAspect="1" noMove="1" noResize="1" noEditPoints="1" noAdjustHandles="1" noChangeArrowheads="1" noChangeShapeType="1" noTextEdit="1"/>
              </p:cNvSpPr>
              <p:nvPr/>
            </p:nvSpPr>
            <p:spPr>
              <a:xfrm>
                <a:off x="1791440" y="4190838"/>
                <a:ext cx="9207636" cy="369332"/>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B783B3-920B-48C7-A4A7-E1281EFCE6BF}"/>
                  </a:ext>
                </a:extLst>
              </p:cNvPr>
              <p:cNvSpPr txBox="1"/>
              <p:nvPr/>
            </p:nvSpPr>
            <p:spPr>
              <a:xfrm>
                <a:off x="3131603" y="2184008"/>
                <a:ext cx="1405204" cy="366887"/>
              </a:xfrm>
              <a:prstGeom prst="rect">
                <a:avLst/>
              </a:prstGeom>
              <a:noFill/>
            </p:spPr>
            <p:txBody>
              <a:bodyPr wrap="square" rtlCol="0">
                <a:spAutoFit/>
              </a:bodyPr>
              <a:lstStyle/>
              <a:p>
                <a14:m>
                  <m:oMath xmlns:m="http://schemas.openxmlformats.org/officeDocument/2006/math">
                    <m:sSub>
                      <m:sSubPr>
                        <m:ctrlPr>
                          <a:rPr lang="en-AU" b="0" i="1" smtClean="0">
                            <a:solidFill>
                              <a:schemeClr val="accent4">
                                <a:lumMod val="75000"/>
                              </a:schemeClr>
                            </a:solidFill>
                            <a:latin typeface="Cambria Math" panose="02040503050406030204" pitchFamily="18" charset="0"/>
                          </a:rPr>
                        </m:ctrlPr>
                      </m:sSubPr>
                      <m:e>
                        <m:r>
                          <a:rPr lang="en-AU" b="0" i="1" smtClean="0">
                            <a:solidFill>
                              <a:schemeClr val="accent4">
                                <a:lumMod val="75000"/>
                              </a:schemeClr>
                            </a:solidFill>
                            <a:latin typeface="Cambria Math" panose="02040503050406030204" pitchFamily="18" charset="0"/>
                          </a:rPr>
                          <m:t>𝑑</m:t>
                        </m:r>
                      </m:e>
                      <m:sub>
                        <m:r>
                          <a:rPr lang="en-AU" b="0" i="1" smtClean="0">
                            <a:solidFill>
                              <a:schemeClr val="accent4">
                                <a:lumMod val="75000"/>
                              </a:schemeClr>
                            </a:solidFill>
                            <a:latin typeface="Cambria Math" panose="02040503050406030204" pitchFamily="18" charset="0"/>
                          </a:rPr>
                          <m:t>1</m:t>
                        </m:r>
                      </m:sub>
                    </m:sSub>
                  </m:oMath>
                </a14:m>
                <a:r>
                  <a:rPr lang="en-AU" dirty="0">
                    <a:solidFill>
                      <a:schemeClr val="accent4">
                        <a:lumMod val="75000"/>
                      </a:schemeClr>
                    </a:solidFill>
                  </a:rPr>
                  <a:t> 	</a:t>
                </a:r>
                <a14:m>
                  <m:oMath xmlns:m="http://schemas.openxmlformats.org/officeDocument/2006/math">
                    <m:sSub>
                      <m:sSubPr>
                        <m:ctrlPr>
                          <a:rPr lang="en-AU" b="0" i="1" dirty="0" smtClean="0">
                            <a:solidFill>
                              <a:schemeClr val="accent4">
                                <a:lumMod val="75000"/>
                              </a:schemeClr>
                            </a:solidFill>
                            <a:latin typeface="Cambria Math" panose="02040503050406030204" pitchFamily="18" charset="0"/>
                          </a:rPr>
                        </m:ctrlPr>
                      </m:sSubPr>
                      <m:e>
                        <m:r>
                          <a:rPr lang="en-AU" b="0" i="1" dirty="0" smtClean="0">
                            <a:solidFill>
                              <a:schemeClr val="accent4">
                                <a:lumMod val="75000"/>
                              </a:schemeClr>
                            </a:solidFill>
                            <a:latin typeface="Cambria Math" panose="02040503050406030204" pitchFamily="18" charset="0"/>
                          </a:rPr>
                          <m:t>𝑑</m:t>
                        </m:r>
                      </m:e>
                      <m:sub>
                        <m:r>
                          <a:rPr lang="en-AU" b="0" i="1" dirty="0" smtClean="0">
                            <a:solidFill>
                              <a:schemeClr val="accent4">
                                <a:lumMod val="75000"/>
                              </a:schemeClr>
                            </a:solidFill>
                            <a:latin typeface="Cambria Math" panose="02040503050406030204" pitchFamily="18" charset="0"/>
                          </a:rPr>
                          <m:t>2</m:t>
                        </m:r>
                      </m:sub>
                    </m:sSub>
                  </m:oMath>
                </a14:m>
                <a:endParaRPr lang="en-AU" dirty="0">
                  <a:solidFill>
                    <a:schemeClr val="accent4">
                      <a:lumMod val="75000"/>
                    </a:schemeClr>
                  </a:solidFill>
                </a:endParaRPr>
              </a:p>
            </p:txBody>
          </p:sp>
        </mc:Choice>
        <mc:Fallback xmlns="">
          <p:sp>
            <p:nvSpPr>
              <p:cNvPr id="8" name="TextBox 7">
                <a:extLst>
                  <a:ext uri="{FF2B5EF4-FFF2-40B4-BE49-F238E27FC236}">
                    <a16:creationId xmlns:a16="http://schemas.microsoft.com/office/drawing/2014/main" id="{10B783B3-920B-48C7-A4A7-E1281EFCE6BF}"/>
                  </a:ext>
                </a:extLst>
              </p:cNvPr>
              <p:cNvSpPr txBox="1">
                <a:spLocks noRot="1" noChangeAspect="1" noMove="1" noResize="1" noEditPoints="1" noAdjustHandles="1" noChangeArrowheads="1" noChangeShapeType="1" noTextEdit="1"/>
              </p:cNvSpPr>
              <p:nvPr/>
            </p:nvSpPr>
            <p:spPr>
              <a:xfrm>
                <a:off x="3131603" y="2184008"/>
                <a:ext cx="1405204" cy="366887"/>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C4600F3-BFBA-4D16-9D17-25C48383E38A}"/>
                  </a:ext>
                </a:extLst>
              </p:cNvPr>
              <p:cNvSpPr/>
              <p:nvPr/>
            </p:nvSpPr>
            <p:spPr>
              <a:xfrm>
                <a:off x="4970763" y="1729131"/>
                <a:ext cx="47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dirty="0" smtClean="0">
                              <a:solidFill>
                                <a:schemeClr val="accent4">
                                  <a:lumMod val="75000"/>
                                </a:schemeClr>
                              </a:solidFill>
                              <a:latin typeface="Cambria Math" panose="02040503050406030204" pitchFamily="18" charset="0"/>
                            </a:rPr>
                          </m:ctrlPr>
                        </m:sSubPr>
                        <m:e>
                          <m:r>
                            <a:rPr lang="en-AU" i="1" dirty="0">
                              <a:solidFill>
                                <a:schemeClr val="accent4">
                                  <a:lumMod val="75000"/>
                                </a:schemeClr>
                              </a:solidFill>
                              <a:latin typeface="Cambria Math" panose="02040503050406030204" pitchFamily="18" charset="0"/>
                            </a:rPr>
                            <m:t>𝑑</m:t>
                          </m:r>
                        </m:e>
                        <m:sub>
                          <m:r>
                            <a:rPr lang="en-AU" i="1" dirty="0">
                              <a:solidFill>
                                <a:schemeClr val="accent4">
                                  <a:lumMod val="75000"/>
                                </a:schemeClr>
                              </a:solidFill>
                              <a:latin typeface="Cambria Math" panose="02040503050406030204" pitchFamily="18" charset="0"/>
                            </a:rPr>
                            <m:t>3</m:t>
                          </m:r>
                        </m:sub>
                      </m:sSub>
                    </m:oMath>
                  </m:oMathPara>
                </a14:m>
                <a:endParaRPr lang="en-AU" dirty="0">
                  <a:solidFill>
                    <a:schemeClr val="accent4">
                      <a:lumMod val="75000"/>
                    </a:schemeClr>
                  </a:solidFill>
                </a:endParaRPr>
              </a:p>
            </p:txBody>
          </p:sp>
        </mc:Choice>
        <mc:Fallback xmlns="">
          <p:sp>
            <p:nvSpPr>
              <p:cNvPr id="10" name="Rectangle 9">
                <a:extLst>
                  <a:ext uri="{FF2B5EF4-FFF2-40B4-BE49-F238E27FC236}">
                    <a16:creationId xmlns:a16="http://schemas.microsoft.com/office/drawing/2014/main" id="{9C4600F3-BFBA-4D16-9D17-25C48383E38A}"/>
                  </a:ext>
                </a:extLst>
              </p:cNvPr>
              <p:cNvSpPr>
                <a:spLocks noRot="1" noChangeAspect="1" noMove="1" noResize="1" noEditPoints="1" noAdjustHandles="1" noChangeArrowheads="1" noChangeShapeType="1" noTextEdit="1"/>
              </p:cNvSpPr>
              <p:nvPr/>
            </p:nvSpPr>
            <p:spPr>
              <a:xfrm>
                <a:off x="4970763" y="1729131"/>
                <a:ext cx="477951" cy="369332"/>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60AF37B-4DDB-4303-8F6B-A365F3445C9B}"/>
                  </a:ext>
                </a:extLst>
              </p:cNvPr>
              <p:cNvSpPr/>
              <p:nvPr/>
            </p:nvSpPr>
            <p:spPr>
              <a:xfrm>
                <a:off x="5975118" y="2454234"/>
                <a:ext cx="4171270" cy="369332"/>
              </a:xfrm>
              <a:prstGeom prst="rect">
                <a:avLst/>
              </a:prstGeom>
            </p:spPr>
            <p:txBody>
              <a:bodyPr wrap="none">
                <a:spAutoFit/>
              </a:bodyPr>
              <a:lstStyle/>
              <a:p>
                <a:r>
                  <a:rPr lang="en-AU" dirty="0">
                    <a:solidFill>
                      <a:schemeClr val="accent4">
                        <a:lumMod val="75000"/>
                      </a:schemeClr>
                    </a:solidFill>
                  </a:rPr>
                  <a:t> </a:t>
                </a:r>
                <a14:m>
                  <m:oMath xmlns:m="http://schemas.openxmlformats.org/officeDocument/2006/math">
                    <m:sSub>
                      <m:sSubPr>
                        <m:ctrlPr>
                          <a:rPr lang="en-AU" i="1" dirty="0">
                            <a:solidFill>
                              <a:schemeClr val="accent4">
                                <a:lumMod val="75000"/>
                              </a:schemeClr>
                            </a:solidFill>
                            <a:latin typeface="Cambria Math" panose="02040503050406030204" pitchFamily="18" charset="0"/>
                          </a:rPr>
                        </m:ctrlPr>
                      </m:sSubPr>
                      <m:e>
                        <m:r>
                          <a:rPr lang="en-AU" i="1" dirty="0">
                            <a:solidFill>
                              <a:schemeClr val="accent4">
                                <a:lumMod val="75000"/>
                              </a:schemeClr>
                            </a:solidFill>
                            <a:latin typeface="Cambria Math" panose="02040503050406030204" pitchFamily="18" charset="0"/>
                          </a:rPr>
                          <m:t>𝑑</m:t>
                        </m:r>
                      </m:e>
                      <m:sub>
                        <m:r>
                          <a:rPr lang="en-AU" i="1" dirty="0">
                            <a:solidFill>
                              <a:schemeClr val="accent4">
                                <a:lumMod val="75000"/>
                              </a:schemeClr>
                            </a:solidFill>
                            <a:latin typeface="Cambria Math" panose="02040503050406030204" pitchFamily="18" charset="0"/>
                          </a:rPr>
                          <m:t>4</m:t>
                        </m:r>
                      </m:sub>
                    </m:sSub>
                  </m:oMath>
                </a14:m>
                <a:r>
                  <a:rPr lang="en-AU" dirty="0">
                    <a:solidFill>
                      <a:schemeClr val="accent4">
                        <a:lumMod val="75000"/>
                      </a:schemeClr>
                    </a:solidFill>
                  </a:rPr>
                  <a:t> </a:t>
                </a:r>
                <a:r>
                  <a:rPr lang="en-AU" dirty="0">
                    <a:solidFill>
                      <a:srgbClr val="C00000"/>
                    </a:solidFill>
                  </a:rPr>
                  <a:t>	</a:t>
                </a:r>
                <a14:m>
                  <m:oMath xmlns:m="http://schemas.openxmlformats.org/officeDocument/2006/math">
                    <m:sSub>
                      <m:sSubPr>
                        <m:ctrlPr>
                          <a:rPr lang="en-AU" i="1" dirty="0" smtClean="0">
                            <a:solidFill>
                              <a:schemeClr val="accent6">
                                <a:lumMod val="75000"/>
                              </a:schemeClr>
                            </a:solidFill>
                            <a:latin typeface="Cambria Math" panose="02040503050406030204" pitchFamily="18" charset="0"/>
                          </a:rPr>
                        </m:ctrlPr>
                      </m:sSubPr>
                      <m:e>
                        <m:r>
                          <a:rPr lang="en-AU" i="1" dirty="0">
                            <a:solidFill>
                              <a:schemeClr val="accent6">
                                <a:lumMod val="75000"/>
                              </a:schemeClr>
                            </a:solidFill>
                            <a:latin typeface="Cambria Math" panose="02040503050406030204" pitchFamily="18" charset="0"/>
                          </a:rPr>
                          <m:t>𝑑</m:t>
                        </m:r>
                      </m:e>
                      <m:sub>
                        <m:r>
                          <a:rPr lang="en-AU" i="1" dirty="0">
                            <a:solidFill>
                              <a:schemeClr val="accent6">
                                <a:lumMod val="75000"/>
                              </a:schemeClr>
                            </a:solidFill>
                            <a:latin typeface="Cambria Math" panose="02040503050406030204" pitchFamily="18" charset="0"/>
                          </a:rPr>
                          <m:t>5</m:t>
                        </m:r>
                      </m:sub>
                    </m:sSub>
                  </m:oMath>
                </a14:m>
                <a:r>
                  <a:rPr lang="en-AU" dirty="0">
                    <a:solidFill>
                      <a:schemeClr val="accent6">
                        <a:lumMod val="75000"/>
                      </a:schemeClr>
                    </a:solidFill>
                  </a:rPr>
                  <a:t>	 </a:t>
                </a:r>
                <a14:m>
                  <m:oMath xmlns:m="http://schemas.openxmlformats.org/officeDocument/2006/math">
                    <m:sSub>
                      <m:sSubPr>
                        <m:ctrlPr>
                          <a:rPr lang="en-AU" i="1" dirty="0">
                            <a:solidFill>
                              <a:schemeClr val="accent6">
                                <a:lumMod val="75000"/>
                              </a:schemeClr>
                            </a:solidFill>
                            <a:latin typeface="Cambria Math" panose="02040503050406030204" pitchFamily="18" charset="0"/>
                          </a:rPr>
                        </m:ctrlPr>
                      </m:sSubPr>
                      <m:e>
                        <m:r>
                          <a:rPr lang="en-AU" i="1" dirty="0">
                            <a:solidFill>
                              <a:schemeClr val="accent6">
                                <a:lumMod val="75000"/>
                              </a:schemeClr>
                            </a:solidFill>
                            <a:latin typeface="Cambria Math" panose="02040503050406030204" pitchFamily="18" charset="0"/>
                          </a:rPr>
                          <m:t>𝑑</m:t>
                        </m:r>
                      </m:e>
                      <m:sub>
                        <m:r>
                          <a:rPr lang="en-AU" i="1" dirty="0">
                            <a:solidFill>
                              <a:schemeClr val="accent6">
                                <a:lumMod val="75000"/>
                              </a:schemeClr>
                            </a:solidFill>
                            <a:latin typeface="Cambria Math" panose="02040503050406030204" pitchFamily="18" charset="0"/>
                          </a:rPr>
                          <m:t>6</m:t>
                        </m:r>
                      </m:sub>
                    </m:sSub>
                  </m:oMath>
                </a14:m>
                <a:r>
                  <a:rPr lang="en-AU" dirty="0">
                    <a:solidFill>
                      <a:schemeClr val="accent6">
                        <a:lumMod val="75000"/>
                      </a:schemeClr>
                    </a:solidFill>
                  </a:rPr>
                  <a:t>	 </a:t>
                </a:r>
                <a14:m>
                  <m:oMath xmlns:m="http://schemas.openxmlformats.org/officeDocument/2006/math">
                    <m:sSub>
                      <m:sSubPr>
                        <m:ctrlPr>
                          <a:rPr lang="en-AU" i="1" dirty="0">
                            <a:solidFill>
                              <a:schemeClr val="accent6">
                                <a:lumMod val="75000"/>
                              </a:schemeClr>
                            </a:solidFill>
                            <a:latin typeface="Cambria Math" panose="02040503050406030204" pitchFamily="18" charset="0"/>
                          </a:rPr>
                        </m:ctrlPr>
                      </m:sSubPr>
                      <m:e>
                        <m:r>
                          <a:rPr lang="en-AU" i="1" dirty="0">
                            <a:solidFill>
                              <a:schemeClr val="accent6">
                                <a:lumMod val="75000"/>
                              </a:schemeClr>
                            </a:solidFill>
                            <a:latin typeface="Cambria Math" panose="02040503050406030204" pitchFamily="18" charset="0"/>
                          </a:rPr>
                          <m:t>𝑑</m:t>
                        </m:r>
                      </m:e>
                      <m:sub>
                        <m:r>
                          <a:rPr lang="en-AU" i="1" dirty="0">
                            <a:solidFill>
                              <a:schemeClr val="accent6">
                                <a:lumMod val="75000"/>
                              </a:schemeClr>
                            </a:solidFill>
                            <a:latin typeface="Cambria Math" panose="02040503050406030204" pitchFamily="18" charset="0"/>
                          </a:rPr>
                          <m:t>7</m:t>
                        </m:r>
                      </m:sub>
                    </m:sSub>
                  </m:oMath>
                </a14:m>
                <a:r>
                  <a:rPr lang="en-AU" dirty="0">
                    <a:solidFill>
                      <a:schemeClr val="accent6">
                        <a:lumMod val="75000"/>
                      </a:schemeClr>
                    </a:solidFill>
                  </a:rPr>
                  <a:t>	 </a:t>
                </a:r>
                <a14:m>
                  <m:oMath xmlns:m="http://schemas.openxmlformats.org/officeDocument/2006/math">
                    <m:sSub>
                      <m:sSubPr>
                        <m:ctrlPr>
                          <a:rPr lang="en-AU" i="1" dirty="0">
                            <a:solidFill>
                              <a:schemeClr val="accent6">
                                <a:lumMod val="75000"/>
                              </a:schemeClr>
                            </a:solidFill>
                            <a:latin typeface="Cambria Math" panose="02040503050406030204" pitchFamily="18" charset="0"/>
                          </a:rPr>
                        </m:ctrlPr>
                      </m:sSubPr>
                      <m:e>
                        <m:r>
                          <a:rPr lang="en-AU" i="1" dirty="0">
                            <a:solidFill>
                              <a:schemeClr val="accent6">
                                <a:lumMod val="75000"/>
                              </a:schemeClr>
                            </a:solidFill>
                            <a:latin typeface="Cambria Math" panose="02040503050406030204" pitchFamily="18" charset="0"/>
                          </a:rPr>
                          <m:t>𝑑</m:t>
                        </m:r>
                      </m:e>
                      <m:sub>
                        <m:r>
                          <a:rPr lang="en-AU" i="1" dirty="0">
                            <a:solidFill>
                              <a:schemeClr val="accent6">
                                <a:lumMod val="75000"/>
                              </a:schemeClr>
                            </a:solidFill>
                            <a:latin typeface="Cambria Math" panose="02040503050406030204" pitchFamily="18" charset="0"/>
                          </a:rPr>
                          <m:t>8</m:t>
                        </m:r>
                      </m:sub>
                    </m:sSub>
                  </m:oMath>
                </a14:m>
                <a:endParaRPr lang="en-AU" dirty="0">
                  <a:solidFill>
                    <a:srgbClr val="C00000"/>
                  </a:solidFill>
                </a:endParaRPr>
              </a:p>
            </p:txBody>
          </p:sp>
        </mc:Choice>
        <mc:Fallback xmlns="">
          <p:sp>
            <p:nvSpPr>
              <p:cNvPr id="11" name="Rectangle 10">
                <a:extLst>
                  <a:ext uri="{FF2B5EF4-FFF2-40B4-BE49-F238E27FC236}">
                    <a16:creationId xmlns:a16="http://schemas.microsoft.com/office/drawing/2014/main" id="{960AF37B-4DDB-4303-8F6B-A365F3445C9B}"/>
                  </a:ext>
                </a:extLst>
              </p:cNvPr>
              <p:cNvSpPr>
                <a:spLocks noRot="1" noChangeAspect="1" noMove="1" noResize="1" noEditPoints="1" noAdjustHandles="1" noChangeArrowheads="1" noChangeShapeType="1" noTextEdit="1"/>
              </p:cNvSpPr>
              <p:nvPr/>
            </p:nvSpPr>
            <p:spPr>
              <a:xfrm>
                <a:off x="5975118" y="2454234"/>
                <a:ext cx="4171270" cy="369332"/>
              </a:xfrm>
              <a:prstGeom prst="rect">
                <a:avLst/>
              </a:prstGeom>
              <a:blipFill>
                <a:blip r:embed="rId7"/>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019383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8A72AD6-61DA-4CC2-AEE4-988F7732E56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045613" y="2001969"/>
            <a:ext cx="8089200" cy="1799716"/>
          </a:xfrm>
          <a:prstGeom prst="rect">
            <a:avLst/>
          </a:prstGeom>
        </p:spPr>
      </p:pic>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a:xfrm>
            <a:off x="838199" y="365125"/>
            <a:ext cx="10798629" cy="1325563"/>
          </a:xfrm>
        </p:spPr>
        <p:txBody>
          <a:bodyPr>
            <a:normAutofit/>
          </a:bodyPr>
          <a:lstStyle/>
          <a:p>
            <a:r>
              <a:rPr lang="en-AU"/>
              <a:t>An intro to Wavelets – Haar Wavelet Transform</a:t>
            </a:r>
            <a:endParaRPr lang="en-AU"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487F415-77E6-4419-999E-389CFA4E3958}"/>
                  </a:ext>
                </a:extLst>
              </p:cNvPr>
              <p:cNvSpPr txBox="1"/>
              <p:nvPr/>
            </p:nvSpPr>
            <p:spPr>
              <a:xfrm>
                <a:off x="1791440" y="4806307"/>
                <a:ext cx="92076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AU" i="1" smtClean="0">
                              <a:solidFill>
                                <a:schemeClr val="accent1">
                                  <a:lumMod val="75000"/>
                                </a:schemeClr>
                              </a:solidFill>
                              <a:latin typeface="Cambria Math" panose="02040503050406030204" pitchFamily="18" charset="0"/>
                            </a:rPr>
                          </m:ctrlPr>
                        </m:dPr>
                        <m:e>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1</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2</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3</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4</m:t>
                              </m:r>
                            </m:sub>
                          </m:sSub>
                        </m:e>
                      </m:d>
                      <m:r>
                        <a:rPr lang="en-AU" b="0" i="1" smtClean="0">
                          <a:solidFill>
                            <a:schemeClr val="accent1">
                              <a:lumMod val="75000"/>
                            </a:schemeClr>
                          </a:solidFill>
                          <a:latin typeface="Cambria Math" panose="02040503050406030204" pitchFamily="18" charset="0"/>
                        </a:rPr>
                        <m:t>−</m:t>
                      </m:r>
                      <m:d>
                        <m:dPr>
                          <m:ctrlPr>
                            <a:rPr lang="en-AU" i="1" smtClean="0">
                              <a:solidFill>
                                <a:schemeClr val="accent1">
                                  <a:lumMod val="75000"/>
                                </a:schemeClr>
                              </a:solidFill>
                              <a:latin typeface="Cambria Math" panose="02040503050406030204" pitchFamily="18" charset="0"/>
                            </a:rPr>
                          </m:ctrlPr>
                        </m:dPr>
                        <m:e>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5</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6</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7</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8</m:t>
                              </m:r>
                            </m:sub>
                          </m:sSub>
                        </m:e>
                      </m:d>
                    </m:oMath>
                  </m:oMathPara>
                </a14:m>
                <a:endParaRPr lang="en-AU" dirty="0">
                  <a:solidFill>
                    <a:schemeClr val="accent1">
                      <a:lumMod val="75000"/>
                    </a:schemeClr>
                  </a:solidFill>
                </a:endParaRPr>
              </a:p>
            </p:txBody>
          </p:sp>
        </mc:Choice>
        <mc:Fallback xmlns="">
          <p:sp>
            <p:nvSpPr>
              <p:cNvPr id="23" name="TextBox 22">
                <a:extLst>
                  <a:ext uri="{FF2B5EF4-FFF2-40B4-BE49-F238E27FC236}">
                    <a16:creationId xmlns:a16="http://schemas.microsoft.com/office/drawing/2014/main" id="{5487F415-77E6-4419-999E-389CFA4E3958}"/>
                  </a:ext>
                </a:extLst>
              </p:cNvPr>
              <p:cNvSpPr txBox="1">
                <a:spLocks noRot="1" noChangeAspect="1" noMove="1" noResize="1" noEditPoints="1" noAdjustHandles="1" noChangeArrowheads="1" noChangeShapeType="1" noTextEdit="1"/>
              </p:cNvSpPr>
              <p:nvPr/>
            </p:nvSpPr>
            <p:spPr>
              <a:xfrm>
                <a:off x="1791440" y="4806307"/>
                <a:ext cx="9207636" cy="369332"/>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EC41-A605-47AA-8B60-C1F12D1ED546}"/>
                  </a:ext>
                </a:extLst>
              </p:cNvPr>
              <p:cNvSpPr txBox="1"/>
              <p:nvPr/>
            </p:nvSpPr>
            <p:spPr>
              <a:xfrm>
                <a:off x="1791440" y="4190838"/>
                <a:ext cx="92076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AU" i="1" smtClean="0">
                              <a:solidFill>
                                <a:schemeClr val="accent1">
                                  <a:lumMod val="75000"/>
                                </a:schemeClr>
                              </a:solidFill>
                              <a:latin typeface="Cambria Math" panose="02040503050406030204" pitchFamily="18" charset="0"/>
                            </a:rPr>
                          </m:ctrlPr>
                        </m:dPr>
                        <m:e>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1</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2</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3</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4</m:t>
                              </m:r>
                            </m:sub>
                          </m:sSub>
                        </m:e>
                      </m:d>
                      <m:r>
                        <a:rPr lang="en-AU" b="0" i="1" smtClean="0">
                          <a:solidFill>
                            <a:schemeClr val="accent1">
                              <a:lumMod val="75000"/>
                            </a:schemeClr>
                          </a:solidFill>
                          <a:latin typeface="Cambria Math" panose="02040503050406030204" pitchFamily="18" charset="0"/>
                        </a:rPr>
                        <m:t>+</m:t>
                      </m:r>
                      <m:d>
                        <m:dPr>
                          <m:ctrlPr>
                            <a:rPr lang="en-AU" i="1">
                              <a:solidFill>
                                <a:schemeClr val="accent1">
                                  <a:lumMod val="75000"/>
                                </a:schemeClr>
                              </a:solidFill>
                              <a:latin typeface="Cambria Math" panose="02040503050406030204" pitchFamily="18" charset="0"/>
                            </a:rPr>
                          </m:ctrlPr>
                        </m:dPr>
                        <m:e>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5</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6</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7</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8</m:t>
                              </m:r>
                            </m:sub>
                          </m:sSub>
                        </m:e>
                      </m:d>
                    </m:oMath>
                  </m:oMathPara>
                </a14:m>
                <a:endParaRPr lang="en-AU" dirty="0">
                  <a:solidFill>
                    <a:schemeClr val="accent1">
                      <a:lumMod val="75000"/>
                    </a:schemeClr>
                  </a:solidFill>
                </a:endParaRPr>
              </a:p>
            </p:txBody>
          </p:sp>
        </mc:Choice>
        <mc:Fallback xmlns="">
          <p:sp>
            <p:nvSpPr>
              <p:cNvPr id="24" name="TextBox 23">
                <a:extLst>
                  <a:ext uri="{FF2B5EF4-FFF2-40B4-BE49-F238E27FC236}">
                    <a16:creationId xmlns:a16="http://schemas.microsoft.com/office/drawing/2014/main" id="{1D11EC41-A605-47AA-8B60-C1F12D1ED546}"/>
                  </a:ext>
                </a:extLst>
              </p:cNvPr>
              <p:cNvSpPr txBox="1">
                <a:spLocks noRot="1" noChangeAspect="1" noMove="1" noResize="1" noEditPoints="1" noAdjustHandles="1" noChangeArrowheads="1" noChangeShapeType="1" noTextEdit="1"/>
              </p:cNvSpPr>
              <p:nvPr/>
            </p:nvSpPr>
            <p:spPr>
              <a:xfrm>
                <a:off x="1791440" y="4190838"/>
                <a:ext cx="9207636" cy="369332"/>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922408-A446-4D4F-B207-F00ED6C17A24}"/>
                  </a:ext>
                </a:extLst>
              </p:cNvPr>
              <p:cNvSpPr txBox="1"/>
              <p:nvPr/>
            </p:nvSpPr>
            <p:spPr>
              <a:xfrm>
                <a:off x="3347904" y="5343312"/>
                <a:ext cx="6177558" cy="369332"/>
              </a:xfrm>
              <a:prstGeom prst="rect">
                <a:avLst/>
              </a:prstGeom>
              <a:noFill/>
            </p:spPr>
            <p:txBody>
              <a:bodyPr wrap="square" rtlCol="0">
                <a:spAutoFit/>
              </a:bodyPr>
              <a:lstStyle/>
              <a:p>
                <a14:m>
                  <m:oMath xmlns:m="http://schemas.openxmlformats.org/officeDocument/2006/math">
                    <m:d>
                      <m:dPr>
                        <m:ctrlPr>
                          <a:rPr lang="en-AU" b="0" i="1" smtClean="0">
                            <a:solidFill>
                              <a:schemeClr val="accent4">
                                <a:lumMod val="75000"/>
                              </a:schemeClr>
                            </a:solidFill>
                            <a:latin typeface="Cambria Math" panose="02040503050406030204" pitchFamily="18" charset="0"/>
                          </a:rPr>
                        </m:ctrlPr>
                      </m:dPr>
                      <m:e>
                        <m:sSub>
                          <m:sSubPr>
                            <m:ctrlPr>
                              <a:rPr lang="en-AU" b="0" i="1" smtClean="0">
                                <a:solidFill>
                                  <a:schemeClr val="accent4">
                                    <a:lumMod val="75000"/>
                                  </a:schemeClr>
                                </a:solidFill>
                                <a:latin typeface="Cambria Math" panose="02040503050406030204" pitchFamily="18" charset="0"/>
                              </a:rPr>
                            </m:ctrlPr>
                          </m:sSubPr>
                          <m:e>
                            <m:r>
                              <a:rPr lang="en-AU" b="0" i="1" smtClean="0">
                                <a:solidFill>
                                  <a:schemeClr val="accent4">
                                    <a:lumMod val="75000"/>
                                  </a:schemeClr>
                                </a:solidFill>
                                <a:latin typeface="Cambria Math" panose="02040503050406030204" pitchFamily="18" charset="0"/>
                              </a:rPr>
                              <m:t>𝑑</m:t>
                            </m:r>
                          </m:e>
                          <m:sub>
                            <m:r>
                              <a:rPr lang="en-AU" b="0" i="1" smtClean="0">
                                <a:solidFill>
                                  <a:schemeClr val="accent4">
                                    <a:lumMod val="75000"/>
                                  </a:schemeClr>
                                </a:solidFill>
                                <a:latin typeface="Cambria Math" panose="02040503050406030204" pitchFamily="18" charset="0"/>
                              </a:rPr>
                              <m:t>1</m:t>
                            </m:r>
                          </m:sub>
                        </m:sSub>
                        <m:r>
                          <a:rPr lang="en-AU" b="0" i="1" smtClean="0">
                            <a:solidFill>
                              <a:schemeClr val="accent4">
                                <a:lumMod val="75000"/>
                              </a:schemeClr>
                            </a:solidFill>
                            <a:latin typeface="Cambria Math" panose="02040503050406030204" pitchFamily="18" charset="0"/>
                          </a:rPr>
                          <m:t>+</m:t>
                        </m:r>
                        <m:sSub>
                          <m:sSubPr>
                            <m:ctrlPr>
                              <a:rPr lang="en-AU" b="0" i="1" smtClean="0">
                                <a:solidFill>
                                  <a:schemeClr val="accent4">
                                    <a:lumMod val="75000"/>
                                  </a:schemeClr>
                                </a:solidFill>
                                <a:latin typeface="Cambria Math" panose="02040503050406030204" pitchFamily="18" charset="0"/>
                              </a:rPr>
                            </m:ctrlPr>
                          </m:sSubPr>
                          <m:e>
                            <m:r>
                              <a:rPr lang="en-AU" b="0" i="1" smtClean="0">
                                <a:solidFill>
                                  <a:schemeClr val="accent4">
                                    <a:lumMod val="75000"/>
                                  </a:schemeClr>
                                </a:solidFill>
                                <a:latin typeface="Cambria Math" panose="02040503050406030204" pitchFamily="18" charset="0"/>
                              </a:rPr>
                              <m:t>𝑑</m:t>
                            </m:r>
                          </m:e>
                          <m:sub>
                            <m:r>
                              <a:rPr lang="en-AU" b="0" i="1" smtClean="0">
                                <a:solidFill>
                                  <a:schemeClr val="accent4">
                                    <a:lumMod val="75000"/>
                                  </a:schemeClr>
                                </a:solidFill>
                                <a:latin typeface="Cambria Math" panose="02040503050406030204" pitchFamily="18" charset="0"/>
                              </a:rPr>
                              <m:t>2</m:t>
                            </m:r>
                          </m:sub>
                        </m:sSub>
                      </m:e>
                    </m:d>
                    <m:r>
                      <a:rPr lang="en-AU" i="1">
                        <a:solidFill>
                          <a:schemeClr val="accent1">
                            <a:lumMod val="60000"/>
                            <a:lumOff val="40000"/>
                          </a:schemeClr>
                        </a:solidFill>
                        <a:latin typeface="Cambria Math" panose="02040503050406030204" pitchFamily="18" charset="0"/>
                      </a:rPr>
                      <m:t>−</m:t>
                    </m:r>
                    <m:d>
                      <m:dPr>
                        <m:ctrlPr>
                          <a:rPr lang="en-AU" i="1" smtClean="0">
                            <a:solidFill>
                              <a:schemeClr val="accent6">
                                <a:lumMod val="75000"/>
                              </a:schemeClr>
                            </a:solidFill>
                            <a:latin typeface="Cambria Math" panose="02040503050406030204" pitchFamily="18" charset="0"/>
                          </a:rPr>
                        </m:ctrlPr>
                      </m:dPr>
                      <m:e>
                        <m:sSub>
                          <m:sSubPr>
                            <m:ctrlPr>
                              <a:rPr lang="en-AU" i="1">
                                <a:solidFill>
                                  <a:schemeClr val="accent6">
                                    <a:lumMod val="75000"/>
                                  </a:schemeClr>
                                </a:solidFill>
                                <a:latin typeface="Cambria Math" panose="02040503050406030204" pitchFamily="18" charset="0"/>
                              </a:rPr>
                            </m:ctrlPr>
                          </m:sSubPr>
                          <m:e>
                            <m:r>
                              <a:rPr lang="en-AU" i="1">
                                <a:solidFill>
                                  <a:schemeClr val="accent6">
                                    <a:lumMod val="75000"/>
                                  </a:schemeClr>
                                </a:solidFill>
                                <a:latin typeface="Cambria Math" panose="02040503050406030204" pitchFamily="18" charset="0"/>
                              </a:rPr>
                              <m:t>𝑑</m:t>
                            </m:r>
                          </m:e>
                          <m:sub>
                            <m:r>
                              <a:rPr lang="en-AU" b="0" i="1" smtClean="0">
                                <a:solidFill>
                                  <a:schemeClr val="accent6">
                                    <a:lumMod val="75000"/>
                                  </a:schemeClr>
                                </a:solidFill>
                                <a:latin typeface="Cambria Math" panose="02040503050406030204" pitchFamily="18" charset="0"/>
                              </a:rPr>
                              <m:t>3</m:t>
                            </m:r>
                          </m:sub>
                        </m:sSub>
                        <m:r>
                          <a:rPr lang="en-AU" i="1">
                            <a:solidFill>
                              <a:schemeClr val="accent6">
                                <a:lumMod val="75000"/>
                              </a:schemeClr>
                            </a:solidFill>
                            <a:latin typeface="Cambria Math" panose="02040503050406030204" pitchFamily="18" charset="0"/>
                          </a:rPr>
                          <m:t>+</m:t>
                        </m:r>
                        <m:sSub>
                          <m:sSubPr>
                            <m:ctrlPr>
                              <a:rPr lang="en-AU" i="1">
                                <a:solidFill>
                                  <a:schemeClr val="accent6">
                                    <a:lumMod val="75000"/>
                                  </a:schemeClr>
                                </a:solidFill>
                                <a:latin typeface="Cambria Math" panose="02040503050406030204" pitchFamily="18" charset="0"/>
                              </a:rPr>
                            </m:ctrlPr>
                          </m:sSubPr>
                          <m:e>
                            <m:r>
                              <a:rPr lang="en-AU" i="1">
                                <a:solidFill>
                                  <a:schemeClr val="accent6">
                                    <a:lumMod val="75000"/>
                                  </a:schemeClr>
                                </a:solidFill>
                                <a:latin typeface="Cambria Math" panose="02040503050406030204" pitchFamily="18" charset="0"/>
                              </a:rPr>
                              <m:t>𝑑</m:t>
                            </m:r>
                          </m:e>
                          <m:sub>
                            <m:r>
                              <a:rPr lang="en-AU" b="0" i="1" smtClean="0">
                                <a:solidFill>
                                  <a:schemeClr val="accent6">
                                    <a:lumMod val="75000"/>
                                  </a:schemeClr>
                                </a:solidFill>
                                <a:latin typeface="Cambria Math" panose="02040503050406030204" pitchFamily="18" charset="0"/>
                              </a:rPr>
                              <m:t>4</m:t>
                            </m:r>
                          </m:sub>
                        </m:sSub>
                      </m:e>
                    </m:d>
                    <m:r>
                      <a:rPr lang="en-AU" i="1" smtClean="0">
                        <a:solidFill>
                          <a:schemeClr val="accent6">
                            <a:lumMod val="75000"/>
                          </a:schemeClr>
                        </a:solidFill>
                        <a:latin typeface="Cambria Math" panose="02040503050406030204" pitchFamily="18" charset="0"/>
                      </a:rPr>
                      <m:t> </m:t>
                    </m:r>
                  </m:oMath>
                </a14:m>
                <a:r>
                  <a:rPr lang="en-AU" dirty="0"/>
                  <a:t>		</a:t>
                </a:r>
                <a14:m>
                  <m:oMath xmlns:m="http://schemas.openxmlformats.org/officeDocument/2006/math">
                    <m:d>
                      <m:dPr>
                        <m:ctrlPr>
                          <a:rPr lang="en-AU" b="0" i="1" smtClean="0">
                            <a:solidFill>
                              <a:schemeClr val="accent4">
                                <a:lumMod val="75000"/>
                              </a:schemeClr>
                            </a:solidFill>
                            <a:latin typeface="Cambria Math" panose="02040503050406030204" pitchFamily="18" charset="0"/>
                          </a:rPr>
                        </m:ctrlPr>
                      </m:dPr>
                      <m:e>
                        <m:sSub>
                          <m:sSubPr>
                            <m:ctrlPr>
                              <a:rPr lang="en-AU" b="0" i="1" smtClean="0">
                                <a:solidFill>
                                  <a:schemeClr val="accent4">
                                    <a:lumMod val="75000"/>
                                  </a:schemeClr>
                                </a:solidFill>
                                <a:latin typeface="Cambria Math" panose="02040503050406030204" pitchFamily="18" charset="0"/>
                              </a:rPr>
                            </m:ctrlPr>
                          </m:sSubPr>
                          <m:e>
                            <m:r>
                              <a:rPr lang="en-AU" b="0" i="1" smtClean="0">
                                <a:solidFill>
                                  <a:schemeClr val="accent4">
                                    <a:lumMod val="75000"/>
                                  </a:schemeClr>
                                </a:solidFill>
                                <a:latin typeface="Cambria Math" panose="02040503050406030204" pitchFamily="18" charset="0"/>
                              </a:rPr>
                              <m:t>𝑑</m:t>
                            </m:r>
                          </m:e>
                          <m:sub>
                            <m:r>
                              <a:rPr lang="en-AU" b="0" i="1" smtClean="0">
                                <a:solidFill>
                                  <a:schemeClr val="accent4">
                                    <a:lumMod val="75000"/>
                                  </a:schemeClr>
                                </a:solidFill>
                                <a:latin typeface="Cambria Math" panose="02040503050406030204" pitchFamily="18" charset="0"/>
                              </a:rPr>
                              <m:t>5</m:t>
                            </m:r>
                          </m:sub>
                        </m:sSub>
                        <m:r>
                          <a:rPr lang="en-AU" b="0" i="1" smtClean="0">
                            <a:solidFill>
                              <a:schemeClr val="accent4">
                                <a:lumMod val="75000"/>
                              </a:schemeClr>
                            </a:solidFill>
                            <a:latin typeface="Cambria Math" panose="02040503050406030204" pitchFamily="18" charset="0"/>
                          </a:rPr>
                          <m:t>+</m:t>
                        </m:r>
                        <m:sSub>
                          <m:sSubPr>
                            <m:ctrlPr>
                              <a:rPr lang="en-AU" b="0" i="1" smtClean="0">
                                <a:solidFill>
                                  <a:schemeClr val="accent4">
                                    <a:lumMod val="75000"/>
                                  </a:schemeClr>
                                </a:solidFill>
                                <a:latin typeface="Cambria Math" panose="02040503050406030204" pitchFamily="18" charset="0"/>
                              </a:rPr>
                            </m:ctrlPr>
                          </m:sSubPr>
                          <m:e>
                            <m:r>
                              <a:rPr lang="en-AU" b="0" i="1" smtClean="0">
                                <a:solidFill>
                                  <a:schemeClr val="accent4">
                                    <a:lumMod val="75000"/>
                                  </a:schemeClr>
                                </a:solidFill>
                                <a:latin typeface="Cambria Math" panose="02040503050406030204" pitchFamily="18" charset="0"/>
                              </a:rPr>
                              <m:t>𝑑</m:t>
                            </m:r>
                          </m:e>
                          <m:sub>
                            <m:r>
                              <a:rPr lang="en-AU" b="0" i="1" smtClean="0">
                                <a:solidFill>
                                  <a:schemeClr val="accent4">
                                    <a:lumMod val="75000"/>
                                  </a:schemeClr>
                                </a:solidFill>
                                <a:latin typeface="Cambria Math" panose="02040503050406030204" pitchFamily="18" charset="0"/>
                              </a:rPr>
                              <m:t>6</m:t>
                            </m:r>
                          </m:sub>
                        </m:sSub>
                      </m:e>
                    </m:d>
                    <m:r>
                      <a:rPr lang="en-AU" b="0" i="1" smtClean="0">
                        <a:solidFill>
                          <a:schemeClr val="accent1">
                            <a:lumMod val="60000"/>
                            <a:lumOff val="40000"/>
                          </a:schemeClr>
                        </a:solidFill>
                        <a:latin typeface="Cambria Math" panose="02040503050406030204" pitchFamily="18" charset="0"/>
                      </a:rPr>
                      <m:t>−</m:t>
                    </m:r>
                    <m:d>
                      <m:dPr>
                        <m:ctrlPr>
                          <a:rPr lang="en-AU" b="0" i="1" smtClean="0">
                            <a:solidFill>
                              <a:schemeClr val="accent6">
                                <a:lumMod val="75000"/>
                              </a:schemeClr>
                            </a:solidFill>
                            <a:latin typeface="Cambria Math" panose="02040503050406030204" pitchFamily="18" charset="0"/>
                          </a:rPr>
                        </m:ctrlPr>
                      </m:dPr>
                      <m:e>
                        <m:sSub>
                          <m:sSubPr>
                            <m:ctrlPr>
                              <a:rPr lang="en-AU" b="0" i="1" smtClean="0">
                                <a:solidFill>
                                  <a:schemeClr val="accent6">
                                    <a:lumMod val="75000"/>
                                  </a:schemeClr>
                                </a:solidFill>
                                <a:latin typeface="Cambria Math" panose="02040503050406030204" pitchFamily="18" charset="0"/>
                              </a:rPr>
                            </m:ctrlPr>
                          </m:sSubPr>
                          <m:e>
                            <m:r>
                              <a:rPr lang="en-AU" b="0" i="1" smtClean="0">
                                <a:solidFill>
                                  <a:schemeClr val="accent6">
                                    <a:lumMod val="75000"/>
                                  </a:schemeClr>
                                </a:solidFill>
                                <a:latin typeface="Cambria Math" panose="02040503050406030204" pitchFamily="18" charset="0"/>
                              </a:rPr>
                              <m:t>𝑑</m:t>
                            </m:r>
                          </m:e>
                          <m:sub>
                            <m:r>
                              <a:rPr lang="en-AU" b="0" i="1" smtClean="0">
                                <a:solidFill>
                                  <a:schemeClr val="accent6">
                                    <a:lumMod val="75000"/>
                                  </a:schemeClr>
                                </a:solidFill>
                                <a:latin typeface="Cambria Math" panose="02040503050406030204" pitchFamily="18" charset="0"/>
                              </a:rPr>
                              <m:t>7</m:t>
                            </m:r>
                          </m:sub>
                        </m:sSub>
                        <m:r>
                          <a:rPr lang="en-AU" b="0" i="1" smtClean="0">
                            <a:solidFill>
                              <a:schemeClr val="accent6">
                                <a:lumMod val="75000"/>
                              </a:schemeClr>
                            </a:solidFill>
                            <a:latin typeface="Cambria Math" panose="02040503050406030204" pitchFamily="18" charset="0"/>
                          </a:rPr>
                          <m:t>+</m:t>
                        </m:r>
                        <m:sSub>
                          <m:sSubPr>
                            <m:ctrlPr>
                              <a:rPr lang="en-AU" b="0" i="1" smtClean="0">
                                <a:solidFill>
                                  <a:schemeClr val="accent6">
                                    <a:lumMod val="75000"/>
                                  </a:schemeClr>
                                </a:solidFill>
                                <a:latin typeface="Cambria Math" panose="02040503050406030204" pitchFamily="18" charset="0"/>
                              </a:rPr>
                            </m:ctrlPr>
                          </m:sSubPr>
                          <m:e>
                            <m:r>
                              <a:rPr lang="en-AU" b="0" i="1" smtClean="0">
                                <a:solidFill>
                                  <a:schemeClr val="accent6">
                                    <a:lumMod val="75000"/>
                                  </a:schemeClr>
                                </a:solidFill>
                                <a:latin typeface="Cambria Math" panose="02040503050406030204" pitchFamily="18" charset="0"/>
                              </a:rPr>
                              <m:t>𝑑</m:t>
                            </m:r>
                          </m:e>
                          <m:sub>
                            <m:r>
                              <a:rPr lang="en-AU" b="0" i="1" smtClean="0">
                                <a:solidFill>
                                  <a:schemeClr val="accent6">
                                    <a:lumMod val="75000"/>
                                  </a:schemeClr>
                                </a:solidFill>
                                <a:latin typeface="Cambria Math" panose="02040503050406030204" pitchFamily="18" charset="0"/>
                              </a:rPr>
                              <m:t>8</m:t>
                            </m:r>
                          </m:sub>
                        </m:sSub>
                      </m:e>
                    </m:d>
                  </m:oMath>
                </a14:m>
                <a:endParaRPr lang="en-AU" dirty="0"/>
              </a:p>
            </p:txBody>
          </p:sp>
        </mc:Choice>
        <mc:Fallback xmlns="">
          <p:sp>
            <p:nvSpPr>
              <p:cNvPr id="7" name="TextBox 6">
                <a:extLst>
                  <a:ext uri="{FF2B5EF4-FFF2-40B4-BE49-F238E27FC236}">
                    <a16:creationId xmlns:a16="http://schemas.microsoft.com/office/drawing/2014/main" id="{43922408-A446-4D4F-B207-F00ED6C17A24}"/>
                  </a:ext>
                </a:extLst>
              </p:cNvPr>
              <p:cNvSpPr txBox="1">
                <a:spLocks noRot="1" noChangeAspect="1" noMove="1" noResize="1" noEditPoints="1" noAdjustHandles="1" noChangeArrowheads="1" noChangeShapeType="1" noTextEdit="1"/>
              </p:cNvSpPr>
              <p:nvPr/>
            </p:nvSpPr>
            <p:spPr>
              <a:xfrm>
                <a:off x="3347904" y="5343312"/>
                <a:ext cx="6177558" cy="369332"/>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63E5F60-6A35-4859-98D8-29B91DC48598}"/>
                  </a:ext>
                </a:extLst>
              </p:cNvPr>
              <p:cNvSpPr txBox="1"/>
              <p:nvPr/>
            </p:nvSpPr>
            <p:spPr>
              <a:xfrm>
                <a:off x="3131603" y="2184008"/>
                <a:ext cx="1405204" cy="366887"/>
              </a:xfrm>
              <a:prstGeom prst="rect">
                <a:avLst/>
              </a:prstGeom>
              <a:noFill/>
            </p:spPr>
            <p:txBody>
              <a:bodyPr wrap="square" rtlCol="0">
                <a:spAutoFit/>
              </a:bodyPr>
              <a:lstStyle/>
              <a:p>
                <a14:m>
                  <m:oMath xmlns:m="http://schemas.openxmlformats.org/officeDocument/2006/math">
                    <m:sSub>
                      <m:sSubPr>
                        <m:ctrlPr>
                          <a:rPr lang="en-AU" b="0" i="1" smtClean="0">
                            <a:solidFill>
                              <a:schemeClr val="accent4">
                                <a:lumMod val="75000"/>
                              </a:schemeClr>
                            </a:solidFill>
                            <a:latin typeface="Cambria Math" panose="02040503050406030204" pitchFamily="18" charset="0"/>
                          </a:rPr>
                        </m:ctrlPr>
                      </m:sSubPr>
                      <m:e>
                        <m:r>
                          <a:rPr lang="en-AU" b="0" i="1" smtClean="0">
                            <a:solidFill>
                              <a:schemeClr val="accent4">
                                <a:lumMod val="75000"/>
                              </a:schemeClr>
                            </a:solidFill>
                            <a:latin typeface="Cambria Math" panose="02040503050406030204" pitchFamily="18" charset="0"/>
                          </a:rPr>
                          <m:t>𝑑</m:t>
                        </m:r>
                      </m:e>
                      <m:sub>
                        <m:r>
                          <a:rPr lang="en-AU" b="0" i="1" smtClean="0">
                            <a:solidFill>
                              <a:schemeClr val="accent4">
                                <a:lumMod val="75000"/>
                              </a:schemeClr>
                            </a:solidFill>
                            <a:latin typeface="Cambria Math" panose="02040503050406030204" pitchFamily="18" charset="0"/>
                          </a:rPr>
                          <m:t>1</m:t>
                        </m:r>
                      </m:sub>
                    </m:sSub>
                  </m:oMath>
                </a14:m>
                <a:r>
                  <a:rPr lang="en-AU" dirty="0">
                    <a:solidFill>
                      <a:schemeClr val="accent4">
                        <a:lumMod val="75000"/>
                      </a:schemeClr>
                    </a:solidFill>
                  </a:rPr>
                  <a:t> 	</a:t>
                </a:r>
                <a14:m>
                  <m:oMath xmlns:m="http://schemas.openxmlformats.org/officeDocument/2006/math">
                    <m:sSub>
                      <m:sSubPr>
                        <m:ctrlPr>
                          <a:rPr lang="en-AU" b="0" i="1" dirty="0" smtClean="0">
                            <a:solidFill>
                              <a:schemeClr val="accent4">
                                <a:lumMod val="75000"/>
                              </a:schemeClr>
                            </a:solidFill>
                            <a:latin typeface="Cambria Math" panose="02040503050406030204" pitchFamily="18" charset="0"/>
                          </a:rPr>
                        </m:ctrlPr>
                      </m:sSubPr>
                      <m:e>
                        <m:r>
                          <a:rPr lang="en-AU" b="0" i="1" dirty="0" smtClean="0">
                            <a:solidFill>
                              <a:schemeClr val="accent4">
                                <a:lumMod val="75000"/>
                              </a:schemeClr>
                            </a:solidFill>
                            <a:latin typeface="Cambria Math" panose="02040503050406030204" pitchFamily="18" charset="0"/>
                          </a:rPr>
                          <m:t>𝑑</m:t>
                        </m:r>
                      </m:e>
                      <m:sub>
                        <m:r>
                          <a:rPr lang="en-AU" b="0" i="1" dirty="0" smtClean="0">
                            <a:solidFill>
                              <a:schemeClr val="accent4">
                                <a:lumMod val="75000"/>
                              </a:schemeClr>
                            </a:solidFill>
                            <a:latin typeface="Cambria Math" panose="02040503050406030204" pitchFamily="18" charset="0"/>
                          </a:rPr>
                          <m:t>2</m:t>
                        </m:r>
                      </m:sub>
                    </m:sSub>
                  </m:oMath>
                </a14:m>
                <a:endParaRPr lang="en-AU" dirty="0">
                  <a:solidFill>
                    <a:schemeClr val="accent4">
                      <a:lumMod val="75000"/>
                    </a:schemeClr>
                  </a:solidFill>
                </a:endParaRPr>
              </a:p>
            </p:txBody>
          </p:sp>
        </mc:Choice>
        <mc:Fallback xmlns="">
          <p:sp>
            <p:nvSpPr>
              <p:cNvPr id="10" name="TextBox 9">
                <a:extLst>
                  <a:ext uri="{FF2B5EF4-FFF2-40B4-BE49-F238E27FC236}">
                    <a16:creationId xmlns:a16="http://schemas.microsoft.com/office/drawing/2014/main" id="{263E5F60-6A35-4859-98D8-29B91DC48598}"/>
                  </a:ext>
                </a:extLst>
              </p:cNvPr>
              <p:cNvSpPr txBox="1">
                <a:spLocks noRot="1" noChangeAspect="1" noMove="1" noResize="1" noEditPoints="1" noAdjustHandles="1" noChangeArrowheads="1" noChangeShapeType="1" noTextEdit="1"/>
              </p:cNvSpPr>
              <p:nvPr/>
            </p:nvSpPr>
            <p:spPr>
              <a:xfrm>
                <a:off x="3131603" y="2184008"/>
                <a:ext cx="1405204" cy="366887"/>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660ECF9-05A6-42AE-9C82-89D0B53F1336}"/>
                  </a:ext>
                </a:extLst>
              </p:cNvPr>
              <p:cNvSpPr/>
              <p:nvPr/>
            </p:nvSpPr>
            <p:spPr>
              <a:xfrm>
                <a:off x="4970763" y="1729131"/>
                <a:ext cx="47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dirty="0" smtClean="0">
                              <a:solidFill>
                                <a:schemeClr val="accent6">
                                  <a:lumMod val="75000"/>
                                </a:schemeClr>
                              </a:solidFill>
                              <a:latin typeface="Cambria Math" panose="02040503050406030204" pitchFamily="18" charset="0"/>
                            </a:rPr>
                          </m:ctrlPr>
                        </m:sSubPr>
                        <m:e>
                          <m:r>
                            <a:rPr lang="en-AU" i="1" dirty="0">
                              <a:solidFill>
                                <a:schemeClr val="accent6">
                                  <a:lumMod val="75000"/>
                                </a:schemeClr>
                              </a:solidFill>
                              <a:latin typeface="Cambria Math" panose="02040503050406030204" pitchFamily="18" charset="0"/>
                            </a:rPr>
                            <m:t>𝑑</m:t>
                          </m:r>
                        </m:e>
                        <m:sub>
                          <m:r>
                            <a:rPr lang="en-AU" i="1" dirty="0">
                              <a:solidFill>
                                <a:schemeClr val="accent6">
                                  <a:lumMod val="75000"/>
                                </a:schemeClr>
                              </a:solidFill>
                              <a:latin typeface="Cambria Math" panose="02040503050406030204" pitchFamily="18" charset="0"/>
                            </a:rPr>
                            <m:t>3</m:t>
                          </m:r>
                        </m:sub>
                      </m:sSub>
                    </m:oMath>
                  </m:oMathPara>
                </a14:m>
                <a:endParaRPr lang="en-AU" dirty="0">
                  <a:solidFill>
                    <a:schemeClr val="accent6">
                      <a:lumMod val="75000"/>
                    </a:schemeClr>
                  </a:solidFill>
                </a:endParaRPr>
              </a:p>
            </p:txBody>
          </p:sp>
        </mc:Choice>
        <mc:Fallback xmlns="">
          <p:sp>
            <p:nvSpPr>
              <p:cNvPr id="12" name="Rectangle 11">
                <a:extLst>
                  <a:ext uri="{FF2B5EF4-FFF2-40B4-BE49-F238E27FC236}">
                    <a16:creationId xmlns:a16="http://schemas.microsoft.com/office/drawing/2014/main" id="{8660ECF9-05A6-42AE-9C82-89D0B53F1336}"/>
                  </a:ext>
                </a:extLst>
              </p:cNvPr>
              <p:cNvSpPr>
                <a:spLocks noRot="1" noChangeAspect="1" noMove="1" noResize="1" noEditPoints="1" noAdjustHandles="1" noChangeArrowheads="1" noChangeShapeType="1" noTextEdit="1"/>
              </p:cNvSpPr>
              <p:nvPr/>
            </p:nvSpPr>
            <p:spPr>
              <a:xfrm>
                <a:off x="4970763" y="1729131"/>
                <a:ext cx="477951" cy="369332"/>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C49A0AA-B274-4CDD-B683-F89967256C43}"/>
                  </a:ext>
                </a:extLst>
              </p:cNvPr>
              <p:cNvSpPr/>
              <p:nvPr/>
            </p:nvSpPr>
            <p:spPr>
              <a:xfrm>
                <a:off x="5975118" y="2454234"/>
                <a:ext cx="4171270" cy="369332"/>
              </a:xfrm>
              <a:prstGeom prst="rect">
                <a:avLst/>
              </a:prstGeom>
            </p:spPr>
            <p:txBody>
              <a:bodyPr wrap="none">
                <a:spAutoFit/>
              </a:bodyPr>
              <a:lstStyle/>
              <a:p>
                <a:r>
                  <a:rPr lang="en-AU" dirty="0">
                    <a:solidFill>
                      <a:schemeClr val="accent6">
                        <a:lumMod val="75000"/>
                      </a:schemeClr>
                    </a:solidFill>
                  </a:rPr>
                  <a:t> </a:t>
                </a:r>
                <a14:m>
                  <m:oMath xmlns:m="http://schemas.openxmlformats.org/officeDocument/2006/math">
                    <m:sSub>
                      <m:sSubPr>
                        <m:ctrlPr>
                          <a:rPr lang="en-AU" i="1" dirty="0">
                            <a:solidFill>
                              <a:schemeClr val="accent6">
                                <a:lumMod val="75000"/>
                              </a:schemeClr>
                            </a:solidFill>
                            <a:latin typeface="Cambria Math" panose="02040503050406030204" pitchFamily="18" charset="0"/>
                          </a:rPr>
                        </m:ctrlPr>
                      </m:sSubPr>
                      <m:e>
                        <m:r>
                          <a:rPr lang="en-AU" i="1" dirty="0">
                            <a:solidFill>
                              <a:schemeClr val="accent6">
                                <a:lumMod val="75000"/>
                              </a:schemeClr>
                            </a:solidFill>
                            <a:latin typeface="Cambria Math" panose="02040503050406030204" pitchFamily="18" charset="0"/>
                          </a:rPr>
                          <m:t>𝑑</m:t>
                        </m:r>
                      </m:e>
                      <m:sub>
                        <m:r>
                          <a:rPr lang="en-AU" i="1" dirty="0">
                            <a:solidFill>
                              <a:schemeClr val="accent6">
                                <a:lumMod val="75000"/>
                              </a:schemeClr>
                            </a:solidFill>
                            <a:latin typeface="Cambria Math" panose="02040503050406030204" pitchFamily="18" charset="0"/>
                          </a:rPr>
                          <m:t>4</m:t>
                        </m:r>
                      </m:sub>
                    </m:sSub>
                  </m:oMath>
                </a14:m>
                <a:r>
                  <a:rPr lang="en-AU" dirty="0">
                    <a:solidFill>
                      <a:schemeClr val="accent6">
                        <a:lumMod val="75000"/>
                      </a:schemeClr>
                    </a:solidFill>
                  </a:rPr>
                  <a:t> </a:t>
                </a:r>
                <a:r>
                  <a:rPr lang="en-AU" dirty="0">
                    <a:solidFill>
                      <a:srgbClr val="C00000"/>
                    </a:solidFill>
                  </a:rPr>
                  <a:t>	</a:t>
                </a:r>
                <a14:m>
                  <m:oMath xmlns:m="http://schemas.openxmlformats.org/officeDocument/2006/math">
                    <m:sSub>
                      <m:sSubPr>
                        <m:ctrlPr>
                          <a:rPr lang="en-AU" i="1" dirty="0" smtClean="0">
                            <a:solidFill>
                              <a:schemeClr val="accent4">
                                <a:lumMod val="75000"/>
                              </a:schemeClr>
                            </a:solidFill>
                            <a:latin typeface="Cambria Math" panose="02040503050406030204" pitchFamily="18" charset="0"/>
                          </a:rPr>
                        </m:ctrlPr>
                      </m:sSubPr>
                      <m:e>
                        <m:r>
                          <a:rPr lang="en-AU" i="1" dirty="0">
                            <a:solidFill>
                              <a:schemeClr val="accent4">
                                <a:lumMod val="75000"/>
                              </a:schemeClr>
                            </a:solidFill>
                            <a:latin typeface="Cambria Math" panose="02040503050406030204" pitchFamily="18" charset="0"/>
                          </a:rPr>
                          <m:t>𝑑</m:t>
                        </m:r>
                      </m:e>
                      <m:sub>
                        <m:r>
                          <a:rPr lang="en-AU" i="1" dirty="0">
                            <a:solidFill>
                              <a:schemeClr val="accent4">
                                <a:lumMod val="75000"/>
                              </a:schemeClr>
                            </a:solidFill>
                            <a:latin typeface="Cambria Math" panose="02040503050406030204" pitchFamily="18" charset="0"/>
                          </a:rPr>
                          <m:t>5</m:t>
                        </m:r>
                      </m:sub>
                    </m:sSub>
                  </m:oMath>
                </a14:m>
                <a:r>
                  <a:rPr lang="en-AU" dirty="0">
                    <a:solidFill>
                      <a:schemeClr val="accent4">
                        <a:lumMod val="75000"/>
                      </a:schemeClr>
                    </a:solidFill>
                  </a:rPr>
                  <a:t>	 </a:t>
                </a:r>
                <a14:m>
                  <m:oMath xmlns:m="http://schemas.openxmlformats.org/officeDocument/2006/math">
                    <m:sSub>
                      <m:sSubPr>
                        <m:ctrlPr>
                          <a:rPr lang="en-AU" i="1" dirty="0">
                            <a:solidFill>
                              <a:schemeClr val="accent4">
                                <a:lumMod val="75000"/>
                              </a:schemeClr>
                            </a:solidFill>
                            <a:latin typeface="Cambria Math" panose="02040503050406030204" pitchFamily="18" charset="0"/>
                          </a:rPr>
                        </m:ctrlPr>
                      </m:sSubPr>
                      <m:e>
                        <m:r>
                          <a:rPr lang="en-AU" i="1" dirty="0">
                            <a:solidFill>
                              <a:schemeClr val="accent4">
                                <a:lumMod val="75000"/>
                              </a:schemeClr>
                            </a:solidFill>
                            <a:latin typeface="Cambria Math" panose="02040503050406030204" pitchFamily="18" charset="0"/>
                          </a:rPr>
                          <m:t>𝑑</m:t>
                        </m:r>
                      </m:e>
                      <m:sub>
                        <m:r>
                          <a:rPr lang="en-AU" i="1" dirty="0">
                            <a:solidFill>
                              <a:schemeClr val="accent4">
                                <a:lumMod val="75000"/>
                              </a:schemeClr>
                            </a:solidFill>
                            <a:latin typeface="Cambria Math" panose="02040503050406030204" pitchFamily="18" charset="0"/>
                          </a:rPr>
                          <m:t>6</m:t>
                        </m:r>
                      </m:sub>
                    </m:sSub>
                  </m:oMath>
                </a14:m>
                <a:r>
                  <a:rPr lang="en-AU" dirty="0">
                    <a:solidFill>
                      <a:schemeClr val="accent6">
                        <a:lumMod val="75000"/>
                      </a:schemeClr>
                    </a:solidFill>
                  </a:rPr>
                  <a:t>	 </a:t>
                </a:r>
                <a14:m>
                  <m:oMath xmlns:m="http://schemas.openxmlformats.org/officeDocument/2006/math">
                    <m:sSub>
                      <m:sSubPr>
                        <m:ctrlPr>
                          <a:rPr lang="en-AU" i="1" dirty="0">
                            <a:solidFill>
                              <a:schemeClr val="accent6">
                                <a:lumMod val="75000"/>
                              </a:schemeClr>
                            </a:solidFill>
                            <a:latin typeface="Cambria Math" panose="02040503050406030204" pitchFamily="18" charset="0"/>
                          </a:rPr>
                        </m:ctrlPr>
                      </m:sSubPr>
                      <m:e>
                        <m:r>
                          <a:rPr lang="en-AU" i="1" dirty="0">
                            <a:solidFill>
                              <a:schemeClr val="accent6">
                                <a:lumMod val="75000"/>
                              </a:schemeClr>
                            </a:solidFill>
                            <a:latin typeface="Cambria Math" panose="02040503050406030204" pitchFamily="18" charset="0"/>
                          </a:rPr>
                          <m:t>𝑑</m:t>
                        </m:r>
                      </m:e>
                      <m:sub>
                        <m:r>
                          <a:rPr lang="en-AU" i="1" dirty="0">
                            <a:solidFill>
                              <a:schemeClr val="accent6">
                                <a:lumMod val="75000"/>
                              </a:schemeClr>
                            </a:solidFill>
                            <a:latin typeface="Cambria Math" panose="02040503050406030204" pitchFamily="18" charset="0"/>
                          </a:rPr>
                          <m:t>7</m:t>
                        </m:r>
                      </m:sub>
                    </m:sSub>
                  </m:oMath>
                </a14:m>
                <a:r>
                  <a:rPr lang="en-AU" dirty="0">
                    <a:solidFill>
                      <a:schemeClr val="accent6">
                        <a:lumMod val="75000"/>
                      </a:schemeClr>
                    </a:solidFill>
                  </a:rPr>
                  <a:t>	 </a:t>
                </a:r>
                <a14:m>
                  <m:oMath xmlns:m="http://schemas.openxmlformats.org/officeDocument/2006/math">
                    <m:sSub>
                      <m:sSubPr>
                        <m:ctrlPr>
                          <a:rPr lang="en-AU" i="1" dirty="0">
                            <a:solidFill>
                              <a:schemeClr val="accent6">
                                <a:lumMod val="75000"/>
                              </a:schemeClr>
                            </a:solidFill>
                            <a:latin typeface="Cambria Math" panose="02040503050406030204" pitchFamily="18" charset="0"/>
                          </a:rPr>
                        </m:ctrlPr>
                      </m:sSubPr>
                      <m:e>
                        <m:r>
                          <a:rPr lang="en-AU" i="1" dirty="0">
                            <a:solidFill>
                              <a:schemeClr val="accent6">
                                <a:lumMod val="75000"/>
                              </a:schemeClr>
                            </a:solidFill>
                            <a:latin typeface="Cambria Math" panose="02040503050406030204" pitchFamily="18" charset="0"/>
                          </a:rPr>
                          <m:t>𝑑</m:t>
                        </m:r>
                      </m:e>
                      <m:sub>
                        <m:r>
                          <a:rPr lang="en-AU" i="1" dirty="0">
                            <a:solidFill>
                              <a:schemeClr val="accent6">
                                <a:lumMod val="75000"/>
                              </a:schemeClr>
                            </a:solidFill>
                            <a:latin typeface="Cambria Math" panose="02040503050406030204" pitchFamily="18" charset="0"/>
                          </a:rPr>
                          <m:t>8</m:t>
                        </m:r>
                      </m:sub>
                    </m:sSub>
                  </m:oMath>
                </a14:m>
                <a:endParaRPr lang="en-AU" dirty="0">
                  <a:solidFill>
                    <a:schemeClr val="accent6">
                      <a:lumMod val="75000"/>
                    </a:schemeClr>
                  </a:solidFill>
                </a:endParaRPr>
              </a:p>
            </p:txBody>
          </p:sp>
        </mc:Choice>
        <mc:Fallback xmlns="">
          <p:sp>
            <p:nvSpPr>
              <p:cNvPr id="13" name="Rectangle 12">
                <a:extLst>
                  <a:ext uri="{FF2B5EF4-FFF2-40B4-BE49-F238E27FC236}">
                    <a16:creationId xmlns:a16="http://schemas.microsoft.com/office/drawing/2014/main" id="{5C49A0AA-B274-4CDD-B683-F89967256C43}"/>
                  </a:ext>
                </a:extLst>
              </p:cNvPr>
              <p:cNvSpPr>
                <a:spLocks noRot="1" noChangeAspect="1" noMove="1" noResize="1" noEditPoints="1" noAdjustHandles="1" noChangeArrowheads="1" noChangeShapeType="1" noTextEdit="1"/>
              </p:cNvSpPr>
              <p:nvPr/>
            </p:nvSpPr>
            <p:spPr>
              <a:xfrm>
                <a:off x="5975118" y="2454234"/>
                <a:ext cx="4171270" cy="369332"/>
              </a:xfrm>
              <a:prstGeom prst="rect">
                <a:avLst/>
              </a:prstGeom>
              <a:blipFill>
                <a:blip r:embed="rId8"/>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808811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6487EF8-5B13-4422-A84A-B04B300CC7B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045613" y="2001969"/>
            <a:ext cx="8089200" cy="1799716"/>
          </a:xfrm>
          <a:prstGeom prst="rect">
            <a:avLst/>
          </a:prstGeom>
        </p:spPr>
      </p:pic>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a:xfrm>
            <a:off x="838199" y="365125"/>
            <a:ext cx="10798629" cy="1325563"/>
          </a:xfrm>
        </p:spPr>
        <p:txBody>
          <a:bodyPr>
            <a:normAutofit/>
          </a:bodyPr>
          <a:lstStyle/>
          <a:p>
            <a:r>
              <a:rPr lang="en-AU"/>
              <a:t>An intro to Wavelets – Haar Wavelet Transform</a:t>
            </a:r>
            <a:endParaRPr lang="en-AU"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487F415-77E6-4419-999E-389CFA4E3958}"/>
                  </a:ext>
                </a:extLst>
              </p:cNvPr>
              <p:cNvSpPr txBox="1"/>
              <p:nvPr/>
            </p:nvSpPr>
            <p:spPr>
              <a:xfrm>
                <a:off x="1791440" y="4806307"/>
                <a:ext cx="92076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AU" i="1" smtClean="0">
                              <a:solidFill>
                                <a:schemeClr val="accent1">
                                  <a:lumMod val="75000"/>
                                </a:schemeClr>
                              </a:solidFill>
                              <a:latin typeface="Cambria Math" panose="02040503050406030204" pitchFamily="18" charset="0"/>
                            </a:rPr>
                          </m:ctrlPr>
                        </m:dPr>
                        <m:e>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1</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2</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3</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4</m:t>
                              </m:r>
                            </m:sub>
                          </m:sSub>
                        </m:e>
                      </m:d>
                      <m:r>
                        <a:rPr lang="en-AU" b="0" i="1" smtClean="0">
                          <a:solidFill>
                            <a:schemeClr val="accent1">
                              <a:lumMod val="75000"/>
                            </a:schemeClr>
                          </a:solidFill>
                          <a:latin typeface="Cambria Math" panose="02040503050406030204" pitchFamily="18" charset="0"/>
                        </a:rPr>
                        <m:t>−</m:t>
                      </m:r>
                      <m:d>
                        <m:dPr>
                          <m:ctrlPr>
                            <a:rPr lang="en-AU" i="1" smtClean="0">
                              <a:solidFill>
                                <a:schemeClr val="accent1">
                                  <a:lumMod val="75000"/>
                                </a:schemeClr>
                              </a:solidFill>
                              <a:latin typeface="Cambria Math" panose="02040503050406030204" pitchFamily="18" charset="0"/>
                            </a:rPr>
                          </m:ctrlPr>
                        </m:dPr>
                        <m:e>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5</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6</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7</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8</m:t>
                              </m:r>
                            </m:sub>
                          </m:sSub>
                        </m:e>
                      </m:d>
                    </m:oMath>
                  </m:oMathPara>
                </a14:m>
                <a:endParaRPr lang="en-AU" dirty="0">
                  <a:solidFill>
                    <a:schemeClr val="accent1">
                      <a:lumMod val="75000"/>
                    </a:schemeClr>
                  </a:solidFill>
                </a:endParaRPr>
              </a:p>
            </p:txBody>
          </p:sp>
        </mc:Choice>
        <mc:Fallback xmlns="">
          <p:sp>
            <p:nvSpPr>
              <p:cNvPr id="23" name="TextBox 22">
                <a:extLst>
                  <a:ext uri="{FF2B5EF4-FFF2-40B4-BE49-F238E27FC236}">
                    <a16:creationId xmlns:a16="http://schemas.microsoft.com/office/drawing/2014/main" id="{5487F415-77E6-4419-999E-389CFA4E3958}"/>
                  </a:ext>
                </a:extLst>
              </p:cNvPr>
              <p:cNvSpPr txBox="1">
                <a:spLocks noRot="1" noChangeAspect="1" noMove="1" noResize="1" noEditPoints="1" noAdjustHandles="1" noChangeArrowheads="1" noChangeShapeType="1" noTextEdit="1"/>
              </p:cNvSpPr>
              <p:nvPr/>
            </p:nvSpPr>
            <p:spPr>
              <a:xfrm>
                <a:off x="1791440" y="4806307"/>
                <a:ext cx="9207636" cy="369332"/>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EC41-A605-47AA-8B60-C1F12D1ED546}"/>
                  </a:ext>
                </a:extLst>
              </p:cNvPr>
              <p:cNvSpPr txBox="1"/>
              <p:nvPr/>
            </p:nvSpPr>
            <p:spPr>
              <a:xfrm>
                <a:off x="1791440" y="4190838"/>
                <a:ext cx="92076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AU" i="1" smtClean="0">
                              <a:solidFill>
                                <a:schemeClr val="accent1">
                                  <a:lumMod val="75000"/>
                                </a:schemeClr>
                              </a:solidFill>
                              <a:latin typeface="Cambria Math" panose="02040503050406030204" pitchFamily="18" charset="0"/>
                            </a:rPr>
                          </m:ctrlPr>
                        </m:dPr>
                        <m:e>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1</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2</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3</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4</m:t>
                              </m:r>
                            </m:sub>
                          </m:sSub>
                        </m:e>
                      </m:d>
                      <m:r>
                        <a:rPr lang="en-AU" b="0" i="1" smtClean="0">
                          <a:solidFill>
                            <a:schemeClr val="accent1">
                              <a:lumMod val="75000"/>
                            </a:schemeClr>
                          </a:solidFill>
                          <a:latin typeface="Cambria Math" panose="02040503050406030204" pitchFamily="18" charset="0"/>
                        </a:rPr>
                        <m:t>+</m:t>
                      </m:r>
                      <m:d>
                        <m:dPr>
                          <m:ctrlPr>
                            <a:rPr lang="en-AU" i="1">
                              <a:solidFill>
                                <a:schemeClr val="accent1">
                                  <a:lumMod val="75000"/>
                                </a:schemeClr>
                              </a:solidFill>
                              <a:latin typeface="Cambria Math" panose="02040503050406030204" pitchFamily="18" charset="0"/>
                            </a:rPr>
                          </m:ctrlPr>
                        </m:dPr>
                        <m:e>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5</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6</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7</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8</m:t>
                              </m:r>
                            </m:sub>
                          </m:sSub>
                        </m:e>
                      </m:d>
                    </m:oMath>
                  </m:oMathPara>
                </a14:m>
                <a:endParaRPr lang="en-AU" dirty="0">
                  <a:solidFill>
                    <a:schemeClr val="accent1">
                      <a:lumMod val="75000"/>
                    </a:schemeClr>
                  </a:solidFill>
                </a:endParaRPr>
              </a:p>
            </p:txBody>
          </p:sp>
        </mc:Choice>
        <mc:Fallback xmlns="">
          <p:sp>
            <p:nvSpPr>
              <p:cNvPr id="24" name="TextBox 23">
                <a:extLst>
                  <a:ext uri="{FF2B5EF4-FFF2-40B4-BE49-F238E27FC236}">
                    <a16:creationId xmlns:a16="http://schemas.microsoft.com/office/drawing/2014/main" id="{1D11EC41-A605-47AA-8B60-C1F12D1ED546}"/>
                  </a:ext>
                </a:extLst>
              </p:cNvPr>
              <p:cNvSpPr txBox="1">
                <a:spLocks noRot="1" noChangeAspect="1" noMove="1" noResize="1" noEditPoints="1" noAdjustHandles="1" noChangeArrowheads="1" noChangeShapeType="1" noTextEdit="1"/>
              </p:cNvSpPr>
              <p:nvPr/>
            </p:nvSpPr>
            <p:spPr>
              <a:xfrm>
                <a:off x="1791440" y="4190838"/>
                <a:ext cx="9207636" cy="369332"/>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922408-A446-4D4F-B207-F00ED6C17A24}"/>
                  </a:ext>
                </a:extLst>
              </p:cNvPr>
              <p:cNvSpPr txBox="1"/>
              <p:nvPr/>
            </p:nvSpPr>
            <p:spPr>
              <a:xfrm>
                <a:off x="3347904" y="5343312"/>
                <a:ext cx="6177558" cy="369332"/>
              </a:xfrm>
              <a:prstGeom prst="rect">
                <a:avLst/>
              </a:prstGeom>
              <a:noFill/>
            </p:spPr>
            <p:txBody>
              <a:bodyPr wrap="square" rtlCol="0">
                <a:spAutoFit/>
              </a:bodyPr>
              <a:lstStyle/>
              <a:p>
                <a14:m>
                  <m:oMath xmlns:m="http://schemas.openxmlformats.org/officeDocument/2006/math">
                    <m:d>
                      <m:dPr>
                        <m:ctrlPr>
                          <a:rPr lang="en-AU" b="0" i="1" smtClean="0">
                            <a:solidFill>
                              <a:schemeClr val="accent1">
                                <a:lumMod val="75000"/>
                              </a:schemeClr>
                            </a:solidFill>
                            <a:latin typeface="Cambria Math" panose="02040503050406030204" pitchFamily="18" charset="0"/>
                          </a:rPr>
                        </m:ctrlPr>
                      </m:dPr>
                      <m:e>
                        <m:sSub>
                          <m:sSubPr>
                            <m:ctrlPr>
                              <a:rPr lang="en-AU" b="0" i="1" smtClean="0">
                                <a:solidFill>
                                  <a:schemeClr val="accent1">
                                    <a:lumMod val="75000"/>
                                  </a:schemeClr>
                                </a:solidFill>
                                <a:latin typeface="Cambria Math" panose="02040503050406030204" pitchFamily="18" charset="0"/>
                              </a:rPr>
                            </m:ctrlPr>
                          </m:sSubPr>
                          <m:e>
                            <m:r>
                              <a:rPr lang="en-AU" b="0" i="1" smtClean="0">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1</m:t>
                            </m:r>
                          </m:sub>
                        </m:sSub>
                        <m:r>
                          <a:rPr lang="en-AU" b="0" i="1" smtClean="0">
                            <a:solidFill>
                              <a:schemeClr val="accent1">
                                <a:lumMod val="75000"/>
                              </a:schemeClr>
                            </a:solidFill>
                            <a:latin typeface="Cambria Math" panose="02040503050406030204" pitchFamily="18" charset="0"/>
                          </a:rPr>
                          <m:t>+</m:t>
                        </m:r>
                        <m:sSub>
                          <m:sSubPr>
                            <m:ctrlPr>
                              <a:rPr lang="en-AU" b="0" i="1" smtClean="0">
                                <a:solidFill>
                                  <a:schemeClr val="accent1">
                                    <a:lumMod val="75000"/>
                                  </a:schemeClr>
                                </a:solidFill>
                                <a:latin typeface="Cambria Math" panose="02040503050406030204" pitchFamily="18" charset="0"/>
                              </a:rPr>
                            </m:ctrlPr>
                          </m:sSubPr>
                          <m:e>
                            <m:r>
                              <a:rPr lang="en-AU" b="0" i="1" smtClean="0">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2</m:t>
                            </m:r>
                          </m:sub>
                        </m:sSub>
                      </m:e>
                    </m:d>
                    <m:r>
                      <a:rPr lang="en-AU" i="1">
                        <a:solidFill>
                          <a:schemeClr val="accent1">
                            <a:lumMod val="75000"/>
                          </a:schemeClr>
                        </a:solidFill>
                        <a:latin typeface="Cambria Math" panose="02040503050406030204" pitchFamily="18" charset="0"/>
                      </a:rPr>
                      <m:t>−</m:t>
                    </m:r>
                    <m:d>
                      <m:dPr>
                        <m:ctrlPr>
                          <a:rPr lang="en-AU" i="1" smtClean="0">
                            <a:solidFill>
                              <a:schemeClr val="accent1">
                                <a:lumMod val="75000"/>
                              </a:schemeClr>
                            </a:solidFill>
                            <a:latin typeface="Cambria Math" panose="02040503050406030204" pitchFamily="18" charset="0"/>
                          </a:rPr>
                        </m:ctrlPr>
                      </m:dPr>
                      <m:e>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3</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4</m:t>
                            </m:r>
                          </m:sub>
                        </m:sSub>
                      </m:e>
                    </m:d>
                    <m:r>
                      <a:rPr lang="en-AU" i="1" smtClean="0">
                        <a:solidFill>
                          <a:schemeClr val="accent1">
                            <a:lumMod val="75000"/>
                          </a:schemeClr>
                        </a:solidFill>
                        <a:latin typeface="Cambria Math" panose="02040503050406030204" pitchFamily="18" charset="0"/>
                      </a:rPr>
                      <m:t> </m:t>
                    </m:r>
                  </m:oMath>
                </a14:m>
                <a:r>
                  <a:rPr lang="en-AU" dirty="0">
                    <a:solidFill>
                      <a:schemeClr val="accent1">
                        <a:lumMod val="75000"/>
                      </a:schemeClr>
                    </a:solidFill>
                  </a:rPr>
                  <a:t>		</a:t>
                </a:r>
                <a14:m>
                  <m:oMath xmlns:m="http://schemas.openxmlformats.org/officeDocument/2006/math">
                    <m:d>
                      <m:dPr>
                        <m:ctrlPr>
                          <a:rPr lang="en-AU" b="0" i="1" smtClean="0">
                            <a:solidFill>
                              <a:schemeClr val="accent1">
                                <a:lumMod val="75000"/>
                              </a:schemeClr>
                            </a:solidFill>
                            <a:latin typeface="Cambria Math" panose="02040503050406030204" pitchFamily="18" charset="0"/>
                          </a:rPr>
                        </m:ctrlPr>
                      </m:dPr>
                      <m:e>
                        <m:sSub>
                          <m:sSubPr>
                            <m:ctrlPr>
                              <a:rPr lang="en-AU" b="0" i="1" smtClean="0">
                                <a:solidFill>
                                  <a:schemeClr val="accent1">
                                    <a:lumMod val="75000"/>
                                  </a:schemeClr>
                                </a:solidFill>
                                <a:latin typeface="Cambria Math" panose="02040503050406030204" pitchFamily="18" charset="0"/>
                              </a:rPr>
                            </m:ctrlPr>
                          </m:sSubPr>
                          <m:e>
                            <m:r>
                              <a:rPr lang="en-AU" b="0" i="1" smtClean="0">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5</m:t>
                            </m:r>
                          </m:sub>
                        </m:sSub>
                        <m:r>
                          <a:rPr lang="en-AU" b="0" i="1" smtClean="0">
                            <a:solidFill>
                              <a:schemeClr val="accent1">
                                <a:lumMod val="75000"/>
                              </a:schemeClr>
                            </a:solidFill>
                            <a:latin typeface="Cambria Math" panose="02040503050406030204" pitchFamily="18" charset="0"/>
                          </a:rPr>
                          <m:t>+</m:t>
                        </m:r>
                        <m:sSub>
                          <m:sSubPr>
                            <m:ctrlPr>
                              <a:rPr lang="en-AU" b="0" i="1" smtClean="0">
                                <a:solidFill>
                                  <a:schemeClr val="accent1">
                                    <a:lumMod val="75000"/>
                                  </a:schemeClr>
                                </a:solidFill>
                                <a:latin typeface="Cambria Math" panose="02040503050406030204" pitchFamily="18" charset="0"/>
                              </a:rPr>
                            </m:ctrlPr>
                          </m:sSubPr>
                          <m:e>
                            <m:r>
                              <a:rPr lang="en-AU" b="0" i="1" smtClean="0">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6</m:t>
                            </m:r>
                          </m:sub>
                        </m:sSub>
                      </m:e>
                    </m:d>
                    <m:r>
                      <a:rPr lang="en-AU" b="0" i="1" smtClean="0">
                        <a:solidFill>
                          <a:schemeClr val="accent1">
                            <a:lumMod val="75000"/>
                          </a:schemeClr>
                        </a:solidFill>
                        <a:latin typeface="Cambria Math" panose="02040503050406030204" pitchFamily="18" charset="0"/>
                      </a:rPr>
                      <m:t>−</m:t>
                    </m:r>
                    <m:d>
                      <m:dPr>
                        <m:ctrlPr>
                          <a:rPr lang="en-AU" b="0" i="1" smtClean="0">
                            <a:solidFill>
                              <a:schemeClr val="accent1">
                                <a:lumMod val="75000"/>
                              </a:schemeClr>
                            </a:solidFill>
                            <a:latin typeface="Cambria Math" panose="02040503050406030204" pitchFamily="18" charset="0"/>
                          </a:rPr>
                        </m:ctrlPr>
                      </m:dPr>
                      <m:e>
                        <m:sSub>
                          <m:sSubPr>
                            <m:ctrlPr>
                              <a:rPr lang="en-AU" b="0" i="1" smtClean="0">
                                <a:solidFill>
                                  <a:schemeClr val="accent1">
                                    <a:lumMod val="75000"/>
                                  </a:schemeClr>
                                </a:solidFill>
                                <a:latin typeface="Cambria Math" panose="02040503050406030204" pitchFamily="18" charset="0"/>
                              </a:rPr>
                            </m:ctrlPr>
                          </m:sSubPr>
                          <m:e>
                            <m:r>
                              <a:rPr lang="en-AU" b="0" i="1" smtClean="0">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7</m:t>
                            </m:r>
                          </m:sub>
                        </m:sSub>
                        <m:r>
                          <a:rPr lang="en-AU" b="0" i="1" smtClean="0">
                            <a:solidFill>
                              <a:schemeClr val="accent1">
                                <a:lumMod val="75000"/>
                              </a:schemeClr>
                            </a:solidFill>
                            <a:latin typeface="Cambria Math" panose="02040503050406030204" pitchFamily="18" charset="0"/>
                          </a:rPr>
                          <m:t>+</m:t>
                        </m:r>
                        <m:sSub>
                          <m:sSubPr>
                            <m:ctrlPr>
                              <a:rPr lang="en-AU" b="0" i="1" smtClean="0">
                                <a:solidFill>
                                  <a:schemeClr val="accent1">
                                    <a:lumMod val="75000"/>
                                  </a:schemeClr>
                                </a:solidFill>
                                <a:latin typeface="Cambria Math" panose="02040503050406030204" pitchFamily="18" charset="0"/>
                              </a:rPr>
                            </m:ctrlPr>
                          </m:sSubPr>
                          <m:e>
                            <m:r>
                              <a:rPr lang="en-AU" b="0" i="1" smtClean="0">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8</m:t>
                            </m:r>
                          </m:sub>
                        </m:sSub>
                      </m:e>
                    </m:d>
                  </m:oMath>
                </a14:m>
                <a:endParaRPr lang="en-AU" dirty="0">
                  <a:solidFill>
                    <a:schemeClr val="accent1">
                      <a:lumMod val="75000"/>
                    </a:schemeClr>
                  </a:solidFill>
                </a:endParaRPr>
              </a:p>
            </p:txBody>
          </p:sp>
        </mc:Choice>
        <mc:Fallback xmlns="">
          <p:sp>
            <p:nvSpPr>
              <p:cNvPr id="7" name="TextBox 6">
                <a:extLst>
                  <a:ext uri="{FF2B5EF4-FFF2-40B4-BE49-F238E27FC236}">
                    <a16:creationId xmlns:a16="http://schemas.microsoft.com/office/drawing/2014/main" id="{43922408-A446-4D4F-B207-F00ED6C17A24}"/>
                  </a:ext>
                </a:extLst>
              </p:cNvPr>
              <p:cNvSpPr txBox="1">
                <a:spLocks noRot="1" noChangeAspect="1" noMove="1" noResize="1" noEditPoints="1" noAdjustHandles="1" noChangeArrowheads="1" noChangeShapeType="1" noTextEdit="1"/>
              </p:cNvSpPr>
              <p:nvPr/>
            </p:nvSpPr>
            <p:spPr>
              <a:xfrm>
                <a:off x="3347904" y="5343312"/>
                <a:ext cx="6177558" cy="369332"/>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8412CBE-CF29-4806-A29A-53F1DB8D8ADB}"/>
                  </a:ext>
                </a:extLst>
              </p:cNvPr>
              <p:cNvSpPr txBox="1"/>
              <p:nvPr/>
            </p:nvSpPr>
            <p:spPr>
              <a:xfrm>
                <a:off x="3177563" y="5964778"/>
                <a:ext cx="6518241" cy="375929"/>
              </a:xfrm>
              <a:prstGeom prst="rect">
                <a:avLst/>
              </a:prstGeom>
              <a:noFill/>
            </p:spPr>
            <p:txBody>
              <a:bodyPr wrap="square" rtlCol="0">
                <a:spAutoFit/>
              </a:bodyPr>
              <a:lstStyle/>
              <a:p>
                <a14:m>
                  <m:oMath xmlns:m="http://schemas.openxmlformats.org/officeDocument/2006/math">
                    <m:sSub>
                      <m:sSubPr>
                        <m:ctrlPr>
                          <a:rPr lang="en-AU" b="0" i="1" smtClean="0">
                            <a:solidFill>
                              <a:schemeClr val="accent4">
                                <a:lumMod val="75000"/>
                              </a:schemeClr>
                            </a:solidFill>
                            <a:latin typeface="Cambria Math" panose="02040503050406030204" pitchFamily="18" charset="0"/>
                          </a:rPr>
                        </m:ctrlPr>
                      </m:sSubPr>
                      <m:e>
                        <m:r>
                          <a:rPr lang="en-AU" b="0" i="1" smtClean="0">
                            <a:solidFill>
                              <a:schemeClr val="accent4">
                                <a:lumMod val="75000"/>
                              </a:schemeClr>
                            </a:solidFill>
                            <a:latin typeface="Cambria Math" panose="02040503050406030204" pitchFamily="18" charset="0"/>
                          </a:rPr>
                          <m:t>𝑑</m:t>
                        </m:r>
                      </m:e>
                      <m:sub>
                        <m:r>
                          <a:rPr lang="en-AU" b="0" i="1" smtClean="0">
                            <a:solidFill>
                              <a:schemeClr val="accent4">
                                <a:lumMod val="75000"/>
                              </a:schemeClr>
                            </a:solidFill>
                            <a:latin typeface="Cambria Math" panose="02040503050406030204" pitchFamily="18" charset="0"/>
                          </a:rPr>
                          <m:t>1</m:t>
                        </m:r>
                      </m:sub>
                    </m:sSub>
                    <m:r>
                      <a:rPr lang="en-AU" b="0" i="1" smtClean="0">
                        <a:solidFill>
                          <a:schemeClr val="accent1">
                            <a:lumMod val="60000"/>
                            <a:lumOff val="40000"/>
                          </a:schemeClr>
                        </a:solidFill>
                        <a:latin typeface="Cambria Math" panose="02040503050406030204" pitchFamily="18" charset="0"/>
                      </a:rPr>
                      <m:t>−</m:t>
                    </m:r>
                    <m:sSub>
                      <m:sSubPr>
                        <m:ctrlPr>
                          <a:rPr lang="en-AU" b="0" i="1" smtClean="0">
                            <a:solidFill>
                              <a:schemeClr val="accent6">
                                <a:lumMod val="75000"/>
                              </a:schemeClr>
                            </a:solidFill>
                            <a:latin typeface="Cambria Math" panose="02040503050406030204" pitchFamily="18" charset="0"/>
                          </a:rPr>
                        </m:ctrlPr>
                      </m:sSubPr>
                      <m:e>
                        <m:r>
                          <a:rPr lang="en-AU" b="0" i="1" smtClean="0">
                            <a:solidFill>
                              <a:schemeClr val="accent6">
                                <a:lumMod val="75000"/>
                              </a:schemeClr>
                            </a:solidFill>
                            <a:latin typeface="Cambria Math" panose="02040503050406030204" pitchFamily="18" charset="0"/>
                          </a:rPr>
                          <m:t>𝑑</m:t>
                        </m:r>
                      </m:e>
                      <m:sub>
                        <m:r>
                          <a:rPr lang="en-AU" b="0" i="1" smtClean="0">
                            <a:solidFill>
                              <a:schemeClr val="accent6">
                                <a:lumMod val="75000"/>
                              </a:schemeClr>
                            </a:solidFill>
                            <a:latin typeface="Cambria Math" panose="02040503050406030204" pitchFamily="18" charset="0"/>
                          </a:rPr>
                          <m:t>2</m:t>
                        </m:r>
                      </m:sub>
                    </m:sSub>
                  </m:oMath>
                </a14:m>
                <a:r>
                  <a:rPr lang="en-AU" dirty="0"/>
                  <a:t>		</a:t>
                </a:r>
                <a14:m>
                  <m:oMath xmlns:m="http://schemas.openxmlformats.org/officeDocument/2006/math">
                    <m:sSub>
                      <m:sSubPr>
                        <m:ctrlPr>
                          <a:rPr lang="en-AU" i="1" smtClean="0">
                            <a:solidFill>
                              <a:schemeClr val="accent4">
                                <a:lumMod val="75000"/>
                              </a:schemeClr>
                            </a:solidFill>
                            <a:latin typeface="Cambria Math" panose="02040503050406030204" pitchFamily="18" charset="0"/>
                          </a:rPr>
                        </m:ctrlPr>
                      </m:sSubPr>
                      <m:e>
                        <m:r>
                          <a:rPr lang="en-AU" i="1">
                            <a:solidFill>
                              <a:schemeClr val="accent4">
                                <a:lumMod val="75000"/>
                              </a:schemeClr>
                            </a:solidFill>
                            <a:latin typeface="Cambria Math" panose="02040503050406030204" pitchFamily="18" charset="0"/>
                          </a:rPr>
                          <m:t>𝑑</m:t>
                        </m:r>
                      </m:e>
                      <m:sub>
                        <m:r>
                          <a:rPr lang="en-AU" i="1">
                            <a:solidFill>
                              <a:schemeClr val="accent4">
                                <a:lumMod val="75000"/>
                              </a:schemeClr>
                            </a:solidFill>
                            <a:latin typeface="Cambria Math" panose="02040503050406030204" pitchFamily="18" charset="0"/>
                          </a:rPr>
                          <m:t>3</m:t>
                        </m:r>
                      </m:sub>
                    </m:sSub>
                    <m:r>
                      <a:rPr lang="en-AU" i="1">
                        <a:solidFill>
                          <a:schemeClr val="accent1">
                            <a:lumMod val="60000"/>
                            <a:lumOff val="40000"/>
                          </a:schemeClr>
                        </a:solidFill>
                        <a:latin typeface="Cambria Math" panose="02040503050406030204" pitchFamily="18" charset="0"/>
                      </a:rPr>
                      <m:t>−</m:t>
                    </m:r>
                    <m:sSub>
                      <m:sSubPr>
                        <m:ctrlPr>
                          <a:rPr lang="en-AU" i="1" smtClean="0">
                            <a:solidFill>
                              <a:schemeClr val="accent6">
                                <a:lumMod val="75000"/>
                              </a:schemeClr>
                            </a:solidFill>
                            <a:latin typeface="Cambria Math" panose="02040503050406030204" pitchFamily="18" charset="0"/>
                          </a:rPr>
                        </m:ctrlPr>
                      </m:sSubPr>
                      <m:e>
                        <m:r>
                          <a:rPr lang="en-AU" i="1">
                            <a:solidFill>
                              <a:schemeClr val="accent6">
                                <a:lumMod val="75000"/>
                              </a:schemeClr>
                            </a:solidFill>
                            <a:latin typeface="Cambria Math" panose="02040503050406030204" pitchFamily="18" charset="0"/>
                          </a:rPr>
                          <m:t>𝑑</m:t>
                        </m:r>
                      </m:e>
                      <m:sub>
                        <m:r>
                          <a:rPr lang="en-AU" i="1">
                            <a:solidFill>
                              <a:schemeClr val="accent6">
                                <a:lumMod val="75000"/>
                              </a:schemeClr>
                            </a:solidFill>
                            <a:latin typeface="Cambria Math" panose="02040503050406030204" pitchFamily="18" charset="0"/>
                          </a:rPr>
                          <m:t>4</m:t>
                        </m:r>
                      </m:sub>
                    </m:sSub>
                  </m:oMath>
                </a14:m>
                <a:r>
                  <a:rPr lang="en-AU" dirty="0"/>
                  <a:t>		</a:t>
                </a:r>
                <a14:m>
                  <m:oMath xmlns:m="http://schemas.openxmlformats.org/officeDocument/2006/math">
                    <m:sSub>
                      <m:sSubPr>
                        <m:ctrlPr>
                          <a:rPr lang="en-AU" i="1" smtClean="0">
                            <a:solidFill>
                              <a:schemeClr val="accent4">
                                <a:lumMod val="75000"/>
                              </a:schemeClr>
                            </a:solidFill>
                            <a:latin typeface="Cambria Math" panose="02040503050406030204" pitchFamily="18" charset="0"/>
                          </a:rPr>
                        </m:ctrlPr>
                      </m:sSubPr>
                      <m:e>
                        <m:r>
                          <a:rPr lang="en-AU" i="1">
                            <a:solidFill>
                              <a:schemeClr val="accent4">
                                <a:lumMod val="75000"/>
                              </a:schemeClr>
                            </a:solidFill>
                            <a:latin typeface="Cambria Math" panose="02040503050406030204" pitchFamily="18" charset="0"/>
                          </a:rPr>
                          <m:t>𝑑</m:t>
                        </m:r>
                      </m:e>
                      <m:sub>
                        <m:r>
                          <a:rPr lang="en-AU" b="0" i="1" smtClean="0">
                            <a:solidFill>
                              <a:schemeClr val="accent4">
                                <a:lumMod val="75000"/>
                              </a:schemeClr>
                            </a:solidFill>
                            <a:latin typeface="Cambria Math" panose="02040503050406030204" pitchFamily="18" charset="0"/>
                          </a:rPr>
                          <m:t>5</m:t>
                        </m:r>
                      </m:sub>
                    </m:sSub>
                    <m:r>
                      <a:rPr lang="en-AU" i="1">
                        <a:solidFill>
                          <a:schemeClr val="accent1">
                            <a:lumMod val="60000"/>
                            <a:lumOff val="40000"/>
                          </a:schemeClr>
                        </a:solidFill>
                        <a:latin typeface="Cambria Math" panose="02040503050406030204" pitchFamily="18" charset="0"/>
                      </a:rPr>
                      <m:t>−</m:t>
                    </m:r>
                    <m:sSub>
                      <m:sSubPr>
                        <m:ctrlPr>
                          <a:rPr lang="en-AU" i="1" smtClean="0">
                            <a:solidFill>
                              <a:schemeClr val="accent6">
                                <a:lumMod val="75000"/>
                              </a:schemeClr>
                            </a:solidFill>
                            <a:latin typeface="Cambria Math" panose="02040503050406030204" pitchFamily="18" charset="0"/>
                          </a:rPr>
                        </m:ctrlPr>
                      </m:sSubPr>
                      <m:e>
                        <m:r>
                          <a:rPr lang="en-AU" i="1">
                            <a:solidFill>
                              <a:schemeClr val="accent6">
                                <a:lumMod val="75000"/>
                              </a:schemeClr>
                            </a:solidFill>
                            <a:latin typeface="Cambria Math" panose="02040503050406030204" pitchFamily="18" charset="0"/>
                          </a:rPr>
                          <m:t>𝑑</m:t>
                        </m:r>
                      </m:e>
                      <m:sub>
                        <m:r>
                          <a:rPr lang="en-AU" b="0" i="1" smtClean="0">
                            <a:solidFill>
                              <a:schemeClr val="accent6">
                                <a:lumMod val="75000"/>
                              </a:schemeClr>
                            </a:solidFill>
                            <a:latin typeface="Cambria Math" panose="02040503050406030204" pitchFamily="18" charset="0"/>
                          </a:rPr>
                          <m:t>6</m:t>
                        </m:r>
                      </m:sub>
                    </m:sSub>
                  </m:oMath>
                </a14:m>
                <a:r>
                  <a:rPr lang="en-AU" dirty="0">
                    <a:solidFill>
                      <a:schemeClr val="accent6">
                        <a:lumMod val="75000"/>
                      </a:schemeClr>
                    </a:solidFill>
                  </a:rPr>
                  <a:t> </a:t>
                </a:r>
                <a:r>
                  <a:rPr lang="en-AU" dirty="0"/>
                  <a:t>		</a:t>
                </a:r>
                <a14:m>
                  <m:oMath xmlns:m="http://schemas.openxmlformats.org/officeDocument/2006/math">
                    <m:sSub>
                      <m:sSubPr>
                        <m:ctrlPr>
                          <a:rPr lang="en-AU" i="1" smtClean="0">
                            <a:solidFill>
                              <a:schemeClr val="accent4">
                                <a:lumMod val="75000"/>
                              </a:schemeClr>
                            </a:solidFill>
                            <a:latin typeface="Cambria Math" panose="02040503050406030204" pitchFamily="18" charset="0"/>
                          </a:rPr>
                        </m:ctrlPr>
                      </m:sSubPr>
                      <m:e>
                        <m:r>
                          <a:rPr lang="en-AU" i="1">
                            <a:solidFill>
                              <a:schemeClr val="accent4">
                                <a:lumMod val="75000"/>
                              </a:schemeClr>
                            </a:solidFill>
                            <a:latin typeface="Cambria Math" panose="02040503050406030204" pitchFamily="18" charset="0"/>
                          </a:rPr>
                          <m:t>𝑑</m:t>
                        </m:r>
                      </m:e>
                      <m:sub>
                        <m:r>
                          <a:rPr lang="en-AU" b="0" i="1" smtClean="0">
                            <a:solidFill>
                              <a:schemeClr val="accent4">
                                <a:lumMod val="75000"/>
                              </a:schemeClr>
                            </a:solidFill>
                            <a:latin typeface="Cambria Math" panose="02040503050406030204" pitchFamily="18" charset="0"/>
                          </a:rPr>
                          <m:t>7</m:t>
                        </m:r>
                      </m:sub>
                    </m:sSub>
                    <m:r>
                      <a:rPr lang="en-AU" i="1">
                        <a:solidFill>
                          <a:schemeClr val="accent1">
                            <a:lumMod val="60000"/>
                            <a:lumOff val="40000"/>
                          </a:schemeClr>
                        </a:solidFill>
                        <a:latin typeface="Cambria Math" panose="02040503050406030204" pitchFamily="18" charset="0"/>
                      </a:rPr>
                      <m:t>−</m:t>
                    </m:r>
                    <m:sSub>
                      <m:sSubPr>
                        <m:ctrlPr>
                          <a:rPr lang="en-AU" i="1" smtClean="0">
                            <a:solidFill>
                              <a:schemeClr val="accent6">
                                <a:lumMod val="75000"/>
                              </a:schemeClr>
                            </a:solidFill>
                            <a:latin typeface="Cambria Math" panose="02040503050406030204" pitchFamily="18" charset="0"/>
                          </a:rPr>
                        </m:ctrlPr>
                      </m:sSubPr>
                      <m:e>
                        <m:r>
                          <a:rPr lang="en-AU" i="1">
                            <a:solidFill>
                              <a:schemeClr val="accent6">
                                <a:lumMod val="75000"/>
                              </a:schemeClr>
                            </a:solidFill>
                            <a:latin typeface="Cambria Math" panose="02040503050406030204" pitchFamily="18" charset="0"/>
                          </a:rPr>
                          <m:t>𝑑</m:t>
                        </m:r>
                      </m:e>
                      <m:sub>
                        <m:r>
                          <a:rPr lang="en-AU" b="0" i="1" smtClean="0">
                            <a:solidFill>
                              <a:schemeClr val="accent6">
                                <a:lumMod val="75000"/>
                              </a:schemeClr>
                            </a:solidFill>
                            <a:latin typeface="Cambria Math" panose="02040503050406030204" pitchFamily="18" charset="0"/>
                          </a:rPr>
                          <m:t>8</m:t>
                        </m:r>
                      </m:sub>
                    </m:sSub>
                  </m:oMath>
                </a14:m>
                <a:endParaRPr lang="en-AU" dirty="0"/>
              </a:p>
            </p:txBody>
          </p:sp>
        </mc:Choice>
        <mc:Fallback xmlns="">
          <p:sp>
            <p:nvSpPr>
              <p:cNvPr id="9" name="TextBox 8">
                <a:extLst>
                  <a:ext uri="{FF2B5EF4-FFF2-40B4-BE49-F238E27FC236}">
                    <a16:creationId xmlns:a16="http://schemas.microsoft.com/office/drawing/2014/main" id="{48412CBE-CF29-4806-A29A-53F1DB8D8ADB}"/>
                  </a:ext>
                </a:extLst>
              </p:cNvPr>
              <p:cNvSpPr txBox="1">
                <a:spLocks noRot="1" noChangeAspect="1" noMove="1" noResize="1" noEditPoints="1" noAdjustHandles="1" noChangeArrowheads="1" noChangeShapeType="1" noTextEdit="1"/>
              </p:cNvSpPr>
              <p:nvPr/>
            </p:nvSpPr>
            <p:spPr>
              <a:xfrm>
                <a:off x="3177563" y="5964778"/>
                <a:ext cx="6518241" cy="375929"/>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8A3B0E7-AA02-484B-AFD3-BA48C86A8C25}"/>
                  </a:ext>
                </a:extLst>
              </p:cNvPr>
              <p:cNvSpPr txBox="1"/>
              <p:nvPr/>
            </p:nvSpPr>
            <p:spPr>
              <a:xfrm>
                <a:off x="3131603" y="2184008"/>
                <a:ext cx="1405204" cy="366887"/>
              </a:xfrm>
              <a:prstGeom prst="rect">
                <a:avLst/>
              </a:prstGeom>
              <a:noFill/>
            </p:spPr>
            <p:txBody>
              <a:bodyPr wrap="square" rtlCol="0">
                <a:spAutoFit/>
              </a:bodyPr>
              <a:lstStyle/>
              <a:p>
                <a14:m>
                  <m:oMath xmlns:m="http://schemas.openxmlformats.org/officeDocument/2006/math">
                    <m:sSub>
                      <m:sSubPr>
                        <m:ctrlPr>
                          <a:rPr lang="en-AU" b="0" i="1" smtClean="0">
                            <a:solidFill>
                              <a:schemeClr val="accent4">
                                <a:lumMod val="75000"/>
                              </a:schemeClr>
                            </a:solidFill>
                            <a:latin typeface="Cambria Math" panose="02040503050406030204" pitchFamily="18" charset="0"/>
                          </a:rPr>
                        </m:ctrlPr>
                      </m:sSubPr>
                      <m:e>
                        <m:r>
                          <a:rPr lang="en-AU" b="0" i="1" smtClean="0">
                            <a:solidFill>
                              <a:schemeClr val="accent4">
                                <a:lumMod val="75000"/>
                              </a:schemeClr>
                            </a:solidFill>
                            <a:latin typeface="Cambria Math" panose="02040503050406030204" pitchFamily="18" charset="0"/>
                          </a:rPr>
                          <m:t>𝑑</m:t>
                        </m:r>
                      </m:e>
                      <m:sub>
                        <m:r>
                          <a:rPr lang="en-AU" b="0" i="1" smtClean="0">
                            <a:solidFill>
                              <a:schemeClr val="accent4">
                                <a:lumMod val="75000"/>
                              </a:schemeClr>
                            </a:solidFill>
                            <a:latin typeface="Cambria Math" panose="02040503050406030204" pitchFamily="18" charset="0"/>
                          </a:rPr>
                          <m:t>1</m:t>
                        </m:r>
                      </m:sub>
                    </m:sSub>
                  </m:oMath>
                </a14:m>
                <a:r>
                  <a:rPr lang="en-AU" dirty="0">
                    <a:solidFill>
                      <a:schemeClr val="accent4">
                        <a:lumMod val="75000"/>
                      </a:schemeClr>
                    </a:solidFill>
                  </a:rPr>
                  <a:t> </a:t>
                </a:r>
                <a:r>
                  <a:rPr lang="en-AU" dirty="0">
                    <a:solidFill>
                      <a:srgbClr val="C00000"/>
                    </a:solidFill>
                  </a:rPr>
                  <a:t>	</a:t>
                </a:r>
                <a14:m>
                  <m:oMath xmlns:m="http://schemas.openxmlformats.org/officeDocument/2006/math">
                    <m:sSub>
                      <m:sSubPr>
                        <m:ctrlPr>
                          <a:rPr lang="en-AU" b="0" i="1" dirty="0" smtClean="0">
                            <a:solidFill>
                              <a:schemeClr val="accent6">
                                <a:lumMod val="75000"/>
                              </a:schemeClr>
                            </a:solidFill>
                            <a:latin typeface="Cambria Math" panose="02040503050406030204" pitchFamily="18" charset="0"/>
                          </a:rPr>
                        </m:ctrlPr>
                      </m:sSubPr>
                      <m:e>
                        <m:r>
                          <a:rPr lang="en-AU" b="0" i="1" dirty="0" smtClean="0">
                            <a:solidFill>
                              <a:schemeClr val="accent6">
                                <a:lumMod val="75000"/>
                              </a:schemeClr>
                            </a:solidFill>
                            <a:latin typeface="Cambria Math" panose="02040503050406030204" pitchFamily="18" charset="0"/>
                          </a:rPr>
                          <m:t>𝑑</m:t>
                        </m:r>
                      </m:e>
                      <m:sub>
                        <m:r>
                          <a:rPr lang="en-AU" b="0" i="1" dirty="0" smtClean="0">
                            <a:solidFill>
                              <a:schemeClr val="accent6">
                                <a:lumMod val="75000"/>
                              </a:schemeClr>
                            </a:solidFill>
                            <a:latin typeface="Cambria Math" panose="02040503050406030204" pitchFamily="18" charset="0"/>
                          </a:rPr>
                          <m:t>2</m:t>
                        </m:r>
                      </m:sub>
                    </m:sSub>
                  </m:oMath>
                </a14:m>
                <a:endParaRPr lang="en-AU" dirty="0">
                  <a:solidFill>
                    <a:srgbClr val="C00000"/>
                  </a:solidFill>
                </a:endParaRPr>
              </a:p>
            </p:txBody>
          </p:sp>
        </mc:Choice>
        <mc:Fallback xmlns="">
          <p:sp>
            <p:nvSpPr>
              <p:cNvPr id="11" name="TextBox 10">
                <a:extLst>
                  <a:ext uri="{FF2B5EF4-FFF2-40B4-BE49-F238E27FC236}">
                    <a16:creationId xmlns:a16="http://schemas.microsoft.com/office/drawing/2014/main" id="{E8A3B0E7-AA02-484B-AFD3-BA48C86A8C25}"/>
                  </a:ext>
                </a:extLst>
              </p:cNvPr>
              <p:cNvSpPr txBox="1">
                <a:spLocks noRot="1" noChangeAspect="1" noMove="1" noResize="1" noEditPoints="1" noAdjustHandles="1" noChangeArrowheads="1" noChangeShapeType="1" noTextEdit="1"/>
              </p:cNvSpPr>
              <p:nvPr/>
            </p:nvSpPr>
            <p:spPr>
              <a:xfrm>
                <a:off x="3131603" y="2184008"/>
                <a:ext cx="1405204" cy="366887"/>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1820ECF-9B98-4921-822B-75768701482A}"/>
                  </a:ext>
                </a:extLst>
              </p:cNvPr>
              <p:cNvSpPr/>
              <p:nvPr/>
            </p:nvSpPr>
            <p:spPr>
              <a:xfrm>
                <a:off x="4970763" y="1729131"/>
                <a:ext cx="47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dirty="0" smtClean="0">
                              <a:solidFill>
                                <a:schemeClr val="accent4">
                                  <a:lumMod val="75000"/>
                                </a:schemeClr>
                              </a:solidFill>
                              <a:latin typeface="Cambria Math" panose="02040503050406030204" pitchFamily="18" charset="0"/>
                            </a:rPr>
                          </m:ctrlPr>
                        </m:sSubPr>
                        <m:e>
                          <m:r>
                            <a:rPr lang="en-AU" i="1" dirty="0">
                              <a:solidFill>
                                <a:schemeClr val="accent4">
                                  <a:lumMod val="75000"/>
                                </a:schemeClr>
                              </a:solidFill>
                              <a:latin typeface="Cambria Math" panose="02040503050406030204" pitchFamily="18" charset="0"/>
                            </a:rPr>
                            <m:t>𝑑</m:t>
                          </m:r>
                        </m:e>
                        <m:sub>
                          <m:r>
                            <a:rPr lang="en-AU" i="1" dirty="0">
                              <a:solidFill>
                                <a:schemeClr val="accent4">
                                  <a:lumMod val="75000"/>
                                </a:schemeClr>
                              </a:solidFill>
                              <a:latin typeface="Cambria Math" panose="02040503050406030204" pitchFamily="18" charset="0"/>
                            </a:rPr>
                            <m:t>3</m:t>
                          </m:r>
                        </m:sub>
                      </m:sSub>
                    </m:oMath>
                  </m:oMathPara>
                </a14:m>
                <a:endParaRPr lang="en-AU" dirty="0">
                  <a:solidFill>
                    <a:schemeClr val="accent4">
                      <a:lumMod val="75000"/>
                    </a:schemeClr>
                  </a:solidFill>
                </a:endParaRPr>
              </a:p>
            </p:txBody>
          </p:sp>
        </mc:Choice>
        <mc:Fallback xmlns="">
          <p:sp>
            <p:nvSpPr>
              <p:cNvPr id="13" name="Rectangle 12">
                <a:extLst>
                  <a:ext uri="{FF2B5EF4-FFF2-40B4-BE49-F238E27FC236}">
                    <a16:creationId xmlns:a16="http://schemas.microsoft.com/office/drawing/2014/main" id="{91820ECF-9B98-4921-822B-75768701482A}"/>
                  </a:ext>
                </a:extLst>
              </p:cNvPr>
              <p:cNvSpPr>
                <a:spLocks noRot="1" noChangeAspect="1" noMove="1" noResize="1" noEditPoints="1" noAdjustHandles="1" noChangeArrowheads="1" noChangeShapeType="1" noTextEdit="1"/>
              </p:cNvSpPr>
              <p:nvPr/>
            </p:nvSpPr>
            <p:spPr>
              <a:xfrm>
                <a:off x="4970763" y="1729131"/>
                <a:ext cx="477951" cy="369332"/>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DC39BEB-8B90-4F19-BCEF-34A6992E9B21}"/>
                  </a:ext>
                </a:extLst>
              </p:cNvPr>
              <p:cNvSpPr/>
              <p:nvPr/>
            </p:nvSpPr>
            <p:spPr>
              <a:xfrm>
                <a:off x="5975118" y="2454234"/>
                <a:ext cx="4171270" cy="369332"/>
              </a:xfrm>
              <a:prstGeom prst="rect">
                <a:avLst/>
              </a:prstGeom>
            </p:spPr>
            <p:txBody>
              <a:bodyPr wrap="none">
                <a:spAutoFit/>
              </a:bodyPr>
              <a:lstStyle/>
              <a:p>
                <a:r>
                  <a:rPr lang="en-AU" dirty="0">
                    <a:solidFill>
                      <a:srgbClr val="C00000"/>
                    </a:solidFill>
                  </a:rPr>
                  <a:t> </a:t>
                </a:r>
                <a14:m>
                  <m:oMath xmlns:m="http://schemas.openxmlformats.org/officeDocument/2006/math">
                    <m:sSub>
                      <m:sSubPr>
                        <m:ctrlPr>
                          <a:rPr lang="en-AU" i="1" dirty="0" smtClean="0">
                            <a:solidFill>
                              <a:schemeClr val="accent6">
                                <a:lumMod val="75000"/>
                              </a:schemeClr>
                            </a:solidFill>
                            <a:latin typeface="Cambria Math" panose="02040503050406030204" pitchFamily="18" charset="0"/>
                          </a:rPr>
                        </m:ctrlPr>
                      </m:sSubPr>
                      <m:e>
                        <m:r>
                          <a:rPr lang="en-AU" i="1" dirty="0">
                            <a:solidFill>
                              <a:schemeClr val="accent6">
                                <a:lumMod val="75000"/>
                              </a:schemeClr>
                            </a:solidFill>
                            <a:latin typeface="Cambria Math" panose="02040503050406030204" pitchFamily="18" charset="0"/>
                          </a:rPr>
                          <m:t>𝑑</m:t>
                        </m:r>
                      </m:e>
                      <m:sub>
                        <m:r>
                          <a:rPr lang="en-AU" i="1" dirty="0">
                            <a:solidFill>
                              <a:schemeClr val="accent6">
                                <a:lumMod val="75000"/>
                              </a:schemeClr>
                            </a:solidFill>
                            <a:latin typeface="Cambria Math" panose="02040503050406030204" pitchFamily="18" charset="0"/>
                          </a:rPr>
                          <m:t>4</m:t>
                        </m:r>
                      </m:sub>
                    </m:sSub>
                  </m:oMath>
                </a14:m>
                <a:r>
                  <a:rPr lang="en-AU" dirty="0">
                    <a:solidFill>
                      <a:schemeClr val="accent6">
                        <a:lumMod val="75000"/>
                      </a:schemeClr>
                    </a:solidFill>
                  </a:rPr>
                  <a:t> </a:t>
                </a:r>
                <a:r>
                  <a:rPr lang="en-AU" dirty="0">
                    <a:solidFill>
                      <a:srgbClr val="C00000"/>
                    </a:solidFill>
                  </a:rPr>
                  <a:t>	</a:t>
                </a:r>
                <a14:m>
                  <m:oMath xmlns:m="http://schemas.openxmlformats.org/officeDocument/2006/math">
                    <m:sSub>
                      <m:sSubPr>
                        <m:ctrlPr>
                          <a:rPr lang="en-AU" i="1" dirty="0" smtClean="0">
                            <a:solidFill>
                              <a:schemeClr val="accent4">
                                <a:lumMod val="75000"/>
                              </a:schemeClr>
                            </a:solidFill>
                            <a:latin typeface="Cambria Math" panose="02040503050406030204" pitchFamily="18" charset="0"/>
                          </a:rPr>
                        </m:ctrlPr>
                      </m:sSubPr>
                      <m:e>
                        <m:r>
                          <a:rPr lang="en-AU" i="1" dirty="0">
                            <a:solidFill>
                              <a:schemeClr val="accent4">
                                <a:lumMod val="75000"/>
                              </a:schemeClr>
                            </a:solidFill>
                            <a:latin typeface="Cambria Math" panose="02040503050406030204" pitchFamily="18" charset="0"/>
                          </a:rPr>
                          <m:t>𝑑</m:t>
                        </m:r>
                      </m:e>
                      <m:sub>
                        <m:r>
                          <a:rPr lang="en-AU" i="1" dirty="0">
                            <a:solidFill>
                              <a:schemeClr val="accent4">
                                <a:lumMod val="75000"/>
                              </a:schemeClr>
                            </a:solidFill>
                            <a:latin typeface="Cambria Math" panose="02040503050406030204" pitchFamily="18" charset="0"/>
                          </a:rPr>
                          <m:t>5</m:t>
                        </m:r>
                      </m:sub>
                    </m:sSub>
                  </m:oMath>
                </a14:m>
                <a:r>
                  <a:rPr lang="en-AU" dirty="0">
                    <a:solidFill>
                      <a:srgbClr val="C00000"/>
                    </a:solidFill>
                  </a:rPr>
                  <a:t>	 </a:t>
                </a:r>
                <a14:m>
                  <m:oMath xmlns:m="http://schemas.openxmlformats.org/officeDocument/2006/math">
                    <m:sSub>
                      <m:sSubPr>
                        <m:ctrlPr>
                          <a:rPr lang="en-AU" i="1" dirty="0" smtClean="0">
                            <a:solidFill>
                              <a:schemeClr val="accent6">
                                <a:lumMod val="75000"/>
                              </a:schemeClr>
                            </a:solidFill>
                            <a:latin typeface="Cambria Math" panose="02040503050406030204" pitchFamily="18" charset="0"/>
                          </a:rPr>
                        </m:ctrlPr>
                      </m:sSubPr>
                      <m:e>
                        <m:r>
                          <a:rPr lang="en-AU" i="1" dirty="0">
                            <a:solidFill>
                              <a:schemeClr val="accent6">
                                <a:lumMod val="75000"/>
                              </a:schemeClr>
                            </a:solidFill>
                            <a:latin typeface="Cambria Math" panose="02040503050406030204" pitchFamily="18" charset="0"/>
                          </a:rPr>
                          <m:t>𝑑</m:t>
                        </m:r>
                      </m:e>
                      <m:sub>
                        <m:r>
                          <a:rPr lang="en-AU" i="1" dirty="0">
                            <a:solidFill>
                              <a:schemeClr val="accent6">
                                <a:lumMod val="75000"/>
                              </a:schemeClr>
                            </a:solidFill>
                            <a:latin typeface="Cambria Math" panose="02040503050406030204" pitchFamily="18" charset="0"/>
                          </a:rPr>
                          <m:t>6</m:t>
                        </m:r>
                      </m:sub>
                    </m:sSub>
                  </m:oMath>
                </a14:m>
                <a:r>
                  <a:rPr lang="en-AU" dirty="0">
                    <a:solidFill>
                      <a:srgbClr val="C00000"/>
                    </a:solidFill>
                  </a:rPr>
                  <a:t>	 </a:t>
                </a:r>
                <a14:m>
                  <m:oMath xmlns:m="http://schemas.openxmlformats.org/officeDocument/2006/math">
                    <m:sSub>
                      <m:sSubPr>
                        <m:ctrlPr>
                          <a:rPr lang="en-AU" i="1" dirty="0" smtClean="0">
                            <a:solidFill>
                              <a:schemeClr val="accent4">
                                <a:lumMod val="75000"/>
                              </a:schemeClr>
                            </a:solidFill>
                            <a:latin typeface="Cambria Math" panose="02040503050406030204" pitchFamily="18" charset="0"/>
                          </a:rPr>
                        </m:ctrlPr>
                      </m:sSubPr>
                      <m:e>
                        <m:r>
                          <a:rPr lang="en-AU" i="1" dirty="0">
                            <a:solidFill>
                              <a:schemeClr val="accent4">
                                <a:lumMod val="75000"/>
                              </a:schemeClr>
                            </a:solidFill>
                            <a:latin typeface="Cambria Math" panose="02040503050406030204" pitchFamily="18" charset="0"/>
                          </a:rPr>
                          <m:t>𝑑</m:t>
                        </m:r>
                      </m:e>
                      <m:sub>
                        <m:r>
                          <a:rPr lang="en-AU" i="1" dirty="0">
                            <a:solidFill>
                              <a:schemeClr val="accent4">
                                <a:lumMod val="75000"/>
                              </a:schemeClr>
                            </a:solidFill>
                            <a:latin typeface="Cambria Math" panose="02040503050406030204" pitchFamily="18" charset="0"/>
                          </a:rPr>
                          <m:t>7</m:t>
                        </m:r>
                      </m:sub>
                    </m:sSub>
                  </m:oMath>
                </a14:m>
                <a:r>
                  <a:rPr lang="en-AU" dirty="0">
                    <a:solidFill>
                      <a:srgbClr val="C00000"/>
                    </a:solidFill>
                  </a:rPr>
                  <a:t>	 </a:t>
                </a:r>
                <a14:m>
                  <m:oMath xmlns:m="http://schemas.openxmlformats.org/officeDocument/2006/math">
                    <m:sSub>
                      <m:sSubPr>
                        <m:ctrlPr>
                          <a:rPr lang="en-AU" i="1" dirty="0" smtClean="0">
                            <a:solidFill>
                              <a:schemeClr val="accent6">
                                <a:lumMod val="75000"/>
                              </a:schemeClr>
                            </a:solidFill>
                            <a:latin typeface="Cambria Math" panose="02040503050406030204" pitchFamily="18" charset="0"/>
                          </a:rPr>
                        </m:ctrlPr>
                      </m:sSubPr>
                      <m:e>
                        <m:r>
                          <a:rPr lang="en-AU" i="1" dirty="0">
                            <a:solidFill>
                              <a:schemeClr val="accent6">
                                <a:lumMod val="75000"/>
                              </a:schemeClr>
                            </a:solidFill>
                            <a:latin typeface="Cambria Math" panose="02040503050406030204" pitchFamily="18" charset="0"/>
                          </a:rPr>
                          <m:t>𝑑</m:t>
                        </m:r>
                      </m:e>
                      <m:sub>
                        <m:r>
                          <a:rPr lang="en-AU" i="1" dirty="0">
                            <a:solidFill>
                              <a:schemeClr val="accent6">
                                <a:lumMod val="75000"/>
                              </a:schemeClr>
                            </a:solidFill>
                            <a:latin typeface="Cambria Math" panose="02040503050406030204" pitchFamily="18" charset="0"/>
                          </a:rPr>
                          <m:t>8</m:t>
                        </m:r>
                      </m:sub>
                    </m:sSub>
                  </m:oMath>
                </a14:m>
                <a:endParaRPr lang="en-AU" dirty="0">
                  <a:solidFill>
                    <a:srgbClr val="C00000"/>
                  </a:solidFill>
                </a:endParaRPr>
              </a:p>
            </p:txBody>
          </p:sp>
        </mc:Choice>
        <mc:Fallback xmlns="">
          <p:sp>
            <p:nvSpPr>
              <p:cNvPr id="15" name="Rectangle 14">
                <a:extLst>
                  <a:ext uri="{FF2B5EF4-FFF2-40B4-BE49-F238E27FC236}">
                    <a16:creationId xmlns:a16="http://schemas.microsoft.com/office/drawing/2014/main" id="{7DC39BEB-8B90-4F19-BCEF-34A6992E9B21}"/>
                  </a:ext>
                </a:extLst>
              </p:cNvPr>
              <p:cNvSpPr>
                <a:spLocks noRot="1" noChangeAspect="1" noMove="1" noResize="1" noEditPoints="1" noAdjustHandles="1" noChangeArrowheads="1" noChangeShapeType="1" noTextEdit="1"/>
              </p:cNvSpPr>
              <p:nvPr/>
            </p:nvSpPr>
            <p:spPr>
              <a:xfrm>
                <a:off x="5975118" y="2454234"/>
                <a:ext cx="4171270" cy="369332"/>
              </a:xfrm>
              <a:prstGeom prst="rect">
                <a:avLst/>
              </a:prstGeom>
              <a:blipFill>
                <a:blip r:embed="rId8"/>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4113510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a:xfrm>
            <a:off x="838199" y="365125"/>
            <a:ext cx="10798629" cy="1325563"/>
          </a:xfrm>
        </p:spPr>
        <p:txBody>
          <a:bodyPr>
            <a:normAutofit/>
          </a:bodyPr>
          <a:lstStyle/>
          <a:p>
            <a:r>
              <a:rPr lang="en-AU"/>
              <a:t>An intro to Wavelets – Haar Wavelet Transform</a:t>
            </a:r>
            <a:endParaRPr lang="en-AU"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487F415-77E6-4419-999E-389CFA4E3958}"/>
                  </a:ext>
                </a:extLst>
              </p:cNvPr>
              <p:cNvSpPr txBox="1"/>
              <p:nvPr/>
            </p:nvSpPr>
            <p:spPr>
              <a:xfrm>
                <a:off x="1791440" y="4806307"/>
                <a:ext cx="92076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AU" i="1" smtClean="0">
                              <a:solidFill>
                                <a:schemeClr val="accent1">
                                  <a:lumMod val="75000"/>
                                </a:schemeClr>
                              </a:solidFill>
                              <a:latin typeface="Cambria Math" panose="02040503050406030204" pitchFamily="18" charset="0"/>
                            </a:rPr>
                          </m:ctrlPr>
                        </m:dPr>
                        <m:e>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1</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2</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3</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4</m:t>
                              </m:r>
                            </m:sub>
                          </m:sSub>
                        </m:e>
                      </m:d>
                      <m:r>
                        <a:rPr lang="en-AU" b="0" i="1" smtClean="0">
                          <a:solidFill>
                            <a:schemeClr val="accent1">
                              <a:lumMod val="75000"/>
                            </a:schemeClr>
                          </a:solidFill>
                          <a:latin typeface="Cambria Math" panose="02040503050406030204" pitchFamily="18" charset="0"/>
                        </a:rPr>
                        <m:t>−</m:t>
                      </m:r>
                      <m:d>
                        <m:dPr>
                          <m:ctrlPr>
                            <a:rPr lang="en-AU" i="1" smtClean="0">
                              <a:solidFill>
                                <a:schemeClr val="accent1">
                                  <a:lumMod val="75000"/>
                                </a:schemeClr>
                              </a:solidFill>
                              <a:latin typeface="Cambria Math" panose="02040503050406030204" pitchFamily="18" charset="0"/>
                            </a:rPr>
                          </m:ctrlPr>
                        </m:dPr>
                        <m:e>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5</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6</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7</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8</m:t>
                              </m:r>
                            </m:sub>
                          </m:sSub>
                        </m:e>
                      </m:d>
                    </m:oMath>
                  </m:oMathPara>
                </a14:m>
                <a:endParaRPr lang="en-AU" dirty="0">
                  <a:solidFill>
                    <a:schemeClr val="accent1">
                      <a:lumMod val="75000"/>
                    </a:schemeClr>
                  </a:solidFill>
                </a:endParaRPr>
              </a:p>
            </p:txBody>
          </p:sp>
        </mc:Choice>
        <mc:Fallback xmlns="">
          <p:sp>
            <p:nvSpPr>
              <p:cNvPr id="23" name="TextBox 22">
                <a:extLst>
                  <a:ext uri="{FF2B5EF4-FFF2-40B4-BE49-F238E27FC236}">
                    <a16:creationId xmlns:a16="http://schemas.microsoft.com/office/drawing/2014/main" id="{5487F415-77E6-4419-999E-389CFA4E3958}"/>
                  </a:ext>
                </a:extLst>
              </p:cNvPr>
              <p:cNvSpPr txBox="1">
                <a:spLocks noRot="1" noChangeAspect="1" noMove="1" noResize="1" noEditPoints="1" noAdjustHandles="1" noChangeArrowheads="1" noChangeShapeType="1" noTextEdit="1"/>
              </p:cNvSpPr>
              <p:nvPr/>
            </p:nvSpPr>
            <p:spPr>
              <a:xfrm>
                <a:off x="1791440" y="4806307"/>
                <a:ext cx="9207636" cy="369332"/>
              </a:xfrm>
              <a:prstGeom prst="rect">
                <a:avLst/>
              </a:prstGeom>
              <a:blipFill>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EC41-A605-47AA-8B60-C1F12D1ED546}"/>
                  </a:ext>
                </a:extLst>
              </p:cNvPr>
              <p:cNvSpPr txBox="1"/>
              <p:nvPr/>
            </p:nvSpPr>
            <p:spPr>
              <a:xfrm>
                <a:off x="1791440" y="4190838"/>
                <a:ext cx="92076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AU" i="1" smtClean="0">
                              <a:solidFill>
                                <a:schemeClr val="accent1">
                                  <a:lumMod val="75000"/>
                                </a:schemeClr>
                              </a:solidFill>
                              <a:latin typeface="Cambria Math" panose="02040503050406030204" pitchFamily="18" charset="0"/>
                            </a:rPr>
                          </m:ctrlPr>
                        </m:dPr>
                        <m:e>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1</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2</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3</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4</m:t>
                              </m:r>
                            </m:sub>
                          </m:sSub>
                        </m:e>
                      </m:d>
                      <m:r>
                        <a:rPr lang="en-AU" b="0" i="1" smtClean="0">
                          <a:solidFill>
                            <a:schemeClr val="accent1">
                              <a:lumMod val="75000"/>
                            </a:schemeClr>
                          </a:solidFill>
                          <a:latin typeface="Cambria Math" panose="02040503050406030204" pitchFamily="18" charset="0"/>
                        </a:rPr>
                        <m:t>+</m:t>
                      </m:r>
                      <m:d>
                        <m:dPr>
                          <m:ctrlPr>
                            <a:rPr lang="en-AU" i="1">
                              <a:solidFill>
                                <a:schemeClr val="accent1">
                                  <a:lumMod val="75000"/>
                                </a:schemeClr>
                              </a:solidFill>
                              <a:latin typeface="Cambria Math" panose="02040503050406030204" pitchFamily="18" charset="0"/>
                            </a:rPr>
                          </m:ctrlPr>
                        </m:dPr>
                        <m:e>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5</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6</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7</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8</m:t>
                              </m:r>
                            </m:sub>
                          </m:sSub>
                        </m:e>
                      </m:d>
                    </m:oMath>
                  </m:oMathPara>
                </a14:m>
                <a:endParaRPr lang="en-AU" dirty="0">
                  <a:solidFill>
                    <a:schemeClr val="accent1">
                      <a:lumMod val="75000"/>
                    </a:schemeClr>
                  </a:solidFill>
                </a:endParaRPr>
              </a:p>
            </p:txBody>
          </p:sp>
        </mc:Choice>
        <mc:Fallback xmlns="">
          <p:sp>
            <p:nvSpPr>
              <p:cNvPr id="24" name="TextBox 23">
                <a:extLst>
                  <a:ext uri="{FF2B5EF4-FFF2-40B4-BE49-F238E27FC236}">
                    <a16:creationId xmlns:a16="http://schemas.microsoft.com/office/drawing/2014/main" id="{1D11EC41-A605-47AA-8B60-C1F12D1ED546}"/>
                  </a:ext>
                </a:extLst>
              </p:cNvPr>
              <p:cNvSpPr txBox="1">
                <a:spLocks noRot="1" noChangeAspect="1" noMove="1" noResize="1" noEditPoints="1" noAdjustHandles="1" noChangeArrowheads="1" noChangeShapeType="1" noTextEdit="1"/>
              </p:cNvSpPr>
              <p:nvPr/>
            </p:nvSpPr>
            <p:spPr>
              <a:xfrm>
                <a:off x="1791440" y="4190838"/>
                <a:ext cx="9207636" cy="369332"/>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922408-A446-4D4F-B207-F00ED6C17A24}"/>
                  </a:ext>
                </a:extLst>
              </p:cNvPr>
              <p:cNvSpPr txBox="1"/>
              <p:nvPr/>
            </p:nvSpPr>
            <p:spPr>
              <a:xfrm>
                <a:off x="3347904" y="5343312"/>
                <a:ext cx="6177558" cy="369332"/>
              </a:xfrm>
              <a:prstGeom prst="rect">
                <a:avLst/>
              </a:prstGeom>
              <a:noFill/>
            </p:spPr>
            <p:txBody>
              <a:bodyPr wrap="square" rtlCol="0">
                <a:spAutoFit/>
              </a:bodyPr>
              <a:lstStyle/>
              <a:p>
                <a14:m>
                  <m:oMath xmlns:m="http://schemas.openxmlformats.org/officeDocument/2006/math">
                    <m:d>
                      <m:dPr>
                        <m:ctrlPr>
                          <a:rPr lang="en-AU" b="0" i="1" smtClean="0">
                            <a:solidFill>
                              <a:schemeClr val="accent1">
                                <a:lumMod val="75000"/>
                              </a:schemeClr>
                            </a:solidFill>
                            <a:latin typeface="Cambria Math" panose="02040503050406030204" pitchFamily="18" charset="0"/>
                          </a:rPr>
                        </m:ctrlPr>
                      </m:dPr>
                      <m:e>
                        <m:sSub>
                          <m:sSubPr>
                            <m:ctrlPr>
                              <a:rPr lang="en-AU" b="0" i="1" smtClean="0">
                                <a:solidFill>
                                  <a:schemeClr val="accent1">
                                    <a:lumMod val="75000"/>
                                  </a:schemeClr>
                                </a:solidFill>
                                <a:latin typeface="Cambria Math" panose="02040503050406030204" pitchFamily="18" charset="0"/>
                              </a:rPr>
                            </m:ctrlPr>
                          </m:sSubPr>
                          <m:e>
                            <m:r>
                              <a:rPr lang="en-AU" b="0" i="1" smtClean="0">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1</m:t>
                            </m:r>
                          </m:sub>
                        </m:sSub>
                        <m:r>
                          <a:rPr lang="en-AU" b="0" i="1" smtClean="0">
                            <a:solidFill>
                              <a:schemeClr val="accent1">
                                <a:lumMod val="75000"/>
                              </a:schemeClr>
                            </a:solidFill>
                            <a:latin typeface="Cambria Math" panose="02040503050406030204" pitchFamily="18" charset="0"/>
                          </a:rPr>
                          <m:t>+</m:t>
                        </m:r>
                        <m:sSub>
                          <m:sSubPr>
                            <m:ctrlPr>
                              <a:rPr lang="en-AU" b="0" i="1" smtClean="0">
                                <a:solidFill>
                                  <a:schemeClr val="accent1">
                                    <a:lumMod val="75000"/>
                                  </a:schemeClr>
                                </a:solidFill>
                                <a:latin typeface="Cambria Math" panose="02040503050406030204" pitchFamily="18" charset="0"/>
                              </a:rPr>
                            </m:ctrlPr>
                          </m:sSubPr>
                          <m:e>
                            <m:r>
                              <a:rPr lang="en-AU" b="0" i="1" smtClean="0">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2</m:t>
                            </m:r>
                          </m:sub>
                        </m:sSub>
                      </m:e>
                    </m:d>
                    <m:r>
                      <a:rPr lang="en-AU" i="1">
                        <a:solidFill>
                          <a:schemeClr val="accent1">
                            <a:lumMod val="75000"/>
                          </a:schemeClr>
                        </a:solidFill>
                        <a:latin typeface="Cambria Math" panose="02040503050406030204" pitchFamily="18" charset="0"/>
                      </a:rPr>
                      <m:t>−</m:t>
                    </m:r>
                    <m:d>
                      <m:dPr>
                        <m:ctrlPr>
                          <a:rPr lang="en-AU" i="1" smtClean="0">
                            <a:solidFill>
                              <a:schemeClr val="accent1">
                                <a:lumMod val="75000"/>
                              </a:schemeClr>
                            </a:solidFill>
                            <a:latin typeface="Cambria Math" panose="02040503050406030204" pitchFamily="18" charset="0"/>
                          </a:rPr>
                        </m:ctrlPr>
                      </m:dPr>
                      <m:e>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3</m:t>
                            </m:r>
                          </m:sub>
                        </m:sSub>
                        <m:r>
                          <a:rPr lang="en-AU" i="1">
                            <a:solidFill>
                              <a:schemeClr val="accent1">
                                <a:lumMod val="75000"/>
                              </a:schemeClr>
                            </a:solidFill>
                            <a:latin typeface="Cambria Math" panose="02040503050406030204" pitchFamily="18" charset="0"/>
                          </a:rPr>
                          <m:t>+</m:t>
                        </m:r>
                        <m:sSub>
                          <m:sSubPr>
                            <m:ctrlPr>
                              <a:rPr lang="en-AU" i="1">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4</m:t>
                            </m:r>
                          </m:sub>
                        </m:sSub>
                      </m:e>
                    </m:d>
                    <m:r>
                      <a:rPr lang="en-AU" i="1" smtClean="0">
                        <a:solidFill>
                          <a:schemeClr val="accent1">
                            <a:lumMod val="75000"/>
                          </a:schemeClr>
                        </a:solidFill>
                        <a:latin typeface="Cambria Math" panose="02040503050406030204" pitchFamily="18" charset="0"/>
                      </a:rPr>
                      <m:t> </m:t>
                    </m:r>
                  </m:oMath>
                </a14:m>
                <a:r>
                  <a:rPr lang="en-AU" dirty="0">
                    <a:solidFill>
                      <a:schemeClr val="accent1">
                        <a:lumMod val="75000"/>
                      </a:schemeClr>
                    </a:solidFill>
                  </a:rPr>
                  <a:t>		</a:t>
                </a:r>
                <a14:m>
                  <m:oMath xmlns:m="http://schemas.openxmlformats.org/officeDocument/2006/math">
                    <m:d>
                      <m:dPr>
                        <m:ctrlPr>
                          <a:rPr lang="en-AU" b="0" i="1" smtClean="0">
                            <a:solidFill>
                              <a:schemeClr val="accent1">
                                <a:lumMod val="75000"/>
                              </a:schemeClr>
                            </a:solidFill>
                            <a:latin typeface="Cambria Math" panose="02040503050406030204" pitchFamily="18" charset="0"/>
                          </a:rPr>
                        </m:ctrlPr>
                      </m:dPr>
                      <m:e>
                        <m:sSub>
                          <m:sSubPr>
                            <m:ctrlPr>
                              <a:rPr lang="en-AU" b="0" i="1" smtClean="0">
                                <a:solidFill>
                                  <a:schemeClr val="accent1">
                                    <a:lumMod val="75000"/>
                                  </a:schemeClr>
                                </a:solidFill>
                                <a:latin typeface="Cambria Math" panose="02040503050406030204" pitchFamily="18" charset="0"/>
                              </a:rPr>
                            </m:ctrlPr>
                          </m:sSubPr>
                          <m:e>
                            <m:r>
                              <a:rPr lang="en-AU" b="0" i="1" smtClean="0">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5</m:t>
                            </m:r>
                          </m:sub>
                        </m:sSub>
                        <m:r>
                          <a:rPr lang="en-AU" b="0" i="1" smtClean="0">
                            <a:solidFill>
                              <a:schemeClr val="accent1">
                                <a:lumMod val="75000"/>
                              </a:schemeClr>
                            </a:solidFill>
                            <a:latin typeface="Cambria Math" panose="02040503050406030204" pitchFamily="18" charset="0"/>
                          </a:rPr>
                          <m:t>+</m:t>
                        </m:r>
                        <m:sSub>
                          <m:sSubPr>
                            <m:ctrlPr>
                              <a:rPr lang="en-AU" b="0" i="1" smtClean="0">
                                <a:solidFill>
                                  <a:schemeClr val="accent1">
                                    <a:lumMod val="75000"/>
                                  </a:schemeClr>
                                </a:solidFill>
                                <a:latin typeface="Cambria Math" panose="02040503050406030204" pitchFamily="18" charset="0"/>
                              </a:rPr>
                            </m:ctrlPr>
                          </m:sSubPr>
                          <m:e>
                            <m:r>
                              <a:rPr lang="en-AU" b="0" i="1" smtClean="0">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6</m:t>
                            </m:r>
                          </m:sub>
                        </m:sSub>
                      </m:e>
                    </m:d>
                    <m:r>
                      <a:rPr lang="en-AU" b="0" i="1" smtClean="0">
                        <a:solidFill>
                          <a:schemeClr val="accent1">
                            <a:lumMod val="75000"/>
                          </a:schemeClr>
                        </a:solidFill>
                        <a:latin typeface="Cambria Math" panose="02040503050406030204" pitchFamily="18" charset="0"/>
                      </a:rPr>
                      <m:t>−</m:t>
                    </m:r>
                    <m:d>
                      <m:dPr>
                        <m:ctrlPr>
                          <a:rPr lang="en-AU" b="0" i="1" smtClean="0">
                            <a:solidFill>
                              <a:schemeClr val="accent1">
                                <a:lumMod val="75000"/>
                              </a:schemeClr>
                            </a:solidFill>
                            <a:latin typeface="Cambria Math" panose="02040503050406030204" pitchFamily="18" charset="0"/>
                          </a:rPr>
                        </m:ctrlPr>
                      </m:dPr>
                      <m:e>
                        <m:sSub>
                          <m:sSubPr>
                            <m:ctrlPr>
                              <a:rPr lang="en-AU" b="0" i="1" smtClean="0">
                                <a:solidFill>
                                  <a:schemeClr val="accent1">
                                    <a:lumMod val="75000"/>
                                  </a:schemeClr>
                                </a:solidFill>
                                <a:latin typeface="Cambria Math" panose="02040503050406030204" pitchFamily="18" charset="0"/>
                              </a:rPr>
                            </m:ctrlPr>
                          </m:sSubPr>
                          <m:e>
                            <m:r>
                              <a:rPr lang="en-AU" b="0" i="1" smtClean="0">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7</m:t>
                            </m:r>
                          </m:sub>
                        </m:sSub>
                        <m:r>
                          <a:rPr lang="en-AU" b="0" i="1" smtClean="0">
                            <a:solidFill>
                              <a:schemeClr val="accent1">
                                <a:lumMod val="75000"/>
                              </a:schemeClr>
                            </a:solidFill>
                            <a:latin typeface="Cambria Math" panose="02040503050406030204" pitchFamily="18" charset="0"/>
                          </a:rPr>
                          <m:t>+</m:t>
                        </m:r>
                        <m:sSub>
                          <m:sSubPr>
                            <m:ctrlPr>
                              <a:rPr lang="en-AU" b="0" i="1" smtClean="0">
                                <a:solidFill>
                                  <a:schemeClr val="accent1">
                                    <a:lumMod val="75000"/>
                                  </a:schemeClr>
                                </a:solidFill>
                                <a:latin typeface="Cambria Math" panose="02040503050406030204" pitchFamily="18" charset="0"/>
                              </a:rPr>
                            </m:ctrlPr>
                          </m:sSubPr>
                          <m:e>
                            <m:r>
                              <a:rPr lang="en-AU" b="0" i="1" smtClean="0">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8</m:t>
                            </m:r>
                          </m:sub>
                        </m:sSub>
                      </m:e>
                    </m:d>
                  </m:oMath>
                </a14:m>
                <a:endParaRPr lang="en-AU" dirty="0">
                  <a:solidFill>
                    <a:schemeClr val="accent1">
                      <a:lumMod val="75000"/>
                    </a:schemeClr>
                  </a:solidFill>
                </a:endParaRPr>
              </a:p>
            </p:txBody>
          </p:sp>
        </mc:Choice>
        <mc:Fallback xmlns="">
          <p:sp>
            <p:nvSpPr>
              <p:cNvPr id="7" name="TextBox 6">
                <a:extLst>
                  <a:ext uri="{FF2B5EF4-FFF2-40B4-BE49-F238E27FC236}">
                    <a16:creationId xmlns:a16="http://schemas.microsoft.com/office/drawing/2014/main" id="{43922408-A446-4D4F-B207-F00ED6C17A24}"/>
                  </a:ext>
                </a:extLst>
              </p:cNvPr>
              <p:cNvSpPr txBox="1">
                <a:spLocks noRot="1" noChangeAspect="1" noMove="1" noResize="1" noEditPoints="1" noAdjustHandles="1" noChangeArrowheads="1" noChangeShapeType="1" noTextEdit="1"/>
              </p:cNvSpPr>
              <p:nvPr/>
            </p:nvSpPr>
            <p:spPr>
              <a:xfrm>
                <a:off x="3347904" y="5343312"/>
                <a:ext cx="6177558" cy="369332"/>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8412CBE-CF29-4806-A29A-53F1DB8D8ADB}"/>
                  </a:ext>
                </a:extLst>
              </p:cNvPr>
              <p:cNvSpPr txBox="1"/>
              <p:nvPr/>
            </p:nvSpPr>
            <p:spPr>
              <a:xfrm>
                <a:off x="3177563" y="5964778"/>
                <a:ext cx="6518241" cy="375929"/>
              </a:xfrm>
              <a:prstGeom prst="rect">
                <a:avLst/>
              </a:prstGeom>
              <a:noFill/>
            </p:spPr>
            <p:txBody>
              <a:bodyPr wrap="square" rtlCol="0">
                <a:spAutoFit/>
              </a:bodyPr>
              <a:lstStyle/>
              <a:p>
                <a14:m>
                  <m:oMath xmlns:m="http://schemas.openxmlformats.org/officeDocument/2006/math">
                    <m:sSub>
                      <m:sSubPr>
                        <m:ctrlPr>
                          <a:rPr lang="en-AU" b="0" i="1" smtClean="0">
                            <a:solidFill>
                              <a:schemeClr val="accent1">
                                <a:lumMod val="75000"/>
                              </a:schemeClr>
                            </a:solidFill>
                            <a:latin typeface="Cambria Math" panose="02040503050406030204" pitchFamily="18" charset="0"/>
                          </a:rPr>
                        </m:ctrlPr>
                      </m:sSubPr>
                      <m:e>
                        <m:r>
                          <a:rPr lang="en-AU" b="0" i="1" smtClean="0">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1</m:t>
                        </m:r>
                      </m:sub>
                    </m:sSub>
                    <m:r>
                      <a:rPr lang="en-AU" b="0" i="1" smtClean="0">
                        <a:solidFill>
                          <a:schemeClr val="accent1">
                            <a:lumMod val="75000"/>
                          </a:schemeClr>
                        </a:solidFill>
                        <a:latin typeface="Cambria Math" panose="02040503050406030204" pitchFamily="18" charset="0"/>
                      </a:rPr>
                      <m:t>−</m:t>
                    </m:r>
                    <m:sSub>
                      <m:sSubPr>
                        <m:ctrlPr>
                          <a:rPr lang="en-AU" b="0" i="1" smtClean="0">
                            <a:solidFill>
                              <a:schemeClr val="accent1">
                                <a:lumMod val="75000"/>
                              </a:schemeClr>
                            </a:solidFill>
                            <a:latin typeface="Cambria Math" panose="02040503050406030204" pitchFamily="18" charset="0"/>
                          </a:rPr>
                        </m:ctrlPr>
                      </m:sSubPr>
                      <m:e>
                        <m:r>
                          <a:rPr lang="en-AU" b="0" i="1" smtClean="0">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2</m:t>
                        </m:r>
                      </m:sub>
                    </m:sSub>
                  </m:oMath>
                </a14:m>
                <a:r>
                  <a:rPr lang="en-AU" dirty="0">
                    <a:solidFill>
                      <a:schemeClr val="accent1">
                        <a:lumMod val="75000"/>
                      </a:schemeClr>
                    </a:solidFill>
                  </a:rPr>
                  <a:t>		</a:t>
                </a:r>
                <a14:m>
                  <m:oMath xmlns:m="http://schemas.openxmlformats.org/officeDocument/2006/math">
                    <m:sSub>
                      <m:sSubPr>
                        <m:ctrlPr>
                          <a:rPr lang="en-AU" i="1" smtClean="0">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3</m:t>
                        </m:r>
                      </m:sub>
                    </m:sSub>
                    <m:r>
                      <a:rPr lang="en-AU" i="1">
                        <a:solidFill>
                          <a:schemeClr val="accent1">
                            <a:lumMod val="75000"/>
                          </a:schemeClr>
                        </a:solidFill>
                        <a:latin typeface="Cambria Math" panose="02040503050406030204" pitchFamily="18" charset="0"/>
                      </a:rPr>
                      <m:t>−</m:t>
                    </m:r>
                    <m:sSub>
                      <m:sSubPr>
                        <m:ctrlPr>
                          <a:rPr lang="en-AU" i="1" smtClean="0">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i="1">
                            <a:solidFill>
                              <a:schemeClr val="accent1">
                                <a:lumMod val="75000"/>
                              </a:schemeClr>
                            </a:solidFill>
                            <a:latin typeface="Cambria Math" panose="02040503050406030204" pitchFamily="18" charset="0"/>
                          </a:rPr>
                          <m:t>4</m:t>
                        </m:r>
                      </m:sub>
                    </m:sSub>
                  </m:oMath>
                </a14:m>
                <a:r>
                  <a:rPr lang="en-AU" dirty="0">
                    <a:solidFill>
                      <a:schemeClr val="accent1">
                        <a:lumMod val="75000"/>
                      </a:schemeClr>
                    </a:solidFill>
                  </a:rPr>
                  <a:t>		</a:t>
                </a:r>
                <a14:m>
                  <m:oMath xmlns:m="http://schemas.openxmlformats.org/officeDocument/2006/math">
                    <m:sSub>
                      <m:sSubPr>
                        <m:ctrlPr>
                          <a:rPr lang="en-AU" i="1" smtClean="0">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5</m:t>
                        </m:r>
                      </m:sub>
                    </m:sSub>
                    <m:r>
                      <a:rPr lang="en-AU" i="1">
                        <a:solidFill>
                          <a:schemeClr val="accent1">
                            <a:lumMod val="75000"/>
                          </a:schemeClr>
                        </a:solidFill>
                        <a:latin typeface="Cambria Math" panose="02040503050406030204" pitchFamily="18" charset="0"/>
                      </a:rPr>
                      <m:t>−</m:t>
                    </m:r>
                    <m:sSub>
                      <m:sSubPr>
                        <m:ctrlPr>
                          <a:rPr lang="en-AU" i="1" smtClean="0">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6</m:t>
                        </m:r>
                      </m:sub>
                    </m:sSub>
                  </m:oMath>
                </a14:m>
                <a:r>
                  <a:rPr lang="en-AU" dirty="0">
                    <a:solidFill>
                      <a:schemeClr val="accent1">
                        <a:lumMod val="75000"/>
                      </a:schemeClr>
                    </a:solidFill>
                  </a:rPr>
                  <a:t> 		</a:t>
                </a:r>
                <a14:m>
                  <m:oMath xmlns:m="http://schemas.openxmlformats.org/officeDocument/2006/math">
                    <m:sSub>
                      <m:sSubPr>
                        <m:ctrlPr>
                          <a:rPr lang="en-AU" i="1" smtClean="0">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7</m:t>
                        </m:r>
                      </m:sub>
                    </m:sSub>
                    <m:r>
                      <a:rPr lang="en-AU" i="1">
                        <a:solidFill>
                          <a:schemeClr val="accent1">
                            <a:lumMod val="75000"/>
                          </a:schemeClr>
                        </a:solidFill>
                        <a:latin typeface="Cambria Math" panose="02040503050406030204" pitchFamily="18" charset="0"/>
                      </a:rPr>
                      <m:t>−</m:t>
                    </m:r>
                    <m:sSub>
                      <m:sSubPr>
                        <m:ctrlPr>
                          <a:rPr lang="en-AU" i="1" smtClean="0">
                            <a:solidFill>
                              <a:schemeClr val="accent1">
                                <a:lumMod val="75000"/>
                              </a:schemeClr>
                            </a:solidFill>
                            <a:latin typeface="Cambria Math" panose="02040503050406030204" pitchFamily="18" charset="0"/>
                          </a:rPr>
                        </m:ctrlPr>
                      </m:sSubPr>
                      <m:e>
                        <m:r>
                          <a:rPr lang="en-AU" i="1">
                            <a:solidFill>
                              <a:schemeClr val="accent1">
                                <a:lumMod val="75000"/>
                              </a:schemeClr>
                            </a:solidFill>
                            <a:latin typeface="Cambria Math" panose="02040503050406030204" pitchFamily="18" charset="0"/>
                          </a:rPr>
                          <m:t>𝑑</m:t>
                        </m:r>
                      </m:e>
                      <m:sub>
                        <m:r>
                          <a:rPr lang="en-AU" b="0" i="1" smtClean="0">
                            <a:solidFill>
                              <a:schemeClr val="accent1">
                                <a:lumMod val="75000"/>
                              </a:schemeClr>
                            </a:solidFill>
                            <a:latin typeface="Cambria Math" panose="02040503050406030204" pitchFamily="18" charset="0"/>
                          </a:rPr>
                          <m:t>8</m:t>
                        </m:r>
                      </m:sub>
                    </m:sSub>
                  </m:oMath>
                </a14:m>
                <a:endParaRPr lang="en-AU" dirty="0">
                  <a:solidFill>
                    <a:schemeClr val="accent1">
                      <a:lumMod val="75000"/>
                    </a:schemeClr>
                  </a:solidFill>
                </a:endParaRPr>
              </a:p>
            </p:txBody>
          </p:sp>
        </mc:Choice>
        <mc:Fallback xmlns="">
          <p:sp>
            <p:nvSpPr>
              <p:cNvPr id="9" name="TextBox 8">
                <a:extLst>
                  <a:ext uri="{FF2B5EF4-FFF2-40B4-BE49-F238E27FC236}">
                    <a16:creationId xmlns:a16="http://schemas.microsoft.com/office/drawing/2014/main" id="{48412CBE-CF29-4806-A29A-53F1DB8D8ADB}"/>
                  </a:ext>
                </a:extLst>
              </p:cNvPr>
              <p:cNvSpPr txBox="1">
                <a:spLocks noRot="1" noChangeAspect="1" noMove="1" noResize="1" noEditPoints="1" noAdjustHandles="1" noChangeArrowheads="1" noChangeShapeType="1" noTextEdit="1"/>
              </p:cNvSpPr>
              <p:nvPr/>
            </p:nvSpPr>
            <p:spPr>
              <a:xfrm>
                <a:off x="3177563" y="5964778"/>
                <a:ext cx="6518241" cy="375929"/>
              </a:xfrm>
              <a:prstGeom prst="rect">
                <a:avLst/>
              </a:prstGeom>
              <a:blipFill>
                <a:blip r:embed="rId5"/>
                <a:stretch>
                  <a:fillRect/>
                </a:stretch>
              </a:blipFill>
            </p:spPr>
            <p:txBody>
              <a:bodyPr/>
              <a:lstStyle/>
              <a:p>
                <a:r>
                  <a:rPr lang="en-AU">
                    <a:noFill/>
                  </a:rPr>
                  <a:t> </a:t>
                </a:r>
              </a:p>
            </p:txBody>
          </p:sp>
        </mc:Fallback>
      </mc:AlternateContent>
      <p:sp>
        <p:nvSpPr>
          <p:cNvPr id="10" name="TextBox 9">
            <a:extLst>
              <a:ext uri="{FF2B5EF4-FFF2-40B4-BE49-F238E27FC236}">
                <a16:creationId xmlns:a16="http://schemas.microsoft.com/office/drawing/2014/main" id="{F8255D48-89E2-4C90-8BAE-9A79460ADA4B}"/>
              </a:ext>
            </a:extLst>
          </p:cNvPr>
          <p:cNvSpPr txBox="1"/>
          <p:nvPr/>
        </p:nvSpPr>
        <p:spPr>
          <a:xfrm>
            <a:off x="10400560" y="4000749"/>
            <a:ext cx="1117600" cy="369332"/>
          </a:xfrm>
          <a:prstGeom prst="rect">
            <a:avLst/>
          </a:prstGeom>
          <a:noFill/>
        </p:spPr>
        <p:txBody>
          <a:bodyPr wrap="square" rtlCol="0">
            <a:spAutoFit/>
          </a:bodyPr>
          <a:lstStyle/>
          <a:p>
            <a:r>
              <a:rPr lang="en-AU" i="1" dirty="0"/>
              <a:t>Coarser</a:t>
            </a:r>
          </a:p>
        </p:txBody>
      </p:sp>
      <p:sp>
        <p:nvSpPr>
          <p:cNvPr id="11" name="TextBox 10">
            <a:extLst>
              <a:ext uri="{FF2B5EF4-FFF2-40B4-BE49-F238E27FC236}">
                <a16:creationId xmlns:a16="http://schemas.microsoft.com/office/drawing/2014/main" id="{2DDE3977-764B-4972-AB02-9F18EDC3E831}"/>
              </a:ext>
            </a:extLst>
          </p:cNvPr>
          <p:cNvSpPr txBox="1"/>
          <p:nvPr/>
        </p:nvSpPr>
        <p:spPr>
          <a:xfrm>
            <a:off x="10497704" y="6310452"/>
            <a:ext cx="1117600" cy="369332"/>
          </a:xfrm>
          <a:prstGeom prst="rect">
            <a:avLst/>
          </a:prstGeom>
          <a:noFill/>
        </p:spPr>
        <p:txBody>
          <a:bodyPr wrap="square" rtlCol="0">
            <a:spAutoFit/>
          </a:bodyPr>
          <a:lstStyle/>
          <a:p>
            <a:r>
              <a:rPr lang="en-AU" i="1" dirty="0"/>
              <a:t>Finer</a:t>
            </a:r>
          </a:p>
        </p:txBody>
      </p:sp>
      <p:sp>
        <p:nvSpPr>
          <p:cNvPr id="12" name="Arrow: Down 11">
            <a:extLst>
              <a:ext uri="{FF2B5EF4-FFF2-40B4-BE49-F238E27FC236}">
                <a16:creationId xmlns:a16="http://schemas.microsoft.com/office/drawing/2014/main" id="{A737693E-19A1-4A98-92B5-3A54B3B27473}"/>
              </a:ext>
            </a:extLst>
          </p:cNvPr>
          <p:cNvSpPr/>
          <p:nvPr/>
        </p:nvSpPr>
        <p:spPr>
          <a:xfrm>
            <a:off x="10659340" y="4466247"/>
            <a:ext cx="397164" cy="175413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F3FBEDC6-014D-4978-B501-F730D0525EC6}"/>
              </a:ext>
            </a:extLst>
          </p:cNvPr>
          <p:cNvSpPr txBox="1"/>
          <p:nvPr/>
        </p:nvSpPr>
        <p:spPr>
          <a:xfrm>
            <a:off x="11016361" y="4575012"/>
            <a:ext cx="250737" cy="1477328"/>
          </a:xfrm>
          <a:prstGeom prst="rect">
            <a:avLst/>
          </a:prstGeom>
          <a:noFill/>
        </p:spPr>
        <p:txBody>
          <a:bodyPr wrap="square" rtlCol="0">
            <a:spAutoFit/>
          </a:bodyPr>
          <a:lstStyle/>
          <a:p>
            <a:r>
              <a:rPr lang="en-AU" i="1" dirty="0"/>
              <a:t>Scale</a:t>
            </a:r>
          </a:p>
        </p:txBody>
      </p:sp>
      <p:grpSp>
        <p:nvGrpSpPr>
          <p:cNvPr id="16" name="Group 15">
            <a:extLst>
              <a:ext uri="{FF2B5EF4-FFF2-40B4-BE49-F238E27FC236}">
                <a16:creationId xmlns:a16="http://schemas.microsoft.com/office/drawing/2014/main" id="{44E0C22E-A9BC-4352-B243-19E89DF8BDAB}"/>
              </a:ext>
            </a:extLst>
          </p:cNvPr>
          <p:cNvGrpSpPr/>
          <p:nvPr/>
        </p:nvGrpSpPr>
        <p:grpSpPr>
          <a:xfrm>
            <a:off x="2045613" y="1729131"/>
            <a:ext cx="8100775" cy="2072554"/>
            <a:chOff x="1791440" y="1729131"/>
            <a:chExt cx="8100775" cy="2072554"/>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829A9F7-1C8B-4B2E-B304-D130EEFD970F}"/>
                    </a:ext>
                  </a:extLst>
                </p:cNvPr>
                <p:cNvSpPr txBox="1"/>
                <p:nvPr/>
              </p:nvSpPr>
              <p:spPr>
                <a:xfrm>
                  <a:off x="2877430" y="2184008"/>
                  <a:ext cx="1405204" cy="366887"/>
                </a:xfrm>
                <a:prstGeom prst="rect">
                  <a:avLst/>
                </a:prstGeom>
                <a:noFill/>
              </p:spPr>
              <p:txBody>
                <a:bodyPr wrap="square" rtlCol="0">
                  <a:spAutoFit/>
                </a:bodyPr>
                <a:lstStyle/>
                <a:p>
                  <a14:m>
                    <m:oMath xmlns:m="http://schemas.openxmlformats.org/officeDocument/2006/math">
                      <m:sSub>
                        <m:sSubPr>
                          <m:ctrlPr>
                            <a:rPr lang="en-AU" b="0" i="1" smtClean="0">
                              <a:solidFill>
                                <a:srgbClr val="C00000"/>
                              </a:solidFill>
                              <a:latin typeface="Cambria Math" panose="02040503050406030204" pitchFamily="18" charset="0"/>
                            </a:rPr>
                          </m:ctrlPr>
                        </m:sSubPr>
                        <m:e>
                          <m:r>
                            <a:rPr lang="en-AU" b="0" i="1" smtClean="0">
                              <a:solidFill>
                                <a:srgbClr val="C00000"/>
                              </a:solidFill>
                              <a:latin typeface="Cambria Math" panose="02040503050406030204" pitchFamily="18" charset="0"/>
                            </a:rPr>
                            <m:t>𝑑</m:t>
                          </m:r>
                        </m:e>
                        <m:sub>
                          <m:r>
                            <a:rPr lang="en-AU" b="0" i="1" smtClean="0">
                              <a:solidFill>
                                <a:srgbClr val="C00000"/>
                              </a:solidFill>
                              <a:latin typeface="Cambria Math" panose="02040503050406030204" pitchFamily="18" charset="0"/>
                            </a:rPr>
                            <m:t>1</m:t>
                          </m:r>
                        </m:sub>
                      </m:sSub>
                    </m:oMath>
                  </a14:m>
                  <a:r>
                    <a:rPr lang="en-AU" dirty="0">
                      <a:solidFill>
                        <a:srgbClr val="C00000"/>
                      </a:solidFill>
                    </a:rPr>
                    <a:t> 	</a:t>
                  </a:r>
                  <a14:m>
                    <m:oMath xmlns:m="http://schemas.openxmlformats.org/officeDocument/2006/math">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𝑑</m:t>
                          </m:r>
                        </m:e>
                        <m:sub>
                          <m:r>
                            <a:rPr lang="en-AU" b="0" i="1" dirty="0" smtClean="0">
                              <a:solidFill>
                                <a:srgbClr val="C00000"/>
                              </a:solidFill>
                              <a:latin typeface="Cambria Math" panose="02040503050406030204" pitchFamily="18" charset="0"/>
                            </a:rPr>
                            <m:t>2</m:t>
                          </m:r>
                        </m:sub>
                      </m:sSub>
                    </m:oMath>
                  </a14:m>
                  <a:endParaRPr lang="en-AU" dirty="0">
                    <a:solidFill>
                      <a:srgbClr val="C00000"/>
                    </a:solidFill>
                  </a:endParaRPr>
                </a:p>
              </p:txBody>
            </p:sp>
          </mc:Choice>
          <mc:Fallback xmlns="">
            <p:sp>
              <p:nvSpPr>
                <p:cNvPr id="17" name="TextBox 16">
                  <a:extLst>
                    <a:ext uri="{FF2B5EF4-FFF2-40B4-BE49-F238E27FC236}">
                      <a16:creationId xmlns:a16="http://schemas.microsoft.com/office/drawing/2014/main" id="{D829A9F7-1C8B-4B2E-B304-D130EEFD970F}"/>
                    </a:ext>
                  </a:extLst>
                </p:cNvPr>
                <p:cNvSpPr txBox="1">
                  <a:spLocks noRot="1" noChangeAspect="1" noMove="1" noResize="1" noEditPoints="1" noAdjustHandles="1" noChangeArrowheads="1" noChangeShapeType="1" noTextEdit="1"/>
                </p:cNvSpPr>
                <p:nvPr/>
              </p:nvSpPr>
              <p:spPr>
                <a:xfrm>
                  <a:off x="2877430" y="2184008"/>
                  <a:ext cx="1405204" cy="366887"/>
                </a:xfrm>
                <a:prstGeom prst="rect">
                  <a:avLst/>
                </a:prstGeom>
                <a:blipFill>
                  <a:blip r:embed="rId6"/>
                  <a:stretch>
                    <a:fillRect/>
                  </a:stretch>
                </a:blipFill>
              </p:spPr>
              <p:txBody>
                <a:bodyPr/>
                <a:lstStyle/>
                <a:p>
                  <a:r>
                    <a:rPr lang="en-AU">
                      <a:noFill/>
                    </a:rPr>
                    <a:t> </a:t>
                  </a:r>
                </a:p>
              </p:txBody>
            </p:sp>
          </mc:Fallback>
        </mc:AlternateContent>
        <p:pic>
          <p:nvPicPr>
            <p:cNvPr id="18" name="Picture 17">
              <a:extLst>
                <a:ext uri="{FF2B5EF4-FFF2-40B4-BE49-F238E27FC236}">
                  <a16:creationId xmlns:a16="http://schemas.microsoft.com/office/drawing/2014/main" id="{2A4AF413-821A-4C88-92BC-8DD77CA44D7F}"/>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1791440" y="2001969"/>
              <a:ext cx="8089200" cy="1799716"/>
            </a:xfrm>
            <a:prstGeom prst="rect">
              <a:avLst/>
            </a:prstGeom>
          </p:spPr>
        </p:pic>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8FCC7D2D-E84A-4152-95CD-CA61BE1E13A6}"/>
                    </a:ext>
                  </a:extLst>
                </p:cNvPr>
                <p:cNvSpPr/>
                <p:nvPr/>
              </p:nvSpPr>
              <p:spPr>
                <a:xfrm>
                  <a:off x="4716590" y="1729131"/>
                  <a:ext cx="47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i="1" dirty="0">
                                <a:solidFill>
                                  <a:srgbClr val="C00000"/>
                                </a:solidFill>
                                <a:latin typeface="Cambria Math" panose="02040503050406030204" pitchFamily="18" charset="0"/>
                              </a:rPr>
                            </m:ctrlPr>
                          </m:sSubPr>
                          <m:e>
                            <m:r>
                              <a:rPr lang="en-AU" i="1" dirty="0">
                                <a:solidFill>
                                  <a:srgbClr val="C00000"/>
                                </a:solidFill>
                                <a:latin typeface="Cambria Math" panose="02040503050406030204" pitchFamily="18" charset="0"/>
                              </a:rPr>
                              <m:t>𝑑</m:t>
                            </m:r>
                          </m:e>
                          <m:sub>
                            <m:r>
                              <a:rPr lang="en-AU" i="1" dirty="0">
                                <a:solidFill>
                                  <a:srgbClr val="C00000"/>
                                </a:solidFill>
                                <a:latin typeface="Cambria Math" panose="02040503050406030204" pitchFamily="18" charset="0"/>
                              </a:rPr>
                              <m:t>3</m:t>
                            </m:r>
                          </m:sub>
                        </m:sSub>
                      </m:oMath>
                    </m:oMathPara>
                  </a14:m>
                  <a:endParaRPr lang="en-AU" dirty="0">
                    <a:solidFill>
                      <a:srgbClr val="C00000"/>
                    </a:solidFill>
                  </a:endParaRPr>
                </a:p>
              </p:txBody>
            </p:sp>
          </mc:Choice>
          <mc:Fallback xmlns="">
            <p:sp>
              <p:nvSpPr>
                <p:cNvPr id="19" name="Rectangle 18">
                  <a:extLst>
                    <a:ext uri="{FF2B5EF4-FFF2-40B4-BE49-F238E27FC236}">
                      <a16:creationId xmlns:a16="http://schemas.microsoft.com/office/drawing/2014/main" id="{8FCC7D2D-E84A-4152-95CD-CA61BE1E13A6}"/>
                    </a:ext>
                  </a:extLst>
                </p:cNvPr>
                <p:cNvSpPr>
                  <a:spLocks noRot="1" noChangeAspect="1" noMove="1" noResize="1" noEditPoints="1" noAdjustHandles="1" noChangeArrowheads="1" noChangeShapeType="1" noTextEdit="1"/>
                </p:cNvSpPr>
                <p:nvPr/>
              </p:nvSpPr>
              <p:spPr>
                <a:xfrm>
                  <a:off x="4716590" y="1729131"/>
                  <a:ext cx="477951" cy="369332"/>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1C9AEEDD-33EF-4BB0-B17D-1691C7B5524D}"/>
                    </a:ext>
                  </a:extLst>
                </p:cNvPr>
                <p:cNvSpPr/>
                <p:nvPr/>
              </p:nvSpPr>
              <p:spPr>
                <a:xfrm>
                  <a:off x="5720945" y="2454234"/>
                  <a:ext cx="4171270" cy="369332"/>
                </a:xfrm>
                <a:prstGeom prst="rect">
                  <a:avLst/>
                </a:prstGeom>
              </p:spPr>
              <p:txBody>
                <a:bodyPr wrap="none">
                  <a:spAutoFit/>
                </a:bodyPr>
                <a:lstStyle/>
                <a:p>
                  <a:r>
                    <a:rPr lang="en-AU" dirty="0">
                      <a:solidFill>
                        <a:srgbClr val="C00000"/>
                      </a:solidFill>
                    </a:rPr>
                    <a:t> </a:t>
                  </a:r>
                  <a14:m>
                    <m:oMath xmlns:m="http://schemas.openxmlformats.org/officeDocument/2006/math">
                      <m:sSub>
                        <m:sSubPr>
                          <m:ctrlPr>
                            <a:rPr lang="en-AU" i="1" dirty="0">
                              <a:solidFill>
                                <a:srgbClr val="C00000"/>
                              </a:solidFill>
                              <a:latin typeface="Cambria Math" panose="02040503050406030204" pitchFamily="18" charset="0"/>
                            </a:rPr>
                          </m:ctrlPr>
                        </m:sSubPr>
                        <m:e>
                          <m:r>
                            <a:rPr lang="en-AU" i="1" dirty="0">
                              <a:solidFill>
                                <a:srgbClr val="C00000"/>
                              </a:solidFill>
                              <a:latin typeface="Cambria Math" panose="02040503050406030204" pitchFamily="18" charset="0"/>
                            </a:rPr>
                            <m:t>𝑑</m:t>
                          </m:r>
                        </m:e>
                        <m:sub>
                          <m:r>
                            <a:rPr lang="en-AU" i="1" dirty="0">
                              <a:solidFill>
                                <a:srgbClr val="C00000"/>
                              </a:solidFill>
                              <a:latin typeface="Cambria Math" panose="02040503050406030204" pitchFamily="18" charset="0"/>
                            </a:rPr>
                            <m:t>4</m:t>
                          </m:r>
                        </m:sub>
                      </m:sSub>
                    </m:oMath>
                  </a14:m>
                  <a:r>
                    <a:rPr lang="en-AU" dirty="0">
                      <a:solidFill>
                        <a:srgbClr val="C00000"/>
                      </a:solidFill>
                    </a:rPr>
                    <a:t> 	</a:t>
                  </a:r>
                  <a14:m>
                    <m:oMath xmlns:m="http://schemas.openxmlformats.org/officeDocument/2006/math">
                      <m:sSub>
                        <m:sSubPr>
                          <m:ctrlPr>
                            <a:rPr lang="en-AU" i="1" dirty="0">
                              <a:solidFill>
                                <a:srgbClr val="C00000"/>
                              </a:solidFill>
                              <a:latin typeface="Cambria Math" panose="02040503050406030204" pitchFamily="18" charset="0"/>
                            </a:rPr>
                          </m:ctrlPr>
                        </m:sSubPr>
                        <m:e>
                          <m:r>
                            <a:rPr lang="en-AU" i="1" dirty="0">
                              <a:solidFill>
                                <a:srgbClr val="C00000"/>
                              </a:solidFill>
                              <a:latin typeface="Cambria Math" panose="02040503050406030204" pitchFamily="18" charset="0"/>
                            </a:rPr>
                            <m:t>𝑑</m:t>
                          </m:r>
                        </m:e>
                        <m:sub>
                          <m:r>
                            <a:rPr lang="en-AU" i="1" dirty="0">
                              <a:solidFill>
                                <a:srgbClr val="C00000"/>
                              </a:solidFill>
                              <a:latin typeface="Cambria Math" panose="02040503050406030204" pitchFamily="18" charset="0"/>
                            </a:rPr>
                            <m:t>5</m:t>
                          </m:r>
                        </m:sub>
                      </m:sSub>
                    </m:oMath>
                  </a14:m>
                  <a:r>
                    <a:rPr lang="en-AU" dirty="0">
                      <a:solidFill>
                        <a:srgbClr val="C00000"/>
                      </a:solidFill>
                    </a:rPr>
                    <a:t>	 </a:t>
                  </a:r>
                  <a14:m>
                    <m:oMath xmlns:m="http://schemas.openxmlformats.org/officeDocument/2006/math">
                      <m:sSub>
                        <m:sSubPr>
                          <m:ctrlPr>
                            <a:rPr lang="en-AU" i="1" dirty="0">
                              <a:solidFill>
                                <a:srgbClr val="C00000"/>
                              </a:solidFill>
                              <a:latin typeface="Cambria Math" panose="02040503050406030204" pitchFamily="18" charset="0"/>
                            </a:rPr>
                          </m:ctrlPr>
                        </m:sSubPr>
                        <m:e>
                          <m:r>
                            <a:rPr lang="en-AU" i="1" dirty="0">
                              <a:solidFill>
                                <a:srgbClr val="C00000"/>
                              </a:solidFill>
                              <a:latin typeface="Cambria Math" panose="02040503050406030204" pitchFamily="18" charset="0"/>
                            </a:rPr>
                            <m:t>𝑑</m:t>
                          </m:r>
                        </m:e>
                        <m:sub>
                          <m:r>
                            <a:rPr lang="en-AU" i="1" dirty="0">
                              <a:solidFill>
                                <a:srgbClr val="C00000"/>
                              </a:solidFill>
                              <a:latin typeface="Cambria Math" panose="02040503050406030204" pitchFamily="18" charset="0"/>
                            </a:rPr>
                            <m:t>6</m:t>
                          </m:r>
                        </m:sub>
                      </m:sSub>
                    </m:oMath>
                  </a14:m>
                  <a:r>
                    <a:rPr lang="en-AU" dirty="0">
                      <a:solidFill>
                        <a:srgbClr val="C00000"/>
                      </a:solidFill>
                    </a:rPr>
                    <a:t>	 </a:t>
                  </a:r>
                  <a14:m>
                    <m:oMath xmlns:m="http://schemas.openxmlformats.org/officeDocument/2006/math">
                      <m:sSub>
                        <m:sSubPr>
                          <m:ctrlPr>
                            <a:rPr lang="en-AU" i="1" dirty="0">
                              <a:solidFill>
                                <a:srgbClr val="C00000"/>
                              </a:solidFill>
                              <a:latin typeface="Cambria Math" panose="02040503050406030204" pitchFamily="18" charset="0"/>
                            </a:rPr>
                          </m:ctrlPr>
                        </m:sSubPr>
                        <m:e>
                          <m:r>
                            <a:rPr lang="en-AU" i="1" dirty="0">
                              <a:solidFill>
                                <a:srgbClr val="C00000"/>
                              </a:solidFill>
                              <a:latin typeface="Cambria Math" panose="02040503050406030204" pitchFamily="18" charset="0"/>
                            </a:rPr>
                            <m:t>𝑑</m:t>
                          </m:r>
                        </m:e>
                        <m:sub>
                          <m:r>
                            <a:rPr lang="en-AU" i="1" dirty="0">
                              <a:solidFill>
                                <a:srgbClr val="C00000"/>
                              </a:solidFill>
                              <a:latin typeface="Cambria Math" panose="02040503050406030204" pitchFamily="18" charset="0"/>
                            </a:rPr>
                            <m:t>7</m:t>
                          </m:r>
                        </m:sub>
                      </m:sSub>
                    </m:oMath>
                  </a14:m>
                  <a:r>
                    <a:rPr lang="en-AU" dirty="0">
                      <a:solidFill>
                        <a:srgbClr val="C00000"/>
                      </a:solidFill>
                    </a:rPr>
                    <a:t>	 </a:t>
                  </a:r>
                  <a14:m>
                    <m:oMath xmlns:m="http://schemas.openxmlformats.org/officeDocument/2006/math">
                      <m:sSub>
                        <m:sSubPr>
                          <m:ctrlPr>
                            <a:rPr lang="en-AU" i="1" dirty="0">
                              <a:solidFill>
                                <a:srgbClr val="C00000"/>
                              </a:solidFill>
                              <a:latin typeface="Cambria Math" panose="02040503050406030204" pitchFamily="18" charset="0"/>
                            </a:rPr>
                          </m:ctrlPr>
                        </m:sSubPr>
                        <m:e>
                          <m:r>
                            <a:rPr lang="en-AU" i="1" dirty="0">
                              <a:solidFill>
                                <a:srgbClr val="C00000"/>
                              </a:solidFill>
                              <a:latin typeface="Cambria Math" panose="02040503050406030204" pitchFamily="18" charset="0"/>
                            </a:rPr>
                            <m:t>𝑑</m:t>
                          </m:r>
                        </m:e>
                        <m:sub>
                          <m:r>
                            <a:rPr lang="en-AU" i="1" dirty="0">
                              <a:solidFill>
                                <a:srgbClr val="C00000"/>
                              </a:solidFill>
                              <a:latin typeface="Cambria Math" panose="02040503050406030204" pitchFamily="18" charset="0"/>
                            </a:rPr>
                            <m:t>8</m:t>
                          </m:r>
                        </m:sub>
                      </m:sSub>
                    </m:oMath>
                  </a14:m>
                  <a:endParaRPr lang="en-AU" dirty="0">
                    <a:solidFill>
                      <a:srgbClr val="C00000"/>
                    </a:solidFill>
                  </a:endParaRPr>
                </a:p>
              </p:txBody>
            </p:sp>
          </mc:Choice>
          <mc:Fallback xmlns="">
            <p:sp>
              <p:nvSpPr>
                <p:cNvPr id="20" name="Rectangle 19">
                  <a:extLst>
                    <a:ext uri="{FF2B5EF4-FFF2-40B4-BE49-F238E27FC236}">
                      <a16:creationId xmlns:a16="http://schemas.microsoft.com/office/drawing/2014/main" id="{1C9AEEDD-33EF-4BB0-B17D-1691C7B5524D}"/>
                    </a:ext>
                  </a:extLst>
                </p:cNvPr>
                <p:cNvSpPr>
                  <a:spLocks noRot="1" noChangeAspect="1" noMove="1" noResize="1" noEditPoints="1" noAdjustHandles="1" noChangeArrowheads="1" noChangeShapeType="1" noTextEdit="1"/>
                </p:cNvSpPr>
                <p:nvPr/>
              </p:nvSpPr>
              <p:spPr>
                <a:xfrm>
                  <a:off x="5720945" y="2454234"/>
                  <a:ext cx="4171270" cy="369332"/>
                </a:xfrm>
                <a:prstGeom prst="rect">
                  <a:avLst/>
                </a:prstGeom>
                <a:blipFill>
                  <a:blip r:embed="rId9"/>
                  <a:stretch>
                    <a:fillRect/>
                  </a:stretch>
                </a:blipFill>
              </p:spPr>
              <p:txBody>
                <a:bodyPr/>
                <a:lstStyle/>
                <a:p>
                  <a:r>
                    <a:rPr lang="en-AU">
                      <a:noFill/>
                    </a:rPr>
                    <a:t> </a:t>
                  </a:r>
                </a:p>
              </p:txBody>
            </p:sp>
          </mc:Fallback>
        </mc:AlternateContent>
      </p:grpSp>
    </p:spTree>
    <p:extLst>
      <p:ext uri="{BB962C8B-B14F-4D97-AF65-F5344CB8AC3E}">
        <p14:creationId xmlns:p14="http://schemas.microsoft.com/office/powerpoint/2010/main" val="3236025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6655A8A-6681-4CB4-AE8E-D7B2D629BF60}"/>
              </a:ext>
            </a:extLst>
          </p:cNvPr>
          <p:cNvGrpSpPr/>
          <p:nvPr/>
        </p:nvGrpSpPr>
        <p:grpSpPr>
          <a:xfrm>
            <a:off x="183972" y="1690688"/>
            <a:ext cx="10860476" cy="4408743"/>
            <a:chOff x="-28465" y="2380712"/>
            <a:chExt cx="10860476" cy="4408743"/>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BBBBF2D-04F3-4CD3-8DC7-99CC89F3FA6E}"/>
                    </a:ext>
                  </a:extLst>
                </p:cNvPr>
                <p:cNvSpPr txBox="1"/>
                <p:nvPr/>
              </p:nvSpPr>
              <p:spPr>
                <a:xfrm>
                  <a:off x="5759724" y="2602310"/>
                  <a:ext cx="105174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𝑦</m:t>
                            </m:r>
                          </m:e>
                          <m:sub>
                            <m:r>
                              <a:rPr lang="en-AU" sz="1600" b="0" i="1" smtClean="0">
                                <a:latin typeface="Cambria Math" panose="02040503050406030204" pitchFamily="18" charset="0"/>
                              </a:rPr>
                              <m:t>01</m:t>
                            </m:r>
                          </m:sub>
                        </m:sSub>
                      </m:oMath>
                    </m:oMathPara>
                  </a14:m>
                  <a:endParaRPr lang="en-AU" sz="1600" dirty="0"/>
                </a:p>
              </p:txBody>
            </p:sp>
          </mc:Choice>
          <mc:Fallback xmlns="">
            <p:sp>
              <p:nvSpPr>
                <p:cNvPr id="17" name="TextBox 16">
                  <a:extLst>
                    <a:ext uri="{FF2B5EF4-FFF2-40B4-BE49-F238E27FC236}">
                      <a16:creationId xmlns:a16="http://schemas.microsoft.com/office/drawing/2014/main" id="{2BBBBF2D-04F3-4CD3-8DC7-99CC89F3FA6E}"/>
                    </a:ext>
                  </a:extLst>
                </p:cNvPr>
                <p:cNvSpPr txBox="1">
                  <a:spLocks noRot="1" noChangeAspect="1" noMove="1" noResize="1" noEditPoints="1" noAdjustHandles="1" noChangeArrowheads="1" noChangeShapeType="1" noTextEdit="1"/>
                </p:cNvSpPr>
                <p:nvPr/>
              </p:nvSpPr>
              <p:spPr>
                <a:xfrm>
                  <a:off x="5759724" y="2602310"/>
                  <a:ext cx="1051743" cy="338554"/>
                </a:xfrm>
                <a:prstGeom prst="rect">
                  <a:avLst/>
                </a:prstGeom>
                <a:blipFill>
                  <a:blip r:embed="rId2"/>
                  <a:stretch>
                    <a:fillRect b="-363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A4E0638-6CD5-4AC2-AE44-E12568BFDFD7}"/>
                    </a:ext>
                  </a:extLst>
                </p:cNvPr>
                <p:cNvSpPr txBox="1"/>
                <p:nvPr/>
              </p:nvSpPr>
              <p:spPr>
                <a:xfrm>
                  <a:off x="5767613" y="3260087"/>
                  <a:ext cx="105174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𝑦</m:t>
                            </m:r>
                          </m:e>
                          <m:sub>
                            <m:r>
                              <a:rPr lang="en-AU" sz="1600" b="0" i="1" smtClean="0">
                                <a:latin typeface="Cambria Math" panose="02040503050406030204" pitchFamily="18" charset="0"/>
                              </a:rPr>
                              <m:t>11</m:t>
                            </m:r>
                          </m:sub>
                        </m:sSub>
                      </m:oMath>
                    </m:oMathPara>
                  </a14:m>
                  <a:endParaRPr lang="en-AU" sz="1600" dirty="0"/>
                </a:p>
              </p:txBody>
            </p:sp>
          </mc:Choice>
          <mc:Fallback xmlns="">
            <p:sp>
              <p:nvSpPr>
                <p:cNvPr id="18" name="TextBox 17">
                  <a:extLst>
                    <a:ext uri="{FF2B5EF4-FFF2-40B4-BE49-F238E27FC236}">
                      <a16:creationId xmlns:a16="http://schemas.microsoft.com/office/drawing/2014/main" id="{0A4E0638-6CD5-4AC2-AE44-E12568BFDFD7}"/>
                    </a:ext>
                  </a:extLst>
                </p:cNvPr>
                <p:cNvSpPr txBox="1">
                  <a:spLocks noRot="1" noChangeAspect="1" noMove="1" noResize="1" noEditPoints="1" noAdjustHandles="1" noChangeArrowheads="1" noChangeShapeType="1" noTextEdit="1"/>
                </p:cNvSpPr>
                <p:nvPr/>
              </p:nvSpPr>
              <p:spPr>
                <a:xfrm>
                  <a:off x="5767613" y="3260087"/>
                  <a:ext cx="1051743" cy="338554"/>
                </a:xfrm>
                <a:prstGeom prst="rect">
                  <a:avLst/>
                </a:prstGeom>
                <a:blipFill>
                  <a:blip r:embed="rId3"/>
                  <a:stretch>
                    <a:fillRect b="-363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D82CD71-D6C8-4E4E-9214-EC30048EBF5E}"/>
                    </a:ext>
                  </a:extLst>
                </p:cNvPr>
                <p:cNvSpPr txBox="1"/>
                <p:nvPr/>
              </p:nvSpPr>
              <p:spPr>
                <a:xfrm>
                  <a:off x="4622679" y="3923104"/>
                  <a:ext cx="105174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𝑦</m:t>
                            </m:r>
                          </m:e>
                          <m:sub>
                            <m:r>
                              <a:rPr lang="en-AU" sz="1600" b="0" i="1" smtClean="0">
                                <a:latin typeface="Cambria Math" panose="02040503050406030204" pitchFamily="18" charset="0"/>
                              </a:rPr>
                              <m:t>21</m:t>
                            </m:r>
                          </m:sub>
                        </m:sSub>
                      </m:oMath>
                    </m:oMathPara>
                  </a14:m>
                  <a:endParaRPr lang="en-AU" sz="1600" dirty="0"/>
                </a:p>
              </p:txBody>
            </p:sp>
          </mc:Choice>
          <mc:Fallback xmlns="">
            <p:sp>
              <p:nvSpPr>
                <p:cNvPr id="19" name="TextBox 18">
                  <a:extLst>
                    <a:ext uri="{FF2B5EF4-FFF2-40B4-BE49-F238E27FC236}">
                      <a16:creationId xmlns:a16="http://schemas.microsoft.com/office/drawing/2014/main" id="{6D82CD71-D6C8-4E4E-9214-EC30048EBF5E}"/>
                    </a:ext>
                  </a:extLst>
                </p:cNvPr>
                <p:cNvSpPr txBox="1">
                  <a:spLocks noRot="1" noChangeAspect="1" noMove="1" noResize="1" noEditPoints="1" noAdjustHandles="1" noChangeArrowheads="1" noChangeShapeType="1" noTextEdit="1"/>
                </p:cNvSpPr>
                <p:nvPr/>
              </p:nvSpPr>
              <p:spPr>
                <a:xfrm>
                  <a:off x="4622679" y="3923104"/>
                  <a:ext cx="1051743" cy="338554"/>
                </a:xfrm>
                <a:prstGeom prst="rect">
                  <a:avLst/>
                </a:prstGeom>
                <a:blipFill>
                  <a:blip r:embed="rId4"/>
                  <a:stretch>
                    <a:fillRect b="-357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EC5E6AB-D492-4F48-85F9-E9AEC0C5E2A0}"/>
                    </a:ext>
                  </a:extLst>
                </p:cNvPr>
                <p:cNvSpPr txBox="1"/>
                <p:nvPr/>
              </p:nvSpPr>
              <p:spPr>
                <a:xfrm>
                  <a:off x="6931051" y="3923104"/>
                  <a:ext cx="105174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𝑦</m:t>
                            </m:r>
                          </m:e>
                          <m:sub>
                            <m:r>
                              <a:rPr lang="en-AU" sz="1600" b="0" i="1" smtClean="0">
                                <a:latin typeface="Cambria Math" panose="02040503050406030204" pitchFamily="18" charset="0"/>
                              </a:rPr>
                              <m:t>22</m:t>
                            </m:r>
                          </m:sub>
                        </m:sSub>
                      </m:oMath>
                    </m:oMathPara>
                  </a14:m>
                  <a:endParaRPr lang="en-AU" sz="1600" dirty="0"/>
                </a:p>
              </p:txBody>
            </p:sp>
          </mc:Choice>
          <mc:Fallback xmlns="">
            <p:sp>
              <p:nvSpPr>
                <p:cNvPr id="20" name="TextBox 19">
                  <a:extLst>
                    <a:ext uri="{FF2B5EF4-FFF2-40B4-BE49-F238E27FC236}">
                      <a16:creationId xmlns:a16="http://schemas.microsoft.com/office/drawing/2014/main" id="{0EC5E6AB-D492-4F48-85F9-E9AEC0C5E2A0}"/>
                    </a:ext>
                  </a:extLst>
                </p:cNvPr>
                <p:cNvSpPr txBox="1">
                  <a:spLocks noRot="1" noChangeAspect="1" noMove="1" noResize="1" noEditPoints="1" noAdjustHandles="1" noChangeArrowheads="1" noChangeShapeType="1" noTextEdit="1"/>
                </p:cNvSpPr>
                <p:nvPr/>
              </p:nvSpPr>
              <p:spPr>
                <a:xfrm>
                  <a:off x="6931051" y="3923104"/>
                  <a:ext cx="1051743" cy="338554"/>
                </a:xfrm>
                <a:prstGeom prst="rect">
                  <a:avLst/>
                </a:prstGeom>
                <a:blipFill>
                  <a:blip r:embed="rId5"/>
                  <a:stretch>
                    <a:fillRect b="-3571"/>
                  </a:stretch>
                </a:blipFill>
              </p:spPr>
              <p:txBody>
                <a:bodyPr/>
                <a:lstStyle/>
                <a:p>
                  <a:r>
                    <a:rPr lang="en-AU">
                      <a:noFill/>
                    </a:rPr>
                    <a:t> </a:t>
                  </a:r>
                </a:p>
              </p:txBody>
            </p:sp>
          </mc:Fallback>
        </mc:AlternateContent>
        <p:sp>
          <p:nvSpPr>
            <p:cNvPr id="21" name="Rectangle 20">
              <a:extLst>
                <a:ext uri="{FF2B5EF4-FFF2-40B4-BE49-F238E27FC236}">
                  <a16:creationId xmlns:a16="http://schemas.microsoft.com/office/drawing/2014/main" id="{84F9A730-096B-485B-9192-98A0CFB60EE9}"/>
                </a:ext>
              </a:extLst>
            </p:cNvPr>
            <p:cNvSpPr/>
            <p:nvPr/>
          </p:nvSpPr>
          <p:spPr>
            <a:xfrm>
              <a:off x="3633939" y="2604665"/>
              <a:ext cx="4582349" cy="3806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p>
          </p:txBody>
        </p:sp>
        <p:sp>
          <p:nvSpPr>
            <p:cNvPr id="22" name="Rectangle 21">
              <a:extLst>
                <a:ext uri="{FF2B5EF4-FFF2-40B4-BE49-F238E27FC236}">
                  <a16:creationId xmlns:a16="http://schemas.microsoft.com/office/drawing/2014/main" id="{C83A228F-0096-48B7-B079-5CF72DFFBA51}"/>
                </a:ext>
              </a:extLst>
            </p:cNvPr>
            <p:cNvSpPr/>
            <p:nvPr/>
          </p:nvSpPr>
          <p:spPr>
            <a:xfrm>
              <a:off x="3633939" y="3264366"/>
              <a:ext cx="4581801" cy="38154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p>
          </p:txBody>
        </p:sp>
        <p:sp>
          <p:nvSpPr>
            <p:cNvPr id="23" name="Rectangle 22">
              <a:extLst>
                <a:ext uri="{FF2B5EF4-FFF2-40B4-BE49-F238E27FC236}">
                  <a16:creationId xmlns:a16="http://schemas.microsoft.com/office/drawing/2014/main" id="{7BB9CE4F-6DD6-4704-AA6E-6EBDC41FF245}"/>
                </a:ext>
              </a:extLst>
            </p:cNvPr>
            <p:cNvSpPr/>
            <p:nvPr/>
          </p:nvSpPr>
          <p:spPr>
            <a:xfrm>
              <a:off x="3623567" y="3923104"/>
              <a:ext cx="4581801" cy="38154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p>
          </p:txBody>
        </p:sp>
        <p:cxnSp>
          <p:nvCxnSpPr>
            <p:cNvPr id="24" name="Straight Connector 23">
              <a:extLst>
                <a:ext uri="{FF2B5EF4-FFF2-40B4-BE49-F238E27FC236}">
                  <a16:creationId xmlns:a16="http://schemas.microsoft.com/office/drawing/2014/main" id="{B667965D-52F0-4CA3-A578-246165620DD4}"/>
                </a:ext>
              </a:extLst>
            </p:cNvPr>
            <p:cNvCxnSpPr>
              <a:stCxn id="23" idx="0"/>
              <a:endCxn id="23" idx="2"/>
            </p:cNvCxnSpPr>
            <p:nvPr/>
          </p:nvCxnSpPr>
          <p:spPr>
            <a:xfrm>
              <a:off x="5914467" y="3923104"/>
              <a:ext cx="0" cy="3815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CD6D995-DE30-4624-995C-67EAAD4C5E91}"/>
                </a:ext>
              </a:extLst>
            </p:cNvPr>
            <p:cNvSpPr/>
            <p:nvPr/>
          </p:nvSpPr>
          <p:spPr>
            <a:xfrm>
              <a:off x="3623567" y="5097600"/>
              <a:ext cx="4581801" cy="38154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p>
          </p:txBody>
        </p:sp>
        <p:cxnSp>
          <p:nvCxnSpPr>
            <p:cNvPr id="26" name="Straight Connector 25">
              <a:extLst>
                <a:ext uri="{FF2B5EF4-FFF2-40B4-BE49-F238E27FC236}">
                  <a16:creationId xmlns:a16="http://schemas.microsoft.com/office/drawing/2014/main" id="{02829217-0BD2-4E38-B418-C2FA210249D2}"/>
                </a:ext>
              </a:extLst>
            </p:cNvPr>
            <p:cNvCxnSpPr>
              <a:stCxn id="25" idx="0"/>
              <a:endCxn id="25" idx="2"/>
            </p:cNvCxnSpPr>
            <p:nvPr/>
          </p:nvCxnSpPr>
          <p:spPr>
            <a:xfrm>
              <a:off x="5914467" y="5097600"/>
              <a:ext cx="0" cy="3815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28569C9-D669-44AB-AC7E-80C3841CFA44}"/>
                </a:ext>
              </a:extLst>
            </p:cNvPr>
            <p:cNvCxnSpPr/>
            <p:nvPr/>
          </p:nvCxnSpPr>
          <p:spPr>
            <a:xfrm>
              <a:off x="4793454" y="5097600"/>
              <a:ext cx="0" cy="3815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C0D1910-76CA-4075-A471-E49E1E3E110D}"/>
                </a:ext>
              </a:extLst>
            </p:cNvPr>
            <p:cNvCxnSpPr/>
            <p:nvPr/>
          </p:nvCxnSpPr>
          <p:spPr>
            <a:xfrm>
              <a:off x="7052267" y="5097600"/>
              <a:ext cx="0" cy="3815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F064A6B-8649-40A5-9881-471B745141DE}"/>
                </a:ext>
              </a:extLst>
            </p:cNvPr>
            <p:cNvSpPr/>
            <p:nvPr/>
          </p:nvSpPr>
          <p:spPr>
            <a:xfrm>
              <a:off x="7558936" y="5212006"/>
              <a:ext cx="163053" cy="163053"/>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30" name="Rectangle 29">
              <a:extLst>
                <a:ext uri="{FF2B5EF4-FFF2-40B4-BE49-F238E27FC236}">
                  <a16:creationId xmlns:a16="http://schemas.microsoft.com/office/drawing/2014/main" id="{A3F79741-1EA7-49EF-BC6C-F36F8154276E}"/>
                </a:ext>
              </a:extLst>
            </p:cNvPr>
            <p:cNvSpPr/>
            <p:nvPr/>
          </p:nvSpPr>
          <p:spPr>
            <a:xfrm>
              <a:off x="3615618" y="6084221"/>
              <a:ext cx="4581801" cy="38154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p>
          </p:txBody>
        </p:sp>
        <p:cxnSp>
          <p:nvCxnSpPr>
            <p:cNvPr id="31" name="Straight Connector 30">
              <a:extLst>
                <a:ext uri="{FF2B5EF4-FFF2-40B4-BE49-F238E27FC236}">
                  <a16:creationId xmlns:a16="http://schemas.microsoft.com/office/drawing/2014/main" id="{20FA9790-C08B-4EB1-B464-402A6C43E325}"/>
                </a:ext>
              </a:extLst>
            </p:cNvPr>
            <p:cNvCxnSpPr>
              <a:stCxn id="30" idx="0"/>
              <a:endCxn id="30" idx="2"/>
            </p:cNvCxnSpPr>
            <p:nvPr/>
          </p:nvCxnSpPr>
          <p:spPr>
            <a:xfrm>
              <a:off x="5906518" y="6084221"/>
              <a:ext cx="0" cy="3815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72F27B-BD98-478E-B133-F160209C0B49}"/>
                </a:ext>
              </a:extLst>
            </p:cNvPr>
            <p:cNvCxnSpPr/>
            <p:nvPr/>
          </p:nvCxnSpPr>
          <p:spPr>
            <a:xfrm>
              <a:off x="4231375" y="6084221"/>
              <a:ext cx="0" cy="3815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D40D9FD-B7C5-43ED-92BA-2DF38B52AC5B}"/>
                </a:ext>
              </a:extLst>
            </p:cNvPr>
            <p:cNvCxnSpPr/>
            <p:nvPr/>
          </p:nvCxnSpPr>
          <p:spPr>
            <a:xfrm>
              <a:off x="6492488" y="6084221"/>
              <a:ext cx="0" cy="3815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79143F-0A09-4939-9226-3053A3D38CA4}"/>
                </a:ext>
              </a:extLst>
            </p:cNvPr>
            <p:cNvCxnSpPr/>
            <p:nvPr/>
          </p:nvCxnSpPr>
          <p:spPr>
            <a:xfrm>
              <a:off x="4793454" y="6084221"/>
              <a:ext cx="0" cy="3815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391F70-25E4-412D-B001-872AC499DFB8}"/>
                </a:ext>
              </a:extLst>
            </p:cNvPr>
            <p:cNvCxnSpPr/>
            <p:nvPr/>
          </p:nvCxnSpPr>
          <p:spPr>
            <a:xfrm>
              <a:off x="5340460" y="6084221"/>
              <a:ext cx="0" cy="3815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0DEC8E-F990-4870-A556-BBBC1573A824}"/>
                </a:ext>
              </a:extLst>
            </p:cNvPr>
            <p:cNvCxnSpPr/>
            <p:nvPr/>
          </p:nvCxnSpPr>
          <p:spPr>
            <a:xfrm>
              <a:off x="7053118" y="6084221"/>
              <a:ext cx="0" cy="3815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E2C2556B-0EF8-45F5-816F-26CA96BA82F0}"/>
                </a:ext>
              </a:extLst>
            </p:cNvPr>
            <p:cNvSpPr/>
            <p:nvPr/>
          </p:nvSpPr>
          <p:spPr>
            <a:xfrm>
              <a:off x="7269269" y="6189127"/>
              <a:ext cx="163053" cy="163053"/>
            </a:xfrm>
            <a:prstGeom prst="ellipse">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cxnSp>
          <p:nvCxnSpPr>
            <p:cNvPr id="38" name="Straight Connector 37">
              <a:extLst>
                <a:ext uri="{FF2B5EF4-FFF2-40B4-BE49-F238E27FC236}">
                  <a16:creationId xmlns:a16="http://schemas.microsoft.com/office/drawing/2014/main" id="{D5DAADB4-69A9-4085-A49F-5CF974D4695D}"/>
                </a:ext>
              </a:extLst>
            </p:cNvPr>
            <p:cNvCxnSpPr/>
            <p:nvPr/>
          </p:nvCxnSpPr>
          <p:spPr>
            <a:xfrm>
              <a:off x="7623414" y="6091601"/>
              <a:ext cx="0" cy="3815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DC3A0CED-0447-456B-AF8C-D16233164481}"/>
                </a:ext>
              </a:extLst>
            </p:cNvPr>
            <p:cNvSpPr/>
            <p:nvPr/>
          </p:nvSpPr>
          <p:spPr>
            <a:xfrm>
              <a:off x="7834257" y="6189127"/>
              <a:ext cx="163053" cy="163053"/>
            </a:xfrm>
            <a:prstGeom prst="ellipse">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40" name="Oval 39">
              <a:extLst>
                <a:ext uri="{FF2B5EF4-FFF2-40B4-BE49-F238E27FC236}">
                  <a16:creationId xmlns:a16="http://schemas.microsoft.com/office/drawing/2014/main" id="{44660AA3-5948-4F97-8742-6D7738CB0A0C}"/>
                </a:ext>
              </a:extLst>
            </p:cNvPr>
            <p:cNvSpPr/>
            <p:nvPr/>
          </p:nvSpPr>
          <p:spPr>
            <a:xfrm>
              <a:off x="6427509" y="5206846"/>
              <a:ext cx="163053" cy="163053"/>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41" name="Oval 40">
              <a:extLst>
                <a:ext uri="{FF2B5EF4-FFF2-40B4-BE49-F238E27FC236}">
                  <a16:creationId xmlns:a16="http://schemas.microsoft.com/office/drawing/2014/main" id="{69E28874-57CD-4ACD-B301-4F275A85FDAD}"/>
                </a:ext>
              </a:extLst>
            </p:cNvPr>
            <p:cNvSpPr/>
            <p:nvPr/>
          </p:nvSpPr>
          <p:spPr>
            <a:xfrm>
              <a:off x="5841790" y="2713453"/>
              <a:ext cx="163053" cy="163053"/>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42" name="Oval 41">
              <a:extLst>
                <a:ext uri="{FF2B5EF4-FFF2-40B4-BE49-F238E27FC236}">
                  <a16:creationId xmlns:a16="http://schemas.microsoft.com/office/drawing/2014/main" id="{BF1062C2-7FA2-41E6-B15F-0659FA19FFD0}"/>
                </a:ext>
              </a:extLst>
            </p:cNvPr>
            <p:cNvSpPr/>
            <p:nvPr/>
          </p:nvSpPr>
          <p:spPr>
            <a:xfrm>
              <a:off x="5841790" y="3373612"/>
              <a:ext cx="163053" cy="163053"/>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43" name="Oval 42">
              <a:extLst>
                <a:ext uri="{FF2B5EF4-FFF2-40B4-BE49-F238E27FC236}">
                  <a16:creationId xmlns:a16="http://schemas.microsoft.com/office/drawing/2014/main" id="{F066A4E6-B72E-4270-8404-DF00DA26AEAA}"/>
                </a:ext>
              </a:extLst>
            </p:cNvPr>
            <p:cNvSpPr/>
            <p:nvPr/>
          </p:nvSpPr>
          <p:spPr>
            <a:xfrm>
              <a:off x="4141189" y="5212006"/>
              <a:ext cx="163053" cy="163053"/>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44" name="Oval 43">
              <a:extLst>
                <a:ext uri="{FF2B5EF4-FFF2-40B4-BE49-F238E27FC236}">
                  <a16:creationId xmlns:a16="http://schemas.microsoft.com/office/drawing/2014/main" id="{391B8237-5756-43EF-8E6B-3DBC790BA7A1}"/>
                </a:ext>
              </a:extLst>
            </p:cNvPr>
            <p:cNvSpPr/>
            <p:nvPr/>
          </p:nvSpPr>
          <p:spPr>
            <a:xfrm>
              <a:off x="5282667" y="5212006"/>
              <a:ext cx="163053" cy="163053"/>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45" name="Oval 44">
              <a:extLst>
                <a:ext uri="{FF2B5EF4-FFF2-40B4-BE49-F238E27FC236}">
                  <a16:creationId xmlns:a16="http://schemas.microsoft.com/office/drawing/2014/main" id="{2425ED22-B7B6-4A7C-B6AA-F9E44606D2D7}"/>
                </a:ext>
              </a:extLst>
            </p:cNvPr>
            <p:cNvSpPr/>
            <p:nvPr/>
          </p:nvSpPr>
          <p:spPr>
            <a:xfrm>
              <a:off x="4687490" y="4029917"/>
              <a:ext cx="163053" cy="163053"/>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46" name="Oval 45">
              <a:extLst>
                <a:ext uri="{FF2B5EF4-FFF2-40B4-BE49-F238E27FC236}">
                  <a16:creationId xmlns:a16="http://schemas.microsoft.com/office/drawing/2014/main" id="{9098D903-6E84-4E79-AD71-62D95BFAC75C}"/>
                </a:ext>
              </a:extLst>
            </p:cNvPr>
            <p:cNvSpPr/>
            <p:nvPr/>
          </p:nvSpPr>
          <p:spPr>
            <a:xfrm>
              <a:off x="7028833" y="4029917"/>
              <a:ext cx="163053" cy="163053"/>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47" name="Oval 46">
              <a:extLst>
                <a:ext uri="{FF2B5EF4-FFF2-40B4-BE49-F238E27FC236}">
                  <a16:creationId xmlns:a16="http://schemas.microsoft.com/office/drawing/2014/main" id="{34956459-6D46-48FB-9D38-2782E2FB93BE}"/>
                </a:ext>
              </a:extLst>
            </p:cNvPr>
            <p:cNvSpPr/>
            <p:nvPr/>
          </p:nvSpPr>
          <p:spPr>
            <a:xfrm>
              <a:off x="3835194" y="6194024"/>
              <a:ext cx="163053" cy="163053"/>
            </a:xfrm>
            <a:prstGeom prst="ellipse">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48" name="Oval 47">
              <a:extLst>
                <a:ext uri="{FF2B5EF4-FFF2-40B4-BE49-F238E27FC236}">
                  <a16:creationId xmlns:a16="http://schemas.microsoft.com/office/drawing/2014/main" id="{893A1A83-F646-4CD9-8644-0FC66CE85495}"/>
                </a:ext>
              </a:extLst>
            </p:cNvPr>
            <p:cNvSpPr/>
            <p:nvPr/>
          </p:nvSpPr>
          <p:spPr>
            <a:xfrm>
              <a:off x="4442219" y="6194024"/>
              <a:ext cx="163053" cy="163053"/>
            </a:xfrm>
            <a:prstGeom prst="ellipse">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49" name="Oval 48">
              <a:extLst>
                <a:ext uri="{FF2B5EF4-FFF2-40B4-BE49-F238E27FC236}">
                  <a16:creationId xmlns:a16="http://schemas.microsoft.com/office/drawing/2014/main" id="{8E744677-70CA-4E9F-8746-D68D4EC64A06}"/>
                </a:ext>
              </a:extLst>
            </p:cNvPr>
            <p:cNvSpPr/>
            <p:nvPr/>
          </p:nvSpPr>
          <p:spPr>
            <a:xfrm>
              <a:off x="4998497" y="6194024"/>
              <a:ext cx="163053" cy="163053"/>
            </a:xfrm>
            <a:prstGeom prst="ellipse">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50" name="Oval 49">
              <a:extLst>
                <a:ext uri="{FF2B5EF4-FFF2-40B4-BE49-F238E27FC236}">
                  <a16:creationId xmlns:a16="http://schemas.microsoft.com/office/drawing/2014/main" id="{C77E4D85-A12D-4D09-AC5E-3BB698E53E03}"/>
                </a:ext>
              </a:extLst>
            </p:cNvPr>
            <p:cNvSpPr/>
            <p:nvPr/>
          </p:nvSpPr>
          <p:spPr>
            <a:xfrm>
              <a:off x="5530927" y="6194024"/>
              <a:ext cx="163053" cy="163053"/>
            </a:xfrm>
            <a:prstGeom prst="ellipse">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51" name="Oval 50">
              <a:extLst>
                <a:ext uri="{FF2B5EF4-FFF2-40B4-BE49-F238E27FC236}">
                  <a16:creationId xmlns:a16="http://schemas.microsoft.com/office/drawing/2014/main" id="{403CBFD4-E9F7-4E15-95D1-0BB3E364F390}"/>
                </a:ext>
              </a:extLst>
            </p:cNvPr>
            <p:cNvSpPr/>
            <p:nvPr/>
          </p:nvSpPr>
          <p:spPr>
            <a:xfrm>
              <a:off x="6122289" y="6193500"/>
              <a:ext cx="163053" cy="163053"/>
            </a:xfrm>
            <a:prstGeom prst="ellipse">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52" name="Oval 51">
              <a:extLst>
                <a:ext uri="{FF2B5EF4-FFF2-40B4-BE49-F238E27FC236}">
                  <a16:creationId xmlns:a16="http://schemas.microsoft.com/office/drawing/2014/main" id="{9C056DB2-9608-475A-87F3-685BD60CC89C}"/>
                </a:ext>
              </a:extLst>
            </p:cNvPr>
            <p:cNvSpPr/>
            <p:nvPr/>
          </p:nvSpPr>
          <p:spPr>
            <a:xfrm>
              <a:off x="6690807" y="6194024"/>
              <a:ext cx="163053" cy="163053"/>
            </a:xfrm>
            <a:prstGeom prst="ellipse">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156B16B-3406-41D4-8123-FDA062C0FECA}"/>
                    </a:ext>
                  </a:extLst>
                </p:cNvPr>
                <p:cNvSpPr txBox="1"/>
                <p:nvPr/>
              </p:nvSpPr>
              <p:spPr>
                <a:xfrm>
                  <a:off x="5661842" y="4438523"/>
                  <a:ext cx="1065589" cy="3345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  </m:t>
                        </m:r>
                        <m:r>
                          <a:rPr lang="en-AU" b="0" i="1" smtClean="0">
                            <a:latin typeface="Cambria Math" panose="02040503050406030204" pitchFamily="18" charset="0"/>
                          </a:rPr>
                          <m:t>𝑒𝑡𝑐</m:t>
                        </m:r>
                        <m:r>
                          <a:rPr lang="en-AU" b="0" i="1" smtClean="0">
                            <a:latin typeface="Cambria Math" panose="02040503050406030204" pitchFamily="18" charset="0"/>
                          </a:rPr>
                          <m:t>.</m:t>
                        </m:r>
                      </m:oMath>
                    </m:oMathPara>
                  </a14:m>
                  <a:endParaRPr lang="en-AU" dirty="0"/>
                </a:p>
              </p:txBody>
            </p:sp>
          </mc:Choice>
          <mc:Fallback xmlns="">
            <p:sp>
              <p:nvSpPr>
                <p:cNvPr id="50" name="TextBox 49">
                  <a:extLst>
                    <a:ext uri="{FF2B5EF4-FFF2-40B4-BE49-F238E27FC236}">
                      <a16:creationId xmlns:a16="http://schemas.microsoft.com/office/drawing/2014/main" id="{EEEF6EB9-5FDF-4E6A-AC2A-0C75FC6E9142}"/>
                    </a:ext>
                  </a:extLst>
                </p:cNvPr>
                <p:cNvSpPr txBox="1">
                  <a:spLocks noRot="1" noChangeAspect="1" noMove="1" noResize="1" noEditPoints="1" noAdjustHandles="1" noChangeArrowheads="1" noChangeShapeType="1" noTextEdit="1"/>
                </p:cNvSpPr>
                <p:nvPr/>
              </p:nvSpPr>
              <p:spPr>
                <a:xfrm>
                  <a:off x="5661842" y="4438523"/>
                  <a:ext cx="1065589" cy="334560"/>
                </a:xfrm>
                <a:prstGeom prst="rect">
                  <a:avLst/>
                </a:prstGeom>
                <a:blipFill>
                  <a:blip r:embed="rId6"/>
                  <a:stretch>
                    <a:fillRect b="-181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43D0B4CE-045C-4EF8-846C-5D540FC4910E}"/>
                    </a:ext>
                  </a:extLst>
                </p:cNvPr>
                <p:cNvSpPr txBox="1"/>
                <p:nvPr/>
              </p:nvSpPr>
              <p:spPr>
                <a:xfrm>
                  <a:off x="3696844" y="4739081"/>
                  <a:ext cx="1051743" cy="3066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𝑑</m:t>
                            </m:r>
                          </m:e>
                          <m:sub>
                            <m:r>
                              <a:rPr lang="en-AU" sz="1600" b="0" i="1" smtClean="0">
                                <a:latin typeface="Cambria Math" panose="02040503050406030204" pitchFamily="18" charset="0"/>
                              </a:rPr>
                              <m:t>1</m:t>
                            </m:r>
                          </m:sub>
                        </m:sSub>
                        <m:r>
                          <a:rPr lang="en-AU" sz="1600" b="0" i="1" smtClean="0">
                            <a:latin typeface="Cambria Math" panose="02040503050406030204" pitchFamily="18" charset="0"/>
                          </a:rPr>
                          <m:t>−</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𝑑</m:t>
                            </m:r>
                          </m:e>
                          <m:sub>
                            <m:r>
                              <a:rPr lang="en-AU" sz="1600" b="0" i="1" smtClean="0">
                                <a:latin typeface="Cambria Math" panose="02040503050406030204" pitchFamily="18" charset="0"/>
                              </a:rPr>
                              <m:t>2</m:t>
                            </m:r>
                          </m:sub>
                        </m:sSub>
                      </m:oMath>
                    </m:oMathPara>
                  </a14:m>
                  <a:endParaRPr lang="en-AU" sz="1600" dirty="0"/>
                </a:p>
              </p:txBody>
            </p:sp>
          </mc:Choice>
          <mc:Fallback xmlns="">
            <p:sp>
              <p:nvSpPr>
                <p:cNvPr id="51" name="TextBox 50">
                  <a:extLst>
                    <a:ext uri="{FF2B5EF4-FFF2-40B4-BE49-F238E27FC236}">
                      <a16:creationId xmlns:a16="http://schemas.microsoft.com/office/drawing/2014/main" id="{E082CB6C-0B85-4BE5-8003-735F68407D02}"/>
                    </a:ext>
                  </a:extLst>
                </p:cNvPr>
                <p:cNvSpPr txBox="1">
                  <a:spLocks noRot="1" noChangeAspect="1" noMove="1" noResize="1" noEditPoints="1" noAdjustHandles="1" noChangeArrowheads="1" noChangeShapeType="1" noTextEdit="1"/>
                </p:cNvSpPr>
                <p:nvPr/>
              </p:nvSpPr>
              <p:spPr>
                <a:xfrm>
                  <a:off x="3696844" y="4739081"/>
                  <a:ext cx="1051743" cy="306680"/>
                </a:xfrm>
                <a:prstGeom prst="rect">
                  <a:avLst/>
                </a:prstGeom>
                <a:blipFill>
                  <a:blip r:embed="rId7"/>
                  <a:stretch>
                    <a:fillRect b="-588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8267289-5785-46BF-9404-AC76738884C8}"/>
                    </a:ext>
                  </a:extLst>
                </p:cNvPr>
                <p:cNvSpPr txBox="1"/>
                <p:nvPr/>
              </p:nvSpPr>
              <p:spPr>
                <a:xfrm>
                  <a:off x="7079644" y="4742172"/>
                  <a:ext cx="1121640" cy="3066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𝑑</m:t>
                            </m:r>
                          </m:e>
                          <m:sub>
                            <m:r>
                              <a:rPr lang="en-AU" sz="1600" b="0" i="1" smtClean="0">
                                <a:latin typeface="Cambria Math" panose="02040503050406030204" pitchFamily="18" charset="0"/>
                              </a:rPr>
                              <m:t>𝐵</m:t>
                            </m:r>
                            <m:r>
                              <a:rPr lang="en-AU" sz="1600" b="0" i="1" smtClean="0">
                                <a:latin typeface="Cambria Math" panose="02040503050406030204" pitchFamily="18" charset="0"/>
                              </a:rPr>
                              <m:t>−1</m:t>
                            </m:r>
                          </m:sub>
                        </m:sSub>
                        <m:r>
                          <a:rPr lang="en-AU" sz="1600" b="0" i="1" smtClean="0">
                            <a:latin typeface="Cambria Math" panose="02040503050406030204" pitchFamily="18" charset="0"/>
                          </a:rPr>
                          <m:t>−</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𝑑</m:t>
                            </m:r>
                          </m:e>
                          <m:sub>
                            <m:r>
                              <a:rPr lang="en-AU" sz="1600" b="0" i="1" smtClean="0">
                                <a:latin typeface="Cambria Math" panose="02040503050406030204" pitchFamily="18" charset="0"/>
                              </a:rPr>
                              <m:t>𝐵</m:t>
                            </m:r>
                          </m:sub>
                        </m:sSub>
                      </m:oMath>
                    </m:oMathPara>
                  </a14:m>
                  <a:endParaRPr lang="en-AU" sz="1600" dirty="0"/>
                </a:p>
              </p:txBody>
            </p:sp>
          </mc:Choice>
          <mc:Fallback xmlns="">
            <p:sp>
              <p:nvSpPr>
                <p:cNvPr id="52" name="TextBox 51">
                  <a:extLst>
                    <a:ext uri="{FF2B5EF4-FFF2-40B4-BE49-F238E27FC236}">
                      <a16:creationId xmlns:a16="http://schemas.microsoft.com/office/drawing/2014/main" id="{B3E1ED51-96D5-4C4A-8370-7846F83E0129}"/>
                    </a:ext>
                  </a:extLst>
                </p:cNvPr>
                <p:cNvSpPr txBox="1">
                  <a:spLocks noRot="1" noChangeAspect="1" noMove="1" noResize="1" noEditPoints="1" noAdjustHandles="1" noChangeArrowheads="1" noChangeShapeType="1" noTextEdit="1"/>
                </p:cNvSpPr>
                <p:nvPr/>
              </p:nvSpPr>
              <p:spPr>
                <a:xfrm>
                  <a:off x="7079644" y="4742172"/>
                  <a:ext cx="1121640" cy="306680"/>
                </a:xfrm>
                <a:prstGeom prst="rect">
                  <a:avLst/>
                </a:prstGeom>
                <a:blipFill>
                  <a:blip r:embed="rId8"/>
                  <a:stretch>
                    <a:fillRect b="-6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19A1274-34A0-4570-BE17-771259DBCF40}"/>
                    </a:ext>
                  </a:extLst>
                </p:cNvPr>
                <p:cNvSpPr txBox="1"/>
                <p:nvPr/>
              </p:nvSpPr>
              <p:spPr>
                <a:xfrm>
                  <a:off x="5398973" y="4743539"/>
                  <a:ext cx="1051743" cy="3345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ea typeface="Cambria Math" panose="02040503050406030204" pitchFamily="18" charset="0"/>
                          </a:rPr>
                          <m:t>⋯</m:t>
                        </m:r>
                      </m:oMath>
                    </m:oMathPara>
                  </a14:m>
                  <a:endParaRPr lang="en-AU" dirty="0"/>
                </a:p>
              </p:txBody>
            </p:sp>
          </mc:Choice>
          <mc:Fallback xmlns="">
            <p:sp>
              <p:nvSpPr>
                <p:cNvPr id="53" name="TextBox 52">
                  <a:extLst>
                    <a:ext uri="{FF2B5EF4-FFF2-40B4-BE49-F238E27FC236}">
                      <a16:creationId xmlns:a16="http://schemas.microsoft.com/office/drawing/2014/main" id="{D865C915-FF14-4A36-88DA-B2A2BE98D86A}"/>
                    </a:ext>
                  </a:extLst>
                </p:cNvPr>
                <p:cNvSpPr txBox="1">
                  <a:spLocks noRot="1" noChangeAspect="1" noMove="1" noResize="1" noEditPoints="1" noAdjustHandles="1" noChangeArrowheads="1" noChangeShapeType="1" noTextEdit="1"/>
                </p:cNvSpPr>
                <p:nvPr/>
              </p:nvSpPr>
              <p:spPr>
                <a:xfrm>
                  <a:off x="5398973" y="4743539"/>
                  <a:ext cx="1051743" cy="334560"/>
                </a:xfrm>
                <a:prstGeom prst="rect">
                  <a:avLst/>
                </a:prstGeom>
                <a:blipFill>
                  <a:blip r:embed="rId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B708F2B2-0869-49A6-8A65-06B48D6769B5}"/>
                    </a:ext>
                  </a:extLst>
                </p:cNvPr>
                <p:cNvSpPr txBox="1"/>
                <p:nvPr/>
              </p:nvSpPr>
              <p:spPr>
                <a:xfrm>
                  <a:off x="3696844" y="5423056"/>
                  <a:ext cx="1051743" cy="3558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𝑦</m:t>
                            </m:r>
                          </m:e>
                          <m:sub>
                            <m:r>
                              <a:rPr lang="en-AU" sz="1600" b="0" i="1" smtClean="0">
                                <a:latin typeface="Cambria Math" panose="02040503050406030204" pitchFamily="18" charset="0"/>
                              </a:rPr>
                              <m:t>𝐽</m:t>
                            </m:r>
                            <m:r>
                              <a:rPr lang="en-AU" sz="1600" b="0" i="1" smtClean="0">
                                <a:latin typeface="Cambria Math" panose="02040503050406030204" pitchFamily="18" charset="0"/>
                              </a:rPr>
                              <m:t>1</m:t>
                            </m:r>
                          </m:sub>
                        </m:sSub>
                      </m:oMath>
                    </m:oMathPara>
                  </a14:m>
                  <a:endParaRPr lang="en-AU" sz="1600" dirty="0"/>
                </a:p>
              </p:txBody>
            </p:sp>
          </mc:Choice>
          <mc:Fallback xmlns="">
            <p:sp>
              <p:nvSpPr>
                <p:cNvPr id="57" name="TextBox 56">
                  <a:extLst>
                    <a:ext uri="{FF2B5EF4-FFF2-40B4-BE49-F238E27FC236}">
                      <a16:creationId xmlns:a16="http://schemas.microsoft.com/office/drawing/2014/main" id="{B708F2B2-0869-49A6-8A65-06B48D6769B5}"/>
                    </a:ext>
                  </a:extLst>
                </p:cNvPr>
                <p:cNvSpPr txBox="1">
                  <a:spLocks noRot="1" noChangeAspect="1" noMove="1" noResize="1" noEditPoints="1" noAdjustHandles="1" noChangeArrowheads="1" noChangeShapeType="1" noTextEdit="1"/>
                </p:cNvSpPr>
                <p:nvPr/>
              </p:nvSpPr>
              <p:spPr>
                <a:xfrm>
                  <a:off x="3696844" y="5423056"/>
                  <a:ext cx="1051743" cy="355867"/>
                </a:xfrm>
                <a:prstGeom prst="rect">
                  <a:avLst/>
                </a:prstGeom>
                <a:blipFill>
                  <a:blip r:embed="rId10"/>
                  <a:stretch>
                    <a:fillRect b="-339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FFA39D76-1E14-42D5-BD0D-93B1A878CDAA}"/>
                    </a:ext>
                  </a:extLst>
                </p:cNvPr>
                <p:cNvSpPr txBox="1"/>
                <p:nvPr/>
              </p:nvSpPr>
              <p:spPr>
                <a:xfrm>
                  <a:off x="7114591" y="5426774"/>
                  <a:ext cx="1051743" cy="3393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𝑦</m:t>
                            </m:r>
                          </m:e>
                          <m:sub>
                            <m:r>
                              <a:rPr lang="en-AU" sz="1600" b="0" i="1" smtClean="0">
                                <a:latin typeface="Cambria Math" panose="02040503050406030204" pitchFamily="18" charset="0"/>
                              </a:rPr>
                              <m:t>𝐽</m:t>
                            </m:r>
                            <m:r>
                              <a:rPr lang="en-AU" sz="1600" b="0" i="1" smtClean="0">
                                <a:latin typeface="Cambria Math" panose="02040503050406030204" pitchFamily="18" charset="0"/>
                              </a:rPr>
                              <m:t>,</m:t>
                            </m:r>
                            <m:sSup>
                              <m:sSupPr>
                                <m:ctrlPr>
                                  <a:rPr lang="en-AU" sz="1600" b="0" i="1" smtClean="0">
                                    <a:latin typeface="Cambria Math" panose="02040503050406030204" pitchFamily="18" charset="0"/>
                                  </a:rPr>
                                </m:ctrlPr>
                              </m:sSupPr>
                              <m:e>
                                <m:r>
                                  <a:rPr lang="en-AU" sz="1600" b="0" i="1" smtClean="0">
                                    <a:latin typeface="Cambria Math" panose="02040503050406030204" pitchFamily="18" charset="0"/>
                                  </a:rPr>
                                  <m:t>2</m:t>
                                </m:r>
                              </m:e>
                              <m:sup>
                                <m:r>
                                  <a:rPr lang="en-AU" sz="1600" b="0" i="1" smtClean="0">
                                    <a:latin typeface="Cambria Math" panose="02040503050406030204" pitchFamily="18" charset="0"/>
                                  </a:rPr>
                                  <m:t>𝐽</m:t>
                                </m:r>
                                <m:r>
                                  <a:rPr lang="en-AU" sz="1600" b="0" i="1" smtClean="0">
                                    <a:latin typeface="Cambria Math" panose="02040503050406030204" pitchFamily="18" charset="0"/>
                                  </a:rPr>
                                  <m:t>−1</m:t>
                                </m:r>
                              </m:sup>
                            </m:sSup>
                          </m:sub>
                        </m:sSub>
                      </m:oMath>
                    </m:oMathPara>
                  </a14:m>
                  <a:endParaRPr lang="en-AU" sz="1600" dirty="0"/>
                </a:p>
              </p:txBody>
            </p:sp>
          </mc:Choice>
          <mc:Fallback xmlns="">
            <p:sp>
              <p:nvSpPr>
                <p:cNvPr id="55" name="TextBox 54">
                  <a:extLst>
                    <a:ext uri="{FF2B5EF4-FFF2-40B4-BE49-F238E27FC236}">
                      <a16:creationId xmlns:a16="http://schemas.microsoft.com/office/drawing/2014/main" id="{5136C794-A34E-4B6D-96BF-E43EAB002B1E}"/>
                    </a:ext>
                  </a:extLst>
                </p:cNvPr>
                <p:cNvSpPr txBox="1">
                  <a:spLocks noRot="1" noChangeAspect="1" noMove="1" noResize="1" noEditPoints="1" noAdjustHandles="1" noChangeArrowheads="1" noChangeShapeType="1" noTextEdit="1"/>
                </p:cNvSpPr>
                <p:nvPr/>
              </p:nvSpPr>
              <p:spPr>
                <a:xfrm>
                  <a:off x="7114591" y="5426774"/>
                  <a:ext cx="1051743" cy="339323"/>
                </a:xfrm>
                <a:prstGeom prst="rect">
                  <a:avLst/>
                </a:prstGeom>
                <a:blipFill>
                  <a:blip r:embed="rId11"/>
                  <a:stretch>
                    <a:fillRect b="-1428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51E1F78C-7DA2-4DE7-B1AB-E23327D0C67B}"/>
                    </a:ext>
                  </a:extLst>
                </p:cNvPr>
                <p:cNvSpPr txBox="1"/>
                <p:nvPr/>
              </p:nvSpPr>
              <p:spPr>
                <a:xfrm>
                  <a:off x="5380646" y="5425281"/>
                  <a:ext cx="1051743" cy="3345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ea typeface="Cambria Math" panose="02040503050406030204" pitchFamily="18" charset="0"/>
                          </a:rPr>
                          <m:t>⋯</m:t>
                        </m:r>
                      </m:oMath>
                    </m:oMathPara>
                  </a14:m>
                  <a:endParaRPr lang="en-AU" dirty="0"/>
                </a:p>
              </p:txBody>
            </p:sp>
          </mc:Choice>
          <mc:Fallback xmlns="">
            <p:sp>
              <p:nvSpPr>
                <p:cNvPr id="56" name="TextBox 55">
                  <a:extLst>
                    <a:ext uri="{FF2B5EF4-FFF2-40B4-BE49-F238E27FC236}">
                      <a16:creationId xmlns:a16="http://schemas.microsoft.com/office/drawing/2014/main" id="{95059A9E-FE67-4DF2-8B6F-B106D35FE031}"/>
                    </a:ext>
                  </a:extLst>
                </p:cNvPr>
                <p:cNvSpPr txBox="1">
                  <a:spLocks noRot="1" noChangeAspect="1" noMove="1" noResize="1" noEditPoints="1" noAdjustHandles="1" noChangeArrowheads="1" noChangeShapeType="1" noTextEdit="1"/>
                </p:cNvSpPr>
                <p:nvPr/>
              </p:nvSpPr>
              <p:spPr>
                <a:xfrm>
                  <a:off x="5380646" y="5425281"/>
                  <a:ext cx="1051743" cy="334560"/>
                </a:xfrm>
                <a:prstGeom prst="rect">
                  <a:avLst/>
                </a:prstGeom>
                <a:blipFill>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4935CC63-80E2-4779-A2CA-E4BBAB13BC0F}"/>
                    </a:ext>
                  </a:extLst>
                </p:cNvPr>
                <p:cNvSpPr txBox="1"/>
                <p:nvPr/>
              </p:nvSpPr>
              <p:spPr>
                <a:xfrm>
                  <a:off x="3684627" y="6460867"/>
                  <a:ext cx="456559" cy="3066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𝑑</m:t>
                            </m:r>
                          </m:e>
                          <m:sub>
                            <m:r>
                              <a:rPr lang="en-AU" sz="1600" b="0" i="1" smtClean="0">
                                <a:latin typeface="Cambria Math" panose="02040503050406030204" pitchFamily="18" charset="0"/>
                              </a:rPr>
                              <m:t>1</m:t>
                            </m:r>
                          </m:sub>
                        </m:sSub>
                      </m:oMath>
                    </m:oMathPara>
                  </a14:m>
                  <a:endParaRPr lang="en-AU" sz="1600" dirty="0"/>
                </a:p>
              </p:txBody>
            </p:sp>
          </mc:Choice>
          <mc:Fallback xmlns="">
            <p:sp>
              <p:nvSpPr>
                <p:cNvPr id="57" name="TextBox 56">
                  <a:extLst>
                    <a:ext uri="{FF2B5EF4-FFF2-40B4-BE49-F238E27FC236}">
                      <a16:creationId xmlns:a16="http://schemas.microsoft.com/office/drawing/2014/main" id="{B451F0A9-F2FD-4B06-AD7F-D88A6F24F492}"/>
                    </a:ext>
                  </a:extLst>
                </p:cNvPr>
                <p:cNvSpPr txBox="1">
                  <a:spLocks noRot="1" noChangeAspect="1" noMove="1" noResize="1" noEditPoints="1" noAdjustHandles="1" noChangeArrowheads="1" noChangeShapeType="1" noTextEdit="1"/>
                </p:cNvSpPr>
                <p:nvPr/>
              </p:nvSpPr>
              <p:spPr>
                <a:xfrm>
                  <a:off x="3684627" y="6460867"/>
                  <a:ext cx="456559" cy="306680"/>
                </a:xfrm>
                <a:prstGeom prst="rect">
                  <a:avLst/>
                </a:prstGeom>
                <a:blipFill>
                  <a:blip r:embed="rId13"/>
                  <a:stretch>
                    <a:fillRect b="-6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34B0D3B-0851-4E07-A61A-EBEF11BF56E9}"/>
                    </a:ext>
                  </a:extLst>
                </p:cNvPr>
                <p:cNvSpPr txBox="1"/>
                <p:nvPr/>
              </p:nvSpPr>
              <p:spPr>
                <a:xfrm>
                  <a:off x="4304242" y="6465985"/>
                  <a:ext cx="456559" cy="3066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𝑑</m:t>
                            </m:r>
                          </m:e>
                          <m:sub>
                            <m:r>
                              <a:rPr lang="en-AU" sz="1600" b="0" i="1" smtClean="0">
                                <a:latin typeface="Cambria Math" panose="02040503050406030204" pitchFamily="18" charset="0"/>
                              </a:rPr>
                              <m:t>2</m:t>
                            </m:r>
                          </m:sub>
                        </m:sSub>
                      </m:oMath>
                    </m:oMathPara>
                  </a14:m>
                  <a:endParaRPr lang="en-AU" sz="1600" dirty="0"/>
                </a:p>
              </p:txBody>
            </p:sp>
          </mc:Choice>
          <mc:Fallback xmlns="">
            <p:sp>
              <p:nvSpPr>
                <p:cNvPr id="58" name="TextBox 57">
                  <a:extLst>
                    <a:ext uri="{FF2B5EF4-FFF2-40B4-BE49-F238E27FC236}">
                      <a16:creationId xmlns:a16="http://schemas.microsoft.com/office/drawing/2014/main" id="{C6397035-4E06-4914-81E7-E332EF470CC9}"/>
                    </a:ext>
                  </a:extLst>
                </p:cNvPr>
                <p:cNvSpPr txBox="1">
                  <a:spLocks noRot="1" noChangeAspect="1" noMove="1" noResize="1" noEditPoints="1" noAdjustHandles="1" noChangeArrowheads="1" noChangeShapeType="1" noTextEdit="1"/>
                </p:cNvSpPr>
                <p:nvPr/>
              </p:nvSpPr>
              <p:spPr>
                <a:xfrm>
                  <a:off x="4304242" y="6465985"/>
                  <a:ext cx="456559" cy="306680"/>
                </a:xfrm>
                <a:prstGeom prst="rect">
                  <a:avLst/>
                </a:prstGeom>
                <a:blipFill>
                  <a:blip r:embed="rId14"/>
                  <a:stretch>
                    <a:fillRect b="-6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BC95D17D-ED38-4E60-8EE3-CBAD238FA759}"/>
                    </a:ext>
                  </a:extLst>
                </p:cNvPr>
                <p:cNvSpPr txBox="1"/>
                <p:nvPr/>
              </p:nvSpPr>
              <p:spPr>
                <a:xfrm>
                  <a:off x="7061336" y="6471131"/>
                  <a:ext cx="456559" cy="3066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𝑑</m:t>
                            </m:r>
                          </m:e>
                          <m:sub>
                            <m:r>
                              <a:rPr lang="en-AU" sz="1600" b="0" i="1" smtClean="0">
                                <a:latin typeface="Cambria Math" panose="02040503050406030204" pitchFamily="18" charset="0"/>
                              </a:rPr>
                              <m:t>𝐵</m:t>
                            </m:r>
                            <m:r>
                              <a:rPr lang="en-AU" sz="1600" b="0" i="1" smtClean="0">
                                <a:latin typeface="Cambria Math" panose="02040503050406030204" pitchFamily="18" charset="0"/>
                              </a:rPr>
                              <m:t>−1</m:t>
                            </m:r>
                          </m:sub>
                        </m:sSub>
                      </m:oMath>
                    </m:oMathPara>
                  </a14:m>
                  <a:endParaRPr lang="en-AU" sz="1600" dirty="0"/>
                </a:p>
              </p:txBody>
            </p:sp>
          </mc:Choice>
          <mc:Fallback xmlns="">
            <p:sp>
              <p:nvSpPr>
                <p:cNvPr id="59" name="TextBox 58">
                  <a:extLst>
                    <a:ext uri="{FF2B5EF4-FFF2-40B4-BE49-F238E27FC236}">
                      <a16:creationId xmlns:a16="http://schemas.microsoft.com/office/drawing/2014/main" id="{C254D6A4-940C-4A6A-A411-82570F77768C}"/>
                    </a:ext>
                  </a:extLst>
                </p:cNvPr>
                <p:cNvSpPr txBox="1">
                  <a:spLocks noRot="1" noChangeAspect="1" noMove="1" noResize="1" noEditPoints="1" noAdjustHandles="1" noChangeArrowheads="1" noChangeShapeType="1" noTextEdit="1"/>
                </p:cNvSpPr>
                <p:nvPr/>
              </p:nvSpPr>
              <p:spPr>
                <a:xfrm>
                  <a:off x="7061336" y="6471131"/>
                  <a:ext cx="456559" cy="306680"/>
                </a:xfrm>
                <a:prstGeom prst="rect">
                  <a:avLst/>
                </a:prstGeom>
                <a:blipFill>
                  <a:blip r:embed="rId15"/>
                  <a:stretch>
                    <a:fillRect r="-21333" b="-6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D0D6BB8-C92A-488A-B056-61395CB16166}"/>
                    </a:ext>
                  </a:extLst>
                </p:cNvPr>
                <p:cNvSpPr txBox="1"/>
                <p:nvPr/>
              </p:nvSpPr>
              <p:spPr>
                <a:xfrm>
                  <a:off x="7690982" y="6480194"/>
                  <a:ext cx="456559" cy="3066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𝑑</m:t>
                            </m:r>
                          </m:e>
                          <m:sub>
                            <m:r>
                              <a:rPr lang="en-AU" sz="1600" b="0" i="1" smtClean="0">
                                <a:latin typeface="Cambria Math" panose="02040503050406030204" pitchFamily="18" charset="0"/>
                              </a:rPr>
                              <m:t>𝐵</m:t>
                            </m:r>
                          </m:sub>
                        </m:sSub>
                      </m:oMath>
                    </m:oMathPara>
                  </a14:m>
                  <a:endParaRPr lang="en-AU" sz="1600" dirty="0"/>
                </a:p>
              </p:txBody>
            </p:sp>
          </mc:Choice>
          <mc:Fallback xmlns="">
            <p:sp>
              <p:nvSpPr>
                <p:cNvPr id="60" name="TextBox 59">
                  <a:extLst>
                    <a:ext uri="{FF2B5EF4-FFF2-40B4-BE49-F238E27FC236}">
                      <a16:creationId xmlns:a16="http://schemas.microsoft.com/office/drawing/2014/main" id="{3A098A1E-A957-48AC-A0DC-C8BDAC0B9BE0}"/>
                    </a:ext>
                  </a:extLst>
                </p:cNvPr>
                <p:cNvSpPr txBox="1">
                  <a:spLocks noRot="1" noChangeAspect="1" noMove="1" noResize="1" noEditPoints="1" noAdjustHandles="1" noChangeArrowheads="1" noChangeShapeType="1" noTextEdit="1"/>
                </p:cNvSpPr>
                <p:nvPr/>
              </p:nvSpPr>
              <p:spPr>
                <a:xfrm>
                  <a:off x="7690982" y="6480194"/>
                  <a:ext cx="456559" cy="306680"/>
                </a:xfrm>
                <a:prstGeom prst="rect">
                  <a:avLst/>
                </a:prstGeom>
                <a:blipFill>
                  <a:blip r:embed="rId16"/>
                  <a:stretch>
                    <a:fillRect b="-8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C3271A9E-B555-4142-8948-3A489AC4B33A}"/>
                    </a:ext>
                  </a:extLst>
                </p:cNvPr>
                <p:cNvSpPr txBox="1"/>
                <p:nvPr/>
              </p:nvSpPr>
              <p:spPr>
                <a:xfrm>
                  <a:off x="5376978" y="6454895"/>
                  <a:ext cx="1051743" cy="3345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ea typeface="Cambria Math" panose="02040503050406030204" pitchFamily="18" charset="0"/>
                          </a:rPr>
                          <m:t>⋯</m:t>
                        </m:r>
                      </m:oMath>
                    </m:oMathPara>
                  </a14:m>
                  <a:endParaRPr lang="en-AU" dirty="0"/>
                </a:p>
              </p:txBody>
            </p:sp>
          </mc:Choice>
          <mc:Fallback xmlns="">
            <p:sp>
              <p:nvSpPr>
                <p:cNvPr id="61" name="TextBox 60">
                  <a:extLst>
                    <a:ext uri="{FF2B5EF4-FFF2-40B4-BE49-F238E27FC236}">
                      <a16:creationId xmlns:a16="http://schemas.microsoft.com/office/drawing/2014/main" id="{97A12710-66DF-4914-B928-B02861F2104C}"/>
                    </a:ext>
                  </a:extLst>
                </p:cNvPr>
                <p:cNvSpPr txBox="1">
                  <a:spLocks noRot="1" noChangeAspect="1" noMove="1" noResize="1" noEditPoints="1" noAdjustHandles="1" noChangeArrowheads="1" noChangeShapeType="1" noTextEdit="1"/>
                </p:cNvSpPr>
                <p:nvPr/>
              </p:nvSpPr>
              <p:spPr>
                <a:xfrm>
                  <a:off x="5376978" y="6454895"/>
                  <a:ext cx="1051743" cy="334560"/>
                </a:xfrm>
                <a:prstGeom prst="rect">
                  <a:avLst/>
                </a:prstGeom>
                <a:blipFill>
                  <a:blip r:embed="rId17"/>
                  <a:stretch>
                    <a:fillRect/>
                  </a:stretch>
                </a:blipFill>
              </p:spPr>
              <p:txBody>
                <a:bodyPr/>
                <a:lstStyle/>
                <a:p>
                  <a:r>
                    <a:rPr lang="en-AU">
                      <a:noFill/>
                    </a:rPr>
                    <a:t> </a:t>
                  </a:r>
                </a:p>
              </p:txBody>
            </p:sp>
          </mc:Fallback>
        </mc:AlternateContent>
        <p:sp>
          <p:nvSpPr>
            <p:cNvPr id="65" name="TextBox 64">
              <a:extLst>
                <a:ext uri="{FF2B5EF4-FFF2-40B4-BE49-F238E27FC236}">
                  <a16:creationId xmlns:a16="http://schemas.microsoft.com/office/drawing/2014/main" id="{A9CC7355-4A5A-49BC-8C52-64615C9398F7}"/>
                </a:ext>
              </a:extLst>
            </p:cNvPr>
            <p:cNvSpPr txBox="1"/>
            <p:nvPr/>
          </p:nvSpPr>
          <p:spPr>
            <a:xfrm>
              <a:off x="1764491" y="6103373"/>
              <a:ext cx="1734563" cy="306680"/>
            </a:xfrm>
            <a:prstGeom prst="rect">
              <a:avLst/>
            </a:prstGeom>
            <a:noFill/>
          </p:spPr>
          <p:txBody>
            <a:bodyPr wrap="square" rtlCol="0">
              <a:spAutoFit/>
            </a:bodyPr>
            <a:lstStyle/>
            <a:p>
              <a:pPr algn="r"/>
              <a:r>
                <a:rPr lang="en-AU" sz="1600" dirty="0">
                  <a:solidFill>
                    <a:srgbClr val="C00000"/>
                  </a:solidFill>
                </a:rPr>
                <a:t>Data space</a:t>
              </a: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BBD72736-09B7-4EC3-BFDD-20A8E705358B}"/>
                    </a:ext>
                  </a:extLst>
                </p:cNvPr>
                <p:cNvSpPr txBox="1"/>
                <p:nvPr/>
              </p:nvSpPr>
              <p:spPr>
                <a:xfrm>
                  <a:off x="1304522" y="3788990"/>
                  <a:ext cx="2450510" cy="9031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AU" sz="1600" i="1" smtClean="0">
                                <a:latin typeface="Cambria Math" panose="02040503050406030204" pitchFamily="18" charset="0"/>
                              </a:rPr>
                            </m:ctrlPr>
                          </m:naryPr>
                          <m:sub>
                            <m:r>
                              <m:rPr>
                                <m:brk m:alnAt="7"/>
                              </m:rPr>
                              <a:rPr lang="en-AU" sz="1600" b="0" i="1" smtClean="0">
                                <a:latin typeface="Cambria Math" panose="02040503050406030204" pitchFamily="18" charset="0"/>
                              </a:rPr>
                              <m:t>𝑏</m:t>
                            </m:r>
                            <m:r>
                              <a:rPr lang="en-AU" sz="1600" b="0" i="1" smtClean="0">
                                <a:latin typeface="Cambria Math" panose="02040503050406030204" pitchFamily="18" charset="0"/>
                              </a:rPr>
                              <m:t>≤</m:t>
                            </m:r>
                            <m:r>
                              <a:rPr lang="en-AU" sz="1600" b="0" i="1" smtClean="0">
                                <a:latin typeface="Cambria Math" panose="02040503050406030204" pitchFamily="18" charset="0"/>
                              </a:rPr>
                              <m:t>𝐵</m:t>
                            </m:r>
                            <m:r>
                              <a:rPr lang="en-AU" sz="1600" b="0" i="1" smtClean="0">
                                <a:latin typeface="Cambria Math" panose="02040503050406030204" pitchFamily="18" charset="0"/>
                              </a:rPr>
                              <m:t>/4</m:t>
                            </m:r>
                          </m:sub>
                          <m:sup/>
                          <m:e>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𝑑</m:t>
                                </m:r>
                              </m:e>
                              <m:sub>
                                <m:r>
                                  <a:rPr lang="en-AU" sz="1600" b="0" i="1" smtClean="0">
                                    <a:latin typeface="Cambria Math" panose="02040503050406030204" pitchFamily="18" charset="0"/>
                                  </a:rPr>
                                  <m:t>𝑏</m:t>
                                </m:r>
                              </m:sub>
                            </m:sSub>
                          </m:e>
                        </m:nary>
                        <m:r>
                          <a:rPr lang="en-AU" sz="1600" b="0" i="1" smtClean="0">
                            <a:latin typeface="Cambria Math" panose="02040503050406030204" pitchFamily="18" charset="0"/>
                          </a:rPr>
                          <m:t> −</m:t>
                        </m:r>
                        <m:nary>
                          <m:naryPr>
                            <m:chr m:val="∑"/>
                            <m:supHide m:val="on"/>
                            <m:ctrlPr>
                              <a:rPr lang="en-AU" sz="1600" i="1">
                                <a:latin typeface="Cambria Math" panose="02040503050406030204" pitchFamily="18" charset="0"/>
                              </a:rPr>
                            </m:ctrlPr>
                          </m:naryPr>
                          <m:sub>
                            <m:r>
                              <a:rPr lang="en-AU" sz="1600" b="0" i="1" smtClean="0">
                                <a:latin typeface="Cambria Math" panose="02040503050406030204" pitchFamily="18" charset="0"/>
                              </a:rPr>
                              <m:t>𝐵</m:t>
                            </m:r>
                            <m:r>
                              <a:rPr lang="en-AU" sz="1600" b="0" i="1" smtClean="0">
                                <a:latin typeface="Cambria Math" panose="02040503050406030204" pitchFamily="18" charset="0"/>
                              </a:rPr>
                              <m:t>/4&lt;</m:t>
                            </m:r>
                            <m:r>
                              <a:rPr lang="en-AU" sz="1600" b="0" i="1" smtClean="0">
                                <a:latin typeface="Cambria Math" panose="02040503050406030204" pitchFamily="18" charset="0"/>
                              </a:rPr>
                              <m:t>𝑏</m:t>
                            </m:r>
                            <m:r>
                              <a:rPr lang="en-AU" sz="1600" b="0" i="1" smtClean="0">
                                <a:latin typeface="Cambria Math" panose="02040503050406030204" pitchFamily="18" charset="0"/>
                              </a:rPr>
                              <m:t>≤</m:t>
                            </m:r>
                            <m:r>
                              <a:rPr lang="en-AU" sz="1600" b="0" i="1" smtClean="0">
                                <a:latin typeface="Cambria Math" panose="02040503050406030204" pitchFamily="18" charset="0"/>
                              </a:rPr>
                              <m:t>𝐵</m:t>
                            </m:r>
                            <m:r>
                              <a:rPr lang="en-AU" sz="1600" b="0" i="1" smtClean="0">
                                <a:latin typeface="Cambria Math" panose="02040503050406030204" pitchFamily="18" charset="0"/>
                              </a:rPr>
                              <m:t>/2</m:t>
                            </m:r>
                          </m:sub>
                          <m:sup/>
                          <m:e>
                            <m:sSub>
                              <m:sSubPr>
                                <m:ctrlPr>
                                  <a:rPr lang="en-AU" sz="1600" i="1">
                                    <a:latin typeface="Cambria Math" panose="02040503050406030204" pitchFamily="18" charset="0"/>
                                  </a:rPr>
                                </m:ctrlPr>
                              </m:sSubPr>
                              <m:e>
                                <m:r>
                                  <a:rPr lang="en-AU" sz="1600" i="1">
                                    <a:latin typeface="Cambria Math" panose="02040503050406030204" pitchFamily="18" charset="0"/>
                                  </a:rPr>
                                  <m:t>𝑑</m:t>
                                </m:r>
                              </m:e>
                              <m:sub>
                                <m:r>
                                  <a:rPr lang="en-AU" sz="1600" i="1">
                                    <a:latin typeface="Cambria Math" panose="02040503050406030204" pitchFamily="18" charset="0"/>
                                  </a:rPr>
                                  <m:t>𝑏</m:t>
                                </m:r>
                              </m:sub>
                            </m:sSub>
                          </m:e>
                        </m:nary>
                      </m:oMath>
                    </m:oMathPara>
                  </a14:m>
                  <a:endParaRPr lang="en-AU" sz="1600" dirty="0"/>
                </a:p>
                <a:p>
                  <a:endParaRPr lang="en-AU" sz="1600" dirty="0"/>
                </a:p>
              </p:txBody>
            </p:sp>
          </mc:Choice>
          <mc:Fallback xmlns="">
            <p:sp>
              <p:nvSpPr>
                <p:cNvPr id="63" name="TextBox 62">
                  <a:extLst>
                    <a:ext uri="{FF2B5EF4-FFF2-40B4-BE49-F238E27FC236}">
                      <a16:creationId xmlns:a16="http://schemas.microsoft.com/office/drawing/2014/main" id="{D5323A7B-99CD-429E-A052-2DBCE0D3A3E4}"/>
                    </a:ext>
                  </a:extLst>
                </p:cNvPr>
                <p:cNvSpPr txBox="1">
                  <a:spLocks noRot="1" noChangeAspect="1" noMove="1" noResize="1" noEditPoints="1" noAdjustHandles="1" noChangeArrowheads="1" noChangeShapeType="1" noTextEdit="1"/>
                </p:cNvSpPr>
                <p:nvPr/>
              </p:nvSpPr>
              <p:spPr>
                <a:xfrm>
                  <a:off x="1304522" y="3788990"/>
                  <a:ext cx="2450510" cy="903138"/>
                </a:xfrm>
                <a:prstGeom prst="rect">
                  <a:avLst/>
                </a:prstGeom>
                <a:blipFill>
                  <a:blip r:embed="rId1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8B9EAC2-C12B-43B3-9FE2-D00940248FE3}"/>
                    </a:ext>
                  </a:extLst>
                </p:cNvPr>
                <p:cNvSpPr txBox="1"/>
                <p:nvPr/>
              </p:nvSpPr>
              <p:spPr>
                <a:xfrm>
                  <a:off x="8060418" y="3799901"/>
                  <a:ext cx="2771593" cy="9031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AU" sz="1600" i="1" smtClean="0">
                                <a:latin typeface="Cambria Math" panose="02040503050406030204" pitchFamily="18" charset="0"/>
                              </a:rPr>
                            </m:ctrlPr>
                          </m:naryPr>
                          <m:sub>
                            <m:r>
                              <a:rPr lang="en-AU" sz="1600" b="0" i="1" smtClean="0">
                                <a:latin typeface="Cambria Math" panose="02040503050406030204" pitchFamily="18" charset="0"/>
                              </a:rPr>
                              <m:t>𝐵</m:t>
                            </m:r>
                            <m:r>
                              <a:rPr lang="en-AU" sz="1600" b="0" i="1" smtClean="0">
                                <a:latin typeface="Cambria Math" panose="02040503050406030204" pitchFamily="18" charset="0"/>
                              </a:rPr>
                              <m:t>/2&lt;</m:t>
                            </m:r>
                            <m:r>
                              <a:rPr lang="en-AU" sz="1600" b="0" i="1" smtClean="0">
                                <a:latin typeface="Cambria Math" panose="02040503050406030204" pitchFamily="18" charset="0"/>
                              </a:rPr>
                              <m:t>𝑏</m:t>
                            </m:r>
                            <m:r>
                              <a:rPr lang="en-AU" sz="1600" b="0" i="1" smtClean="0">
                                <a:latin typeface="Cambria Math" panose="02040503050406030204" pitchFamily="18" charset="0"/>
                              </a:rPr>
                              <m:t>≤3</m:t>
                            </m:r>
                            <m:r>
                              <a:rPr lang="en-AU" sz="1600" b="0" i="1" smtClean="0">
                                <a:latin typeface="Cambria Math" panose="02040503050406030204" pitchFamily="18" charset="0"/>
                              </a:rPr>
                              <m:t>𝐵</m:t>
                            </m:r>
                            <m:r>
                              <a:rPr lang="en-AU" sz="1600" b="0" i="1" smtClean="0">
                                <a:latin typeface="Cambria Math" panose="02040503050406030204" pitchFamily="18" charset="0"/>
                              </a:rPr>
                              <m:t>/4</m:t>
                            </m:r>
                          </m:sub>
                          <m:sup/>
                          <m:e>
                            <m:sSub>
                              <m:sSubPr>
                                <m:ctrlPr>
                                  <a:rPr lang="en-AU" sz="1600" i="1">
                                    <a:latin typeface="Cambria Math" panose="02040503050406030204" pitchFamily="18" charset="0"/>
                                  </a:rPr>
                                </m:ctrlPr>
                              </m:sSubPr>
                              <m:e>
                                <m:r>
                                  <a:rPr lang="en-AU" sz="1600" i="1">
                                    <a:latin typeface="Cambria Math" panose="02040503050406030204" pitchFamily="18" charset="0"/>
                                  </a:rPr>
                                  <m:t>𝑑</m:t>
                                </m:r>
                              </m:e>
                              <m:sub>
                                <m:r>
                                  <a:rPr lang="en-AU" sz="1600" i="1">
                                    <a:latin typeface="Cambria Math" panose="02040503050406030204" pitchFamily="18" charset="0"/>
                                  </a:rPr>
                                  <m:t>𝑏</m:t>
                                </m:r>
                              </m:sub>
                            </m:sSub>
                          </m:e>
                        </m:nary>
                        <m:r>
                          <a:rPr lang="en-AU" sz="1600" b="0" i="1" smtClean="0">
                            <a:latin typeface="Cambria Math" panose="02040503050406030204" pitchFamily="18" charset="0"/>
                          </a:rPr>
                          <m:t>−</m:t>
                        </m:r>
                        <m:nary>
                          <m:naryPr>
                            <m:chr m:val="∑"/>
                            <m:supHide m:val="on"/>
                            <m:ctrlPr>
                              <a:rPr lang="en-AU" sz="1600" i="1">
                                <a:latin typeface="Cambria Math" panose="02040503050406030204" pitchFamily="18" charset="0"/>
                              </a:rPr>
                            </m:ctrlPr>
                          </m:naryPr>
                          <m:sub>
                            <m:r>
                              <a:rPr lang="en-AU" sz="1600" b="0" i="1" smtClean="0">
                                <a:latin typeface="Cambria Math" panose="02040503050406030204" pitchFamily="18" charset="0"/>
                              </a:rPr>
                              <m:t>3</m:t>
                            </m:r>
                            <m:r>
                              <a:rPr lang="en-AU" sz="1600" i="1">
                                <a:latin typeface="Cambria Math" panose="02040503050406030204" pitchFamily="18" charset="0"/>
                              </a:rPr>
                              <m:t>𝐵</m:t>
                            </m:r>
                            <m:r>
                              <a:rPr lang="en-AU" sz="1600" i="1">
                                <a:latin typeface="Cambria Math" panose="02040503050406030204" pitchFamily="18" charset="0"/>
                              </a:rPr>
                              <m:t>/4&lt;</m:t>
                            </m:r>
                            <m:r>
                              <a:rPr lang="en-AU" sz="1600" i="1">
                                <a:latin typeface="Cambria Math" panose="02040503050406030204" pitchFamily="18" charset="0"/>
                              </a:rPr>
                              <m:t>𝑏</m:t>
                            </m:r>
                            <m:r>
                              <a:rPr lang="en-AU" sz="1600" i="1">
                                <a:latin typeface="Cambria Math" panose="02040503050406030204" pitchFamily="18" charset="0"/>
                              </a:rPr>
                              <m:t>≤</m:t>
                            </m:r>
                            <m:r>
                              <a:rPr lang="en-AU" sz="1600" i="1">
                                <a:latin typeface="Cambria Math" panose="02040503050406030204" pitchFamily="18" charset="0"/>
                              </a:rPr>
                              <m:t>𝐵</m:t>
                            </m:r>
                          </m:sub>
                          <m:sup/>
                          <m:e>
                            <m:sSub>
                              <m:sSubPr>
                                <m:ctrlPr>
                                  <a:rPr lang="en-AU" sz="1600" i="1">
                                    <a:latin typeface="Cambria Math" panose="02040503050406030204" pitchFamily="18" charset="0"/>
                                  </a:rPr>
                                </m:ctrlPr>
                              </m:sSubPr>
                              <m:e>
                                <m:r>
                                  <a:rPr lang="en-AU" sz="1600" i="1">
                                    <a:latin typeface="Cambria Math" panose="02040503050406030204" pitchFamily="18" charset="0"/>
                                  </a:rPr>
                                  <m:t>𝑑</m:t>
                                </m:r>
                              </m:e>
                              <m:sub>
                                <m:r>
                                  <a:rPr lang="en-AU" sz="1600" i="1">
                                    <a:latin typeface="Cambria Math" panose="02040503050406030204" pitchFamily="18" charset="0"/>
                                  </a:rPr>
                                  <m:t>𝑏</m:t>
                                </m:r>
                              </m:sub>
                            </m:sSub>
                          </m:e>
                        </m:nary>
                      </m:oMath>
                    </m:oMathPara>
                  </a14:m>
                  <a:endParaRPr lang="en-AU" sz="1600" dirty="0"/>
                </a:p>
                <a:p>
                  <a:endParaRPr lang="en-AU" sz="1600" dirty="0"/>
                </a:p>
              </p:txBody>
            </p:sp>
          </mc:Choice>
          <mc:Fallback xmlns="">
            <p:sp>
              <p:nvSpPr>
                <p:cNvPr id="64" name="TextBox 63">
                  <a:extLst>
                    <a:ext uri="{FF2B5EF4-FFF2-40B4-BE49-F238E27FC236}">
                      <a16:creationId xmlns:a16="http://schemas.microsoft.com/office/drawing/2014/main" id="{7719D5CD-F329-47EE-97B1-3C445BB9FB93}"/>
                    </a:ext>
                  </a:extLst>
                </p:cNvPr>
                <p:cNvSpPr txBox="1">
                  <a:spLocks noRot="1" noChangeAspect="1" noMove="1" noResize="1" noEditPoints="1" noAdjustHandles="1" noChangeArrowheads="1" noChangeShapeType="1" noTextEdit="1"/>
                </p:cNvSpPr>
                <p:nvPr/>
              </p:nvSpPr>
              <p:spPr>
                <a:xfrm>
                  <a:off x="8060418" y="3799901"/>
                  <a:ext cx="2771593" cy="903138"/>
                </a:xfrm>
                <a:prstGeom prst="rect">
                  <a:avLst/>
                </a:prstGeom>
                <a:blipFill>
                  <a:blip r:embed="rId1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E2E9486B-2038-4EA4-AEDE-5E326029AD85}"/>
                    </a:ext>
                  </a:extLst>
                </p:cNvPr>
                <p:cNvSpPr txBox="1"/>
                <p:nvPr/>
              </p:nvSpPr>
              <p:spPr>
                <a:xfrm>
                  <a:off x="7918419" y="3127733"/>
                  <a:ext cx="2771593" cy="6522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AU" sz="1600" i="1" smtClean="0">
                                <a:latin typeface="Cambria Math" panose="02040503050406030204" pitchFamily="18" charset="0"/>
                              </a:rPr>
                            </m:ctrlPr>
                          </m:naryPr>
                          <m:sub>
                            <m:r>
                              <a:rPr lang="en-AU" sz="1600" b="0" i="1" smtClean="0">
                                <a:latin typeface="Cambria Math" panose="02040503050406030204" pitchFamily="18" charset="0"/>
                              </a:rPr>
                              <m:t>𝑏</m:t>
                            </m:r>
                            <m:r>
                              <a:rPr lang="en-AU" sz="1600" b="0" i="1" smtClean="0">
                                <a:latin typeface="Cambria Math" panose="02040503050406030204" pitchFamily="18" charset="0"/>
                              </a:rPr>
                              <m:t>≤</m:t>
                            </m:r>
                            <m:r>
                              <a:rPr lang="en-AU" sz="1600" b="0" i="1" smtClean="0">
                                <a:latin typeface="Cambria Math" panose="02040503050406030204" pitchFamily="18" charset="0"/>
                              </a:rPr>
                              <m:t>𝐵</m:t>
                            </m:r>
                            <m:r>
                              <a:rPr lang="en-AU" sz="1600" b="0" i="1" smtClean="0">
                                <a:latin typeface="Cambria Math" panose="02040503050406030204" pitchFamily="18" charset="0"/>
                              </a:rPr>
                              <m:t>/2</m:t>
                            </m:r>
                          </m:sub>
                          <m:sup/>
                          <m:e>
                            <m:sSub>
                              <m:sSubPr>
                                <m:ctrlPr>
                                  <a:rPr lang="en-AU" sz="1600" i="1">
                                    <a:latin typeface="Cambria Math" panose="02040503050406030204" pitchFamily="18" charset="0"/>
                                  </a:rPr>
                                </m:ctrlPr>
                              </m:sSubPr>
                              <m:e>
                                <m:r>
                                  <a:rPr lang="en-AU" sz="1600" i="1">
                                    <a:latin typeface="Cambria Math" panose="02040503050406030204" pitchFamily="18" charset="0"/>
                                  </a:rPr>
                                  <m:t>𝑑</m:t>
                                </m:r>
                              </m:e>
                              <m:sub>
                                <m:r>
                                  <a:rPr lang="en-AU" sz="1600" i="1">
                                    <a:latin typeface="Cambria Math" panose="02040503050406030204" pitchFamily="18" charset="0"/>
                                  </a:rPr>
                                  <m:t>𝑏</m:t>
                                </m:r>
                              </m:sub>
                            </m:sSub>
                          </m:e>
                        </m:nary>
                        <m:r>
                          <a:rPr lang="en-AU" sz="1600" b="0" i="1" smtClean="0">
                            <a:latin typeface="Cambria Math" panose="02040503050406030204" pitchFamily="18" charset="0"/>
                          </a:rPr>
                          <m:t>−</m:t>
                        </m:r>
                        <m:nary>
                          <m:naryPr>
                            <m:chr m:val="∑"/>
                            <m:supHide m:val="on"/>
                            <m:ctrlPr>
                              <a:rPr lang="en-AU" sz="1600" i="1">
                                <a:latin typeface="Cambria Math" panose="02040503050406030204" pitchFamily="18" charset="0"/>
                              </a:rPr>
                            </m:ctrlPr>
                          </m:naryPr>
                          <m:sub>
                            <m:r>
                              <a:rPr lang="en-AU" sz="1600" i="1">
                                <a:latin typeface="Cambria Math" panose="02040503050406030204" pitchFamily="18" charset="0"/>
                              </a:rPr>
                              <m:t>𝑏</m:t>
                            </m:r>
                            <m:r>
                              <a:rPr lang="en-AU" sz="1600" b="0" i="1" smtClean="0">
                                <a:latin typeface="Cambria Math" panose="02040503050406030204" pitchFamily="18" charset="0"/>
                              </a:rPr>
                              <m:t>&gt;</m:t>
                            </m:r>
                            <m:r>
                              <a:rPr lang="en-AU" sz="1600" i="1">
                                <a:latin typeface="Cambria Math" panose="02040503050406030204" pitchFamily="18" charset="0"/>
                              </a:rPr>
                              <m:t>𝐵</m:t>
                            </m:r>
                            <m:r>
                              <a:rPr lang="en-AU" sz="1600" b="0" i="1" smtClean="0">
                                <a:latin typeface="Cambria Math" panose="02040503050406030204" pitchFamily="18" charset="0"/>
                              </a:rPr>
                              <m:t>/2</m:t>
                            </m:r>
                          </m:sub>
                          <m:sup/>
                          <m:e>
                            <m:sSub>
                              <m:sSubPr>
                                <m:ctrlPr>
                                  <a:rPr lang="en-AU" sz="1600" i="1">
                                    <a:latin typeface="Cambria Math" panose="02040503050406030204" pitchFamily="18" charset="0"/>
                                  </a:rPr>
                                </m:ctrlPr>
                              </m:sSubPr>
                              <m:e>
                                <m:r>
                                  <a:rPr lang="en-AU" sz="1600" i="1">
                                    <a:latin typeface="Cambria Math" panose="02040503050406030204" pitchFamily="18" charset="0"/>
                                  </a:rPr>
                                  <m:t>𝑑</m:t>
                                </m:r>
                              </m:e>
                              <m:sub>
                                <m:r>
                                  <a:rPr lang="en-AU" sz="1600" i="1">
                                    <a:latin typeface="Cambria Math" panose="02040503050406030204" pitchFamily="18" charset="0"/>
                                  </a:rPr>
                                  <m:t>𝑏</m:t>
                                </m:r>
                              </m:sub>
                            </m:sSub>
                          </m:e>
                        </m:nary>
                      </m:oMath>
                    </m:oMathPara>
                  </a14:m>
                  <a:endParaRPr lang="en-AU" sz="1600" dirty="0"/>
                </a:p>
              </p:txBody>
            </p:sp>
          </mc:Choice>
          <mc:Fallback xmlns="">
            <p:sp>
              <p:nvSpPr>
                <p:cNvPr id="65" name="TextBox 64">
                  <a:extLst>
                    <a:ext uri="{FF2B5EF4-FFF2-40B4-BE49-F238E27FC236}">
                      <a16:creationId xmlns:a16="http://schemas.microsoft.com/office/drawing/2014/main" id="{97EB24E6-6785-4861-B231-629DACD99821}"/>
                    </a:ext>
                  </a:extLst>
                </p:cNvPr>
                <p:cNvSpPr txBox="1">
                  <a:spLocks noRot="1" noChangeAspect="1" noMove="1" noResize="1" noEditPoints="1" noAdjustHandles="1" noChangeArrowheads="1" noChangeShapeType="1" noTextEdit="1"/>
                </p:cNvSpPr>
                <p:nvPr/>
              </p:nvSpPr>
              <p:spPr>
                <a:xfrm>
                  <a:off x="7918419" y="3127733"/>
                  <a:ext cx="2771593" cy="652218"/>
                </a:xfrm>
                <a:prstGeom prst="rect">
                  <a:avLst/>
                </a:prstGeom>
                <a:blipFill>
                  <a:blip r:embed="rId20"/>
                  <a:stretch>
                    <a:fillRect b="-280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013893C8-8315-451C-BCFB-E2D11BED1872}"/>
                    </a:ext>
                  </a:extLst>
                </p:cNvPr>
                <p:cNvSpPr txBox="1"/>
                <p:nvPr/>
              </p:nvSpPr>
              <p:spPr>
                <a:xfrm>
                  <a:off x="7929006" y="2380712"/>
                  <a:ext cx="1759149" cy="7107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AU" sz="1600" i="1" smtClean="0">
                                <a:latin typeface="Cambria Math" panose="02040503050406030204" pitchFamily="18" charset="0"/>
                              </a:rPr>
                            </m:ctrlPr>
                          </m:naryPr>
                          <m:sub>
                            <m:r>
                              <m:rPr>
                                <m:brk m:alnAt="23"/>
                              </m:rPr>
                              <a:rPr lang="en-AU" sz="1600" b="0" i="1" smtClean="0">
                                <a:latin typeface="Cambria Math" panose="02040503050406030204" pitchFamily="18" charset="0"/>
                              </a:rPr>
                              <m:t>𝑏</m:t>
                            </m:r>
                            <m:r>
                              <a:rPr lang="en-AU" sz="1600" b="0" i="1" smtClean="0">
                                <a:latin typeface="Cambria Math" panose="02040503050406030204" pitchFamily="18" charset="0"/>
                              </a:rPr>
                              <m:t>=1</m:t>
                            </m:r>
                          </m:sub>
                          <m:sup>
                            <m:r>
                              <a:rPr lang="en-AU" sz="1600" b="0" i="1" smtClean="0">
                                <a:latin typeface="Cambria Math" panose="02040503050406030204" pitchFamily="18" charset="0"/>
                              </a:rPr>
                              <m:t>𝐵</m:t>
                            </m:r>
                          </m:sup>
                          <m:e>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𝑑</m:t>
                                </m:r>
                              </m:e>
                              <m:sub>
                                <m:r>
                                  <a:rPr lang="en-AU" sz="1600" b="0" i="1" smtClean="0">
                                    <a:latin typeface="Cambria Math" panose="02040503050406030204" pitchFamily="18" charset="0"/>
                                  </a:rPr>
                                  <m:t>𝑏</m:t>
                                </m:r>
                              </m:sub>
                            </m:sSub>
                          </m:e>
                        </m:nary>
                      </m:oMath>
                    </m:oMathPara>
                  </a14:m>
                  <a:endParaRPr lang="en-AU" sz="1600" dirty="0"/>
                </a:p>
              </p:txBody>
            </p:sp>
          </mc:Choice>
          <mc:Fallback xmlns="">
            <p:sp>
              <p:nvSpPr>
                <p:cNvPr id="66" name="TextBox 65">
                  <a:extLst>
                    <a:ext uri="{FF2B5EF4-FFF2-40B4-BE49-F238E27FC236}">
                      <a16:creationId xmlns:a16="http://schemas.microsoft.com/office/drawing/2014/main" id="{8D33900D-F63B-46DE-9398-D744198201C9}"/>
                    </a:ext>
                  </a:extLst>
                </p:cNvPr>
                <p:cNvSpPr txBox="1">
                  <a:spLocks noRot="1" noChangeAspect="1" noMove="1" noResize="1" noEditPoints="1" noAdjustHandles="1" noChangeArrowheads="1" noChangeShapeType="1" noTextEdit="1"/>
                </p:cNvSpPr>
                <p:nvPr/>
              </p:nvSpPr>
              <p:spPr>
                <a:xfrm>
                  <a:off x="7929006" y="2380712"/>
                  <a:ext cx="1759149" cy="710766"/>
                </a:xfrm>
                <a:prstGeom prst="rect">
                  <a:avLst/>
                </a:prstGeom>
                <a:blipFill>
                  <a:blip r:embed="rId21"/>
                  <a:stretch>
                    <a:fillRect b="-4310"/>
                  </a:stretch>
                </a:blipFill>
              </p:spPr>
              <p:txBody>
                <a:bodyPr/>
                <a:lstStyle/>
                <a:p>
                  <a:r>
                    <a:rPr lang="en-AU">
                      <a:noFill/>
                    </a:rPr>
                    <a:t> </a:t>
                  </a:r>
                </a:p>
              </p:txBody>
            </p:sp>
          </mc:Fallback>
        </mc:AlternateContent>
        <p:sp>
          <p:nvSpPr>
            <p:cNvPr id="70" name="Left Brace 69">
              <a:extLst>
                <a:ext uri="{FF2B5EF4-FFF2-40B4-BE49-F238E27FC236}">
                  <a16:creationId xmlns:a16="http://schemas.microsoft.com/office/drawing/2014/main" id="{164277EE-17B9-45EE-8D68-5AFD6B696533}"/>
                </a:ext>
              </a:extLst>
            </p:cNvPr>
            <p:cNvSpPr/>
            <p:nvPr/>
          </p:nvSpPr>
          <p:spPr>
            <a:xfrm>
              <a:off x="1305311" y="2458720"/>
              <a:ext cx="169194" cy="3316496"/>
            </a:xfrm>
            <a:prstGeom prst="leftBrace">
              <a:avLst>
                <a:gd name="adj1" fmla="val 98297"/>
                <a:gd name="adj2" fmla="val 50000"/>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sz="1600"/>
            </a:p>
          </p:txBody>
        </p:sp>
        <p:sp>
          <p:nvSpPr>
            <p:cNvPr id="71" name="TextBox 70">
              <a:extLst>
                <a:ext uri="{FF2B5EF4-FFF2-40B4-BE49-F238E27FC236}">
                  <a16:creationId xmlns:a16="http://schemas.microsoft.com/office/drawing/2014/main" id="{693B04AB-84C7-4B7F-88B2-A3FED3248E34}"/>
                </a:ext>
              </a:extLst>
            </p:cNvPr>
            <p:cNvSpPr txBox="1"/>
            <p:nvPr/>
          </p:nvSpPr>
          <p:spPr>
            <a:xfrm>
              <a:off x="-28465" y="3690596"/>
              <a:ext cx="1296956" cy="830997"/>
            </a:xfrm>
            <a:prstGeom prst="rect">
              <a:avLst/>
            </a:prstGeom>
            <a:noFill/>
          </p:spPr>
          <p:txBody>
            <a:bodyPr wrap="square" rtlCol="0">
              <a:spAutoFit/>
            </a:bodyPr>
            <a:lstStyle/>
            <a:p>
              <a:pPr algn="r"/>
              <a:r>
                <a:rPr lang="en-AU" sz="1600" dirty="0">
                  <a:solidFill>
                    <a:schemeClr val="accent1">
                      <a:lumMod val="75000"/>
                    </a:schemeClr>
                  </a:solidFill>
                </a:rPr>
                <a:t>(Multiscale) Wavelet space</a:t>
              </a:r>
            </a:p>
          </p:txBody>
        </p:sp>
      </p:grpSp>
      <p:sp>
        <p:nvSpPr>
          <p:cNvPr id="77" name="Title 1">
            <a:extLst>
              <a:ext uri="{FF2B5EF4-FFF2-40B4-BE49-F238E27FC236}">
                <a16:creationId xmlns:a16="http://schemas.microsoft.com/office/drawing/2014/main" id="{D2D22DE4-9F93-4D54-BB99-0BB8160C1774}"/>
              </a:ext>
            </a:extLst>
          </p:cNvPr>
          <p:cNvSpPr>
            <a:spLocks noGrp="1"/>
          </p:cNvSpPr>
          <p:nvPr>
            <p:ph type="title"/>
          </p:nvPr>
        </p:nvSpPr>
        <p:spPr>
          <a:xfrm>
            <a:off x="838199" y="365125"/>
            <a:ext cx="10798629" cy="1325563"/>
          </a:xfrm>
        </p:spPr>
        <p:txBody>
          <a:bodyPr>
            <a:normAutofit/>
          </a:bodyPr>
          <a:lstStyle/>
          <a:p>
            <a:r>
              <a:rPr lang="en-AU" dirty="0"/>
              <a:t>An intro to Wavelets – </a:t>
            </a:r>
            <a:r>
              <a:rPr lang="en-AU" dirty="0" err="1"/>
              <a:t>Haar</a:t>
            </a:r>
            <a:r>
              <a:rPr lang="en-AU" dirty="0"/>
              <a:t> Wavelet Transform</a:t>
            </a:r>
          </a:p>
        </p:txBody>
      </p:sp>
    </p:spTree>
    <p:extLst>
      <p:ext uri="{BB962C8B-B14F-4D97-AF65-F5344CB8AC3E}">
        <p14:creationId xmlns:p14="http://schemas.microsoft.com/office/powerpoint/2010/main" val="43453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FE4A69-1ED4-4981-971E-BFB5391D28D8}"/>
              </a:ext>
            </a:extLst>
          </p:cNvPr>
          <p:cNvSpPr>
            <a:spLocks noGrp="1"/>
          </p:cNvSpPr>
          <p:nvPr>
            <p:ph type="title"/>
          </p:nvPr>
        </p:nvSpPr>
        <p:spPr/>
        <p:txBody>
          <a:bodyPr/>
          <a:lstStyle/>
          <a:p>
            <a:r>
              <a:rPr lang="en-AU" dirty="0"/>
              <a:t>Motivation</a:t>
            </a:r>
          </a:p>
        </p:txBody>
      </p:sp>
      <p:sp>
        <p:nvSpPr>
          <p:cNvPr id="5" name="Subtitle 4">
            <a:extLst>
              <a:ext uri="{FF2B5EF4-FFF2-40B4-BE49-F238E27FC236}">
                <a16:creationId xmlns:a16="http://schemas.microsoft.com/office/drawing/2014/main" id="{FFD7E5AF-7052-48DE-86A4-F60813C671AB}"/>
              </a:ext>
            </a:extLst>
          </p:cNvPr>
          <p:cNvSpPr>
            <a:spLocks noGrp="1"/>
          </p:cNvSpPr>
          <p:nvPr>
            <p:ph type="body" idx="1"/>
          </p:nvPr>
        </p:nvSpPr>
        <p:spPr/>
        <p:txBody>
          <a:bodyPr/>
          <a:lstStyle/>
          <a:p>
            <a:r>
              <a:rPr lang="en-AU" dirty="0"/>
              <a:t>Genotypes, phenotypes, sequencing</a:t>
            </a:r>
          </a:p>
        </p:txBody>
      </p:sp>
    </p:spTree>
    <p:extLst>
      <p:ext uri="{BB962C8B-B14F-4D97-AF65-F5344CB8AC3E}">
        <p14:creationId xmlns:p14="http://schemas.microsoft.com/office/powerpoint/2010/main" val="2467490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p:txBody>
          <a:bodyPr>
            <a:normAutofit/>
          </a:bodyPr>
          <a:lstStyle/>
          <a:p>
            <a:r>
              <a:rPr lang="en-AU" dirty="0"/>
              <a:t>Transform data into the Wavelet space</a:t>
            </a:r>
          </a:p>
        </p:txBody>
      </p:sp>
      <p:sp>
        <p:nvSpPr>
          <p:cNvPr id="37" name="TextBox 36">
            <a:extLst>
              <a:ext uri="{FF2B5EF4-FFF2-40B4-BE49-F238E27FC236}">
                <a16:creationId xmlns:a16="http://schemas.microsoft.com/office/drawing/2014/main" id="{308E2762-7510-4CAF-A2C2-1328F89590B1}"/>
              </a:ext>
            </a:extLst>
          </p:cNvPr>
          <p:cNvSpPr txBox="1"/>
          <p:nvPr/>
        </p:nvSpPr>
        <p:spPr>
          <a:xfrm>
            <a:off x="1932996" y="1603664"/>
            <a:ext cx="1526795" cy="400110"/>
          </a:xfrm>
          <a:prstGeom prst="rect">
            <a:avLst/>
          </a:prstGeom>
          <a:noFill/>
        </p:spPr>
        <p:txBody>
          <a:bodyPr wrap="square" rtlCol="0">
            <a:spAutoFit/>
          </a:bodyPr>
          <a:lstStyle/>
          <a:p>
            <a:pPr algn="ctr"/>
            <a:r>
              <a:rPr lang="en-AU" sz="2000" u="sng" dirty="0">
                <a:solidFill>
                  <a:srgbClr val="C00000"/>
                </a:solidFill>
              </a:rPr>
              <a:t>Data space</a:t>
            </a:r>
          </a:p>
        </p:txBody>
      </p:sp>
      <p:pic>
        <p:nvPicPr>
          <p:cNvPr id="11" name="Picture 10" descr="ch2_high_signal_wc.pdf - Adobe Acrobat Reader DC">
            <a:extLst>
              <a:ext uri="{FF2B5EF4-FFF2-40B4-BE49-F238E27FC236}">
                <a16:creationId xmlns:a16="http://schemas.microsoft.com/office/drawing/2014/main" id="{B19392E7-BB85-4594-81B4-75320AF9BFBA}"/>
              </a:ext>
            </a:extLst>
          </p:cNvPr>
          <p:cNvPicPr>
            <a:picLocks noChangeAspect="1"/>
          </p:cNvPicPr>
          <p:nvPr/>
        </p:nvPicPr>
        <p:blipFill rotWithShape="1">
          <a:blip r:embed="rId3">
            <a:extLst>
              <a:ext uri="{28A0092B-C50C-407E-A947-70E740481C1C}">
                <a14:useLocalDpi xmlns:a14="http://schemas.microsoft.com/office/drawing/2010/main" val="0"/>
              </a:ext>
            </a:extLst>
          </a:blip>
          <a:srcRect l="19167" t="23427" r="26333" b="1310"/>
          <a:stretch/>
        </p:blipFill>
        <p:spPr>
          <a:xfrm>
            <a:off x="6175565" y="2095691"/>
            <a:ext cx="5934369" cy="4397184"/>
          </a:xfrm>
          <a:prstGeom prst="rect">
            <a:avLst/>
          </a:prstGeom>
        </p:spPr>
      </p:pic>
      <p:pic>
        <p:nvPicPr>
          <p:cNvPr id="13" name="Picture 12" descr="ch2_high_signal_seq.pdf - Adobe Acrobat Reader DC">
            <a:extLst>
              <a:ext uri="{FF2B5EF4-FFF2-40B4-BE49-F238E27FC236}">
                <a16:creationId xmlns:a16="http://schemas.microsoft.com/office/drawing/2014/main" id="{A30F9AD8-141D-4330-86AA-0C7CC02DFFA1}"/>
              </a:ext>
            </a:extLst>
          </p:cNvPr>
          <p:cNvPicPr>
            <a:picLocks noChangeAspect="1"/>
          </p:cNvPicPr>
          <p:nvPr/>
        </p:nvPicPr>
        <p:blipFill rotWithShape="1">
          <a:blip r:embed="rId4">
            <a:extLst>
              <a:ext uri="{28A0092B-C50C-407E-A947-70E740481C1C}">
                <a14:useLocalDpi xmlns:a14="http://schemas.microsoft.com/office/drawing/2010/main" val="0"/>
              </a:ext>
            </a:extLst>
          </a:blip>
          <a:srcRect l="30584" t="46350" r="36734" b="29073"/>
          <a:stretch/>
        </p:blipFill>
        <p:spPr>
          <a:xfrm>
            <a:off x="153186" y="2283337"/>
            <a:ext cx="5086416" cy="2052321"/>
          </a:xfrm>
          <a:prstGeom prst="rect">
            <a:avLst/>
          </a:prstGeom>
        </p:spPr>
      </p:pic>
      <p:sp>
        <p:nvSpPr>
          <p:cNvPr id="48" name="TextBox 47">
            <a:extLst>
              <a:ext uri="{FF2B5EF4-FFF2-40B4-BE49-F238E27FC236}">
                <a16:creationId xmlns:a16="http://schemas.microsoft.com/office/drawing/2014/main" id="{8AF1A8D7-4A9F-4DF0-8B45-F68506B2EEE8}"/>
              </a:ext>
            </a:extLst>
          </p:cNvPr>
          <p:cNvSpPr txBox="1"/>
          <p:nvPr/>
        </p:nvSpPr>
        <p:spPr>
          <a:xfrm>
            <a:off x="7843520" y="1603664"/>
            <a:ext cx="3195320" cy="400110"/>
          </a:xfrm>
          <a:prstGeom prst="rect">
            <a:avLst/>
          </a:prstGeom>
          <a:noFill/>
        </p:spPr>
        <p:txBody>
          <a:bodyPr wrap="square" rtlCol="0">
            <a:spAutoFit/>
          </a:bodyPr>
          <a:lstStyle/>
          <a:p>
            <a:pPr algn="ctr"/>
            <a:r>
              <a:rPr lang="en-AU" sz="2000" u="sng" dirty="0">
                <a:solidFill>
                  <a:schemeClr val="accent5">
                    <a:lumMod val="75000"/>
                  </a:schemeClr>
                </a:solidFill>
              </a:rPr>
              <a:t>Wavelet space</a:t>
            </a:r>
          </a:p>
        </p:txBody>
      </p:sp>
      <p:sp>
        <p:nvSpPr>
          <p:cNvPr id="49" name="Arrow: Right 48">
            <a:extLst>
              <a:ext uri="{FF2B5EF4-FFF2-40B4-BE49-F238E27FC236}">
                <a16:creationId xmlns:a16="http://schemas.microsoft.com/office/drawing/2014/main" id="{E344854F-5F69-4F1E-B34E-C5317DC13AE7}"/>
              </a:ext>
            </a:extLst>
          </p:cNvPr>
          <p:cNvSpPr/>
          <p:nvPr/>
        </p:nvSpPr>
        <p:spPr>
          <a:xfrm>
            <a:off x="5426309" y="3194272"/>
            <a:ext cx="466491" cy="304016"/>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CE582E4D-B678-422E-BB85-0D78406C7B34}"/>
              </a:ext>
            </a:extLst>
          </p:cNvPr>
          <p:cNvSpPr/>
          <p:nvPr/>
        </p:nvSpPr>
        <p:spPr>
          <a:xfrm>
            <a:off x="2722880" y="2808680"/>
            <a:ext cx="508000" cy="8928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DFBE1B20-2CE5-4738-8E14-AB31793959C5}"/>
              </a:ext>
            </a:extLst>
          </p:cNvPr>
          <p:cNvSpPr/>
          <p:nvPr/>
        </p:nvSpPr>
        <p:spPr>
          <a:xfrm>
            <a:off x="9203709" y="2515873"/>
            <a:ext cx="417811" cy="31330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8AA6661-8F37-4093-A40B-2C6BF64743D4}"/>
                  </a:ext>
                </a:extLst>
              </p:cNvPr>
              <p:cNvSpPr txBox="1"/>
              <p:nvPr/>
            </p:nvSpPr>
            <p:spPr>
              <a:xfrm>
                <a:off x="952986" y="4676718"/>
                <a:ext cx="4754598" cy="1077218"/>
              </a:xfrm>
              <a:prstGeom prst="rect">
                <a:avLst/>
              </a:prstGeom>
              <a:noFill/>
            </p:spPr>
            <p:txBody>
              <a:bodyPr wrap="square" rtlCol="0">
                <a:spAutoFit/>
              </a:bodyPr>
              <a:lstStyle/>
              <a:p>
                <a:pPr algn="ctr"/>
                <a:r>
                  <a:rPr lang="en-AU" sz="2400" b="1" dirty="0"/>
                  <a:t>Wavelet transform</a:t>
                </a:r>
              </a:p>
              <a:p>
                <a:pPr marL="285750" indent="-285750">
                  <a:buFont typeface="Arial" panose="020B0604020202020204" pitchFamily="34" charset="0"/>
                  <a:buChar char="•"/>
                </a:pPr>
                <a:r>
                  <a:rPr lang="en-AU" sz="2000" dirty="0"/>
                  <a:t>Data space </a:t>
                </a:r>
                <a14:m>
                  <m:oMath xmlns:m="http://schemas.openxmlformats.org/officeDocument/2006/math">
                    <m:r>
                      <a:rPr lang="en-AU" sz="2000" i="1">
                        <a:latin typeface="Cambria Math" panose="02040503050406030204" pitchFamily="18" charset="0"/>
                      </a:rPr>
                      <m:t>↔</m:t>
                    </m:r>
                  </m:oMath>
                </a14:m>
                <a:r>
                  <a:rPr lang="en-AU" sz="2000" dirty="0">
                    <a:sym typeface="Wingdings" panose="05000000000000000000" pitchFamily="2" charset="2"/>
                  </a:rPr>
                  <a:t> wavelet space is linear, 1:1</a:t>
                </a:r>
              </a:p>
              <a:p>
                <a:pPr marL="285750" indent="-285750">
                  <a:buFont typeface="Arial" panose="020B0604020202020204" pitchFamily="34" charset="0"/>
                  <a:buChar char="•"/>
                </a:pPr>
                <a:r>
                  <a:rPr lang="en-AU" sz="2000" dirty="0"/>
                  <a:t>Sparsity in wavelet space</a:t>
                </a:r>
              </a:p>
            </p:txBody>
          </p:sp>
        </mc:Choice>
        <mc:Fallback xmlns="">
          <p:sp>
            <p:nvSpPr>
              <p:cNvPr id="10" name="TextBox 9">
                <a:extLst>
                  <a:ext uri="{FF2B5EF4-FFF2-40B4-BE49-F238E27FC236}">
                    <a16:creationId xmlns:a16="http://schemas.microsoft.com/office/drawing/2014/main" id="{48AA6661-8F37-4093-A40B-2C6BF64743D4}"/>
                  </a:ext>
                </a:extLst>
              </p:cNvPr>
              <p:cNvSpPr txBox="1">
                <a:spLocks noRot="1" noChangeAspect="1" noMove="1" noResize="1" noEditPoints="1" noAdjustHandles="1" noChangeArrowheads="1" noChangeShapeType="1" noTextEdit="1"/>
              </p:cNvSpPr>
              <p:nvPr/>
            </p:nvSpPr>
            <p:spPr>
              <a:xfrm>
                <a:off x="952986" y="4676718"/>
                <a:ext cx="4754598" cy="1077218"/>
              </a:xfrm>
              <a:prstGeom prst="rect">
                <a:avLst/>
              </a:prstGeom>
              <a:blipFill>
                <a:blip r:embed="rId5"/>
                <a:stretch>
                  <a:fillRect l="-1154" t="-4520" b="-9040"/>
                </a:stretch>
              </a:blipFill>
            </p:spPr>
            <p:txBody>
              <a:bodyPr/>
              <a:lstStyle/>
              <a:p>
                <a:r>
                  <a:rPr lang="en-AU">
                    <a:noFill/>
                  </a:rPr>
                  <a:t> </a:t>
                </a:r>
              </a:p>
            </p:txBody>
          </p:sp>
        </mc:Fallback>
      </mc:AlternateContent>
      <p:pic>
        <p:nvPicPr>
          <p:cNvPr id="14" name="Picture 13">
            <a:extLst>
              <a:ext uri="{FF2B5EF4-FFF2-40B4-BE49-F238E27FC236}">
                <a16:creationId xmlns:a16="http://schemas.microsoft.com/office/drawing/2014/main" id="{FECDA3E6-CE36-4238-9F61-6F8114AD561C}"/>
              </a:ext>
            </a:extLst>
          </p:cNvPr>
          <p:cNvPicPr>
            <a:picLocks noChangeAspect="1"/>
          </p:cNvPicPr>
          <p:nvPr/>
        </p:nvPicPr>
        <p:blipFill>
          <a:blip r:embed="rId6"/>
          <a:stretch>
            <a:fillRect/>
          </a:stretch>
        </p:blipFill>
        <p:spPr>
          <a:xfrm>
            <a:off x="949266" y="4473380"/>
            <a:ext cx="4708670" cy="2195503"/>
          </a:xfrm>
          <a:prstGeom prst="rect">
            <a:avLst/>
          </a:prstGeom>
        </p:spPr>
      </p:pic>
    </p:spTree>
    <p:extLst>
      <p:ext uri="{BB962C8B-B14F-4D97-AF65-F5344CB8AC3E}">
        <p14:creationId xmlns:p14="http://schemas.microsoft.com/office/powerpoint/2010/main" val="125214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0FD318F-8202-43FA-9FCE-D67B113953D1}"/>
                  </a:ext>
                </a:extLst>
              </p:cNvPr>
              <p:cNvSpPr txBox="1"/>
              <p:nvPr/>
            </p:nvSpPr>
            <p:spPr>
              <a:xfrm>
                <a:off x="4947808" y="1717963"/>
                <a:ext cx="6539341" cy="4247317"/>
              </a:xfrm>
              <a:prstGeom prst="rect">
                <a:avLst/>
              </a:prstGeom>
              <a:noFill/>
            </p:spPr>
            <p:txBody>
              <a:bodyPr wrap="square" rtlCol="0">
                <a:spAutoFit/>
              </a:bodyPr>
              <a:lstStyle/>
              <a:p>
                <a:pPr>
                  <a:spcAft>
                    <a:spcPts val="600"/>
                  </a:spcAft>
                </a:pPr>
                <a:r>
                  <a:rPr lang="en-AU" sz="2000" dirty="0"/>
                  <a:t>Model at each </a:t>
                </a:r>
                <a14:m>
                  <m:oMath xmlns:m="http://schemas.openxmlformats.org/officeDocument/2006/math">
                    <m:r>
                      <a:rPr lang="en-AU" sz="2000" b="0" i="1" smtClean="0">
                        <a:latin typeface="Cambria Math" panose="02040503050406030204" pitchFamily="18" charset="0"/>
                      </a:rPr>
                      <m:t>𝑠</m:t>
                    </m:r>
                    <m:r>
                      <a:rPr lang="en-AU" sz="2000" b="0" i="1" smtClean="0">
                        <a:latin typeface="Cambria Math" panose="02040503050406030204" pitchFamily="18" charset="0"/>
                      </a:rPr>
                      <m:t>,</m:t>
                    </m:r>
                    <m:r>
                      <a:rPr lang="en-AU" sz="2000" b="0" i="1" smtClean="0">
                        <a:latin typeface="Cambria Math" panose="02040503050406030204" pitchFamily="18" charset="0"/>
                      </a:rPr>
                      <m:t>𝑙</m:t>
                    </m:r>
                  </m:oMath>
                </a14:m>
                <a:r>
                  <a:rPr lang="en-AU" sz="2000" dirty="0"/>
                  <a:t>:</a:t>
                </a:r>
              </a:p>
              <a:p>
                <a:pPr>
                  <a:spcAft>
                    <a:spcPts val="600"/>
                  </a:spcAft>
                </a:pPr>
                <a:endParaRPr lang="en-AU" sz="2000" dirty="0"/>
              </a:p>
              <a:p>
                <a:pPr>
                  <a:spcAft>
                    <a:spcPts val="600"/>
                  </a:spcAft>
                </a:pPr>
                <a:endParaRPr lang="en-AU" sz="2000" dirty="0"/>
              </a:p>
              <a:p>
                <a:pPr>
                  <a:spcAft>
                    <a:spcPts val="600"/>
                  </a:spcAft>
                </a:pPr>
                <a:endParaRPr lang="en-AU" sz="2000" dirty="0"/>
              </a:p>
              <a:p>
                <a:pPr>
                  <a:spcAft>
                    <a:spcPts val="600"/>
                  </a:spcAft>
                </a:pPr>
                <a:r>
                  <a:rPr lang="en-AU" sz="2000" dirty="0"/>
                  <a:t>Effect size:</a:t>
                </a:r>
              </a:p>
              <a:p>
                <a:pPr>
                  <a:spcAft>
                    <a:spcPts val="600"/>
                  </a:spcAft>
                </a:pPr>
                <a:endParaRPr lang="en-AU" sz="2000" dirty="0"/>
              </a:p>
              <a:p>
                <a:pPr>
                  <a:spcAft>
                    <a:spcPts val="600"/>
                  </a:spcAft>
                </a:pPr>
                <a:endParaRPr lang="en-AU" sz="2000" dirty="0"/>
              </a:p>
              <a:p>
                <a:pPr>
                  <a:spcAft>
                    <a:spcPts val="600"/>
                  </a:spcAft>
                </a:pPr>
                <a:endParaRPr lang="en-AU" sz="2000" dirty="0"/>
              </a:p>
              <a:p>
                <a:pPr>
                  <a:spcAft>
                    <a:spcPts val="600"/>
                  </a:spcAft>
                </a:pPr>
                <a:endParaRPr lang="en-AU" sz="2000" dirty="0"/>
              </a:p>
              <a:p>
                <a:pPr>
                  <a:spcAft>
                    <a:spcPts val="600"/>
                  </a:spcAft>
                </a:pPr>
                <a:endParaRPr lang="en-AU" sz="2000" dirty="0"/>
              </a:p>
              <a:p>
                <a:pPr marL="285750" indent="-285750">
                  <a:spcAft>
                    <a:spcPts val="600"/>
                  </a:spcAft>
                  <a:buFont typeface="Arial" panose="020B0604020202020204" pitchFamily="34" charset="0"/>
                  <a:buChar char="•"/>
                </a:pPr>
                <a14:m>
                  <m:oMath xmlns:m="http://schemas.openxmlformats.org/officeDocument/2006/math">
                    <m:r>
                      <a:rPr lang="en-AU" sz="2000" b="0" i="1" smtClean="0">
                        <a:latin typeface="Cambria Math" panose="02040503050406030204" pitchFamily="18" charset="0"/>
                      </a:rPr>
                      <m:t>𝜋</m:t>
                    </m:r>
                  </m:oMath>
                </a14:m>
                <a:r>
                  <a:rPr lang="en-AU" sz="2000" dirty="0"/>
                  <a:t> estimated using Empirical Bayes (EB) approach</a:t>
                </a:r>
              </a:p>
            </p:txBody>
          </p:sp>
        </mc:Choice>
        <mc:Fallback xmlns="">
          <p:sp>
            <p:nvSpPr>
              <p:cNvPr id="5" name="TextBox 4">
                <a:extLst>
                  <a:ext uri="{FF2B5EF4-FFF2-40B4-BE49-F238E27FC236}">
                    <a16:creationId xmlns:a16="http://schemas.microsoft.com/office/drawing/2014/main" id="{F0FD318F-8202-43FA-9FCE-D67B113953D1}"/>
                  </a:ext>
                </a:extLst>
              </p:cNvPr>
              <p:cNvSpPr txBox="1">
                <a:spLocks noRot="1" noChangeAspect="1" noMove="1" noResize="1" noEditPoints="1" noAdjustHandles="1" noChangeArrowheads="1" noChangeShapeType="1" noTextEdit="1"/>
              </p:cNvSpPr>
              <p:nvPr/>
            </p:nvSpPr>
            <p:spPr>
              <a:xfrm>
                <a:off x="4947808" y="1717963"/>
                <a:ext cx="6539341" cy="4247317"/>
              </a:xfrm>
              <a:prstGeom prst="rect">
                <a:avLst/>
              </a:prstGeom>
              <a:blipFill>
                <a:blip r:embed="rId3"/>
                <a:stretch>
                  <a:fillRect l="-1026" t="-861" b="-1578"/>
                </a:stretch>
              </a:blipFill>
            </p:spPr>
            <p:txBody>
              <a:bodyPr/>
              <a:lstStyle/>
              <a:p>
                <a:r>
                  <a:rPr lang="en-AU">
                    <a:noFill/>
                  </a:rPr>
                  <a:t> </a:t>
                </a:r>
              </a:p>
            </p:txBody>
          </p:sp>
        </mc:Fallback>
      </mc:AlternateContent>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a:xfrm>
            <a:off x="838200" y="365125"/>
            <a:ext cx="10515600" cy="1325563"/>
          </a:xfrm>
        </p:spPr>
        <p:txBody>
          <a:bodyPr>
            <a:normAutofit/>
          </a:bodyPr>
          <a:lstStyle/>
          <a:p>
            <a:r>
              <a:rPr lang="en-AU" dirty="0"/>
              <a:t>Model the WCs at each scale, location</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59F977F-34D2-447D-A7B7-0EE6EB0E1B46}"/>
                  </a:ext>
                </a:extLst>
              </p:cNvPr>
              <p:cNvSpPr txBox="1"/>
              <p:nvPr/>
            </p:nvSpPr>
            <p:spPr>
              <a:xfrm>
                <a:off x="2262979" y="2258887"/>
                <a:ext cx="928766" cy="2989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𝑦</m:t>
                          </m:r>
                        </m:e>
                        <m:sub>
                          <m:r>
                            <a:rPr lang="en-AU" sz="1600" b="0" i="1" smtClean="0">
                              <a:latin typeface="Cambria Math" panose="02040503050406030204" pitchFamily="18" charset="0"/>
                            </a:rPr>
                            <m:t>01</m:t>
                          </m:r>
                        </m:sub>
                      </m:sSub>
                    </m:oMath>
                  </m:oMathPara>
                </a14:m>
                <a:endParaRPr lang="en-AU" sz="1600" dirty="0"/>
              </a:p>
            </p:txBody>
          </p:sp>
        </mc:Choice>
        <mc:Fallback xmlns="">
          <p:sp>
            <p:nvSpPr>
              <p:cNvPr id="31" name="TextBox 30">
                <a:extLst>
                  <a:ext uri="{FF2B5EF4-FFF2-40B4-BE49-F238E27FC236}">
                    <a16:creationId xmlns:a16="http://schemas.microsoft.com/office/drawing/2014/main" id="{459F977F-34D2-447D-A7B7-0EE6EB0E1B46}"/>
                  </a:ext>
                </a:extLst>
              </p:cNvPr>
              <p:cNvSpPr txBox="1">
                <a:spLocks noRot="1" noChangeAspect="1" noMove="1" noResize="1" noEditPoints="1" noAdjustHandles="1" noChangeArrowheads="1" noChangeShapeType="1" noTextEdit="1"/>
              </p:cNvSpPr>
              <p:nvPr/>
            </p:nvSpPr>
            <p:spPr>
              <a:xfrm>
                <a:off x="2262979" y="2258887"/>
                <a:ext cx="928766" cy="298968"/>
              </a:xfrm>
              <a:prstGeom prst="rect">
                <a:avLst/>
              </a:prstGeom>
              <a:blipFill>
                <a:blip r:embed="rId4"/>
                <a:stretch>
                  <a:fillRect b="-1632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F2CC4CC-D721-403C-A0F6-C64A161DD8B8}"/>
                  </a:ext>
                </a:extLst>
              </p:cNvPr>
              <p:cNvSpPr txBox="1"/>
              <p:nvPr/>
            </p:nvSpPr>
            <p:spPr>
              <a:xfrm>
                <a:off x="2269946" y="2839752"/>
                <a:ext cx="928766" cy="2989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𝑦</m:t>
                          </m:r>
                        </m:e>
                        <m:sub>
                          <m:r>
                            <a:rPr lang="en-AU" sz="1600" b="0" i="1" smtClean="0">
                              <a:latin typeface="Cambria Math" panose="02040503050406030204" pitchFamily="18" charset="0"/>
                            </a:rPr>
                            <m:t>11</m:t>
                          </m:r>
                        </m:sub>
                      </m:sSub>
                    </m:oMath>
                  </m:oMathPara>
                </a14:m>
                <a:endParaRPr lang="en-AU" sz="1600" dirty="0"/>
              </a:p>
            </p:txBody>
          </p:sp>
        </mc:Choice>
        <mc:Fallback xmlns="">
          <p:sp>
            <p:nvSpPr>
              <p:cNvPr id="32" name="TextBox 31">
                <a:extLst>
                  <a:ext uri="{FF2B5EF4-FFF2-40B4-BE49-F238E27FC236}">
                    <a16:creationId xmlns:a16="http://schemas.microsoft.com/office/drawing/2014/main" id="{0F2CC4CC-D721-403C-A0F6-C64A161DD8B8}"/>
                  </a:ext>
                </a:extLst>
              </p:cNvPr>
              <p:cNvSpPr txBox="1">
                <a:spLocks noRot="1" noChangeAspect="1" noMove="1" noResize="1" noEditPoints="1" noAdjustHandles="1" noChangeArrowheads="1" noChangeShapeType="1" noTextEdit="1"/>
              </p:cNvSpPr>
              <p:nvPr/>
            </p:nvSpPr>
            <p:spPr>
              <a:xfrm>
                <a:off x="2269946" y="2839752"/>
                <a:ext cx="928766" cy="298968"/>
              </a:xfrm>
              <a:prstGeom prst="rect">
                <a:avLst/>
              </a:prstGeom>
              <a:blipFill>
                <a:blip r:embed="rId5"/>
                <a:stretch>
                  <a:fillRect b="-1632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A46FA98-DB3D-49D6-9BA2-0AA2E53BFE2D}"/>
                  </a:ext>
                </a:extLst>
              </p:cNvPr>
              <p:cNvSpPr txBox="1"/>
              <p:nvPr/>
            </p:nvSpPr>
            <p:spPr>
              <a:xfrm>
                <a:off x="1258885" y="3425245"/>
                <a:ext cx="928766" cy="2989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𝑦</m:t>
                          </m:r>
                        </m:e>
                        <m:sub>
                          <m:r>
                            <a:rPr lang="en-AU" sz="1600" b="0" i="1" smtClean="0">
                              <a:latin typeface="Cambria Math" panose="02040503050406030204" pitchFamily="18" charset="0"/>
                            </a:rPr>
                            <m:t>21</m:t>
                          </m:r>
                        </m:sub>
                      </m:sSub>
                    </m:oMath>
                  </m:oMathPara>
                </a14:m>
                <a:endParaRPr lang="en-AU" sz="1600" dirty="0"/>
              </a:p>
            </p:txBody>
          </p:sp>
        </mc:Choice>
        <mc:Fallback xmlns="">
          <p:sp>
            <p:nvSpPr>
              <p:cNvPr id="33" name="TextBox 32">
                <a:extLst>
                  <a:ext uri="{FF2B5EF4-FFF2-40B4-BE49-F238E27FC236}">
                    <a16:creationId xmlns:a16="http://schemas.microsoft.com/office/drawing/2014/main" id="{1A46FA98-DB3D-49D6-9BA2-0AA2E53BFE2D}"/>
                  </a:ext>
                </a:extLst>
              </p:cNvPr>
              <p:cNvSpPr txBox="1">
                <a:spLocks noRot="1" noChangeAspect="1" noMove="1" noResize="1" noEditPoints="1" noAdjustHandles="1" noChangeArrowheads="1" noChangeShapeType="1" noTextEdit="1"/>
              </p:cNvSpPr>
              <p:nvPr/>
            </p:nvSpPr>
            <p:spPr>
              <a:xfrm>
                <a:off x="1258885" y="3425245"/>
                <a:ext cx="928766" cy="298968"/>
              </a:xfrm>
              <a:prstGeom prst="rect">
                <a:avLst/>
              </a:prstGeom>
              <a:blipFill>
                <a:blip r:embed="rId6"/>
                <a:stretch>
                  <a:fillRect b="-1632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7F4A00B-EA98-45FD-B753-362B05FC5200}"/>
                  </a:ext>
                </a:extLst>
              </p:cNvPr>
              <p:cNvSpPr txBox="1"/>
              <p:nvPr/>
            </p:nvSpPr>
            <p:spPr>
              <a:xfrm>
                <a:off x="3297347" y="3425245"/>
                <a:ext cx="928766" cy="3084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𝑦</m:t>
                          </m:r>
                        </m:e>
                        <m:sub>
                          <m:r>
                            <a:rPr lang="en-AU" sz="1600" b="0" i="1" smtClean="0">
                              <a:latin typeface="Cambria Math" panose="02040503050406030204" pitchFamily="18" charset="0"/>
                            </a:rPr>
                            <m:t>22</m:t>
                          </m:r>
                        </m:sub>
                      </m:sSub>
                    </m:oMath>
                  </m:oMathPara>
                </a14:m>
                <a:endParaRPr lang="en-AU" sz="1600" dirty="0"/>
              </a:p>
            </p:txBody>
          </p:sp>
        </mc:Choice>
        <mc:Fallback xmlns="">
          <p:sp>
            <p:nvSpPr>
              <p:cNvPr id="34" name="TextBox 33">
                <a:extLst>
                  <a:ext uri="{FF2B5EF4-FFF2-40B4-BE49-F238E27FC236}">
                    <a16:creationId xmlns:a16="http://schemas.microsoft.com/office/drawing/2014/main" id="{97F4A00B-EA98-45FD-B753-362B05FC5200}"/>
                  </a:ext>
                </a:extLst>
              </p:cNvPr>
              <p:cNvSpPr txBox="1">
                <a:spLocks noRot="1" noChangeAspect="1" noMove="1" noResize="1" noEditPoints="1" noAdjustHandles="1" noChangeArrowheads="1" noChangeShapeType="1" noTextEdit="1"/>
              </p:cNvSpPr>
              <p:nvPr/>
            </p:nvSpPr>
            <p:spPr>
              <a:xfrm>
                <a:off x="3297347" y="3425245"/>
                <a:ext cx="928766" cy="308480"/>
              </a:xfrm>
              <a:prstGeom prst="rect">
                <a:avLst/>
              </a:prstGeom>
              <a:blipFill>
                <a:blip r:embed="rId7"/>
                <a:stretch>
                  <a:fillRect b="-14000"/>
                </a:stretch>
              </a:blipFill>
            </p:spPr>
            <p:txBody>
              <a:bodyPr/>
              <a:lstStyle/>
              <a:p>
                <a:r>
                  <a:rPr lang="en-AU">
                    <a:noFill/>
                  </a:rPr>
                  <a:t> </a:t>
                </a:r>
              </a:p>
            </p:txBody>
          </p:sp>
        </mc:Fallback>
      </mc:AlternateContent>
      <p:sp>
        <p:nvSpPr>
          <p:cNvPr id="35" name="Rectangle 34">
            <a:extLst>
              <a:ext uri="{FF2B5EF4-FFF2-40B4-BE49-F238E27FC236}">
                <a16:creationId xmlns:a16="http://schemas.microsoft.com/office/drawing/2014/main" id="{8ADB02DC-F0F5-49F4-8F25-6B1D705ACA2F}"/>
              </a:ext>
            </a:extLst>
          </p:cNvPr>
          <p:cNvSpPr/>
          <p:nvPr/>
        </p:nvSpPr>
        <p:spPr>
          <a:xfrm>
            <a:off x="385755" y="2260967"/>
            <a:ext cx="4046550" cy="33612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p>
        </p:txBody>
      </p:sp>
      <p:sp>
        <p:nvSpPr>
          <p:cNvPr id="36" name="Rectangle 35">
            <a:extLst>
              <a:ext uri="{FF2B5EF4-FFF2-40B4-BE49-F238E27FC236}">
                <a16:creationId xmlns:a16="http://schemas.microsoft.com/office/drawing/2014/main" id="{9E50999B-67D1-4E3E-9F9C-4CB1DC05261B}"/>
              </a:ext>
            </a:extLst>
          </p:cNvPr>
          <p:cNvSpPr/>
          <p:nvPr/>
        </p:nvSpPr>
        <p:spPr>
          <a:xfrm>
            <a:off x="385755" y="2843531"/>
            <a:ext cx="4046066" cy="3369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p>
        </p:txBody>
      </p:sp>
      <p:sp>
        <p:nvSpPr>
          <p:cNvPr id="37" name="Rectangle 36">
            <a:extLst>
              <a:ext uri="{FF2B5EF4-FFF2-40B4-BE49-F238E27FC236}">
                <a16:creationId xmlns:a16="http://schemas.microsoft.com/office/drawing/2014/main" id="{FE89037D-9589-4D35-8870-E6168BEC8728}"/>
              </a:ext>
            </a:extLst>
          </p:cNvPr>
          <p:cNvSpPr/>
          <p:nvPr/>
        </p:nvSpPr>
        <p:spPr>
          <a:xfrm>
            <a:off x="376596" y="3425245"/>
            <a:ext cx="4046066" cy="3369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p>
        </p:txBody>
      </p:sp>
      <p:cxnSp>
        <p:nvCxnSpPr>
          <p:cNvPr id="38" name="Straight Connector 37">
            <a:extLst>
              <a:ext uri="{FF2B5EF4-FFF2-40B4-BE49-F238E27FC236}">
                <a16:creationId xmlns:a16="http://schemas.microsoft.com/office/drawing/2014/main" id="{541AA5B4-7FF0-460C-8355-83CADD0F3D83}"/>
              </a:ext>
            </a:extLst>
          </p:cNvPr>
          <p:cNvCxnSpPr>
            <a:stCxn id="37" idx="0"/>
            <a:endCxn id="37" idx="2"/>
          </p:cNvCxnSpPr>
          <p:nvPr/>
        </p:nvCxnSpPr>
        <p:spPr>
          <a:xfrm>
            <a:off x="2399628" y="3425245"/>
            <a:ext cx="0" cy="3369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363793B-627C-4E7D-A5DC-B5BC58473C0D}"/>
              </a:ext>
            </a:extLst>
          </p:cNvPr>
          <p:cNvSpPr/>
          <p:nvPr/>
        </p:nvSpPr>
        <p:spPr>
          <a:xfrm>
            <a:off x="376596" y="4462411"/>
            <a:ext cx="4046066" cy="3369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p>
        </p:txBody>
      </p:sp>
      <p:cxnSp>
        <p:nvCxnSpPr>
          <p:cNvPr id="40" name="Straight Connector 39">
            <a:extLst>
              <a:ext uri="{FF2B5EF4-FFF2-40B4-BE49-F238E27FC236}">
                <a16:creationId xmlns:a16="http://schemas.microsoft.com/office/drawing/2014/main" id="{8AA3473E-AA13-42E7-921A-75F185E537D3}"/>
              </a:ext>
            </a:extLst>
          </p:cNvPr>
          <p:cNvCxnSpPr>
            <a:stCxn id="39" idx="0"/>
            <a:endCxn id="39" idx="2"/>
          </p:cNvCxnSpPr>
          <p:nvPr/>
        </p:nvCxnSpPr>
        <p:spPr>
          <a:xfrm>
            <a:off x="2399628" y="4462411"/>
            <a:ext cx="0" cy="3369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060362D-8A7E-4776-9CB2-3DDA658F49D4}"/>
              </a:ext>
            </a:extLst>
          </p:cNvPr>
          <p:cNvCxnSpPr/>
          <p:nvPr/>
        </p:nvCxnSpPr>
        <p:spPr>
          <a:xfrm>
            <a:off x="1409692" y="4462411"/>
            <a:ext cx="0" cy="3369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47C265-CC14-46FB-8BE3-DF3C7DFE2CA1}"/>
              </a:ext>
            </a:extLst>
          </p:cNvPr>
          <p:cNvCxnSpPr/>
          <p:nvPr/>
        </p:nvCxnSpPr>
        <p:spPr>
          <a:xfrm>
            <a:off x="3404389" y="4462411"/>
            <a:ext cx="0" cy="3369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42FD097A-2A78-48BF-9EB3-6D656647D207}"/>
              </a:ext>
            </a:extLst>
          </p:cNvPr>
          <p:cNvSpPr/>
          <p:nvPr/>
        </p:nvSpPr>
        <p:spPr>
          <a:xfrm>
            <a:off x="3851815" y="4563440"/>
            <a:ext cx="143988" cy="143988"/>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77" name="Oval 76">
            <a:extLst>
              <a:ext uri="{FF2B5EF4-FFF2-40B4-BE49-F238E27FC236}">
                <a16:creationId xmlns:a16="http://schemas.microsoft.com/office/drawing/2014/main" id="{B4A414D0-5690-43D4-B44A-A9032A8BD628}"/>
              </a:ext>
            </a:extLst>
          </p:cNvPr>
          <p:cNvSpPr/>
          <p:nvPr/>
        </p:nvSpPr>
        <p:spPr>
          <a:xfrm>
            <a:off x="2852682" y="4558883"/>
            <a:ext cx="143988" cy="143988"/>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78" name="Oval 77">
            <a:extLst>
              <a:ext uri="{FF2B5EF4-FFF2-40B4-BE49-F238E27FC236}">
                <a16:creationId xmlns:a16="http://schemas.microsoft.com/office/drawing/2014/main" id="{694F6861-09C4-4AAA-A2E1-061DB898368B}"/>
              </a:ext>
            </a:extLst>
          </p:cNvPr>
          <p:cNvSpPr/>
          <p:nvPr/>
        </p:nvSpPr>
        <p:spPr>
          <a:xfrm>
            <a:off x="2335449" y="2357034"/>
            <a:ext cx="143988" cy="143988"/>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79" name="Oval 78">
            <a:extLst>
              <a:ext uri="{FF2B5EF4-FFF2-40B4-BE49-F238E27FC236}">
                <a16:creationId xmlns:a16="http://schemas.microsoft.com/office/drawing/2014/main" id="{4DF6B43A-FA42-4212-A9C1-B8CFD5A528B0}"/>
              </a:ext>
            </a:extLst>
          </p:cNvPr>
          <p:cNvSpPr/>
          <p:nvPr/>
        </p:nvSpPr>
        <p:spPr>
          <a:xfrm>
            <a:off x="2335449" y="2940003"/>
            <a:ext cx="143988" cy="143988"/>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80" name="Oval 79">
            <a:extLst>
              <a:ext uri="{FF2B5EF4-FFF2-40B4-BE49-F238E27FC236}">
                <a16:creationId xmlns:a16="http://schemas.microsoft.com/office/drawing/2014/main" id="{3C85FC18-B83A-4616-A711-D83EF7B0F194}"/>
              </a:ext>
            </a:extLst>
          </p:cNvPr>
          <p:cNvSpPr/>
          <p:nvPr/>
        </p:nvSpPr>
        <p:spPr>
          <a:xfrm>
            <a:off x="833694" y="4563440"/>
            <a:ext cx="143988" cy="143988"/>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81" name="Oval 80">
            <a:extLst>
              <a:ext uri="{FF2B5EF4-FFF2-40B4-BE49-F238E27FC236}">
                <a16:creationId xmlns:a16="http://schemas.microsoft.com/office/drawing/2014/main" id="{DC6C4D35-8D16-4A8D-8B0A-86778BCA2A10}"/>
              </a:ext>
            </a:extLst>
          </p:cNvPr>
          <p:cNvSpPr/>
          <p:nvPr/>
        </p:nvSpPr>
        <p:spPr>
          <a:xfrm>
            <a:off x="1841703" y="4563440"/>
            <a:ext cx="143988" cy="143988"/>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82" name="Oval 81">
            <a:extLst>
              <a:ext uri="{FF2B5EF4-FFF2-40B4-BE49-F238E27FC236}">
                <a16:creationId xmlns:a16="http://schemas.microsoft.com/office/drawing/2014/main" id="{9E3A722B-B96F-4922-96C8-19E36CC70FBF}"/>
              </a:ext>
            </a:extLst>
          </p:cNvPr>
          <p:cNvSpPr/>
          <p:nvPr/>
        </p:nvSpPr>
        <p:spPr>
          <a:xfrm>
            <a:off x="1316118" y="3519569"/>
            <a:ext cx="143988" cy="143988"/>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p:sp>
        <p:nvSpPr>
          <p:cNvPr id="83" name="Oval 82">
            <a:extLst>
              <a:ext uri="{FF2B5EF4-FFF2-40B4-BE49-F238E27FC236}">
                <a16:creationId xmlns:a16="http://schemas.microsoft.com/office/drawing/2014/main" id="{FB9BE52A-58C9-42D2-922B-1B6A27E52B5A}"/>
              </a:ext>
            </a:extLst>
          </p:cNvPr>
          <p:cNvSpPr/>
          <p:nvPr/>
        </p:nvSpPr>
        <p:spPr>
          <a:xfrm>
            <a:off x="3383695" y="3519569"/>
            <a:ext cx="143988" cy="143988"/>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sz="1600"/>
          </a:p>
        </p:txBody>
      </p: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6F1055CA-CE90-4F55-918F-DE6784527B08}"/>
                  </a:ext>
                </a:extLst>
              </p:cNvPr>
              <p:cNvSpPr txBox="1"/>
              <p:nvPr/>
            </p:nvSpPr>
            <p:spPr>
              <a:xfrm>
                <a:off x="2176542" y="3880398"/>
                <a:ext cx="940993" cy="295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  </m:t>
                      </m:r>
                      <m:r>
                        <a:rPr lang="en-AU" b="0" i="1" smtClean="0">
                          <a:latin typeface="Cambria Math" panose="02040503050406030204" pitchFamily="18" charset="0"/>
                        </a:rPr>
                        <m:t>𝑒𝑡𝑐</m:t>
                      </m:r>
                      <m:r>
                        <a:rPr lang="en-AU" b="0" i="1" smtClean="0">
                          <a:latin typeface="Cambria Math" panose="02040503050406030204" pitchFamily="18" charset="0"/>
                        </a:rPr>
                        <m:t>.</m:t>
                      </m:r>
                    </m:oMath>
                  </m:oMathPara>
                </a14:m>
                <a:endParaRPr lang="en-AU" dirty="0"/>
              </a:p>
            </p:txBody>
          </p:sp>
        </mc:Choice>
        <mc:Fallback xmlns="">
          <p:sp>
            <p:nvSpPr>
              <p:cNvPr id="90" name="TextBox 89">
                <a:extLst>
                  <a:ext uri="{FF2B5EF4-FFF2-40B4-BE49-F238E27FC236}">
                    <a16:creationId xmlns:a16="http://schemas.microsoft.com/office/drawing/2014/main" id="{6F1055CA-CE90-4F55-918F-DE6784527B08}"/>
                  </a:ext>
                </a:extLst>
              </p:cNvPr>
              <p:cNvSpPr txBox="1">
                <a:spLocks noRot="1" noChangeAspect="1" noMove="1" noResize="1" noEditPoints="1" noAdjustHandles="1" noChangeArrowheads="1" noChangeShapeType="1" noTextEdit="1"/>
              </p:cNvSpPr>
              <p:nvPr/>
            </p:nvSpPr>
            <p:spPr>
              <a:xfrm>
                <a:off x="2176542" y="3880398"/>
                <a:ext cx="940993" cy="295441"/>
              </a:xfrm>
              <a:prstGeom prst="rect">
                <a:avLst/>
              </a:prstGeom>
              <a:blipFill>
                <a:blip r:embed="rId8"/>
                <a:stretch>
                  <a:fillRect b="-1458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111FFD6E-DDEF-4B1F-A71F-F8D765D3A685}"/>
                  </a:ext>
                </a:extLst>
              </p:cNvPr>
              <p:cNvSpPr txBox="1"/>
              <p:nvPr/>
            </p:nvSpPr>
            <p:spPr>
              <a:xfrm>
                <a:off x="441305" y="4145812"/>
                <a:ext cx="928766" cy="2708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𝑑</m:t>
                          </m:r>
                        </m:e>
                        <m:sub>
                          <m:r>
                            <a:rPr lang="en-AU" sz="1600" b="0" i="1" smtClean="0">
                              <a:latin typeface="Cambria Math" panose="02040503050406030204" pitchFamily="18" charset="0"/>
                            </a:rPr>
                            <m:t>1</m:t>
                          </m:r>
                        </m:sub>
                      </m:sSub>
                      <m:r>
                        <a:rPr lang="en-AU" sz="1600" b="0" i="1" smtClean="0">
                          <a:latin typeface="Cambria Math" panose="02040503050406030204" pitchFamily="18" charset="0"/>
                        </a:rPr>
                        <m:t>−</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𝑑</m:t>
                          </m:r>
                        </m:e>
                        <m:sub>
                          <m:r>
                            <a:rPr lang="en-AU" sz="1600" b="0" i="1" smtClean="0">
                              <a:latin typeface="Cambria Math" panose="02040503050406030204" pitchFamily="18" charset="0"/>
                            </a:rPr>
                            <m:t>2</m:t>
                          </m:r>
                        </m:sub>
                      </m:sSub>
                    </m:oMath>
                  </m:oMathPara>
                </a14:m>
                <a:endParaRPr lang="en-AU" sz="1600" dirty="0"/>
              </a:p>
            </p:txBody>
          </p:sp>
        </mc:Choice>
        <mc:Fallback xmlns="">
          <p:sp>
            <p:nvSpPr>
              <p:cNvPr id="91" name="TextBox 90">
                <a:extLst>
                  <a:ext uri="{FF2B5EF4-FFF2-40B4-BE49-F238E27FC236}">
                    <a16:creationId xmlns:a16="http://schemas.microsoft.com/office/drawing/2014/main" id="{111FFD6E-DDEF-4B1F-A71F-F8D765D3A685}"/>
                  </a:ext>
                </a:extLst>
              </p:cNvPr>
              <p:cNvSpPr txBox="1">
                <a:spLocks noRot="1" noChangeAspect="1" noMove="1" noResize="1" noEditPoints="1" noAdjustHandles="1" noChangeArrowheads="1" noChangeShapeType="1" noTextEdit="1"/>
              </p:cNvSpPr>
              <p:nvPr/>
            </p:nvSpPr>
            <p:spPr>
              <a:xfrm>
                <a:off x="441305" y="4145812"/>
                <a:ext cx="928766" cy="270821"/>
              </a:xfrm>
              <a:prstGeom prst="rect">
                <a:avLst/>
              </a:prstGeom>
              <a:blipFill>
                <a:blip r:embed="rId9"/>
                <a:stretch>
                  <a:fillRect b="-20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6BCE2EFB-135E-42CE-865A-588DB688EE94}"/>
                  </a:ext>
                </a:extLst>
              </p:cNvPr>
              <p:cNvSpPr txBox="1"/>
              <p:nvPr/>
            </p:nvSpPr>
            <p:spPr>
              <a:xfrm>
                <a:off x="3263310" y="4148542"/>
                <a:ext cx="122904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𝑑</m:t>
                          </m:r>
                        </m:e>
                        <m:sub>
                          <m:r>
                            <a:rPr lang="en-AU" sz="1600" b="0" i="1" smtClean="0">
                              <a:latin typeface="Cambria Math" panose="02040503050406030204" pitchFamily="18" charset="0"/>
                            </a:rPr>
                            <m:t>𝐵</m:t>
                          </m:r>
                          <m:r>
                            <a:rPr lang="en-AU" sz="1600" b="0" i="1" smtClean="0">
                              <a:latin typeface="Cambria Math" panose="02040503050406030204" pitchFamily="18" charset="0"/>
                            </a:rPr>
                            <m:t>−1</m:t>
                          </m:r>
                        </m:sub>
                      </m:sSub>
                      <m:r>
                        <a:rPr lang="en-AU" sz="1600" b="0" i="1" smtClean="0">
                          <a:latin typeface="Cambria Math" panose="02040503050406030204" pitchFamily="18" charset="0"/>
                        </a:rPr>
                        <m:t>−</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𝑑</m:t>
                          </m:r>
                        </m:e>
                        <m:sub>
                          <m:r>
                            <a:rPr lang="en-AU" sz="1600" b="0" i="1" smtClean="0">
                              <a:latin typeface="Cambria Math" panose="02040503050406030204" pitchFamily="18" charset="0"/>
                            </a:rPr>
                            <m:t>𝐵</m:t>
                          </m:r>
                        </m:sub>
                      </m:sSub>
                    </m:oMath>
                  </m:oMathPara>
                </a14:m>
                <a:endParaRPr lang="en-AU" sz="1600" dirty="0"/>
              </a:p>
            </p:txBody>
          </p:sp>
        </mc:Choice>
        <mc:Fallback xmlns="">
          <p:sp>
            <p:nvSpPr>
              <p:cNvPr id="92" name="TextBox 91">
                <a:extLst>
                  <a:ext uri="{FF2B5EF4-FFF2-40B4-BE49-F238E27FC236}">
                    <a16:creationId xmlns:a16="http://schemas.microsoft.com/office/drawing/2014/main" id="{6BCE2EFB-135E-42CE-865A-588DB688EE94}"/>
                  </a:ext>
                </a:extLst>
              </p:cNvPr>
              <p:cNvSpPr txBox="1">
                <a:spLocks noRot="1" noChangeAspect="1" noMove="1" noResize="1" noEditPoints="1" noAdjustHandles="1" noChangeArrowheads="1" noChangeShapeType="1" noTextEdit="1"/>
              </p:cNvSpPr>
              <p:nvPr/>
            </p:nvSpPr>
            <p:spPr>
              <a:xfrm>
                <a:off x="3263310" y="4148542"/>
                <a:ext cx="1229044" cy="338554"/>
              </a:xfrm>
              <a:prstGeom prst="rect">
                <a:avLst/>
              </a:prstGeom>
              <a:blipFill>
                <a:blip r:embed="rId10"/>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781EB298-1917-4A76-B5E6-BE3194B9EB3E}"/>
                  </a:ext>
                </a:extLst>
              </p:cNvPr>
              <p:cNvSpPr txBox="1"/>
              <p:nvPr/>
            </p:nvSpPr>
            <p:spPr>
              <a:xfrm>
                <a:off x="1944410" y="4149749"/>
                <a:ext cx="928766" cy="295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ea typeface="Cambria Math" panose="02040503050406030204" pitchFamily="18" charset="0"/>
                        </a:rPr>
                        <m:t>⋯</m:t>
                      </m:r>
                    </m:oMath>
                  </m:oMathPara>
                </a14:m>
                <a:endParaRPr lang="en-AU" dirty="0"/>
              </a:p>
            </p:txBody>
          </p:sp>
        </mc:Choice>
        <mc:Fallback xmlns="">
          <p:sp>
            <p:nvSpPr>
              <p:cNvPr id="93" name="TextBox 92">
                <a:extLst>
                  <a:ext uri="{FF2B5EF4-FFF2-40B4-BE49-F238E27FC236}">
                    <a16:creationId xmlns:a16="http://schemas.microsoft.com/office/drawing/2014/main" id="{781EB298-1917-4A76-B5E6-BE3194B9EB3E}"/>
                  </a:ext>
                </a:extLst>
              </p:cNvPr>
              <p:cNvSpPr txBox="1">
                <a:spLocks noRot="1" noChangeAspect="1" noMove="1" noResize="1" noEditPoints="1" noAdjustHandles="1" noChangeArrowheads="1" noChangeShapeType="1" noTextEdit="1"/>
              </p:cNvSpPr>
              <p:nvPr/>
            </p:nvSpPr>
            <p:spPr>
              <a:xfrm>
                <a:off x="1944410" y="4149749"/>
                <a:ext cx="928766" cy="295441"/>
              </a:xfrm>
              <a:prstGeom prst="rect">
                <a:avLst/>
              </a:prstGeom>
              <a:blipFill>
                <a:blip r:embed="rId11"/>
                <a:stretch>
                  <a:fillRect b="-208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C6431CDA-1C80-4124-92E5-33C8BE1CD3EB}"/>
                  </a:ext>
                </a:extLst>
              </p:cNvPr>
              <p:cNvSpPr txBox="1"/>
              <p:nvPr/>
            </p:nvSpPr>
            <p:spPr>
              <a:xfrm>
                <a:off x="441305" y="4749812"/>
                <a:ext cx="928766" cy="3142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𝑦</m:t>
                          </m:r>
                        </m:e>
                        <m:sub>
                          <m:r>
                            <a:rPr lang="en-AU" sz="1600" b="0" i="1" smtClean="0">
                              <a:latin typeface="Cambria Math" panose="02040503050406030204" pitchFamily="18" charset="0"/>
                            </a:rPr>
                            <m:t>𝐽</m:t>
                          </m:r>
                          <m:r>
                            <a:rPr lang="en-AU" sz="1600" b="0" i="1" smtClean="0">
                              <a:latin typeface="Cambria Math" panose="02040503050406030204" pitchFamily="18" charset="0"/>
                            </a:rPr>
                            <m:t>1</m:t>
                          </m:r>
                        </m:sub>
                      </m:sSub>
                    </m:oMath>
                  </m:oMathPara>
                </a14:m>
                <a:endParaRPr lang="en-AU" sz="1600" dirty="0"/>
              </a:p>
            </p:txBody>
          </p:sp>
        </mc:Choice>
        <mc:Fallback xmlns="">
          <p:sp>
            <p:nvSpPr>
              <p:cNvPr id="94" name="TextBox 93">
                <a:extLst>
                  <a:ext uri="{FF2B5EF4-FFF2-40B4-BE49-F238E27FC236}">
                    <a16:creationId xmlns:a16="http://schemas.microsoft.com/office/drawing/2014/main" id="{C6431CDA-1C80-4124-92E5-33C8BE1CD3EB}"/>
                  </a:ext>
                </a:extLst>
              </p:cNvPr>
              <p:cNvSpPr txBox="1">
                <a:spLocks noRot="1" noChangeAspect="1" noMove="1" noResize="1" noEditPoints="1" noAdjustHandles="1" noChangeArrowheads="1" noChangeShapeType="1" noTextEdit="1"/>
              </p:cNvSpPr>
              <p:nvPr/>
            </p:nvSpPr>
            <p:spPr>
              <a:xfrm>
                <a:off x="441305" y="4749812"/>
                <a:ext cx="928766" cy="314257"/>
              </a:xfrm>
              <a:prstGeom prst="rect">
                <a:avLst/>
              </a:prstGeom>
              <a:blipFill>
                <a:blip r:embed="rId12"/>
                <a:stretch>
                  <a:fillRect b="-1730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D0058911-2534-438E-A051-9FA6B084628F}"/>
                  </a:ext>
                </a:extLst>
              </p:cNvPr>
              <p:cNvSpPr txBox="1"/>
              <p:nvPr/>
            </p:nvSpPr>
            <p:spPr>
              <a:xfrm>
                <a:off x="3459426" y="4753096"/>
                <a:ext cx="928766" cy="2996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𝑦</m:t>
                          </m:r>
                        </m:e>
                        <m:sub>
                          <m:r>
                            <a:rPr lang="en-AU" sz="1600" b="0" i="1" smtClean="0">
                              <a:latin typeface="Cambria Math" panose="02040503050406030204" pitchFamily="18" charset="0"/>
                            </a:rPr>
                            <m:t>𝐽</m:t>
                          </m:r>
                          <m:r>
                            <a:rPr lang="en-AU" sz="1600" b="0" i="1" smtClean="0">
                              <a:latin typeface="Cambria Math" panose="02040503050406030204" pitchFamily="18" charset="0"/>
                            </a:rPr>
                            <m:t>,</m:t>
                          </m:r>
                          <m:sSup>
                            <m:sSupPr>
                              <m:ctrlPr>
                                <a:rPr lang="en-AU" sz="1600" b="0" i="1" smtClean="0">
                                  <a:latin typeface="Cambria Math" panose="02040503050406030204" pitchFamily="18" charset="0"/>
                                </a:rPr>
                              </m:ctrlPr>
                            </m:sSupPr>
                            <m:e>
                              <m:r>
                                <a:rPr lang="en-AU" sz="1600" b="0" i="1" smtClean="0">
                                  <a:latin typeface="Cambria Math" panose="02040503050406030204" pitchFamily="18" charset="0"/>
                                </a:rPr>
                                <m:t>2</m:t>
                              </m:r>
                            </m:e>
                            <m:sup>
                              <m:r>
                                <a:rPr lang="en-AU" sz="1600" b="0" i="1" smtClean="0">
                                  <a:latin typeface="Cambria Math" panose="02040503050406030204" pitchFamily="18" charset="0"/>
                                </a:rPr>
                                <m:t>𝐽</m:t>
                              </m:r>
                              <m:r>
                                <a:rPr lang="en-AU" sz="1600" b="0" i="1" smtClean="0">
                                  <a:latin typeface="Cambria Math" panose="02040503050406030204" pitchFamily="18" charset="0"/>
                                </a:rPr>
                                <m:t>−1</m:t>
                              </m:r>
                            </m:sup>
                          </m:sSup>
                        </m:sub>
                      </m:sSub>
                    </m:oMath>
                  </m:oMathPara>
                </a14:m>
                <a:endParaRPr lang="en-AU" sz="1600" dirty="0"/>
              </a:p>
            </p:txBody>
          </p:sp>
        </mc:Choice>
        <mc:Fallback xmlns="">
          <p:sp>
            <p:nvSpPr>
              <p:cNvPr id="95" name="TextBox 94">
                <a:extLst>
                  <a:ext uri="{FF2B5EF4-FFF2-40B4-BE49-F238E27FC236}">
                    <a16:creationId xmlns:a16="http://schemas.microsoft.com/office/drawing/2014/main" id="{D0058911-2534-438E-A051-9FA6B084628F}"/>
                  </a:ext>
                </a:extLst>
              </p:cNvPr>
              <p:cNvSpPr txBox="1">
                <a:spLocks noRot="1" noChangeAspect="1" noMove="1" noResize="1" noEditPoints="1" noAdjustHandles="1" noChangeArrowheads="1" noChangeShapeType="1" noTextEdit="1"/>
              </p:cNvSpPr>
              <p:nvPr/>
            </p:nvSpPr>
            <p:spPr>
              <a:xfrm>
                <a:off x="3459426" y="4753096"/>
                <a:ext cx="928766" cy="299647"/>
              </a:xfrm>
              <a:prstGeom prst="rect">
                <a:avLst/>
              </a:prstGeom>
              <a:blipFill>
                <a:blip r:embed="rId13"/>
                <a:stretch>
                  <a:fillRect b="-2857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FA5F1687-ACDB-4C40-94C0-752632DBF277}"/>
                  </a:ext>
                </a:extLst>
              </p:cNvPr>
              <p:cNvSpPr txBox="1"/>
              <p:nvPr/>
            </p:nvSpPr>
            <p:spPr>
              <a:xfrm>
                <a:off x="1928225" y="4751777"/>
                <a:ext cx="928766" cy="295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ea typeface="Cambria Math" panose="02040503050406030204" pitchFamily="18" charset="0"/>
                        </a:rPr>
                        <m:t>⋯</m:t>
                      </m:r>
                    </m:oMath>
                  </m:oMathPara>
                </a14:m>
                <a:endParaRPr lang="en-AU" dirty="0"/>
              </a:p>
            </p:txBody>
          </p:sp>
        </mc:Choice>
        <mc:Fallback xmlns="">
          <p:sp>
            <p:nvSpPr>
              <p:cNvPr id="96" name="TextBox 95">
                <a:extLst>
                  <a:ext uri="{FF2B5EF4-FFF2-40B4-BE49-F238E27FC236}">
                    <a16:creationId xmlns:a16="http://schemas.microsoft.com/office/drawing/2014/main" id="{FA5F1687-ACDB-4C40-94C0-752632DBF277}"/>
                  </a:ext>
                </a:extLst>
              </p:cNvPr>
              <p:cNvSpPr txBox="1">
                <a:spLocks noRot="1" noChangeAspect="1" noMove="1" noResize="1" noEditPoints="1" noAdjustHandles="1" noChangeArrowheads="1" noChangeShapeType="1" noTextEdit="1"/>
              </p:cNvSpPr>
              <p:nvPr/>
            </p:nvSpPr>
            <p:spPr>
              <a:xfrm>
                <a:off x="1928225" y="4751777"/>
                <a:ext cx="928766" cy="295441"/>
              </a:xfrm>
              <a:prstGeom prst="rect">
                <a:avLst/>
              </a:prstGeom>
              <a:blipFill>
                <a:blip r:embed="rId14"/>
                <a:stretch>
                  <a:fillRect b="-2041"/>
                </a:stretch>
              </a:blipFill>
            </p:spPr>
            <p:txBody>
              <a:bodyPr/>
              <a:lstStyle/>
              <a:p>
                <a:r>
                  <a:rPr lang="en-AU">
                    <a:noFill/>
                  </a:rPr>
                  <a:t> </a:t>
                </a:r>
              </a:p>
            </p:txBody>
          </p:sp>
        </mc:Fallback>
      </mc:AlternateContent>
      <p:pic>
        <p:nvPicPr>
          <p:cNvPr id="6" name="Picture 5">
            <a:extLst>
              <a:ext uri="{FF2B5EF4-FFF2-40B4-BE49-F238E27FC236}">
                <a16:creationId xmlns:a16="http://schemas.microsoft.com/office/drawing/2014/main" id="{B454E88C-F69A-4239-AC21-CCBD76A30941}"/>
              </a:ext>
            </a:extLst>
          </p:cNvPr>
          <p:cNvPicPr>
            <a:picLocks noChangeAspect="1"/>
          </p:cNvPicPr>
          <p:nvPr/>
        </p:nvPicPr>
        <p:blipFill rotWithShape="1">
          <a:blip r:embed="rId15"/>
          <a:srcRect l="19787" r="17103" b="85462"/>
          <a:stretch/>
        </p:blipFill>
        <p:spPr>
          <a:xfrm>
            <a:off x="5421356" y="2196345"/>
            <a:ext cx="3368683" cy="478383"/>
          </a:xfrm>
          <a:prstGeom prst="rect">
            <a:avLst/>
          </a:prstGeom>
        </p:spPr>
      </p:pic>
      <p:pic>
        <p:nvPicPr>
          <p:cNvPr id="4" name="Picture 3">
            <a:extLst>
              <a:ext uri="{FF2B5EF4-FFF2-40B4-BE49-F238E27FC236}">
                <a16:creationId xmlns:a16="http://schemas.microsoft.com/office/drawing/2014/main" id="{7C0E0ED0-7D6E-4CB5-9B8C-3BCD019FD412}"/>
              </a:ext>
            </a:extLst>
          </p:cNvPr>
          <p:cNvPicPr>
            <a:picLocks noChangeAspect="1"/>
          </p:cNvPicPr>
          <p:nvPr/>
        </p:nvPicPr>
        <p:blipFill>
          <a:blip r:embed="rId16"/>
          <a:stretch>
            <a:fillRect/>
          </a:stretch>
        </p:blipFill>
        <p:spPr>
          <a:xfrm>
            <a:off x="5385100" y="3607345"/>
            <a:ext cx="4034236" cy="1759502"/>
          </a:xfrm>
          <a:prstGeom prst="rect">
            <a:avLst/>
          </a:prstGeom>
        </p:spPr>
      </p:pic>
    </p:spTree>
    <p:extLst>
      <p:ext uri="{BB962C8B-B14F-4D97-AF65-F5344CB8AC3E}">
        <p14:creationId xmlns:p14="http://schemas.microsoft.com/office/powerpoint/2010/main" val="77562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p:txBody>
          <a:bodyPr>
            <a:normAutofit/>
          </a:bodyPr>
          <a:lstStyle/>
          <a:p>
            <a:r>
              <a:rPr lang="en-AU" dirty="0"/>
              <a:t>Limitations of independence</a:t>
            </a:r>
          </a:p>
        </p:txBody>
      </p:sp>
      <p:pic>
        <p:nvPicPr>
          <p:cNvPr id="5" name="Picture 4">
            <a:extLst>
              <a:ext uri="{FF2B5EF4-FFF2-40B4-BE49-F238E27FC236}">
                <a16:creationId xmlns:a16="http://schemas.microsoft.com/office/drawing/2014/main" id="{5BD4AD8B-D352-40E2-BD27-EEE850A44CF7}"/>
              </a:ext>
            </a:extLst>
          </p:cNvPr>
          <p:cNvPicPr>
            <a:picLocks noChangeAspect="1"/>
          </p:cNvPicPr>
          <p:nvPr/>
        </p:nvPicPr>
        <p:blipFill rotWithShape="1">
          <a:blip r:embed="rId3"/>
          <a:srcRect t="4884"/>
          <a:stretch/>
        </p:blipFill>
        <p:spPr>
          <a:xfrm>
            <a:off x="5497026" y="2598907"/>
            <a:ext cx="5586611" cy="4111741"/>
          </a:xfrm>
          <a:prstGeom prst="rect">
            <a:avLst/>
          </a:prstGeom>
        </p:spPr>
      </p:pic>
      <p:pic>
        <p:nvPicPr>
          <p:cNvPr id="6" name="Picture 5">
            <a:extLst>
              <a:ext uri="{FF2B5EF4-FFF2-40B4-BE49-F238E27FC236}">
                <a16:creationId xmlns:a16="http://schemas.microsoft.com/office/drawing/2014/main" id="{0F049A2D-0CEB-41DD-BFD9-7FBCBB984D87}"/>
              </a:ext>
            </a:extLst>
          </p:cNvPr>
          <p:cNvPicPr>
            <a:picLocks noChangeAspect="1"/>
          </p:cNvPicPr>
          <p:nvPr/>
        </p:nvPicPr>
        <p:blipFill rotWithShape="1">
          <a:blip r:embed="rId4"/>
          <a:srcRect l="36791" t="46781" r="24864" b="-929"/>
          <a:stretch/>
        </p:blipFill>
        <p:spPr>
          <a:xfrm>
            <a:off x="1718977" y="1887019"/>
            <a:ext cx="1713553" cy="717769"/>
          </a:xfrm>
          <a:prstGeom prst="rect">
            <a:avLst/>
          </a:prstGeom>
        </p:spPr>
      </p:pic>
      <p:sp>
        <p:nvSpPr>
          <p:cNvPr id="8" name="Right Brace 7">
            <a:extLst>
              <a:ext uri="{FF2B5EF4-FFF2-40B4-BE49-F238E27FC236}">
                <a16:creationId xmlns:a16="http://schemas.microsoft.com/office/drawing/2014/main" id="{092D4E3B-D42E-4BA3-A262-304475A0B1EA}"/>
              </a:ext>
            </a:extLst>
          </p:cNvPr>
          <p:cNvSpPr/>
          <p:nvPr/>
        </p:nvSpPr>
        <p:spPr>
          <a:xfrm rot="5400000">
            <a:off x="2503486" y="1876885"/>
            <a:ext cx="144536" cy="1611952"/>
          </a:xfrm>
          <a:prstGeom prst="rightBrace">
            <a:avLst>
              <a:gd name="adj1" fmla="val 39444"/>
              <a:gd name="adj2" fmla="val 50000"/>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TextBox 8">
            <a:extLst>
              <a:ext uri="{FF2B5EF4-FFF2-40B4-BE49-F238E27FC236}">
                <a16:creationId xmlns:a16="http://schemas.microsoft.com/office/drawing/2014/main" id="{EFDAFB69-39EE-4FE0-BADB-232C9BA89FFE}"/>
              </a:ext>
            </a:extLst>
          </p:cNvPr>
          <p:cNvSpPr txBox="1"/>
          <p:nvPr/>
        </p:nvSpPr>
        <p:spPr>
          <a:xfrm>
            <a:off x="1718977" y="2755127"/>
            <a:ext cx="1713553" cy="338554"/>
          </a:xfrm>
          <a:prstGeom prst="rect">
            <a:avLst/>
          </a:prstGeom>
          <a:noFill/>
        </p:spPr>
        <p:txBody>
          <a:bodyPr wrap="square" rtlCol="0">
            <a:spAutoFit/>
          </a:bodyPr>
          <a:lstStyle/>
          <a:p>
            <a:pPr algn="ctr"/>
            <a:r>
              <a:rPr lang="en-AU" sz="1600" dirty="0"/>
              <a:t>Bayes Factor (BF)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A4C075-570E-429C-8A8D-195ADB6C671C}"/>
                  </a:ext>
                </a:extLst>
              </p:cNvPr>
              <p:cNvSpPr txBox="1"/>
              <p:nvPr/>
            </p:nvSpPr>
            <p:spPr>
              <a:xfrm>
                <a:off x="606684" y="3579338"/>
                <a:ext cx="4319081" cy="2397451"/>
              </a:xfrm>
              <a:prstGeom prst="rect">
                <a:avLst/>
              </a:prstGeom>
              <a:noFill/>
            </p:spPr>
            <p:txBody>
              <a:bodyPr wrap="square" rtlCol="0">
                <a:spAutoFit/>
              </a:bodyPr>
              <a:lstStyle/>
              <a:p>
                <a:pPr marL="285750" indent="-285750">
                  <a:buFont typeface="Arial" panose="020B0604020202020204" pitchFamily="34" charset="0"/>
                  <a:buChar char="•"/>
                </a:pPr>
                <a:r>
                  <a:rPr lang="en-AU" dirty="0"/>
                  <a:t>BF: likelihood of signal at each scale, location</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spcAft>
                    <a:spcPts val="600"/>
                  </a:spcAft>
                  <a:buFont typeface="Arial" panose="020B0604020202020204" pitchFamily="34" charset="0"/>
                  <a:buChar char="•"/>
                </a:pPr>
                <a:r>
                  <a:rPr lang="en-AU" dirty="0"/>
                  <a:t>Signal </a:t>
                </a:r>
                <a:r>
                  <a:rPr lang="en-AU" i="1" dirty="0">
                    <a:solidFill>
                      <a:srgbClr val="C00000"/>
                    </a:solidFill>
                  </a:rPr>
                  <a:t>propagates</a:t>
                </a:r>
                <a:r>
                  <a:rPr lang="en-AU" dirty="0">
                    <a:solidFill>
                      <a:srgbClr val="C00000"/>
                    </a:solidFill>
                  </a:rPr>
                  <a:t> </a:t>
                </a:r>
                <a:r>
                  <a:rPr lang="en-AU" dirty="0"/>
                  <a:t>between scales in areas where a signal is present</a:t>
                </a:r>
              </a:p>
              <a:p>
                <a:pPr marL="285750" indent="-285750">
                  <a:buFont typeface="Arial" panose="020B0604020202020204" pitchFamily="34" charset="0"/>
                  <a:buChar char="•"/>
                </a:pPr>
                <a:r>
                  <a:rPr lang="en-AU" dirty="0"/>
                  <a:t>Impose structure to capture dependencies in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𝛾</m:t>
                        </m:r>
                      </m:e>
                      <m:sub>
                        <m:r>
                          <a:rPr lang="en-AU" b="0" i="1" smtClean="0">
                            <a:latin typeface="Cambria Math" panose="02040503050406030204" pitchFamily="18" charset="0"/>
                          </a:rPr>
                          <m:t>𝑠</m:t>
                        </m:r>
                        <m:r>
                          <a:rPr lang="en-AU" b="0" i="1" smtClean="0">
                            <a:latin typeface="Cambria Math" panose="02040503050406030204" pitchFamily="18" charset="0"/>
                          </a:rPr>
                          <m:t>,</m:t>
                        </m:r>
                        <m:r>
                          <a:rPr lang="en-AU" b="0" i="1" smtClean="0">
                            <a:latin typeface="Cambria Math" panose="02040503050406030204" pitchFamily="18" charset="0"/>
                          </a:rPr>
                          <m:t>𝑙</m:t>
                        </m:r>
                      </m:sub>
                    </m:sSub>
                  </m:oMath>
                </a14:m>
                <a:r>
                  <a:rPr lang="en-AU" dirty="0"/>
                  <a:t> and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𝛽</m:t>
                        </m:r>
                      </m:e>
                      <m:sub>
                        <m:r>
                          <a:rPr lang="en-AU" b="0" i="1" smtClean="0">
                            <a:latin typeface="Cambria Math" panose="02040503050406030204" pitchFamily="18" charset="0"/>
                          </a:rPr>
                          <m:t>𝑠</m:t>
                        </m:r>
                        <m:r>
                          <a:rPr lang="en-AU" b="0" i="1" smtClean="0">
                            <a:latin typeface="Cambria Math" panose="02040503050406030204" pitchFamily="18" charset="0"/>
                          </a:rPr>
                          <m:t>,</m:t>
                        </m:r>
                        <m:r>
                          <a:rPr lang="en-AU" b="0" i="1" smtClean="0">
                            <a:latin typeface="Cambria Math" panose="02040503050406030204" pitchFamily="18" charset="0"/>
                          </a:rPr>
                          <m:t>𝑙</m:t>
                        </m:r>
                      </m:sub>
                    </m:sSub>
                  </m:oMath>
                </a14:m>
                <a:endParaRPr lang="en-AU" dirty="0"/>
              </a:p>
            </p:txBody>
          </p:sp>
        </mc:Choice>
        <mc:Fallback xmlns="">
          <p:sp>
            <p:nvSpPr>
              <p:cNvPr id="3" name="TextBox 2">
                <a:extLst>
                  <a:ext uri="{FF2B5EF4-FFF2-40B4-BE49-F238E27FC236}">
                    <a16:creationId xmlns:a16="http://schemas.microsoft.com/office/drawing/2014/main" id="{41A4C075-570E-429C-8A8D-195ADB6C671C}"/>
                  </a:ext>
                </a:extLst>
              </p:cNvPr>
              <p:cNvSpPr txBox="1">
                <a:spLocks noRot="1" noChangeAspect="1" noMove="1" noResize="1" noEditPoints="1" noAdjustHandles="1" noChangeArrowheads="1" noChangeShapeType="1" noTextEdit="1"/>
              </p:cNvSpPr>
              <p:nvPr/>
            </p:nvSpPr>
            <p:spPr>
              <a:xfrm>
                <a:off x="606684" y="3579338"/>
                <a:ext cx="4319081" cy="2397451"/>
              </a:xfrm>
              <a:prstGeom prst="rect">
                <a:avLst/>
              </a:prstGeom>
              <a:blipFill>
                <a:blip r:embed="rId5"/>
                <a:stretch>
                  <a:fillRect l="-989" t="-1272" b="-2799"/>
                </a:stretch>
              </a:blipFill>
            </p:spPr>
            <p:txBody>
              <a:bodyPr/>
              <a:lstStyle/>
              <a:p>
                <a:r>
                  <a:rPr lang="en-AU">
                    <a:noFill/>
                  </a:rPr>
                  <a:t> </a:t>
                </a:r>
              </a:p>
            </p:txBody>
          </p:sp>
        </mc:Fallback>
      </mc:AlternateContent>
      <p:pic>
        <p:nvPicPr>
          <p:cNvPr id="4" name="Picture 3">
            <a:extLst>
              <a:ext uri="{FF2B5EF4-FFF2-40B4-BE49-F238E27FC236}">
                <a16:creationId xmlns:a16="http://schemas.microsoft.com/office/drawing/2014/main" id="{81F1C843-A03E-4FF1-BDF7-D5B2A7937B56}"/>
              </a:ext>
            </a:extLst>
          </p:cNvPr>
          <p:cNvPicPr>
            <a:picLocks noChangeAspect="1"/>
          </p:cNvPicPr>
          <p:nvPr/>
        </p:nvPicPr>
        <p:blipFill rotWithShape="1">
          <a:blip r:embed="rId6"/>
          <a:srcRect l="897"/>
          <a:stretch/>
        </p:blipFill>
        <p:spPr>
          <a:xfrm>
            <a:off x="5911274" y="1437431"/>
            <a:ext cx="4775199" cy="1076676"/>
          </a:xfrm>
          <a:prstGeom prst="rect">
            <a:avLst/>
          </a:prstGeom>
        </p:spPr>
      </p:pic>
      <p:sp>
        <p:nvSpPr>
          <p:cNvPr id="10" name="TextBox 9">
            <a:extLst>
              <a:ext uri="{FF2B5EF4-FFF2-40B4-BE49-F238E27FC236}">
                <a16:creationId xmlns:a16="http://schemas.microsoft.com/office/drawing/2014/main" id="{A0B152A2-E954-453B-AA3D-FD41BA64AF78}"/>
              </a:ext>
            </a:extLst>
          </p:cNvPr>
          <p:cNvSpPr txBox="1"/>
          <p:nvPr/>
        </p:nvSpPr>
        <p:spPr>
          <a:xfrm rot="16200000">
            <a:off x="5248523" y="1828931"/>
            <a:ext cx="785090" cy="261610"/>
          </a:xfrm>
          <a:prstGeom prst="rect">
            <a:avLst/>
          </a:prstGeom>
          <a:noFill/>
        </p:spPr>
        <p:txBody>
          <a:bodyPr wrap="square" rtlCol="0">
            <a:spAutoFit/>
          </a:bodyPr>
          <a:lstStyle/>
          <a:p>
            <a:r>
              <a:rPr lang="en-AU" sz="1100" dirty="0"/>
              <a:t>Effect size</a:t>
            </a:r>
          </a:p>
        </p:txBody>
      </p:sp>
      <p:sp>
        <p:nvSpPr>
          <p:cNvPr id="11" name="TextBox 10">
            <a:extLst>
              <a:ext uri="{FF2B5EF4-FFF2-40B4-BE49-F238E27FC236}">
                <a16:creationId xmlns:a16="http://schemas.microsoft.com/office/drawing/2014/main" id="{6BC99886-0445-45E3-B721-31C8DEAEDC40}"/>
              </a:ext>
            </a:extLst>
          </p:cNvPr>
          <p:cNvSpPr txBox="1"/>
          <p:nvPr/>
        </p:nvSpPr>
        <p:spPr>
          <a:xfrm>
            <a:off x="10742633" y="2059940"/>
            <a:ext cx="785090" cy="261610"/>
          </a:xfrm>
          <a:prstGeom prst="rect">
            <a:avLst/>
          </a:prstGeom>
          <a:noFill/>
        </p:spPr>
        <p:txBody>
          <a:bodyPr wrap="square" rtlCol="0">
            <a:spAutoFit/>
          </a:bodyPr>
          <a:lstStyle/>
          <a:p>
            <a:r>
              <a:rPr lang="en-AU" sz="1100" dirty="0"/>
              <a:t>Base</a:t>
            </a:r>
          </a:p>
        </p:txBody>
      </p:sp>
      <p:sp>
        <p:nvSpPr>
          <p:cNvPr id="12" name="Rectangle 11">
            <a:extLst>
              <a:ext uri="{FF2B5EF4-FFF2-40B4-BE49-F238E27FC236}">
                <a16:creationId xmlns:a16="http://schemas.microsoft.com/office/drawing/2014/main" id="{3B6603CE-4338-48D3-ADC2-F3D175486BF9}"/>
              </a:ext>
            </a:extLst>
          </p:cNvPr>
          <p:cNvSpPr/>
          <p:nvPr/>
        </p:nvSpPr>
        <p:spPr>
          <a:xfrm>
            <a:off x="5497026" y="2598907"/>
            <a:ext cx="5780574" cy="418982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F127ABA3-0D08-4F64-871B-1FDE68896EF0}"/>
              </a:ext>
            </a:extLst>
          </p:cNvPr>
          <p:cNvSpPr/>
          <p:nvPr/>
        </p:nvSpPr>
        <p:spPr>
          <a:xfrm>
            <a:off x="5497026" y="1373411"/>
            <a:ext cx="5780574" cy="11830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2695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FE4A69-1ED4-4981-971E-BFB5391D28D8}"/>
              </a:ext>
            </a:extLst>
          </p:cNvPr>
          <p:cNvSpPr>
            <a:spLocks noGrp="1"/>
          </p:cNvSpPr>
          <p:nvPr>
            <p:ph type="title"/>
          </p:nvPr>
        </p:nvSpPr>
        <p:spPr/>
        <p:txBody>
          <a:bodyPr/>
          <a:lstStyle/>
          <a:p>
            <a:r>
              <a:rPr lang="en-AU" i="1" dirty="0" err="1"/>
              <a:t>WaveQTL</a:t>
            </a:r>
            <a:r>
              <a:rPr lang="en-AU" dirty="0"/>
              <a:t> with Hidden Markov Tree (HMT) priors</a:t>
            </a:r>
          </a:p>
        </p:txBody>
      </p:sp>
      <p:sp>
        <p:nvSpPr>
          <p:cNvPr id="5" name="Subtitle 4">
            <a:extLst>
              <a:ext uri="{FF2B5EF4-FFF2-40B4-BE49-F238E27FC236}">
                <a16:creationId xmlns:a16="http://schemas.microsoft.com/office/drawing/2014/main" id="{FFD7E5AF-7052-48DE-86A4-F60813C671AB}"/>
              </a:ext>
            </a:extLst>
          </p:cNvPr>
          <p:cNvSpPr>
            <a:spLocks noGrp="1"/>
          </p:cNvSpPr>
          <p:nvPr>
            <p:ph type="body" idx="1"/>
          </p:nvPr>
        </p:nvSpPr>
        <p:spPr/>
        <p:txBody>
          <a:bodyPr/>
          <a:lstStyle/>
          <a:p>
            <a:r>
              <a:rPr lang="en-AU" i="1" dirty="0" err="1"/>
              <a:t>WaveQTL</a:t>
            </a:r>
            <a:r>
              <a:rPr lang="en-AU" i="1" dirty="0"/>
              <a:t>-HMT</a:t>
            </a:r>
          </a:p>
        </p:txBody>
      </p:sp>
    </p:spTree>
    <p:extLst>
      <p:ext uri="{BB962C8B-B14F-4D97-AF65-F5344CB8AC3E}">
        <p14:creationId xmlns:p14="http://schemas.microsoft.com/office/powerpoint/2010/main" val="3954882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a:xfrm>
            <a:off x="838200" y="365125"/>
            <a:ext cx="10515600" cy="1325563"/>
          </a:xfrm>
        </p:spPr>
        <p:txBody>
          <a:bodyPr>
            <a:normAutofit/>
          </a:bodyPr>
          <a:lstStyle/>
          <a:p>
            <a:r>
              <a:rPr lang="en-AU" dirty="0"/>
              <a:t>Hidden Markov Trees (HMTs)</a:t>
            </a:r>
            <a:br>
              <a:rPr lang="en-AU" dirty="0"/>
            </a:br>
            <a:r>
              <a:rPr lang="en-AU" sz="3600" dirty="0">
                <a:solidFill>
                  <a:schemeClr val="bg1">
                    <a:lumMod val="50000"/>
                  </a:schemeClr>
                </a:solidFill>
              </a:rPr>
              <a:t>(Crouse et al. (1998))</a:t>
            </a:r>
            <a:endParaRPr lang="en-AU" dirty="0"/>
          </a:p>
        </p:txBody>
      </p:sp>
      <p:sp>
        <p:nvSpPr>
          <p:cNvPr id="49" name="Oval 48">
            <a:extLst>
              <a:ext uri="{FF2B5EF4-FFF2-40B4-BE49-F238E27FC236}">
                <a16:creationId xmlns:a16="http://schemas.microsoft.com/office/drawing/2014/main" id="{52B2A000-3502-4BA8-878E-EAAE6B8FAC6A}"/>
              </a:ext>
            </a:extLst>
          </p:cNvPr>
          <p:cNvSpPr/>
          <p:nvPr/>
        </p:nvSpPr>
        <p:spPr>
          <a:xfrm>
            <a:off x="6394551" y="3282015"/>
            <a:ext cx="415514" cy="41551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Oval 49">
            <a:extLst>
              <a:ext uri="{FF2B5EF4-FFF2-40B4-BE49-F238E27FC236}">
                <a16:creationId xmlns:a16="http://schemas.microsoft.com/office/drawing/2014/main" id="{742549C9-1F22-4CD4-83CD-03CD98124525}"/>
              </a:ext>
            </a:extLst>
          </p:cNvPr>
          <p:cNvSpPr/>
          <p:nvPr/>
        </p:nvSpPr>
        <p:spPr>
          <a:xfrm>
            <a:off x="6394551" y="3886482"/>
            <a:ext cx="415514" cy="415514"/>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Oval 51">
            <a:extLst>
              <a:ext uri="{FF2B5EF4-FFF2-40B4-BE49-F238E27FC236}">
                <a16:creationId xmlns:a16="http://schemas.microsoft.com/office/drawing/2014/main" id="{C43B004C-C91B-4788-92DD-5F2C72E09638}"/>
              </a:ext>
            </a:extLst>
          </p:cNvPr>
          <p:cNvSpPr/>
          <p:nvPr/>
        </p:nvSpPr>
        <p:spPr>
          <a:xfrm>
            <a:off x="4764273" y="2075327"/>
            <a:ext cx="415514" cy="41551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Oval 52">
            <a:extLst>
              <a:ext uri="{FF2B5EF4-FFF2-40B4-BE49-F238E27FC236}">
                <a16:creationId xmlns:a16="http://schemas.microsoft.com/office/drawing/2014/main" id="{8609E1E7-FE68-4470-834A-B16229E8A617}"/>
              </a:ext>
            </a:extLst>
          </p:cNvPr>
          <p:cNvSpPr/>
          <p:nvPr/>
        </p:nvSpPr>
        <p:spPr>
          <a:xfrm>
            <a:off x="4764273" y="2679793"/>
            <a:ext cx="415514" cy="415514"/>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Oval 55">
            <a:extLst>
              <a:ext uri="{FF2B5EF4-FFF2-40B4-BE49-F238E27FC236}">
                <a16:creationId xmlns:a16="http://schemas.microsoft.com/office/drawing/2014/main" id="{0672BB07-96FA-4518-9F82-09CC31F00935}"/>
              </a:ext>
            </a:extLst>
          </p:cNvPr>
          <p:cNvSpPr/>
          <p:nvPr/>
        </p:nvSpPr>
        <p:spPr>
          <a:xfrm>
            <a:off x="3076645" y="3331514"/>
            <a:ext cx="415514" cy="41551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a:extLst>
              <a:ext uri="{FF2B5EF4-FFF2-40B4-BE49-F238E27FC236}">
                <a16:creationId xmlns:a16="http://schemas.microsoft.com/office/drawing/2014/main" id="{E6D9EC67-0C44-4D5E-9C09-01DB921B36D3}"/>
              </a:ext>
            </a:extLst>
          </p:cNvPr>
          <p:cNvSpPr/>
          <p:nvPr/>
        </p:nvSpPr>
        <p:spPr>
          <a:xfrm>
            <a:off x="3076645" y="3935981"/>
            <a:ext cx="415514" cy="415514"/>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Oval 58">
            <a:extLst>
              <a:ext uri="{FF2B5EF4-FFF2-40B4-BE49-F238E27FC236}">
                <a16:creationId xmlns:a16="http://schemas.microsoft.com/office/drawing/2014/main" id="{DF17095F-28A4-4E36-9995-7715D0674A3D}"/>
              </a:ext>
            </a:extLst>
          </p:cNvPr>
          <p:cNvSpPr/>
          <p:nvPr/>
        </p:nvSpPr>
        <p:spPr>
          <a:xfrm>
            <a:off x="2258322" y="4750483"/>
            <a:ext cx="415514" cy="41551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Oval 59">
            <a:extLst>
              <a:ext uri="{FF2B5EF4-FFF2-40B4-BE49-F238E27FC236}">
                <a16:creationId xmlns:a16="http://schemas.microsoft.com/office/drawing/2014/main" id="{84377320-0213-4E54-A93C-46577D42D9F3}"/>
              </a:ext>
            </a:extLst>
          </p:cNvPr>
          <p:cNvSpPr/>
          <p:nvPr/>
        </p:nvSpPr>
        <p:spPr>
          <a:xfrm>
            <a:off x="2258322" y="5354949"/>
            <a:ext cx="415514" cy="415514"/>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Oval 61">
            <a:extLst>
              <a:ext uri="{FF2B5EF4-FFF2-40B4-BE49-F238E27FC236}">
                <a16:creationId xmlns:a16="http://schemas.microsoft.com/office/drawing/2014/main" id="{B25161AA-E54F-4106-8528-0C12F7E8114B}"/>
              </a:ext>
            </a:extLst>
          </p:cNvPr>
          <p:cNvSpPr/>
          <p:nvPr/>
        </p:nvSpPr>
        <p:spPr>
          <a:xfrm>
            <a:off x="3861805" y="4750483"/>
            <a:ext cx="415514" cy="41551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Oval 62">
            <a:extLst>
              <a:ext uri="{FF2B5EF4-FFF2-40B4-BE49-F238E27FC236}">
                <a16:creationId xmlns:a16="http://schemas.microsoft.com/office/drawing/2014/main" id="{897B7536-C69C-46D1-8A61-E56C6EAAF9F9}"/>
              </a:ext>
            </a:extLst>
          </p:cNvPr>
          <p:cNvSpPr/>
          <p:nvPr/>
        </p:nvSpPr>
        <p:spPr>
          <a:xfrm>
            <a:off x="3861805" y="5354949"/>
            <a:ext cx="415514" cy="415514"/>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Oval 64">
            <a:extLst>
              <a:ext uri="{FF2B5EF4-FFF2-40B4-BE49-F238E27FC236}">
                <a16:creationId xmlns:a16="http://schemas.microsoft.com/office/drawing/2014/main" id="{B493BBC9-CC54-4A46-BC2C-4B19B41DED91}"/>
              </a:ext>
            </a:extLst>
          </p:cNvPr>
          <p:cNvSpPr/>
          <p:nvPr/>
        </p:nvSpPr>
        <p:spPr>
          <a:xfrm>
            <a:off x="5608086" y="4750483"/>
            <a:ext cx="415514" cy="41551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Oval 65">
            <a:extLst>
              <a:ext uri="{FF2B5EF4-FFF2-40B4-BE49-F238E27FC236}">
                <a16:creationId xmlns:a16="http://schemas.microsoft.com/office/drawing/2014/main" id="{EFFAE3BB-6C2B-4736-919A-4D411BD5AFEB}"/>
              </a:ext>
            </a:extLst>
          </p:cNvPr>
          <p:cNvSpPr/>
          <p:nvPr/>
        </p:nvSpPr>
        <p:spPr>
          <a:xfrm>
            <a:off x="5608086" y="5354949"/>
            <a:ext cx="415514" cy="415514"/>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Oval 67">
            <a:extLst>
              <a:ext uri="{FF2B5EF4-FFF2-40B4-BE49-F238E27FC236}">
                <a16:creationId xmlns:a16="http://schemas.microsoft.com/office/drawing/2014/main" id="{117A1B9D-5F6B-4E60-ADE5-C0A105684034}"/>
              </a:ext>
            </a:extLst>
          </p:cNvPr>
          <p:cNvSpPr/>
          <p:nvPr/>
        </p:nvSpPr>
        <p:spPr>
          <a:xfrm>
            <a:off x="7072662" y="4750482"/>
            <a:ext cx="415514" cy="41551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Oval 68">
            <a:extLst>
              <a:ext uri="{FF2B5EF4-FFF2-40B4-BE49-F238E27FC236}">
                <a16:creationId xmlns:a16="http://schemas.microsoft.com/office/drawing/2014/main" id="{B06009DC-2743-4AC1-A74D-23C5C74616C2}"/>
              </a:ext>
            </a:extLst>
          </p:cNvPr>
          <p:cNvSpPr/>
          <p:nvPr/>
        </p:nvSpPr>
        <p:spPr>
          <a:xfrm>
            <a:off x="7072662" y="5354949"/>
            <a:ext cx="415514" cy="415514"/>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1" name="Straight Arrow Connector 70">
            <a:extLst>
              <a:ext uri="{FF2B5EF4-FFF2-40B4-BE49-F238E27FC236}">
                <a16:creationId xmlns:a16="http://schemas.microsoft.com/office/drawing/2014/main" id="{55D14713-3E53-4C77-A927-7FCBC6001218}"/>
              </a:ext>
            </a:extLst>
          </p:cNvPr>
          <p:cNvCxnSpPr>
            <a:cxnSpLocks/>
            <a:stCxn id="52" idx="3"/>
            <a:endCxn id="56" idx="7"/>
          </p:cNvCxnSpPr>
          <p:nvPr/>
        </p:nvCxnSpPr>
        <p:spPr>
          <a:xfrm flipH="1">
            <a:off x="3431308" y="2429990"/>
            <a:ext cx="1393815" cy="96237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F701845-CD96-4321-A9DE-DF17462376A4}"/>
              </a:ext>
            </a:extLst>
          </p:cNvPr>
          <p:cNvCxnSpPr>
            <a:cxnSpLocks/>
            <a:stCxn id="52" idx="5"/>
            <a:endCxn id="49" idx="1"/>
          </p:cNvCxnSpPr>
          <p:nvPr/>
        </p:nvCxnSpPr>
        <p:spPr>
          <a:xfrm>
            <a:off x="5118936" y="2429990"/>
            <a:ext cx="1336466" cy="91287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0C948ACE-F49E-4695-9EF0-7470419A44BD}"/>
              </a:ext>
            </a:extLst>
          </p:cNvPr>
          <p:cNvCxnSpPr>
            <a:cxnSpLocks/>
            <a:stCxn id="56" idx="3"/>
            <a:endCxn id="59" idx="0"/>
          </p:cNvCxnSpPr>
          <p:nvPr/>
        </p:nvCxnSpPr>
        <p:spPr>
          <a:xfrm flipH="1">
            <a:off x="2466079" y="3686177"/>
            <a:ext cx="671417" cy="1064306"/>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5FDC4F2-2357-4141-8337-439C70622D25}"/>
              </a:ext>
            </a:extLst>
          </p:cNvPr>
          <p:cNvCxnSpPr>
            <a:cxnSpLocks/>
            <a:stCxn id="56" idx="5"/>
            <a:endCxn id="62" idx="0"/>
          </p:cNvCxnSpPr>
          <p:nvPr/>
        </p:nvCxnSpPr>
        <p:spPr>
          <a:xfrm>
            <a:off x="3431308" y="3686177"/>
            <a:ext cx="638253" cy="1064306"/>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C24DC77-3236-4A3C-93FD-44BE9553792C}"/>
              </a:ext>
            </a:extLst>
          </p:cNvPr>
          <p:cNvCxnSpPr>
            <a:cxnSpLocks/>
            <a:stCxn id="49" idx="3"/>
            <a:endCxn id="65" idx="0"/>
          </p:cNvCxnSpPr>
          <p:nvPr/>
        </p:nvCxnSpPr>
        <p:spPr>
          <a:xfrm flipH="1">
            <a:off x="5815843" y="3636678"/>
            <a:ext cx="639559" cy="111380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692646A-C826-4B06-8E97-D3A60D409A24}"/>
              </a:ext>
            </a:extLst>
          </p:cNvPr>
          <p:cNvCxnSpPr>
            <a:cxnSpLocks/>
            <a:stCxn id="49" idx="5"/>
            <a:endCxn id="68" idx="0"/>
          </p:cNvCxnSpPr>
          <p:nvPr/>
        </p:nvCxnSpPr>
        <p:spPr>
          <a:xfrm>
            <a:off x="6749214" y="3636678"/>
            <a:ext cx="531204" cy="1113804"/>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36198899-ED51-4B0E-8455-2A0444CA9ACF}"/>
              </a:ext>
            </a:extLst>
          </p:cNvPr>
          <p:cNvSpPr/>
          <p:nvPr/>
        </p:nvSpPr>
        <p:spPr>
          <a:xfrm>
            <a:off x="7875634" y="3480097"/>
            <a:ext cx="415514" cy="41551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Oval 77">
            <a:extLst>
              <a:ext uri="{FF2B5EF4-FFF2-40B4-BE49-F238E27FC236}">
                <a16:creationId xmlns:a16="http://schemas.microsoft.com/office/drawing/2014/main" id="{2C4B38D7-FB4E-4C11-9B9A-05B09097476C}"/>
              </a:ext>
            </a:extLst>
          </p:cNvPr>
          <p:cNvSpPr/>
          <p:nvPr/>
        </p:nvSpPr>
        <p:spPr>
          <a:xfrm>
            <a:off x="7875634" y="4084564"/>
            <a:ext cx="415514" cy="415514"/>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TextBox 79">
            <a:extLst>
              <a:ext uri="{FF2B5EF4-FFF2-40B4-BE49-F238E27FC236}">
                <a16:creationId xmlns:a16="http://schemas.microsoft.com/office/drawing/2014/main" id="{EA7130B6-12B8-4885-86DC-B9876489AE06}"/>
              </a:ext>
            </a:extLst>
          </p:cNvPr>
          <p:cNvSpPr txBox="1"/>
          <p:nvPr/>
        </p:nvSpPr>
        <p:spPr>
          <a:xfrm>
            <a:off x="8359978" y="3533917"/>
            <a:ext cx="2813809" cy="400110"/>
          </a:xfrm>
          <a:prstGeom prst="rect">
            <a:avLst/>
          </a:prstGeom>
          <a:noFill/>
          <a:ln w="19050">
            <a:noFill/>
          </a:ln>
        </p:spPr>
        <p:txBody>
          <a:bodyPr wrap="square" rtlCol="0">
            <a:spAutoFit/>
          </a:bodyPr>
          <a:lstStyle/>
          <a:p>
            <a:r>
              <a:rPr lang="en-AU" sz="2000" dirty="0"/>
              <a:t>Underlying (latent) state</a:t>
            </a:r>
          </a:p>
        </p:txBody>
      </p:sp>
      <p:sp>
        <p:nvSpPr>
          <p:cNvPr id="81" name="TextBox 80">
            <a:extLst>
              <a:ext uri="{FF2B5EF4-FFF2-40B4-BE49-F238E27FC236}">
                <a16:creationId xmlns:a16="http://schemas.microsoft.com/office/drawing/2014/main" id="{FF59E8CA-1DF8-4FB0-8636-9187B98E0F4E}"/>
              </a:ext>
            </a:extLst>
          </p:cNvPr>
          <p:cNvSpPr txBox="1"/>
          <p:nvPr/>
        </p:nvSpPr>
        <p:spPr>
          <a:xfrm>
            <a:off x="8359979" y="4101941"/>
            <a:ext cx="2704956" cy="400110"/>
          </a:xfrm>
          <a:prstGeom prst="rect">
            <a:avLst/>
          </a:prstGeom>
          <a:noFill/>
          <a:ln w="19050">
            <a:noFill/>
          </a:ln>
        </p:spPr>
        <p:txBody>
          <a:bodyPr wrap="square" rtlCol="0">
            <a:spAutoFit/>
          </a:bodyPr>
          <a:lstStyle/>
          <a:p>
            <a:r>
              <a:rPr lang="en-AU" sz="2000" dirty="0"/>
              <a:t>Observed data</a:t>
            </a:r>
          </a:p>
        </p:txBody>
      </p:sp>
      <p:cxnSp>
        <p:nvCxnSpPr>
          <p:cNvPr id="35" name="Straight Arrow Connector 34">
            <a:extLst>
              <a:ext uri="{FF2B5EF4-FFF2-40B4-BE49-F238E27FC236}">
                <a16:creationId xmlns:a16="http://schemas.microsoft.com/office/drawing/2014/main" id="{DB691677-9B9A-411F-9DA6-13A2FCB952E8}"/>
              </a:ext>
            </a:extLst>
          </p:cNvPr>
          <p:cNvCxnSpPr>
            <a:cxnSpLocks/>
            <a:stCxn id="52" idx="4"/>
            <a:endCxn id="53" idx="0"/>
          </p:cNvCxnSpPr>
          <p:nvPr/>
        </p:nvCxnSpPr>
        <p:spPr>
          <a:xfrm>
            <a:off x="4972030" y="2490841"/>
            <a:ext cx="0" cy="188952"/>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2D8DED4-E1C5-45F2-9228-2726D8A64117}"/>
              </a:ext>
            </a:extLst>
          </p:cNvPr>
          <p:cNvCxnSpPr>
            <a:cxnSpLocks/>
            <a:stCxn id="49" idx="4"/>
            <a:endCxn id="50" idx="0"/>
          </p:cNvCxnSpPr>
          <p:nvPr/>
        </p:nvCxnSpPr>
        <p:spPr>
          <a:xfrm>
            <a:off x="6602308" y="3697529"/>
            <a:ext cx="0" cy="188953"/>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2B41E0E-6024-4980-B4C6-313541EECD77}"/>
              </a:ext>
            </a:extLst>
          </p:cNvPr>
          <p:cNvCxnSpPr>
            <a:cxnSpLocks/>
            <a:stCxn id="77" idx="4"/>
            <a:endCxn id="78" idx="0"/>
          </p:cNvCxnSpPr>
          <p:nvPr/>
        </p:nvCxnSpPr>
        <p:spPr>
          <a:xfrm>
            <a:off x="8083391" y="3895611"/>
            <a:ext cx="0" cy="188953"/>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1D87C0B-94D7-482F-B01B-150D12DAD0DA}"/>
              </a:ext>
            </a:extLst>
          </p:cNvPr>
          <p:cNvCxnSpPr>
            <a:cxnSpLocks/>
            <a:stCxn id="56" idx="4"/>
            <a:endCxn id="57" idx="0"/>
          </p:cNvCxnSpPr>
          <p:nvPr/>
        </p:nvCxnSpPr>
        <p:spPr>
          <a:xfrm>
            <a:off x="3284402" y="3747028"/>
            <a:ext cx="0" cy="188953"/>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D624B44-F7BE-4128-8435-6CB10CB6C49F}"/>
              </a:ext>
            </a:extLst>
          </p:cNvPr>
          <p:cNvCxnSpPr>
            <a:cxnSpLocks/>
            <a:stCxn id="59" idx="4"/>
            <a:endCxn id="60" idx="0"/>
          </p:cNvCxnSpPr>
          <p:nvPr/>
        </p:nvCxnSpPr>
        <p:spPr>
          <a:xfrm>
            <a:off x="2466079" y="5165997"/>
            <a:ext cx="0" cy="188952"/>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86BA800-AEC0-4658-AE71-D7279D1B0A96}"/>
              </a:ext>
            </a:extLst>
          </p:cNvPr>
          <p:cNvCxnSpPr>
            <a:cxnSpLocks/>
            <a:stCxn id="62" idx="4"/>
            <a:endCxn id="63" idx="0"/>
          </p:cNvCxnSpPr>
          <p:nvPr/>
        </p:nvCxnSpPr>
        <p:spPr>
          <a:xfrm>
            <a:off x="4069562" y="5165997"/>
            <a:ext cx="0" cy="188952"/>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620150C-B43B-43F7-80C7-3A2AFB81ADCA}"/>
              </a:ext>
            </a:extLst>
          </p:cNvPr>
          <p:cNvCxnSpPr>
            <a:cxnSpLocks/>
            <a:stCxn id="65" idx="4"/>
            <a:endCxn id="66" idx="0"/>
          </p:cNvCxnSpPr>
          <p:nvPr/>
        </p:nvCxnSpPr>
        <p:spPr>
          <a:xfrm>
            <a:off x="5815843" y="5165997"/>
            <a:ext cx="0" cy="188952"/>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84878E2A-AD80-45DE-AF6F-66133999CF28}"/>
              </a:ext>
            </a:extLst>
          </p:cNvPr>
          <p:cNvCxnSpPr>
            <a:cxnSpLocks/>
            <a:stCxn id="68" idx="4"/>
            <a:endCxn id="69" idx="0"/>
          </p:cNvCxnSpPr>
          <p:nvPr/>
        </p:nvCxnSpPr>
        <p:spPr>
          <a:xfrm>
            <a:off x="7280419" y="5165996"/>
            <a:ext cx="0" cy="188953"/>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911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a:xfrm>
            <a:off x="838200" y="365125"/>
            <a:ext cx="10515600" cy="1325563"/>
          </a:xfrm>
        </p:spPr>
        <p:txBody>
          <a:bodyPr>
            <a:normAutofit/>
          </a:bodyPr>
          <a:lstStyle/>
          <a:p>
            <a:r>
              <a:rPr lang="en-AU" dirty="0"/>
              <a:t>Hidden Markov Trees (HMTs)</a:t>
            </a:r>
            <a:br>
              <a:rPr lang="en-AU" dirty="0"/>
            </a:br>
            <a:r>
              <a:rPr lang="en-AU" sz="3600" dirty="0">
                <a:solidFill>
                  <a:schemeClr val="bg1">
                    <a:lumMod val="50000"/>
                  </a:schemeClr>
                </a:solidFill>
              </a:rPr>
              <a:t>(Crouse et al. (1998))</a:t>
            </a:r>
            <a:endParaRPr lang="en-AU" dirty="0"/>
          </a:p>
        </p:txBody>
      </p:sp>
      <p:sp>
        <p:nvSpPr>
          <p:cNvPr id="9" name="TextBox 8">
            <a:extLst>
              <a:ext uri="{FF2B5EF4-FFF2-40B4-BE49-F238E27FC236}">
                <a16:creationId xmlns:a16="http://schemas.microsoft.com/office/drawing/2014/main" id="{312B818F-34F0-4C18-9B42-04A8BF61469A}"/>
              </a:ext>
            </a:extLst>
          </p:cNvPr>
          <p:cNvSpPr txBox="1"/>
          <p:nvPr/>
        </p:nvSpPr>
        <p:spPr>
          <a:xfrm>
            <a:off x="720356" y="2441941"/>
            <a:ext cx="6574971" cy="461665"/>
          </a:xfrm>
          <a:prstGeom prst="rect">
            <a:avLst/>
          </a:prstGeom>
          <a:noFill/>
        </p:spPr>
        <p:txBody>
          <a:bodyPr wrap="square" rtlCol="0">
            <a:spAutoFit/>
          </a:bodyPr>
          <a:lstStyle/>
          <a:p>
            <a:r>
              <a:rPr lang="en-AU" sz="2400" dirty="0"/>
              <a:t>Hyperparameters:</a:t>
            </a:r>
          </a:p>
        </p:txBody>
      </p:sp>
      <p:pic>
        <p:nvPicPr>
          <p:cNvPr id="11" name="Picture 10">
            <a:extLst>
              <a:ext uri="{FF2B5EF4-FFF2-40B4-BE49-F238E27FC236}">
                <a16:creationId xmlns:a16="http://schemas.microsoft.com/office/drawing/2014/main" id="{EC765E4E-1B40-4C76-A319-F60EAAD6546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642365" y="3055453"/>
            <a:ext cx="4135978" cy="3308783"/>
          </a:xfrm>
          <a:prstGeom prst="rect">
            <a:avLst/>
          </a:prstGeom>
        </p:spPr>
      </p:pic>
      <p:pic>
        <p:nvPicPr>
          <p:cNvPr id="13" name="Picture 12">
            <a:extLst>
              <a:ext uri="{FF2B5EF4-FFF2-40B4-BE49-F238E27FC236}">
                <a16:creationId xmlns:a16="http://schemas.microsoft.com/office/drawing/2014/main" id="{DBB2C8A0-5B23-4838-A94B-B037F007C56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9142286" y="1903395"/>
            <a:ext cx="1130501" cy="1009179"/>
          </a:xfrm>
          <a:prstGeom prst="rect">
            <a:avLst/>
          </a:prstGeom>
        </p:spPr>
      </p:pic>
      <p:pic>
        <p:nvPicPr>
          <p:cNvPr id="3" name="Picture 2">
            <a:extLst>
              <a:ext uri="{FF2B5EF4-FFF2-40B4-BE49-F238E27FC236}">
                <a16:creationId xmlns:a16="http://schemas.microsoft.com/office/drawing/2014/main" id="{F49C3DFF-844E-40EA-9DCF-090E86B82AC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02868" y="3673109"/>
            <a:ext cx="4290088" cy="1537635"/>
          </a:xfrm>
          <a:prstGeom prst="rect">
            <a:avLst/>
          </a:prstGeom>
        </p:spPr>
      </p:pic>
      <p:pic>
        <p:nvPicPr>
          <p:cNvPr id="14" name="Picture 13">
            <a:extLst>
              <a:ext uri="{FF2B5EF4-FFF2-40B4-BE49-F238E27FC236}">
                <a16:creationId xmlns:a16="http://schemas.microsoft.com/office/drawing/2014/main" id="{CBFFD998-490F-4D87-8F55-C7445E73A186}"/>
              </a:ext>
            </a:extLst>
          </p:cNvPr>
          <p:cNvPicPr>
            <a:picLocks noChangeAspect="1"/>
          </p:cNvPicPr>
          <p:nvPr/>
        </p:nvPicPr>
        <p:blipFill rotWithShape="1">
          <a:blip r:embed="rId6"/>
          <a:srcRect b="72185"/>
          <a:stretch/>
        </p:blipFill>
        <p:spPr>
          <a:xfrm>
            <a:off x="903498" y="3045562"/>
            <a:ext cx="3735122" cy="357185"/>
          </a:xfrm>
          <a:prstGeom prst="rect">
            <a:avLst/>
          </a:prstGeom>
        </p:spPr>
      </p:pic>
      <p:pic>
        <p:nvPicPr>
          <p:cNvPr id="4" name="Picture 3">
            <a:extLst>
              <a:ext uri="{FF2B5EF4-FFF2-40B4-BE49-F238E27FC236}">
                <a16:creationId xmlns:a16="http://schemas.microsoft.com/office/drawing/2014/main" id="{59AA3B14-C95A-41F3-AA70-4FFD31AB37F6}"/>
              </a:ext>
            </a:extLst>
          </p:cNvPr>
          <p:cNvPicPr>
            <a:picLocks noChangeAspect="1"/>
          </p:cNvPicPr>
          <p:nvPr/>
        </p:nvPicPr>
        <p:blipFill rotWithShape="1">
          <a:blip r:embed="rId7"/>
          <a:srcRect b="48094"/>
          <a:stretch/>
        </p:blipFill>
        <p:spPr>
          <a:xfrm>
            <a:off x="4802110" y="4402599"/>
            <a:ext cx="2711228" cy="359838"/>
          </a:xfrm>
          <a:prstGeom prst="rect">
            <a:avLst/>
          </a:prstGeom>
        </p:spPr>
      </p:pic>
      <p:pic>
        <p:nvPicPr>
          <p:cNvPr id="15" name="Picture 14">
            <a:extLst>
              <a:ext uri="{FF2B5EF4-FFF2-40B4-BE49-F238E27FC236}">
                <a16:creationId xmlns:a16="http://schemas.microsoft.com/office/drawing/2014/main" id="{9FB5DE61-12F2-422C-B9EB-F9B0AB1A8E63}"/>
              </a:ext>
            </a:extLst>
          </p:cNvPr>
          <p:cNvPicPr>
            <a:picLocks noChangeAspect="1"/>
          </p:cNvPicPr>
          <p:nvPr/>
        </p:nvPicPr>
        <p:blipFill rotWithShape="1">
          <a:blip r:embed="rId7"/>
          <a:srcRect t="48095"/>
          <a:stretch/>
        </p:blipFill>
        <p:spPr>
          <a:xfrm>
            <a:off x="4802110" y="4771847"/>
            <a:ext cx="2711228" cy="359838"/>
          </a:xfrm>
          <a:prstGeom prst="rect">
            <a:avLst/>
          </a:prstGeom>
        </p:spPr>
      </p:pic>
      <p:sp>
        <p:nvSpPr>
          <p:cNvPr id="5" name="Rectangle 4">
            <a:extLst>
              <a:ext uri="{FF2B5EF4-FFF2-40B4-BE49-F238E27FC236}">
                <a16:creationId xmlns:a16="http://schemas.microsoft.com/office/drawing/2014/main" id="{0D7CA483-49B3-44DE-A419-290A71D90207}"/>
              </a:ext>
            </a:extLst>
          </p:cNvPr>
          <p:cNvSpPr/>
          <p:nvPr/>
        </p:nvSpPr>
        <p:spPr>
          <a:xfrm>
            <a:off x="2075098" y="3957981"/>
            <a:ext cx="98323" cy="393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8AD7B75D-F079-4AD5-9262-BC5834FC1F9F}"/>
              </a:ext>
            </a:extLst>
          </p:cNvPr>
          <p:cNvSpPr/>
          <p:nvPr/>
        </p:nvSpPr>
        <p:spPr>
          <a:xfrm>
            <a:off x="1539241" y="4336586"/>
            <a:ext cx="61200" cy="8428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0" name="Straight Connector 19">
            <a:extLst>
              <a:ext uri="{FF2B5EF4-FFF2-40B4-BE49-F238E27FC236}">
                <a16:creationId xmlns:a16="http://schemas.microsoft.com/office/drawing/2014/main" id="{CE181498-2189-4A45-8DFC-A06A9914476E}"/>
              </a:ext>
            </a:extLst>
          </p:cNvPr>
          <p:cNvCxnSpPr>
            <a:cxnSpLocks/>
          </p:cNvCxnSpPr>
          <p:nvPr/>
        </p:nvCxnSpPr>
        <p:spPr>
          <a:xfrm>
            <a:off x="9979742" y="3768662"/>
            <a:ext cx="540000" cy="637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9084C1-2F46-4C8F-BF39-5FF91A98CAC2}"/>
              </a:ext>
            </a:extLst>
          </p:cNvPr>
          <p:cNvCxnSpPr>
            <a:cxnSpLocks/>
          </p:cNvCxnSpPr>
          <p:nvPr/>
        </p:nvCxnSpPr>
        <p:spPr>
          <a:xfrm flipH="1">
            <a:off x="8337755" y="5061136"/>
            <a:ext cx="208800" cy="50400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78C7B45-F271-439D-8E04-067504C5FDEE}"/>
              </a:ext>
            </a:extLst>
          </p:cNvPr>
          <p:cNvCxnSpPr>
            <a:cxnSpLocks/>
          </p:cNvCxnSpPr>
          <p:nvPr/>
        </p:nvCxnSpPr>
        <p:spPr>
          <a:xfrm flipH="1">
            <a:off x="8949816" y="3768662"/>
            <a:ext cx="540000" cy="637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1CC07A8-2F2B-436B-9C30-B48B35A00A94}"/>
              </a:ext>
            </a:extLst>
          </p:cNvPr>
          <p:cNvCxnSpPr>
            <a:cxnSpLocks/>
          </p:cNvCxnSpPr>
          <p:nvPr/>
        </p:nvCxnSpPr>
        <p:spPr>
          <a:xfrm>
            <a:off x="8853951" y="5066054"/>
            <a:ext cx="208800" cy="50400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A67338F-9AA9-4A7B-B0D2-6BE87B95AF70}"/>
              </a:ext>
            </a:extLst>
          </p:cNvPr>
          <p:cNvCxnSpPr>
            <a:cxnSpLocks/>
          </p:cNvCxnSpPr>
          <p:nvPr/>
        </p:nvCxnSpPr>
        <p:spPr>
          <a:xfrm flipH="1">
            <a:off x="10412683" y="5065184"/>
            <a:ext cx="208800" cy="50400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B7223BC-5AFD-4943-BD76-1DF5A19CEB74}"/>
              </a:ext>
            </a:extLst>
          </p:cNvPr>
          <p:cNvCxnSpPr>
            <a:cxnSpLocks/>
          </p:cNvCxnSpPr>
          <p:nvPr/>
        </p:nvCxnSpPr>
        <p:spPr>
          <a:xfrm>
            <a:off x="10919047" y="5060270"/>
            <a:ext cx="208800" cy="50400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31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189042C-2156-468E-9F34-8B3CFD81B321}"/>
                  </a:ext>
                </a:extLst>
              </p:cNvPr>
              <p:cNvSpPr txBox="1"/>
              <p:nvPr/>
            </p:nvSpPr>
            <p:spPr>
              <a:xfrm>
                <a:off x="999251" y="2214885"/>
                <a:ext cx="5074308" cy="3799053"/>
              </a:xfrm>
              <a:prstGeom prst="rect">
                <a:avLst/>
              </a:prstGeom>
              <a:noFill/>
            </p:spPr>
            <p:txBody>
              <a:bodyPr wrap="square" rtlCol="0">
                <a:spAutoFit/>
              </a:bodyPr>
              <a:lstStyle/>
              <a:p>
                <a:pPr>
                  <a:spcAft>
                    <a:spcPts val="600"/>
                  </a:spcAft>
                </a:pPr>
                <a:r>
                  <a:rPr lang="en-AU" sz="2000" dirty="0"/>
                  <a:t>Recall:</a:t>
                </a:r>
              </a:p>
              <a:p>
                <a:pPr>
                  <a:spcAft>
                    <a:spcPts val="600"/>
                  </a:spcAft>
                </a:pPr>
                <a:endParaRPr lang="en-AU" sz="2000" dirty="0"/>
              </a:p>
              <a:p>
                <a:pPr>
                  <a:spcAft>
                    <a:spcPts val="600"/>
                  </a:spcAft>
                </a:pPr>
                <a:endParaRPr lang="en-AU" sz="2000" dirty="0"/>
              </a:p>
              <a:p>
                <a:pPr>
                  <a:spcAft>
                    <a:spcPts val="600"/>
                  </a:spcAft>
                </a:pPr>
                <a:endParaRPr lang="en-AU" sz="2000" dirty="0"/>
              </a:p>
              <a:p>
                <a:pPr>
                  <a:spcAft>
                    <a:spcPts val="600"/>
                  </a:spcAft>
                </a:pPr>
                <a:endParaRPr lang="en-AU" sz="2000" dirty="0"/>
              </a:p>
              <a:p>
                <a:pPr>
                  <a:spcAft>
                    <a:spcPts val="600"/>
                  </a:spcAft>
                </a:pPr>
                <a:endParaRPr lang="en-AU" sz="2000" dirty="0"/>
              </a:p>
              <a:p>
                <a:pPr marL="285750" indent="-285750">
                  <a:spcAft>
                    <a:spcPts val="600"/>
                  </a:spcAft>
                  <a:buFont typeface="Arial" panose="020B0604020202020204" pitchFamily="34" charset="0"/>
                  <a:buChar char="•"/>
                </a:pPr>
                <a:r>
                  <a:rPr lang="en-AU" sz="2000" dirty="0"/>
                  <a:t>HMT prior on </a:t>
                </a:r>
                <a14:m>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𝛽</m:t>
                        </m:r>
                      </m:e>
                      <m:sub>
                        <m:r>
                          <a:rPr lang="en-AU" sz="2000" b="0" i="1" smtClean="0">
                            <a:latin typeface="Cambria Math" panose="02040503050406030204" pitchFamily="18" charset="0"/>
                          </a:rPr>
                          <m:t>𝑠</m:t>
                        </m:r>
                        <m:r>
                          <a:rPr lang="en-AU" sz="2000" b="0" i="1" smtClean="0">
                            <a:latin typeface="Cambria Math" panose="02040503050406030204" pitchFamily="18" charset="0"/>
                          </a:rPr>
                          <m:t>,</m:t>
                        </m:r>
                        <m:r>
                          <a:rPr lang="en-AU" sz="2000" b="0" i="1" smtClean="0">
                            <a:latin typeface="Cambria Math" panose="02040503050406030204" pitchFamily="18" charset="0"/>
                          </a:rPr>
                          <m:t>𝑙</m:t>
                        </m:r>
                      </m:sub>
                    </m:sSub>
                  </m:oMath>
                </a14:m>
                <a:endParaRPr lang="en-AU" sz="2000" dirty="0"/>
              </a:p>
              <a:p>
                <a:pPr marL="285750" indent="-285750">
                  <a:spcAft>
                    <a:spcPts val="600"/>
                  </a:spcAft>
                  <a:buFont typeface="Arial" panose="020B0604020202020204" pitchFamily="34" charset="0"/>
                  <a:buChar char="•"/>
                </a:pPr>
                <a:r>
                  <a:rPr lang="en-AU" sz="2000" dirty="0"/>
                  <a:t>EM algorithm adapted for trees; </a:t>
                </a:r>
              </a:p>
              <a:p>
                <a:pPr marL="742950" lvl="1" indent="-285750">
                  <a:spcAft>
                    <a:spcPts val="600"/>
                  </a:spcAft>
                  <a:buFont typeface="Arial" panose="020B0604020202020204" pitchFamily="34" charset="0"/>
                  <a:buChar char="•"/>
                </a:pPr>
                <a:r>
                  <a:rPr lang="en-AU" sz="2000" i="1" dirty="0"/>
                  <a:t>Upward-downward </a:t>
                </a:r>
                <a:r>
                  <a:rPr lang="en-AU" sz="2000" dirty="0"/>
                  <a:t>algorithm (Ronen et al. (1995), Crouse et al. (1998))</a:t>
                </a:r>
              </a:p>
            </p:txBody>
          </p:sp>
        </mc:Choice>
        <mc:Fallback xmlns="">
          <p:sp>
            <p:nvSpPr>
              <p:cNvPr id="16" name="TextBox 15">
                <a:extLst>
                  <a:ext uri="{FF2B5EF4-FFF2-40B4-BE49-F238E27FC236}">
                    <a16:creationId xmlns:a16="http://schemas.microsoft.com/office/drawing/2014/main" id="{C189042C-2156-468E-9F34-8B3CFD81B321}"/>
                  </a:ext>
                </a:extLst>
              </p:cNvPr>
              <p:cNvSpPr txBox="1">
                <a:spLocks noRot="1" noChangeAspect="1" noMove="1" noResize="1" noEditPoints="1" noAdjustHandles="1" noChangeArrowheads="1" noChangeShapeType="1" noTextEdit="1"/>
              </p:cNvSpPr>
              <p:nvPr/>
            </p:nvSpPr>
            <p:spPr>
              <a:xfrm>
                <a:off x="999251" y="2214885"/>
                <a:ext cx="5074308" cy="3799053"/>
              </a:xfrm>
              <a:prstGeom prst="rect">
                <a:avLst/>
              </a:prstGeom>
              <a:blipFill>
                <a:blip r:embed="rId3"/>
                <a:stretch>
                  <a:fillRect l="-1322" t="-801" r="-1803" b="-1763"/>
                </a:stretch>
              </a:blipFill>
            </p:spPr>
            <p:txBody>
              <a:bodyPr/>
              <a:lstStyle/>
              <a:p>
                <a:r>
                  <a:rPr lang="en-AU">
                    <a:noFill/>
                  </a:rPr>
                  <a:t> </a:t>
                </a:r>
              </a:p>
            </p:txBody>
          </p:sp>
        </mc:Fallback>
      </mc:AlternateContent>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a:xfrm>
            <a:off x="838200" y="365125"/>
            <a:ext cx="10515600" cy="1325563"/>
          </a:xfrm>
        </p:spPr>
        <p:txBody>
          <a:bodyPr>
            <a:normAutofit/>
          </a:bodyPr>
          <a:lstStyle/>
          <a:p>
            <a:r>
              <a:rPr lang="en-AU" dirty="0"/>
              <a:t>Hidden Markov Trees (HMTs)</a:t>
            </a:r>
            <a:br>
              <a:rPr lang="en-AU" dirty="0"/>
            </a:br>
            <a:r>
              <a:rPr lang="en-AU" sz="3600" dirty="0">
                <a:solidFill>
                  <a:schemeClr val="bg1">
                    <a:lumMod val="50000"/>
                  </a:schemeClr>
                </a:solidFill>
              </a:rPr>
              <a:t>(Crouse et al. (1998))</a:t>
            </a:r>
            <a:endParaRPr lang="en-AU" dirty="0"/>
          </a:p>
        </p:txBody>
      </p:sp>
      <p:sp>
        <p:nvSpPr>
          <p:cNvPr id="20" name="Oval 19">
            <a:extLst>
              <a:ext uri="{FF2B5EF4-FFF2-40B4-BE49-F238E27FC236}">
                <a16:creationId xmlns:a16="http://schemas.microsoft.com/office/drawing/2014/main" id="{7376CB90-F07B-438A-9A8A-88FB5CAF9C0A}"/>
              </a:ext>
            </a:extLst>
          </p:cNvPr>
          <p:cNvSpPr/>
          <p:nvPr/>
        </p:nvSpPr>
        <p:spPr>
          <a:xfrm>
            <a:off x="10142926" y="3529282"/>
            <a:ext cx="540000" cy="54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a:extLst>
              <a:ext uri="{FF2B5EF4-FFF2-40B4-BE49-F238E27FC236}">
                <a16:creationId xmlns:a16="http://schemas.microsoft.com/office/drawing/2014/main" id="{BFF56D8A-9B63-4603-9925-E5BDAC6A4946}"/>
              </a:ext>
            </a:extLst>
          </p:cNvPr>
          <p:cNvSpPr/>
          <p:nvPr/>
        </p:nvSpPr>
        <p:spPr>
          <a:xfrm>
            <a:off x="8947827" y="2481744"/>
            <a:ext cx="540000" cy="54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Oval 21">
            <a:extLst>
              <a:ext uri="{FF2B5EF4-FFF2-40B4-BE49-F238E27FC236}">
                <a16:creationId xmlns:a16="http://schemas.microsoft.com/office/drawing/2014/main" id="{A712661B-BE6E-46CE-B883-DB06800FA460}"/>
              </a:ext>
            </a:extLst>
          </p:cNvPr>
          <p:cNvSpPr/>
          <p:nvPr/>
        </p:nvSpPr>
        <p:spPr>
          <a:xfrm>
            <a:off x="7786980" y="3545296"/>
            <a:ext cx="540000" cy="54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Arrow Connector 22">
            <a:extLst>
              <a:ext uri="{FF2B5EF4-FFF2-40B4-BE49-F238E27FC236}">
                <a16:creationId xmlns:a16="http://schemas.microsoft.com/office/drawing/2014/main" id="{5F909FB6-12B2-4D2C-B683-2212E6576FEE}"/>
              </a:ext>
            </a:extLst>
          </p:cNvPr>
          <p:cNvCxnSpPr>
            <a:cxnSpLocks/>
            <a:stCxn id="21" idx="3"/>
            <a:endCxn id="22" idx="7"/>
          </p:cNvCxnSpPr>
          <p:nvPr/>
        </p:nvCxnSpPr>
        <p:spPr>
          <a:xfrm flipH="1">
            <a:off x="8247899" y="2942663"/>
            <a:ext cx="779009" cy="681714"/>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D21909-9402-47BF-90B4-D0195FBD1A1C}"/>
              </a:ext>
            </a:extLst>
          </p:cNvPr>
          <p:cNvCxnSpPr>
            <a:cxnSpLocks/>
            <a:stCxn id="21" idx="5"/>
            <a:endCxn id="20" idx="1"/>
          </p:cNvCxnSpPr>
          <p:nvPr/>
        </p:nvCxnSpPr>
        <p:spPr>
          <a:xfrm>
            <a:off x="9408746" y="2942663"/>
            <a:ext cx="813261" cy="66570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A4D4BD33-CC53-4E93-8CD2-2730937AA284}"/>
              </a:ext>
            </a:extLst>
          </p:cNvPr>
          <p:cNvSpPr/>
          <p:nvPr/>
        </p:nvSpPr>
        <p:spPr>
          <a:xfrm rot="16200000">
            <a:off x="9804510" y="2481742"/>
            <a:ext cx="540000" cy="5400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6" name="Straight Connector 25">
            <a:extLst>
              <a:ext uri="{FF2B5EF4-FFF2-40B4-BE49-F238E27FC236}">
                <a16:creationId xmlns:a16="http://schemas.microsoft.com/office/drawing/2014/main" id="{DB515737-BEC5-4B8C-A15E-A2BF7999D62B}"/>
              </a:ext>
            </a:extLst>
          </p:cNvPr>
          <p:cNvCxnSpPr>
            <a:cxnSpLocks/>
            <a:stCxn id="21" idx="6"/>
            <a:endCxn id="25" idx="0"/>
          </p:cNvCxnSpPr>
          <p:nvPr/>
        </p:nvCxnSpPr>
        <p:spPr>
          <a:xfrm flipV="1">
            <a:off x="9487827" y="2751742"/>
            <a:ext cx="316683" cy="2"/>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205B994-2A38-438A-B3B1-1DA2BAEB1DE0}"/>
                  </a:ext>
                </a:extLst>
              </p:cNvPr>
              <p:cNvSpPr txBox="1"/>
              <p:nvPr/>
            </p:nvSpPr>
            <p:spPr>
              <a:xfrm>
                <a:off x="8947827" y="2130665"/>
                <a:ext cx="548483" cy="303673"/>
              </a:xfrm>
              <a:prstGeom prst="rect">
                <a:avLst/>
              </a:prstGeom>
              <a:noFill/>
              <a:ln w="1905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𝛾</m:t>
                          </m:r>
                        </m:e>
                        <m:sub>
                          <m:r>
                            <a:rPr lang="en-AU" b="0" i="1" smtClean="0">
                              <a:latin typeface="Cambria Math" panose="02040503050406030204" pitchFamily="18" charset="0"/>
                            </a:rPr>
                            <m:t>(1,1)</m:t>
                          </m:r>
                        </m:sub>
                      </m:sSub>
                    </m:oMath>
                  </m:oMathPara>
                </a14:m>
                <a:endParaRPr lang="en-AU" dirty="0"/>
              </a:p>
            </p:txBody>
          </p:sp>
        </mc:Choice>
        <mc:Fallback xmlns="">
          <p:sp>
            <p:nvSpPr>
              <p:cNvPr id="27" name="TextBox 26">
                <a:extLst>
                  <a:ext uri="{FF2B5EF4-FFF2-40B4-BE49-F238E27FC236}">
                    <a16:creationId xmlns:a16="http://schemas.microsoft.com/office/drawing/2014/main" id="{5205B994-2A38-438A-B3B1-1DA2BAEB1DE0}"/>
                  </a:ext>
                </a:extLst>
              </p:cNvPr>
              <p:cNvSpPr txBox="1">
                <a:spLocks noRot="1" noChangeAspect="1" noMove="1" noResize="1" noEditPoints="1" noAdjustHandles="1" noChangeArrowheads="1" noChangeShapeType="1" noTextEdit="1"/>
              </p:cNvSpPr>
              <p:nvPr/>
            </p:nvSpPr>
            <p:spPr>
              <a:xfrm>
                <a:off x="8947827" y="2130665"/>
                <a:ext cx="548483" cy="303673"/>
              </a:xfrm>
              <a:prstGeom prst="rect">
                <a:avLst/>
              </a:prstGeom>
              <a:blipFill>
                <a:blip r:embed="rId4"/>
                <a:stretch>
                  <a:fillRect l="-10000" r="-8889" b="-28571"/>
                </a:stretch>
              </a:blipFill>
              <a:ln w="1905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E9F0D0F-D17C-4AB3-9CAD-FBEFC894CD82}"/>
                  </a:ext>
                </a:extLst>
              </p:cNvPr>
              <p:cNvSpPr txBox="1"/>
              <p:nvPr/>
            </p:nvSpPr>
            <p:spPr>
              <a:xfrm>
                <a:off x="9804510" y="2130664"/>
                <a:ext cx="559127" cy="303673"/>
              </a:xfrm>
              <a:prstGeom prst="rect">
                <a:avLst/>
              </a:prstGeom>
              <a:noFill/>
              <a:ln w="1905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𝛽</m:t>
                          </m:r>
                        </m:e>
                        <m:sub>
                          <m:r>
                            <a:rPr lang="en-AU" b="0" i="1" smtClean="0">
                              <a:latin typeface="Cambria Math" panose="02040503050406030204" pitchFamily="18" charset="0"/>
                            </a:rPr>
                            <m:t>(1,1)</m:t>
                          </m:r>
                        </m:sub>
                      </m:sSub>
                    </m:oMath>
                  </m:oMathPara>
                </a14:m>
                <a:endParaRPr lang="en-AU" dirty="0"/>
              </a:p>
            </p:txBody>
          </p:sp>
        </mc:Choice>
        <mc:Fallback xmlns="">
          <p:sp>
            <p:nvSpPr>
              <p:cNvPr id="28" name="TextBox 27">
                <a:extLst>
                  <a:ext uri="{FF2B5EF4-FFF2-40B4-BE49-F238E27FC236}">
                    <a16:creationId xmlns:a16="http://schemas.microsoft.com/office/drawing/2014/main" id="{3E9F0D0F-D17C-4AB3-9CAD-FBEFC894CD82}"/>
                  </a:ext>
                </a:extLst>
              </p:cNvPr>
              <p:cNvSpPr txBox="1">
                <a:spLocks noRot="1" noChangeAspect="1" noMove="1" noResize="1" noEditPoints="1" noAdjustHandles="1" noChangeArrowheads="1" noChangeShapeType="1" noTextEdit="1"/>
              </p:cNvSpPr>
              <p:nvPr/>
            </p:nvSpPr>
            <p:spPr>
              <a:xfrm>
                <a:off x="9804510" y="2130664"/>
                <a:ext cx="559127" cy="303673"/>
              </a:xfrm>
              <a:prstGeom prst="rect">
                <a:avLst/>
              </a:prstGeom>
              <a:blipFill>
                <a:blip r:embed="rId5"/>
                <a:stretch>
                  <a:fillRect l="-14130" t="-2041" r="-8696" b="-28571"/>
                </a:stretch>
              </a:blipFill>
              <a:ln w="1905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BA47DD3-7CB8-4F81-893D-DC09AE63516A}"/>
                  </a:ext>
                </a:extLst>
              </p:cNvPr>
              <p:cNvSpPr txBox="1"/>
              <p:nvPr/>
            </p:nvSpPr>
            <p:spPr>
              <a:xfrm>
                <a:off x="9567188" y="3625884"/>
                <a:ext cx="548483" cy="303673"/>
              </a:xfrm>
              <a:prstGeom prst="rect">
                <a:avLst/>
              </a:prstGeom>
              <a:noFill/>
              <a:ln w="1905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𝛾</m:t>
                          </m:r>
                        </m:e>
                        <m:sub>
                          <m:r>
                            <a:rPr lang="en-AU" b="0" i="1" smtClean="0">
                              <a:latin typeface="Cambria Math" panose="02040503050406030204" pitchFamily="18" charset="0"/>
                            </a:rPr>
                            <m:t>(2,2)</m:t>
                          </m:r>
                        </m:sub>
                      </m:sSub>
                    </m:oMath>
                  </m:oMathPara>
                </a14:m>
                <a:endParaRPr lang="en-AU" dirty="0"/>
              </a:p>
            </p:txBody>
          </p:sp>
        </mc:Choice>
        <mc:Fallback xmlns="">
          <p:sp>
            <p:nvSpPr>
              <p:cNvPr id="29" name="TextBox 28">
                <a:extLst>
                  <a:ext uri="{FF2B5EF4-FFF2-40B4-BE49-F238E27FC236}">
                    <a16:creationId xmlns:a16="http://schemas.microsoft.com/office/drawing/2014/main" id="{BBA47DD3-7CB8-4F81-893D-DC09AE63516A}"/>
                  </a:ext>
                </a:extLst>
              </p:cNvPr>
              <p:cNvSpPr txBox="1">
                <a:spLocks noRot="1" noChangeAspect="1" noMove="1" noResize="1" noEditPoints="1" noAdjustHandles="1" noChangeArrowheads="1" noChangeShapeType="1" noTextEdit="1"/>
              </p:cNvSpPr>
              <p:nvPr/>
            </p:nvSpPr>
            <p:spPr>
              <a:xfrm>
                <a:off x="9567188" y="3625884"/>
                <a:ext cx="548483" cy="303673"/>
              </a:xfrm>
              <a:prstGeom prst="rect">
                <a:avLst/>
              </a:prstGeom>
              <a:blipFill>
                <a:blip r:embed="rId6"/>
                <a:stretch>
                  <a:fillRect l="-8889" r="-10000" b="-26000"/>
                </a:stretch>
              </a:blipFill>
              <a:ln w="19050">
                <a:noFill/>
              </a:ln>
            </p:spPr>
            <p:txBody>
              <a:bodyPr/>
              <a:lstStyle/>
              <a:p>
                <a:r>
                  <a:rPr lang="en-AU">
                    <a:noFill/>
                  </a:rPr>
                  <a:t> </a:t>
                </a:r>
              </a:p>
            </p:txBody>
          </p:sp>
        </mc:Fallback>
      </mc:AlternateContent>
      <p:sp>
        <p:nvSpPr>
          <p:cNvPr id="30" name="Oval 29">
            <a:extLst>
              <a:ext uri="{FF2B5EF4-FFF2-40B4-BE49-F238E27FC236}">
                <a16:creationId xmlns:a16="http://schemas.microsoft.com/office/drawing/2014/main" id="{D21C7950-AD2C-40C8-9CD8-9F97F216D93E}"/>
              </a:ext>
            </a:extLst>
          </p:cNvPr>
          <p:cNvSpPr/>
          <p:nvPr/>
        </p:nvSpPr>
        <p:spPr>
          <a:xfrm>
            <a:off x="10138608" y="4422300"/>
            <a:ext cx="540000" cy="5400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Connector 30">
            <a:extLst>
              <a:ext uri="{FF2B5EF4-FFF2-40B4-BE49-F238E27FC236}">
                <a16:creationId xmlns:a16="http://schemas.microsoft.com/office/drawing/2014/main" id="{016AAD16-1009-432D-8034-C9F132781CB4}"/>
              </a:ext>
            </a:extLst>
          </p:cNvPr>
          <p:cNvCxnSpPr>
            <a:cxnSpLocks/>
            <a:stCxn id="20" idx="4"/>
            <a:endCxn id="30" idx="0"/>
          </p:cNvCxnSpPr>
          <p:nvPr/>
        </p:nvCxnSpPr>
        <p:spPr>
          <a:xfrm flipH="1">
            <a:off x="10408608" y="4069282"/>
            <a:ext cx="4318" cy="353018"/>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5491EAE-68C8-4A99-8AA8-BC7456BEEC4F}"/>
                  </a:ext>
                </a:extLst>
              </p:cNvPr>
              <p:cNvSpPr txBox="1"/>
              <p:nvPr/>
            </p:nvSpPr>
            <p:spPr>
              <a:xfrm>
                <a:off x="9567188" y="4516425"/>
                <a:ext cx="559127" cy="303673"/>
              </a:xfrm>
              <a:prstGeom prst="rect">
                <a:avLst/>
              </a:prstGeom>
              <a:noFill/>
              <a:ln w="1905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𝛽</m:t>
                          </m:r>
                        </m:e>
                        <m:sub>
                          <m:r>
                            <a:rPr lang="en-AU" b="0" i="1" smtClean="0">
                              <a:latin typeface="Cambria Math" panose="02040503050406030204" pitchFamily="18" charset="0"/>
                            </a:rPr>
                            <m:t>(2,2)</m:t>
                          </m:r>
                        </m:sub>
                      </m:sSub>
                    </m:oMath>
                  </m:oMathPara>
                </a14:m>
                <a:endParaRPr lang="en-AU" dirty="0"/>
              </a:p>
            </p:txBody>
          </p:sp>
        </mc:Choice>
        <mc:Fallback xmlns="">
          <p:sp>
            <p:nvSpPr>
              <p:cNvPr id="32" name="TextBox 31">
                <a:extLst>
                  <a:ext uri="{FF2B5EF4-FFF2-40B4-BE49-F238E27FC236}">
                    <a16:creationId xmlns:a16="http://schemas.microsoft.com/office/drawing/2014/main" id="{C5491EAE-68C8-4A99-8AA8-BC7456BEEC4F}"/>
                  </a:ext>
                </a:extLst>
              </p:cNvPr>
              <p:cNvSpPr txBox="1">
                <a:spLocks noRot="1" noChangeAspect="1" noMove="1" noResize="1" noEditPoints="1" noAdjustHandles="1" noChangeArrowheads="1" noChangeShapeType="1" noTextEdit="1"/>
              </p:cNvSpPr>
              <p:nvPr/>
            </p:nvSpPr>
            <p:spPr>
              <a:xfrm>
                <a:off x="9567188" y="4516425"/>
                <a:ext cx="559127" cy="303673"/>
              </a:xfrm>
              <a:prstGeom prst="rect">
                <a:avLst/>
              </a:prstGeom>
              <a:blipFill>
                <a:blip r:embed="rId7"/>
                <a:stretch>
                  <a:fillRect l="-14130" r="-8696" b="-26000"/>
                </a:stretch>
              </a:blipFill>
              <a:ln w="19050">
                <a:noFill/>
              </a:ln>
            </p:spPr>
            <p:txBody>
              <a:bodyPr/>
              <a:lstStyle/>
              <a:p>
                <a:r>
                  <a:rPr lang="en-AU">
                    <a:noFill/>
                  </a:rPr>
                  <a:t> </a:t>
                </a:r>
              </a:p>
            </p:txBody>
          </p:sp>
        </mc:Fallback>
      </mc:AlternateContent>
      <p:sp>
        <p:nvSpPr>
          <p:cNvPr id="33" name="Oval 32">
            <a:extLst>
              <a:ext uri="{FF2B5EF4-FFF2-40B4-BE49-F238E27FC236}">
                <a16:creationId xmlns:a16="http://schemas.microsoft.com/office/drawing/2014/main" id="{3842F616-0AB2-484F-B1F4-EDBA57D883D5}"/>
              </a:ext>
            </a:extLst>
          </p:cNvPr>
          <p:cNvSpPr/>
          <p:nvPr/>
        </p:nvSpPr>
        <p:spPr>
          <a:xfrm>
            <a:off x="7786700" y="4422300"/>
            <a:ext cx="540000" cy="5400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4" name="Straight Connector 33">
            <a:extLst>
              <a:ext uri="{FF2B5EF4-FFF2-40B4-BE49-F238E27FC236}">
                <a16:creationId xmlns:a16="http://schemas.microsoft.com/office/drawing/2014/main" id="{F444B214-5781-4AA4-A04F-3F7E8269408C}"/>
              </a:ext>
            </a:extLst>
          </p:cNvPr>
          <p:cNvCxnSpPr>
            <a:cxnSpLocks/>
            <a:stCxn id="22" idx="4"/>
            <a:endCxn id="33" idx="0"/>
          </p:cNvCxnSpPr>
          <p:nvPr/>
        </p:nvCxnSpPr>
        <p:spPr>
          <a:xfrm flipH="1">
            <a:off x="8056700" y="4085296"/>
            <a:ext cx="280" cy="337004"/>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7853E68-0DB4-4DB2-91BD-1114E2590BA4}"/>
                  </a:ext>
                </a:extLst>
              </p:cNvPr>
              <p:cNvSpPr txBox="1"/>
              <p:nvPr/>
            </p:nvSpPr>
            <p:spPr>
              <a:xfrm>
                <a:off x="7215280" y="4516425"/>
                <a:ext cx="559127" cy="303673"/>
              </a:xfrm>
              <a:prstGeom prst="rect">
                <a:avLst/>
              </a:prstGeom>
              <a:noFill/>
              <a:ln w="1905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𝛽</m:t>
                          </m:r>
                        </m:e>
                        <m:sub>
                          <m:r>
                            <a:rPr lang="en-AU" b="0" i="1" smtClean="0">
                              <a:latin typeface="Cambria Math" panose="02040503050406030204" pitchFamily="18" charset="0"/>
                            </a:rPr>
                            <m:t>(2,1)</m:t>
                          </m:r>
                        </m:sub>
                      </m:sSub>
                    </m:oMath>
                  </m:oMathPara>
                </a14:m>
                <a:endParaRPr lang="en-AU" dirty="0"/>
              </a:p>
            </p:txBody>
          </p:sp>
        </mc:Choice>
        <mc:Fallback xmlns="">
          <p:sp>
            <p:nvSpPr>
              <p:cNvPr id="35" name="TextBox 34">
                <a:extLst>
                  <a:ext uri="{FF2B5EF4-FFF2-40B4-BE49-F238E27FC236}">
                    <a16:creationId xmlns:a16="http://schemas.microsoft.com/office/drawing/2014/main" id="{A7853E68-0DB4-4DB2-91BD-1114E2590BA4}"/>
                  </a:ext>
                </a:extLst>
              </p:cNvPr>
              <p:cNvSpPr txBox="1">
                <a:spLocks noRot="1" noChangeAspect="1" noMove="1" noResize="1" noEditPoints="1" noAdjustHandles="1" noChangeArrowheads="1" noChangeShapeType="1" noTextEdit="1"/>
              </p:cNvSpPr>
              <p:nvPr/>
            </p:nvSpPr>
            <p:spPr>
              <a:xfrm>
                <a:off x="7215280" y="4516425"/>
                <a:ext cx="559127" cy="303673"/>
              </a:xfrm>
              <a:prstGeom prst="rect">
                <a:avLst/>
              </a:prstGeom>
              <a:blipFill>
                <a:blip r:embed="rId8"/>
                <a:stretch>
                  <a:fillRect l="-14286" r="-8791" b="-26000"/>
                </a:stretch>
              </a:blipFill>
              <a:ln w="1905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DA60037-F40B-45E2-8C58-65C06EC09367}"/>
                  </a:ext>
                </a:extLst>
              </p:cNvPr>
              <p:cNvSpPr txBox="1"/>
              <p:nvPr/>
            </p:nvSpPr>
            <p:spPr>
              <a:xfrm>
                <a:off x="7239559" y="3592534"/>
                <a:ext cx="548483" cy="303673"/>
              </a:xfrm>
              <a:prstGeom prst="rect">
                <a:avLst/>
              </a:prstGeom>
              <a:noFill/>
              <a:ln w="1905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𝛾</m:t>
                          </m:r>
                        </m:e>
                        <m:sub>
                          <m:r>
                            <a:rPr lang="en-AU" b="0" i="1" smtClean="0">
                              <a:latin typeface="Cambria Math" panose="02040503050406030204" pitchFamily="18" charset="0"/>
                            </a:rPr>
                            <m:t>(2,1)</m:t>
                          </m:r>
                        </m:sub>
                      </m:sSub>
                    </m:oMath>
                  </m:oMathPara>
                </a14:m>
                <a:endParaRPr lang="en-AU" dirty="0"/>
              </a:p>
            </p:txBody>
          </p:sp>
        </mc:Choice>
        <mc:Fallback xmlns="">
          <p:sp>
            <p:nvSpPr>
              <p:cNvPr id="36" name="TextBox 35">
                <a:extLst>
                  <a:ext uri="{FF2B5EF4-FFF2-40B4-BE49-F238E27FC236}">
                    <a16:creationId xmlns:a16="http://schemas.microsoft.com/office/drawing/2014/main" id="{8DA60037-F40B-45E2-8C58-65C06EC09367}"/>
                  </a:ext>
                </a:extLst>
              </p:cNvPr>
              <p:cNvSpPr txBox="1">
                <a:spLocks noRot="1" noChangeAspect="1" noMove="1" noResize="1" noEditPoints="1" noAdjustHandles="1" noChangeArrowheads="1" noChangeShapeType="1" noTextEdit="1"/>
              </p:cNvSpPr>
              <p:nvPr/>
            </p:nvSpPr>
            <p:spPr>
              <a:xfrm>
                <a:off x="7239559" y="3592534"/>
                <a:ext cx="548483" cy="303673"/>
              </a:xfrm>
              <a:prstGeom prst="rect">
                <a:avLst/>
              </a:prstGeom>
              <a:blipFill>
                <a:blip r:embed="rId9"/>
                <a:stretch>
                  <a:fillRect l="-10000" r="-8889" b="-28000"/>
                </a:stretch>
              </a:blipFill>
              <a:ln w="19050">
                <a:noFill/>
              </a:ln>
            </p:spPr>
            <p:txBody>
              <a:bodyPr/>
              <a:lstStyle/>
              <a:p>
                <a:r>
                  <a:rPr lang="en-AU">
                    <a:noFill/>
                  </a:rPr>
                  <a:t> </a:t>
                </a:r>
              </a:p>
            </p:txBody>
          </p:sp>
        </mc:Fallback>
      </mc:AlternateContent>
      <p:sp>
        <p:nvSpPr>
          <p:cNvPr id="37" name="Oval 36">
            <a:extLst>
              <a:ext uri="{FF2B5EF4-FFF2-40B4-BE49-F238E27FC236}">
                <a16:creationId xmlns:a16="http://schemas.microsoft.com/office/drawing/2014/main" id="{8023570B-1366-445E-9D13-E637AD994CD1}"/>
              </a:ext>
            </a:extLst>
          </p:cNvPr>
          <p:cNvSpPr/>
          <p:nvPr/>
        </p:nvSpPr>
        <p:spPr>
          <a:xfrm>
            <a:off x="10137648" y="5289889"/>
            <a:ext cx="540000" cy="540000"/>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78CAD96-E661-4D5C-A5AB-FF5377C93A74}"/>
                  </a:ext>
                </a:extLst>
              </p:cNvPr>
              <p:cNvSpPr txBox="1"/>
              <p:nvPr/>
            </p:nvSpPr>
            <p:spPr>
              <a:xfrm>
                <a:off x="9567188" y="5372070"/>
                <a:ext cx="557204" cy="303673"/>
              </a:xfrm>
              <a:prstGeom prst="rect">
                <a:avLst/>
              </a:prstGeom>
              <a:noFill/>
              <a:ln w="1905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(2,2)</m:t>
                          </m:r>
                        </m:sub>
                      </m:sSub>
                    </m:oMath>
                  </m:oMathPara>
                </a14:m>
                <a:endParaRPr lang="en-AU" dirty="0"/>
              </a:p>
            </p:txBody>
          </p:sp>
        </mc:Choice>
        <mc:Fallback xmlns="">
          <p:sp>
            <p:nvSpPr>
              <p:cNvPr id="38" name="TextBox 37">
                <a:extLst>
                  <a:ext uri="{FF2B5EF4-FFF2-40B4-BE49-F238E27FC236}">
                    <a16:creationId xmlns:a16="http://schemas.microsoft.com/office/drawing/2014/main" id="{578CAD96-E661-4D5C-A5AB-FF5377C93A74}"/>
                  </a:ext>
                </a:extLst>
              </p:cNvPr>
              <p:cNvSpPr txBox="1">
                <a:spLocks noRot="1" noChangeAspect="1" noMove="1" noResize="1" noEditPoints="1" noAdjustHandles="1" noChangeArrowheads="1" noChangeShapeType="1" noTextEdit="1"/>
              </p:cNvSpPr>
              <p:nvPr/>
            </p:nvSpPr>
            <p:spPr>
              <a:xfrm>
                <a:off x="9567188" y="5372070"/>
                <a:ext cx="557204" cy="303673"/>
              </a:xfrm>
              <a:prstGeom prst="rect">
                <a:avLst/>
              </a:prstGeom>
              <a:blipFill>
                <a:blip r:embed="rId10"/>
                <a:stretch>
                  <a:fillRect l="-9783" r="-8696" b="-28000"/>
                </a:stretch>
              </a:blipFill>
              <a:ln w="19050">
                <a:noFill/>
              </a:ln>
            </p:spPr>
            <p:txBody>
              <a:bodyPr/>
              <a:lstStyle/>
              <a:p>
                <a:r>
                  <a:rPr lang="en-AU">
                    <a:noFill/>
                  </a:rPr>
                  <a:t> </a:t>
                </a:r>
              </a:p>
            </p:txBody>
          </p:sp>
        </mc:Fallback>
      </mc:AlternateContent>
      <p:sp>
        <p:nvSpPr>
          <p:cNvPr id="39" name="Oval 38">
            <a:extLst>
              <a:ext uri="{FF2B5EF4-FFF2-40B4-BE49-F238E27FC236}">
                <a16:creationId xmlns:a16="http://schemas.microsoft.com/office/drawing/2014/main" id="{FA8FE488-1E77-44C6-B257-9AD1430F2E9B}"/>
              </a:ext>
            </a:extLst>
          </p:cNvPr>
          <p:cNvSpPr/>
          <p:nvPr/>
        </p:nvSpPr>
        <p:spPr>
          <a:xfrm>
            <a:off x="7785740" y="5289889"/>
            <a:ext cx="540000" cy="540000"/>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8A88D67-2D4D-4CAC-9B3F-2B4DE9954D49}"/>
                  </a:ext>
                </a:extLst>
              </p:cNvPr>
              <p:cNvSpPr txBox="1"/>
              <p:nvPr/>
            </p:nvSpPr>
            <p:spPr>
              <a:xfrm>
                <a:off x="7215280" y="5372070"/>
                <a:ext cx="557204" cy="303673"/>
              </a:xfrm>
              <a:prstGeom prst="rect">
                <a:avLst/>
              </a:prstGeom>
              <a:noFill/>
              <a:ln w="1905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(2,1)</m:t>
                          </m:r>
                        </m:sub>
                      </m:sSub>
                    </m:oMath>
                  </m:oMathPara>
                </a14:m>
                <a:endParaRPr lang="en-AU" dirty="0"/>
              </a:p>
            </p:txBody>
          </p:sp>
        </mc:Choice>
        <mc:Fallback xmlns="">
          <p:sp>
            <p:nvSpPr>
              <p:cNvPr id="40" name="TextBox 39">
                <a:extLst>
                  <a:ext uri="{FF2B5EF4-FFF2-40B4-BE49-F238E27FC236}">
                    <a16:creationId xmlns:a16="http://schemas.microsoft.com/office/drawing/2014/main" id="{38A88D67-2D4D-4CAC-9B3F-2B4DE9954D49}"/>
                  </a:ext>
                </a:extLst>
              </p:cNvPr>
              <p:cNvSpPr txBox="1">
                <a:spLocks noRot="1" noChangeAspect="1" noMove="1" noResize="1" noEditPoints="1" noAdjustHandles="1" noChangeArrowheads="1" noChangeShapeType="1" noTextEdit="1"/>
              </p:cNvSpPr>
              <p:nvPr/>
            </p:nvSpPr>
            <p:spPr>
              <a:xfrm>
                <a:off x="7215280" y="5372070"/>
                <a:ext cx="557204" cy="303673"/>
              </a:xfrm>
              <a:prstGeom prst="rect">
                <a:avLst/>
              </a:prstGeom>
              <a:blipFill>
                <a:blip r:embed="rId11"/>
                <a:stretch>
                  <a:fillRect l="-9890" r="-8791" b="-28000"/>
                </a:stretch>
              </a:blipFill>
              <a:ln w="19050">
                <a:noFill/>
              </a:ln>
            </p:spPr>
            <p:txBody>
              <a:bodyPr/>
              <a:lstStyle/>
              <a:p>
                <a:r>
                  <a:rPr lang="en-AU">
                    <a:noFill/>
                  </a:rPr>
                  <a:t> </a:t>
                </a:r>
              </a:p>
            </p:txBody>
          </p:sp>
        </mc:Fallback>
      </mc:AlternateContent>
      <p:cxnSp>
        <p:nvCxnSpPr>
          <p:cNvPr id="41" name="Straight Connector 40">
            <a:extLst>
              <a:ext uri="{FF2B5EF4-FFF2-40B4-BE49-F238E27FC236}">
                <a16:creationId xmlns:a16="http://schemas.microsoft.com/office/drawing/2014/main" id="{F084A481-1998-47B8-ADD2-BD8E0CB5AC90}"/>
              </a:ext>
            </a:extLst>
          </p:cNvPr>
          <p:cNvCxnSpPr>
            <a:cxnSpLocks/>
          </p:cNvCxnSpPr>
          <p:nvPr/>
        </p:nvCxnSpPr>
        <p:spPr>
          <a:xfrm flipH="1">
            <a:off x="10416593" y="4949087"/>
            <a:ext cx="4318" cy="353018"/>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96847F4-EED8-40E1-A658-6DC12E32A6F7}"/>
              </a:ext>
            </a:extLst>
          </p:cNvPr>
          <p:cNvCxnSpPr>
            <a:cxnSpLocks/>
          </p:cNvCxnSpPr>
          <p:nvPr/>
        </p:nvCxnSpPr>
        <p:spPr>
          <a:xfrm flipH="1">
            <a:off x="8064685" y="4955865"/>
            <a:ext cx="280" cy="337004"/>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837D985B-EA7B-4DFC-BBFA-35C1875D965B}"/>
              </a:ext>
            </a:extLst>
          </p:cNvPr>
          <p:cNvSpPr/>
          <p:nvPr/>
        </p:nvSpPr>
        <p:spPr>
          <a:xfrm rot="16200000">
            <a:off x="10652710" y="2469901"/>
            <a:ext cx="540000" cy="540000"/>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8F824DD-DD37-4946-AF2B-12A54450E883}"/>
                  </a:ext>
                </a:extLst>
              </p:cNvPr>
              <p:cNvSpPr txBox="1"/>
              <p:nvPr/>
            </p:nvSpPr>
            <p:spPr>
              <a:xfrm>
                <a:off x="10633622" y="2118824"/>
                <a:ext cx="559127" cy="303673"/>
              </a:xfrm>
              <a:prstGeom prst="rect">
                <a:avLst/>
              </a:prstGeom>
              <a:noFill/>
              <a:ln w="1905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(1,1)</m:t>
                          </m:r>
                        </m:sub>
                      </m:sSub>
                    </m:oMath>
                  </m:oMathPara>
                </a14:m>
                <a:endParaRPr lang="en-AU" dirty="0"/>
              </a:p>
            </p:txBody>
          </p:sp>
        </mc:Choice>
        <mc:Fallback xmlns="">
          <p:sp>
            <p:nvSpPr>
              <p:cNvPr id="44" name="TextBox 43">
                <a:extLst>
                  <a:ext uri="{FF2B5EF4-FFF2-40B4-BE49-F238E27FC236}">
                    <a16:creationId xmlns:a16="http://schemas.microsoft.com/office/drawing/2014/main" id="{48F824DD-DD37-4946-AF2B-12A54450E883}"/>
                  </a:ext>
                </a:extLst>
              </p:cNvPr>
              <p:cNvSpPr txBox="1">
                <a:spLocks noRot="1" noChangeAspect="1" noMove="1" noResize="1" noEditPoints="1" noAdjustHandles="1" noChangeArrowheads="1" noChangeShapeType="1" noTextEdit="1"/>
              </p:cNvSpPr>
              <p:nvPr/>
            </p:nvSpPr>
            <p:spPr>
              <a:xfrm>
                <a:off x="10633622" y="2118824"/>
                <a:ext cx="559127" cy="303673"/>
              </a:xfrm>
              <a:prstGeom prst="rect">
                <a:avLst/>
              </a:prstGeom>
              <a:blipFill>
                <a:blip r:embed="rId12"/>
                <a:stretch>
                  <a:fillRect l="-9783" r="-8696" b="-28571"/>
                </a:stretch>
              </a:blipFill>
              <a:ln w="19050">
                <a:noFill/>
              </a:ln>
            </p:spPr>
            <p:txBody>
              <a:bodyPr/>
              <a:lstStyle/>
              <a:p>
                <a:r>
                  <a:rPr lang="en-AU">
                    <a:noFill/>
                  </a:rPr>
                  <a:t> </a:t>
                </a:r>
              </a:p>
            </p:txBody>
          </p:sp>
        </mc:Fallback>
      </mc:AlternateContent>
      <p:cxnSp>
        <p:nvCxnSpPr>
          <p:cNvPr id="45" name="Straight Connector 44">
            <a:extLst>
              <a:ext uri="{FF2B5EF4-FFF2-40B4-BE49-F238E27FC236}">
                <a16:creationId xmlns:a16="http://schemas.microsoft.com/office/drawing/2014/main" id="{8BDF2E8D-4547-4273-A15F-A00FD6A85329}"/>
              </a:ext>
            </a:extLst>
          </p:cNvPr>
          <p:cNvCxnSpPr>
            <a:cxnSpLocks/>
          </p:cNvCxnSpPr>
          <p:nvPr/>
        </p:nvCxnSpPr>
        <p:spPr>
          <a:xfrm flipV="1">
            <a:off x="10327708" y="2739899"/>
            <a:ext cx="316683" cy="2"/>
          </a:xfrm>
          <a:prstGeom prst="line">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960EEE14-C248-44E2-9724-C066383DF2C9}"/>
              </a:ext>
            </a:extLst>
          </p:cNvPr>
          <p:cNvPicPr>
            <a:picLocks noChangeAspect="1"/>
          </p:cNvPicPr>
          <p:nvPr/>
        </p:nvPicPr>
        <p:blipFill rotWithShape="1">
          <a:blip r:embed="rId13"/>
          <a:srcRect b="31419"/>
          <a:stretch/>
        </p:blipFill>
        <p:spPr>
          <a:xfrm>
            <a:off x="1339848" y="2878622"/>
            <a:ext cx="4034236" cy="1206674"/>
          </a:xfrm>
          <a:prstGeom prst="rect">
            <a:avLst/>
          </a:prstGeom>
        </p:spPr>
      </p:pic>
    </p:spTree>
    <p:extLst>
      <p:ext uri="{BB962C8B-B14F-4D97-AF65-F5344CB8AC3E}">
        <p14:creationId xmlns:p14="http://schemas.microsoft.com/office/powerpoint/2010/main" val="409068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5" grpId="0" animBg="1"/>
      <p:bldP spid="27" grpId="0"/>
      <p:bldP spid="28" grpId="0"/>
      <p:bldP spid="29" grpId="0"/>
      <p:bldP spid="30" grpId="0" animBg="1"/>
      <p:bldP spid="32" grpId="0"/>
      <p:bldP spid="33" grpId="0" animBg="1"/>
      <p:bldP spid="35" grpId="0"/>
      <p:bldP spid="36" grpId="0"/>
      <p:bldP spid="37" grpId="0" animBg="1"/>
      <p:bldP spid="38" grpId="0"/>
      <p:bldP spid="39" grpId="0" animBg="1"/>
      <p:bldP spid="40" grpId="0"/>
      <p:bldP spid="43" grpId="0" animBg="1"/>
      <p:bldP spid="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p:txBody>
          <a:bodyPr>
            <a:normAutofit/>
          </a:bodyPr>
          <a:lstStyle/>
          <a:p>
            <a:r>
              <a:rPr lang="en-AU" dirty="0"/>
              <a:t>Association testing, effect size estimation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307517F-3F9D-487A-99EC-85B9414726C1}"/>
                  </a:ext>
                </a:extLst>
              </p:cNvPr>
              <p:cNvSpPr>
                <a:spLocks noGrp="1"/>
              </p:cNvSpPr>
              <p:nvPr>
                <p:ph sz="half" idx="1"/>
              </p:nvPr>
            </p:nvSpPr>
            <p:spPr>
              <a:xfrm>
                <a:off x="838200" y="1825625"/>
                <a:ext cx="5181600" cy="4351338"/>
              </a:xfrm>
              <a:ln>
                <a:solidFill>
                  <a:schemeClr val="bg1">
                    <a:lumMod val="65000"/>
                  </a:schemeClr>
                </a:solidFill>
              </a:ln>
            </p:spPr>
            <p:txBody>
              <a:bodyPr>
                <a:normAutofit fontScale="92500" lnSpcReduction="10000"/>
              </a:bodyPr>
              <a:lstStyle/>
              <a:p>
                <a:pPr marL="0" indent="0">
                  <a:buNone/>
                </a:pPr>
                <a:r>
                  <a:rPr lang="en-AU" b="1" dirty="0"/>
                  <a:t>Hypothesis testing</a:t>
                </a:r>
              </a:p>
              <a:p>
                <a:pPr marL="0" indent="0">
                  <a:buNone/>
                </a:pPr>
                <a:r>
                  <a:rPr lang="en-AU" sz="2600" dirty="0"/>
                  <a:t>Association between data and </a:t>
                </a:r>
                <a14:m>
                  <m:oMath xmlns:m="http://schemas.openxmlformats.org/officeDocument/2006/math">
                    <m:r>
                      <a:rPr lang="en-AU" sz="2600" i="1">
                        <a:latin typeface="Cambria Math" panose="02040503050406030204" pitchFamily="18" charset="0"/>
                      </a:rPr>
                      <m:t>𝑔</m:t>
                    </m:r>
                  </m:oMath>
                </a14:m>
                <a:r>
                  <a:rPr lang="en-AU" sz="2600" dirty="0"/>
                  <a:t>:</a:t>
                </a:r>
              </a:p>
              <a:p>
                <a:pPr marL="0" indent="0">
                  <a:buNone/>
                </a:pPr>
                <a:endParaRPr lang="en-AU" sz="1800" b="1" dirty="0"/>
              </a:p>
              <a:p>
                <a:pPr marL="0" indent="0" algn="ctr">
                  <a:buNone/>
                </a:pPr>
                <a14:m>
                  <m:oMath xmlns:m="http://schemas.openxmlformats.org/officeDocument/2006/math">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𝐻</m:t>
                        </m:r>
                      </m:e>
                      <m:sub>
                        <m:r>
                          <a:rPr lang="en-AU" sz="2400" b="0" i="1" smtClean="0">
                            <a:latin typeface="Cambria Math" panose="02040503050406030204" pitchFamily="18" charset="0"/>
                          </a:rPr>
                          <m:t>0</m:t>
                        </m:r>
                      </m:sub>
                    </m:sSub>
                  </m:oMath>
                </a14:m>
                <a:r>
                  <a:rPr lang="en-AU" sz="2400" dirty="0"/>
                  <a:t>: No association between </a:t>
                </a:r>
                <a:r>
                  <a:rPr lang="en-AU" sz="2400" i="1" dirty="0"/>
                  <a:t>any</a:t>
                </a:r>
                <a:r>
                  <a:rPr lang="en-AU" sz="2400" dirty="0"/>
                  <a:t> WC and </a:t>
                </a:r>
                <a14:m>
                  <m:oMath xmlns:m="http://schemas.openxmlformats.org/officeDocument/2006/math">
                    <m:r>
                      <a:rPr lang="en-AU" sz="2400" b="0" i="1" smtClean="0">
                        <a:latin typeface="Cambria Math" panose="02040503050406030204" pitchFamily="18" charset="0"/>
                      </a:rPr>
                      <m:t>𝑔</m:t>
                    </m:r>
                  </m:oMath>
                </a14:m>
                <a:endParaRPr lang="en-AU" sz="2400" dirty="0"/>
              </a:p>
              <a:p>
                <a:pPr marL="0" indent="0" algn="ctr">
                  <a:spcAft>
                    <a:spcPts val="1000"/>
                  </a:spcAft>
                  <a:buNone/>
                </a:pPr>
                <a:r>
                  <a:rPr lang="en-AU" sz="2400" dirty="0"/>
                  <a:t>vs</a:t>
                </a:r>
              </a:p>
              <a:p>
                <a:pPr marL="0" indent="0" algn="ctr">
                  <a:buNone/>
                </a:pPr>
                <a14:m>
                  <m:oMath xmlns:m="http://schemas.openxmlformats.org/officeDocument/2006/math">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𝐻</m:t>
                        </m:r>
                      </m:e>
                      <m:sub>
                        <m:r>
                          <a:rPr lang="en-AU" sz="2400" b="0" i="1" smtClean="0">
                            <a:latin typeface="Cambria Math" panose="02040503050406030204" pitchFamily="18" charset="0"/>
                          </a:rPr>
                          <m:t>1</m:t>
                        </m:r>
                      </m:sub>
                    </m:sSub>
                  </m:oMath>
                </a14:m>
                <a:r>
                  <a:rPr lang="en-AU" sz="2400" dirty="0"/>
                  <a:t>: Not </a:t>
                </a:r>
                <a14:m>
                  <m:oMath xmlns:m="http://schemas.openxmlformats.org/officeDocument/2006/math">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𝐻</m:t>
                        </m:r>
                      </m:e>
                      <m:sub>
                        <m:r>
                          <a:rPr lang="en-AU" sz="2400" b="0" i="1" smtClean="0">
                            <a:latin typeface="Cambria Math" panose="02040503050406030204" pitchFamily="18" charset="0"/>
                          </a:rPr>
                          <m:t>0</m:t>
                        </m:r>
                      </m:sub>
                    </m:sSub>
                  </m:oMath>
                </a14:m>
                <a:endParaRPr lang="en-AU" dirty="0"/>
              </a:p>
              <a:p>
                <a:pPr marL="0" indent="0" algn="ctr">
                  <a:buNone/>
                </a:pPr>
                <a:endParaRPr lang="en-AU" dirty="0"/>
              </a:p>
              <a:p>
                <a:pPr marL="0" indent="0" algn="ctr">
                  <a:buNone/>
                </a:pPr>
                <a:endParaRPr lang="en-AU" sz="3600" dirty="0"/>
              </a:p>
              <a:p>
                <a:r>
                  <a:rPr lang="en-AU" sz="2000" dirty="0"/>
                  <a:t>Computable using Up-down algorithm outputs</a:t>
                </a:r>
              </a:p>
              <a:p>
                <a:r>
                  <a:rPr lang="en-AU" sz="2000" dirty="0"/>
                  <a:t>P-value obtained through permutation</a:t>
                </a:r>
              </a:p>
            </p:txBody>
          </p:sp>
        </mc:Choice>
        <mc:Fallback xmlns="">
          <p:sp>
            <p:nvSpPr>
              <p:cNvPr id="5" name="Content Placeholder 4">
                <a:extLst>
                  <a:ext uri="{FF2B5EF4-FFF2-40B4-BE49-F238E27FC236}">
                    <a16:creationId xmlns:a16="http://schemas.microsoft.com/office/drawing/2014/main" id="{B307517F-3F9D-487A-99EC-85B9414726C1}"/>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3"/>
                <a:stretch>
                  <a:fillRect l="-1995" t="-2654"/>
                </a:stretch>
              </a:blipFill>
              <a:ln>
                <a:solidFill>
                  <a:schemeClr val="bg1">
                    <a:lumMod val="65000"/>
                  </a:schemeClr>
                </a:solidFill>
              </a:ln>
            </p:spPr>
            <p:txBody>
              <a:bodyPr/>
              <a:lstStyle/>
              <a:p>
                <a:r>
                  <a:rPr lang="en-AU">
                    <a:noFill/>
                  </a:rPr>
                  <a:t> </a:t>
                </a:r>
              </a:p>
            </p:txBody>
          </p:sp>
        </mc:Fallback>
      </mc:AlternateContent>
      <p:sp>
        <p:nvSpPr>
          <p:cNvPr id="6" name="Content Placeholder 5">
            <a:extLst>
              <a:ext uri="{FF2B5EF4-FFF2-40B4-BE49-F238E27FC236}">
                <a16:creationId xmlns:a16="http://schemas.microsoft.com/office/drawing/2014/main" id="{1BF9841B-62DB-4885-913E-00E1B08388F3}"/>
              </a:ext>
            </a:extLst>
          </p:cNvPr>
          <p:cNvSpPr>
            <a:spLocks noGrp="1"/>
          </p:cNvSpPr>
          <p:nvPr>
            <p:ph sz="half" idx="2"/>
          </p:nvPr>
        </p:nvSpPr>
        <p:spPr>
          <a:ln>
            <a:solidFill>
              <a:schemeClr val="bg1">
                <a:lumMod val="65000"/>
              </a:schemeClr>
            </a:solidFill>
          </a:ln>
        </p:spPr>
        <p:txBody>
          <a:bodyPr>
            <a:normAutofit fontScale="92500" lnSpcReduction="10000"/>
          </a:bodyPr>
          <a:lstStyle/>
          <a:p>
            <a:pPr marL="0" indent="0">
              <a:buNone/>
            </a:pPr>
            <a:r>
              <a:rPr lang="en-AU" b="1" dirty="0"/>
              <a:t>Estimation of effect size</a:t>
            </a:r>
          </a:p>
          <a:p>
            <a:pPr marL="0" indent="0">
              <a:buNone/>
            </a:pPr>
            <a:r>
              <a:rPr lang="en-AU" sz="2400" dirty="0"/>
              <a:t>Sample from posterior:</a:t>
            </a:r>
          </a:p>
          <a:p>
            <a:pPr marL="0" indent="0">
              <a:buNone/>
            </a:pPr>
            <a:endParaRPr lang="en-AU" sz="2400" dirty="0"/>
          </a:p>
          <a:p>
            <a:pPr marL="0" indent="0">
              <a:buNone/>
            </a:pPr>
            <a:endParaRPr lang="en-AU" sz="2400" dirty="0"/>
          </a:p>
          <a:p>
            <a:pPr marL="0" indent="0">
              <a:buNone/>
            </a:pPr>
            <a:endParaRPr lang="en-AU" sz="2400" dirty="0"/>
          </a:p>
          <a:p>
            <a:pPr marL="0" indent="0">
              <a:buNone/>
            </a:pPr>
            <a:endParaRPr lang="en-AU" sz="2400" dirty="0"/>
          </a:p>
          <a:p>
            <a:pPr marL="0" indent="0">
              <a:buNone/>
            </a:pPr>
            <a:endParaRPr lang="en-AU" sz="1100" dirty="0"/>
          </a:p>
          <a:p>
            <a:pPr marL="0" indent="0">
              <a:buNone/>
            </a:pPr>
            <a:endParaRPr lang="en-AU" sz="1100" dirty="0"/>
          </a:p>
          <a:p>
            <a:pPr marL="0" indent="0">
              <a:buNone/>
            </a:pPr>
            <a:endParaRPr lang="en-AU" sz="1100" dirty="0"/>
          </a:p>
          <a:p>
            <a:pPr marL="0" indent="0">
              <a:buNone/>
            </a:pPr>
            <a:endParaRPr lang="en-AU" sz="2400" dirty="0"/>
          </a:p>
        </p:txBody>
      </p:sp>
      <p:pic>
        <p:nvPicPr>
          <p:cNvPr id="3" name="Picture 2">
            <a:extLst>
              <a:ext uri="{FF2B5EF4-FFF2-40B4-BE49-F238E27FC236}">
                <a16:creationId xmlns:a16="http://schemas.microsoft.com/office/drawing/2014/main" id="{CC2B072B-853E-41D4-96ED-A0022460BFE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257114" y="4378558"/>
            <a:ext cx="2343771" cy="699978"/>
          </a:xfrm>
          <a:prstGeom prst="rect">
            <a:avLst/>
          </a:prstGeom>
        </p:spPr>
      </p:pic>
      <p:cxnSp>
        <p:nvCxnSpPr>
          <p:cNvPr id="16" name="Straight Arrow Connector 15">
            <a:extLst>
              <a:ext uri="{FF2B5EF4-FFF2-40B4-BE49-F238E27FC236}">
                <a16:creationId xmlns:a16="http://schemas.microsoft.com/office/drawing/2014/main" id="{29477D78-6262-4F3C-857F-26C81767A1CB}"/>
              </a:ext>
            </a:extLst>
          </p:cNvPr>
          <p:cNvCxnSpPr>
            <a:cxnSpLocks/>
          </p:cNvCxnSpPr>
          <p:nvPr/>
        </p:nvCxnSpPr>
        <p:spPr>
          <a:xfrm>
            <a:off x="8957449" y="3920456"/>
            <a:ext cx="0" cy="84507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3B569A-FBB3-4643-BCBE-A44A6C29C3BD}"/>
              </a:ext>
            </a:extLst>
          </p:cNvPr>
          <p:cNvSpPr txBox="1"/>
          <p:nvPr/>
        </p:nvSpPr>
        <p:spPr>
          <a:xfrm>
            <a:off x="8957447" y="4055393"/>
            <a:ext cx="1737944" cy="646331"/>
          </a:xfrm>
          <a:prstGeom prst="rect">
            <a:avLst/>
          </a:prstGeom>
          <a:noFill/>
        </p:spPr>
        <p:txBody>
          <a:bodyPr wrap="square" rtlCol="0">
            <a:spAutoFit/>
          </a:bodyPr>
          <a:lstStyle/>
          <a:p>
            <a:r>
              <a:rPr lang="en-AU" dirty="0"/>
              <a:t>Inverse W/let T/form</a:t>
            </a:r>
          </a:p>
        </p:txBody>
      </p:sp>
      <p:sp>
        <p:nvSpPr>
          <p:cNvPr id="18" name="Rectangle 17">
            <a:extLst>
              <a:ext uri="{FF2B5EF4-FFF2-40B4-BE49-F238E27FC236}">
                <a16:creationId xmlns:a16="http://schemas.microsoft.com/office/drawing/2014/main" id="{1C632610-D92D-4B7F-86D8-F4E363E9FA56}"/>
              </a:ext>
            </a:extLst>
          </p:cNvPr>
          <p:cNvSpPr/>
          <p:nvPr/>
        </p:nvSpPr>
        <p:spPr>
          <a:xfrm>
            <a:off x="6180167" y="3034987"/>
            <a:ext cx="1690527" cy="400110"/>
          </a:xfrm>
          <a:prstGeom prst="rect">
            <a:avLst/>
          </a:prstGeom>
        </p:spPr>
        <p:txBody>
          <a:bodyPr wrap="none">
            <a:spAutoFit/>
          </a:bodyPr>
          <a:lstStyle/>
          <a:p>
            <a:pPr algn="ctr"/>
            <a:r>
              <a:rPr lang="en-AU" sz="2000" u="sng" dirty="0">
                <a:solidFill>
                  <a:schemeClr val="accent5">
                    <a:lumMod val="75000"/>
                  </a:schemeClr>
                </a:solidFill>
              </a:rPr>
              <a:t>Wavelet space</a:t>
            </a:r>
          </a:p>
        </p:txBody>
      </p:sp>
      <p:sp>
        <p:nvSpPr>
          <p:cNvPr id="19" name="TextBox 18">
            <a:extLst>
              <a:ext uri="{FF2B5EF4-FFF2-40B4-BE49-F238E27FC236}">
                <a16:creationId xmlns:a16="http://schemas.microsoft.com/office/drawing/2014/main" id="{30EEED47-D194-46EF-9F85-3338BE7B52D1}"/>
              </a:ext>
            </a:extLst>
          </p:cNvPr>
          <p:cNvSpPr txBox="1"/>
          <p:nvPr/>
        </p:nvSpPr>
        <p:spPr>
          <a:xfrm>
            <a:off x="6096000" y="4492788"/>
            <a:ext cx="1526795" cy="400110"/>
          </a:xfrm>
          <a:prstGeom prst="rect">
            <a:avLst/>
          </a:prstGeom>
          <a:noFill/>
        </p:spPr>
        <p:txBody>
          <a:bodyPr wrap="square" rtlCol="0">
            <a:spAutoFit/>
          </a:bodyPr>
          <a:lstStyle/>
          <a:p>
            <a:pPr algn="ctr"/>
            <a:r>
              <a:rPr lang="en-AU" sz="2000" u="sng" dirty="0">
                <a:solidFill>
                  <a:srgbClr val="C00000"/>
                </a:solidFill>
              </a:rPr>
              <a:t>Data space</a:t>
            </a:r>
          </a:p>
        </p:txBody>
      </p:sp>
      <p:cxnSp>
        <p:nvCxnSpPr>
          <p:cNvPr id="21" name="Straight Connector 20">
            <a:extLst>
              <a:ext uri="{FF2B5EF4-FFF2-40B4-BE49-F238E27FC236}">
                <a16:creationId xmlns:a16="http://schemas.microsoft.com/office/drawing/2014/main" id="{B1299E86-FEDC-4A55-8535-19694465C649}"/>
              </a:ext>
            </a:extLst>
          </p:cNvPr>
          <p:cNvCxnSpPr/>
          <p:nvPr/>
        </p:nvCxnSpPr>
        <p:spPr>
          <a:xfrm>
            <a:off x="6321064" y="4378558"/>
            <a:ext cx="4883871"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8C0A50B7-7CE6-43A2-923D-F08E61269192}"/>
              </a:ext>
            </a:extLst>
          </p:cNvPr>
          <p:cNvSpPr/>
          <p:nvPr/>
        </p:nvSpPr>
        <p:spPr>
          <a:xfrm>
            <a:off x="8501048" y="5290555"/>
            <a:ext cx="1313410" cy="405310"/>
          </a:xfrm>
          <a:custGeom>
            <a:avLst/>
            <a:gdLst>
              <a:gd name="connsiteX0" fmla="*/ 0 w 1699491"/>
              <a:gd name="connsiteY0" fmla="*/ 434141 h 524452"/>
              <a:gd name="connsiteX1" fmla="*/ 822036 w 1699491"/>
              <a:gd name="connsiteY1" fmla="*/ 32 h 524452"/>
              <a:gd name="connsiteX2" fmla="*/ 1459345 w 1699491"/>
              <a:gd name="connsiteY2" fmla="*/ 452614 h 524452"/>
              <a:gd name="connsiteX3" fmla="*/ 1699491 w 1699491"/>
              <a:gd name="connsiteY3" fmla="*/ 517268 h 524452"/>
            </a:gdLst>
            <a:ahLst/>
            <a:cxnLst>
              <a:cxn ang="0">
                <a:pos x="connsiteX0" y="connsiteY0"/>
              </a:cxn>
              <a:cxn ang="0">
                <a:pos x="connsiteX1" y="connsiteY1"/>
              </a:cxn>
              <a:cxn ang="0">
                <a:pos x="connsiteX2" y="connsiteY2"/>
              </a:cxn>
              <a:cxn ang="0">
                <a:pos x="connsiteX3" y="connsiteY3"/>
              </a:cxn>
            </a:cxnLst>
            <a:rect l="l" t="t" r="r" b="b"/>
            <a:pathLst>
              <a:path w="1699491" h="524452">
                <a:moveTo>
                  <a:pt x="0" y="434141"/>
                </a:moveTo>
                <a:cubicBezTo>
                  <a:pt x="289406" y="215547"/>
                  <a:pt x="578812" y="-3047"/>
                  <a:pt x="822036" y="32"/>
                </a:cubicBezTo>
                <a:cubicBezTo>
                  <a:pt x="1065260" y="3111"/>
                  <a:pt x="1313103" y="366408"/>
                  <a:pt x="1459345" y="452614"/>
                </a:cubicBezTo>
                <a:cubicBezTo>
                  <a:pt x="1605588" y="538820"/>
                  <a:pt x="1652539" y="528044"/>
                  <a:pt x="1699491" y="5172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Arrow Connector 14">
            <a:extLst>
              <a:ext uri="{FF2B5EF4-FFF2-40B4-BE49-F238E27FC236}">
                <a16:creationId xmlns:a16="http://schemas.microsoft.com/office/drawing/2014/main" id="{672531A5-DD4A-4171-BAA1-E57770AC19E8}"/>
              </a:ext>
            </a:extLst>
          </p:cNvPr>
          <p:cNvCxnSpPr/>
          <p:nvPr/>
        </p:nvCxnSpPr>
        <p:spPr>
          <a:xfrm>
            <a:off x="8316715" y="5716652"/>
            <a:ext cx="16136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47DFBDC-9798-45B4-87F4-5B2D2D22D2DB}"/>
                  </a:ext>
                </a:extLst>
              </p:cNvPr>
              <p:cNvSpPr txBox="1"/>
              <p:nvPr/>
            </p:nvSpPr>
            <p:spPr>
              <a:xfrm>
                <a:off x="9930353" y="5562866"/>
                <a:ext cx="4190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𝛼</m:t>
                          </m:r>
                        </m:e>
                        <m:sub>
                          <m:r>
                            <a:rPr lang="en-AU" b="0" i="1" smtClean="0">
                              <a:latin typeface="Cambria Math" panose="02040503050406030204" pitchFamily="18" charset="0"/>
                            </a:rPr>
                            <m:t>𝑏</m:t>
                          </m:r>
                        </m:sub>
                      </m:sSub>
                    </m:oMath>
                  </m:oMathPara>
                </a14:m>
                <a:endParaRPr lang="en-AU" dirty="0"/>
              </a:p>
            </p:txBody>
          </p:sp>
        </mc:Choice>
        <mc:Fallback xmlns="">
          <p:sp>
            <p:nvSpPr>
              <p:cNvPr id="24" name="TextBox 23">
                <a:extLst>
                  <a:ext uri="{FF2B5EF4-FFF2-40B4-BE49-F238E27FC236}">
                    <a16:creationId xmlns:a16="http://schemas.microsoft.com/office/drawing/2014/main" id="{547DFBDC-9798-45B4-87F4-5B2D2D22D2DB}"/>
                  </a:ext>
                </a:extLst>
              </p:cNvPr>
              <p:cNvSpPr txBox="1">
                <a:spLocks noRot="1" noChangeAspect="1" noMove="1" noResize="1" noEditPoints="1" noAdjustHandles="1" noChangeArrowheads="1" noChangeShapeType="1" noTextEdit="1"/>
              </p:cNvSpPr>
              <p:nvPr/>
            </p:nvSpPr>
            <p:spPr>
              <a:xfrm>
                <a:off x="9930353" y="5562866"/>
                <a:ext cx="419082" cy="369332"/>
              </a:xfrm>
              <a:prstGeom prst="rect">
                <a:avLst/>
              </a:prstGeom>
              <a:blipFill>
                <a:blip r:embed="rId5"/>
                <a:stretch>
                  <a:fillRect/>
                </a:stretch>
              </a:blipFill>
            </p:spPr>
            <p:txBody>
              <a:bodyPr/>
              <a:lstStyle/>
              <a:p>
                <a:r>
                  <a:rPr lang="en-AU">
                    <a:noFill/>
                  </a:rPr>
                  <a:t> </a:t>
                </a:r>
              </a:p>
            </p:txBody>
          </p:sp>
        </mc:Fallback>
      </mc:AlternateContent>
      <p:pic>
        <p:nvPicPr>
          <p:cNvPr id="7" name="Picture 6">
            <a:extLst>
              <a:ext uri="{FF2B5EF4-FFF2-40B4-BE49-F238E27FC236}">
                <a16:creationId xmlns:a16="http://schemas.microsoft.com/office/drawing/2014/main" id="{8B6F723D-185A-4E78-866E-790DD1AA8FF6}"/>
              </a:ext>
            </a:extLst>
          </p:cNvPr>
          <p:cNvPicPr>
            <a:picLocks noChangeAspect="1"/>
          </p:cNvPicPr>
          <p:nvPr/>
        </p:nvPicPr>
        <p:blipFill>
          <a:blip r:embed="rId6"/>
          <a:stretch>
            <a:fillRect/>
          </a:stretch>
        </p:blipFill>
        <p:spPr>
          <a:xfrm>
            <a:off x="8116602" y="3492937"/>
            <a:ext cx="1526897" cy="360000"/>
          </a:xfrm>
          <a:prstGeom prst="rect">
            <a:avLst/>
          </a:prstGeom>
        </p:spPr>
      </p:pic>
      <p:pic>
        <p:nvPicPr>
          <p:cNvPr id="9" name="Picture 8">
            <a:extLst>
              <a:ext uri="{FF2B5EF4-FFF2-40B4-BE49-F238E27FC236}">
                <a16:creationId xmlns:a16="http://schemas.microsoft.com/office/drawing/2014/main" id="{DAE10E1C-62D5-4F0D-A15A-7F53BB0EFD07}"/>
              </a:ext>
            </a:extLst>
          </p:cNvPr>
          <p:cNvPicPr>
            <a:picLocks noChangeAspect="1"/>
          </p:cNvPicPr>
          <p:nvPr/>
        </p:nvPicPr>
        <p:blipFill>
          <a:blip r:embed="rId7"/>
          <a:stretch>
            <a:fillRect/>
          </a:stretch>
        </p:blipFill>
        <p:spPr>
          <a:xfrm>
            <a:off x="8185723" y="4778683"/>
            <a:ext cx="1543448" cy="360000"/>
          </a:xfrm>
          <a:prstGeom prst="rect">
            <a:avLst/>
          </a:prstGeom>
        </p:spPr>
      </p:pic>
    </p:spTree>
    <p:extLst>
      <p:ext uri="{BB962C8B-B14F-4D97-AF65-F5344CB8AC3E}">
        <p14:creationId xmlns:p14="http://schemas.microsoft.com/office/powerpoint/2010/main" val="202200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8" grpId="0"/>
      <p:bldP spid="19" grpId="0"/>
      <p:bldP spid="12" grpId="0" animBg="1"/>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p:txBody>
          <a:bodyPr>
            <a:normAutofit/>
          </a:bodyPr>
          <a:lstStyle/>
          <a:p>
            <a:r>
              <a:rPr lang="en-AU" dirty="0"/>
              <a:t>Association testing, effect size estimation</a:t>
            </a:r>
          </a:p>
        </p:txBody>
      </p:sp>
      <p:pic>
        <p:nvPicPr>
          <p:cNvPr id="7" name="Picture 6">
            <a:extLst>
              <a:ext uri="{FF2B5EF4-FFF2-40B4-BE49-F238E27FC236}">
                <a16:creationId xmlns:a16="http://schemas.microsoft.com/office/drawing/2014/main" id="{36350B75-A8B6-4100-AECD-406117F1A9C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336001" y="1099579"/>
            <a:ext cx="11519998" cy="5756842"/>
          </a:xfrm>
          <a:prstGeom prst="rect">
            <a:avLst/>
          </a:prstGeom>
        </p:spPr>
      </p:pic>
      <p:sp>
        <p:nvSpPr>
          <p:cNvPr id="5" name="TextBox 4">
            <a:extLst>
              <a:ext uri="{FF2B5EF4-FFF2-40B4-BE49-F238E27FC236}">
                <a16:creationId xmlns:a16="http://schemas.microsoft.com/office/drawing/2014/main" id="{CCC00218-04A9-4A13-AE97-50ED6531AA2C}"/>
              </a:ext>
            </a:extLst>
          </p:cNvPr>
          <p:cNvSpPr txBox="1"/>
          <p:nvPr/>
        </p:nvSpPr>
        <p:spPr>
          <a:xfrm>
            <a:off x="332832" y="1446568"/>
            <a:ext cx="1526795" cy="400110"/>
          </a:xfrm>
          <a:prstGeom prst="rect">
            <a:avLst/>
          </a:prstGeom>
          <a:noFill/>
        </p:spPr>
        <p:txBody>
          <a:bodyPr wrap="square" rtlCol="0">
            <a:spAutoFit/>
          </a:bodyPr>
          <a:lstStyle/>
          <a:p>
            <a:pPr algn="ctr"/>
            <a:r>
              <a:rPr lang="en-AU" sz="2000" u="sng" dirty="0">
                <a:solidFill>
                  <a:srgbClr val="C00000"/>
                </a:solidFill>
              </a:rPr>
              <a:t>Data space</a:t>
            </a:r>
          </a:p>
        </p:txBody>
      </p:sp>
      <p:sp>
        <p:nvSpPr>
          <p:cNvPr id="3" name="Rectangle 2">
            <a:extLst>
              <a:ext uri="{FF2B5EF4-FFF2-40B4-BE49-F238E27FC236}">
                <a16:creationId xmlns:a16="http://schemas.microsoft.com/office/drawing/2014/main" id="{F260BD54-C2C9-4FB9-82E1-A67386A5A1AA}"/>
              </a:ext>
            </a:extLst>
          </p:cNvPr>
          <p:cNvSpPr/>
          <p:nvPr/>
        </p:nvSpPr>
        <p:spPr>
          <a:xfrm>
            <a:off x="11678856" y="3877519"/>
            <a:ext cx="300941" cy="324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68344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FE4A69-1ED4-4981-971E-BFB5391D28D8}"/>
              </a:ext>
            </a:extLst>
          </p:cNvPr>
          <p:cNvSpPr>
            <a:spLocks noGrp="1"/>
          </p:cNvSpPr>
          <p:nvPr>
            <p:ph type="title"/>
          </p:nvPr>
        </p:nvSpPr>
        <p:spPr/>
        <p:txBody>
          <a:bodyPr/>
          <a:lstStyle/>
          <a:p>
            <a:r>
              <a:rPr lang="en-AU" dirty="0"/>
              <a:t>Implementation and simulations</a:t>
            </a:r>
          </a:p>
        </p:txBody>
      </p:sp>
      <p:sp>
        <p:nvSpPr>
          <p:cNvPr id="5" name="Subtitle 4">
            <a:extLst>
              <a:ext uri="{FF2B5EF4-FFF2-40B4-BE49-F238E27FC236}">
                <a16:creationId xmlns:a16="http://schemas.microsoft.com/office/drawing/2014/main" id="{FFD7E5AF-7052-48DE-86A4-F60813C671AB}"/>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069015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01BE-ACA7-4E6F-B96A-94146CF48AC8}"/>
              </a:ext>
            </a:extLst>
          </p:cNvPr>
          <p:cNvSpPr>
            <a:spLocks noGrp="1"/>
          </p:cNvSpPr>
          <p:nvPr>
            <p:ph type="title"/>
          </p:nvPr>
        </p:nvSpPr>
        <p:spPr/>
        <p:txBody>
          <a:bodyPr/>
          <a:lstStyle/>
          <a:p>
            <a:r>
              <a:rPr lang="en-AU" dirty="0"/>
              <a:t>Why </a:t>
            </a:r>
            <a:r>
              <a:rPr lang="en-AU" i="1" dirty="0"/>
              <a:t>molecular-</a:t>
            </a:r>
            <a:r>
              <a:rPr lang="en-AU" dirty="0"/>
              <a:t>level phenotypes?</a:t>
            </a:r>
          </a:p>
        </p:txBody>
      </p:sp>
      <p:sp>
        <p:nvSpPr>
          <p:cNvPr id="33" name="TextBox 32">
            <a:extLst>
              <a:ext uri="{FF2B5EF4-FFF2-40B4-BE49-F238E27FC236}">
                <a16:creationId xmlns:a16="http://schemas.microsoft.com/office/drawing/2014/main" id="{0C9D73B8-9398-4182-9AAB-7928DE25FCA1}"/>
              </a:ext>
            </a:extLst>
          </p:cNvPr>
          <p:cNvSpPr txBox="1"/>
          <p:nvPr/>
        </p:nvSpPr>
        <p:spPr>
          <a:xfrm>
            <a:off x="3241166" y="1648948"/>
            <a:ext cx="2118337" cy="646331"/>
          </a:xfrm>
          <a:prstGeom prst="rect">
            <a:avLst/>
          </a:prstGeom>
          <a:noFill/>
        </p:spPr>
        <p:txBody>
          <a:bodyPr wrap="square" rtlCol="0">
            <a:spAutoFit/>
          </a:bodyPr>
          <a:lstStyle/>
          <a:p>
            <a:r>
              <a:rPr lang="en-AU" dirty="0"/>
              <a:t>Possible</a:t>
            </a:r>
            <a:r>
              <a:rPr lang="en-AU" b="1" dirty="0"/>
              <a:t> genotypes</a:t>
            </a:r>
            <a:r>
              <a:rPr lang="en-AU" dirty="0"/>
              <a:t> (genetic variants)</a:t>
            </a:r>
          </a:p>
        </p:txBody>
      </p:sp>
      <p:sp>
        <p:nvSpPr>
          <p:cNvPr id="34" name="TextBox 33">
            <a:extLst>
              <a:ext uri="{FF2B5EF4-FFF2-40B4-BE49-F238E27FC236}">
                <a16:creationId xmlns:a16="http://schemas.microsoft.com/office/drawing/2014/main" id="{4644ABF8-8E7E-4E4B-BCEB-C95FEDB05B58}"/>
              </a:ext>
            </a:extLst>
          </p:cNvPr>
          <p:cNvSpPr txBox="1"/>
          <p:nvPr/>
        </p:nvSpPr>
        <p:spPr>
          <a:xfrm>
            <a:off x="8218025" y="1899092"/>
            <a:ext cx="3763531" cy="369332"/>
          </a:xfrm>
          <a:prstGeom prst="rect">
            <a:avLst/>
          </a:prstGeom>
          <a:noFill/>
        </p:spPr>
        <p:txBody>
          <a:bodyPr wrap="square" rtlCol="0">
            <a:spAutoFit/>
          </a:bodyPr>
          <a:lstStyle/>
          <a:p>
            <a:r>
              <a:rPr lang="en-AU" i="1" dirty="0"/>
              <a:t>Organismal</a:t>
            </a:r>
            <a:r>
              <a:rPr lang="en-AU" dirty="0"/>
              <a:t>-level</a:t>
            </a:r>
            <a:r>
              <a:rPr lang="en-AU" b="1" dirty="0"/>
              <a:t> phenotypes</a:t>
            </a:r>
            <a:r>
              <a:rPr lang="en-AU" dirty="0"/>
              <a:t> (traits)</a:t>
            </a:r>
          </a:p>
        </p:txBody>
      </p:sp>
      <p:grpSp>
        <p:nvGrpSpPr>
          <p:cNvPr id="8" name="Group 7">
            <a:extLst>
              <a:ext uri="{FF2B5EF4-FFF2-40B4-BE49-F238E27FC236}">
                <a16:creationId xmlns:a16="http://schemas.microsoft.com/office/drawing/2014/main" id="{D1E079B8-EAC4-4EE1-8EBF-99A0CCF6D198}"/>
              </a:ext>
            </a:extLst>
          </p:cNvPr>
          <p:cNvGrpSpPr/>
          <p:nvPr/>
        </p:nvGrpSpPr>
        <p:grpSpPr>
          <a:xfrm>
            <a:off x="3535082" y="2457853"/>
            <a:ext cx="1197426" cy="923330"/>
            <a:chOff x="3577050" y="3736590"/>
            <a:chExt cx="1197426" cy="923330"/>
          </a:xfrm>
        </p:grpSpPr>
        <p:sp>
          <p:nvSpPr>
            <p:cNvPr id="38" name="TextBox 37">
              <a:extLst>
                <a:ext uri="{FF2B5EF4-FFF2-40B4-BE49-F238E27FC236}">
                  <a16:creationId xmlns:a16="http://schemas.microsoft.com/office/drawing/2014/main" id="{3BCBA7FE-2386-464F-8E34-5B702EF9DB9C}"/>
                </a:ext>
              </a:extLst>
            </p:cNvPr>
            <p:cNvSpPr txBox="1"/>
            <p:nvPr/>
          </p:nvSpPr>
          <p:spPr>
            <a:xfrm>
              <a:off x="3749046" y="3736590"/>
              <a:ext cx="962298" cy="923330"/>
            </a:xfrm>
            <a:prstGeom prst="rect">
              <a:avLst/>
            </a:prstGeom>
            <a:noFill/>
          </p:spPr>
          <p:txBody>
            <a:bodyPr wrap="square" rtlCol="0">
              <a:spAutoFit/>
            </a:bodyPr>
            <a:lstStyle/>
            <a:p>
              <a:r>
                <a:rPr lang="en-AU" dirty="0"/>
                <a:t>ATT</a:t>
              </a:r>
              <a:r>
                <a:rPr lang="en-AU" b="1" dirty="0">
                  <a:solidFill>
                    <a:schemeClr val="accent1"/>
                  </a:solidFill>
                </a:rPr>
                <a:t>C</a:t>
              </a:r>
              <a:r>
                <a:rPr lang="en-AU" dirty="0"/>
                <a:t>TG</a:t>
              </a:r>
            </a:p>
            <a:p>
              <a:endParaRPr lang="en-AU" dirty="0"/>
            </a:p>
            <a:p>
              <a:r>
                <a:rPr lang="en-AU" dirty="0"/>
                <a:t>ATT</a:t>
              </a:r>
              <a:r>
                <a:rPr lang="en-AU" b="1" dirty="0">
                  <a:solidFill>
                    <a:schemeClr val="accent1"/>
                  </a:solidFill>
                </a:rPr>
                <a:t>C</a:t>
              </a:r>
              <a:r>
                <a:rPr lang="en-AU" dirty="0"/>
                <a:t>TG</a:t>
              </a:r>
            </a:p>
          </p:txBody>
        </p:sp>
        <p:sp>
          <p:nvSpPr>
            <p:cNvPr id="36" name="Equals 35">
              <a:extLst>
                <a:ext uri="{FF2B5EF4-FFF2-40B4-BE49-F238E27FC236}">
                  <a16:creationId xmlns:a16="http://schemas.microsoft.com/office/drawing/2014/main" id="{A671A6CD-653F-4531-9411-7DDBC50FBFDC}"/>
                </a:ext>
              </a:extLst>
            </p:cNvPr>
            <p:cNvSpPr/>
            <p:nvPr/>
          </p:nvSpPr>
          <p:spPr>
            <a:xfrm>
              <a:off x="3577050" y="4013920"/>
              <a:ext cx="1197426" cy="357833"/>
            </a:xfrm>
            <a:prstGeom prst="mathEqual">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43" name="TextBox 42">
            <a:extLst>
              <a:ext uri="{FF2B5EF4-FFF2-40B4-BE49-F238E27FC236}">
                <a16:creationId xmlns:a16="http://schemas.microsoft.com/office/drawing/2014/main" id="{493A4EBA-3F24-495E-BEC2-B0A8EBD3388A}"/>
              </a:ext>
            </a:extLst>
          </p:cNvPr>
          <p:cNvSpPr txBox="1"/>
          <p:nvPr/>
        </p:nvSpPr>
        <p:spPr>
          <a:xfrm>
            <a:off x="8721700" y="3294539"/>
            <a:ext cx="2801983" cy="646331"/>
          </a:xfrm>
          <a:prstGeom prst="rect">
            <a:avLst/>
          </a:prstGeom>
          <a:noFill/>
        </p:spPr>
        <p:txBody>
          <a:bodyPr wrap="square" rtlCol="0">
            <a:spAutoFit/>
          </a:bodyPr>
          <a:lstStyle/>
          <a:p>
            <a:pPr marL="285750" indent="-285750">
              <a:buFont typeface="Arial" panose="020B0604020202020204" pitchFamily="34" charset="0"/>
              <a:buChar char="•"/>
            </a:pPr>
            <a:r>
              <a:rPr lang="en-AU" dirty="0"/>
              <a:t>Traits: Height, eye colour</a:t>
            </a:r>
          </a:p>
          <a:p>
            <a:pPr marL="285750" indent="-285750">
              <a:buFont typeface="Arial" panose="020B0604020202020204" pitchFamily="34" charset="0"/>
              <a:buChar char="•"/>
            </a:pPr>
            <a:r>
              <a:rPr lang="en-AU" dirty="0"/>
              <a:t>Disease susceptibility</a:t>
            </a:r>
          </a:p>
        </p:txBody>
      </p:sp>
      <p:grpSp>
        <p:nvGrpSpPr>
          <p:cNvPr id="9" name="Group 8">
            <a:extLst>
              <a:ext uri="{FF2B5EF4-FFF2-40B4-BE49-F238E27FC236}">
                <a16:creationId xmlns:a16="http://schemas.microsoft.com/office/drawing/2014/main" id="{86B65889-C5DB-49CE-89CC-CDCECC6B6652}"/>
              </a:ext>
            </a:extLst>
          </p:cNvPr>
          <p:cNvGrpSpPr/>
          <p:nvPr/>
        </p:nvGrpSpPr>
        <p:grpSpPr>
          <a:xfrm>
            <a:off x="3535082" y="3429000"/>
            <a:ext cx="1197426" cy="923330"/>
            <a:chOff x="3577050" y="4707737"/>
            <a:chExt cx="1197426" cy="923330"/>
          </a:xfrm>
        </p:grpSpPr>
        <p:sp>
          <p:nvSpPr>
            <p:cNvPr id="44" name="Equals 43">
              <a:extLst>
                <a:ext uri="{FF2B5EF4-FFF2-40B4-BE49-F238E27FC236}">
                  <a16:creationId xmlns:a16="http://schemas.microsoft.com/office/drawing/2014/main" id="{CD1B9E48-6D04-4442-9CA8-90A2FDC98AFE}"/>
                </a:ext>
              </a:extLst>
            </p:cNvPr>
            <p:cNvSpPr/>
            <p:nvPr/>
          </p:nvSpPr>
          <p:spPr>
            <a:xfrm>
              <a:off x="3577050" y="4985067"/>
              <a:ext cx="1197426" cy="357833"/>
            </a:xfrm>
            <a:prstGeom prst="mathEqual">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45" name="TextBox 44">
              <a:extLst>
                <a:ext uri="{FF2B5EF4-FFF2-40B4-BE49-F238E27FC236}">
                  <a16:creationId xmlns:a16="http://schemas.microsoft.com/office/drawing/2014/main" id="{8757CC87-9ECE-4E5D-A498-987B39619644}"/>
                </a:ext>
              </a:extLst>
            </p:cNvPr>
            <p:cNvSpPr txBox="1"/>
            <p:nvPr/>
          </p:nvSpPr>
          <p:spPr>
            <a:xfrm>
              <a:off x="3749046" y="4707737"/>
              <a:ext cx="962298" cy="923330"/>
            </a:xfrm>
            <a:prstGeom prst="rect">
              <a:avLst/>
            </a:prstGeom>
            <a:noFill/>
          </p:spPr>
          <p:txBody>
            <a:bodyPr wrap="square" rtlCol="0">
              <a:spAutoFit/>
            </a:bodyPr>
            <a:lstStyle/>
            <a:p>
              <a:r>
                <a:rPr lang="en-AU" dirty="0"/>
                <a:t>ATT</a:t>
              </a:r>
              <a:r>
                <a:rPr lang="en-AU" b="1" dirty="0">
                  <a:solidFill>
                    <a:schemeClr val="accent1"/>
                  </a:solidFill>
                </a:rPr>
                <a:t>C</a:t>
              </a:r>
              <a:r>
                <a:rPr lang="en-AU" dirty="0"/>
                <a:t>TG</a:t>
              </a:r>
            </a:p>
            <a:p>
              <a:endParaRPr lang="en-AU" dirty="0"/>
            </a:p>
            <a:p>
              <a:r>
                <a:rPr lang="en-AU" dirty="0"/>
                <a:t>ATT</a:t>
              </a:r>
              <a:r>
                <a:rPr lang="en-AU" b="1" dirty="0">
                  <a:solidFill>
                    <a:srgbClr val="C00000"/>
                  </a:solidFill>
                </a:rPr>
                <a:t>G</a:t>
              </a:r>
              <a:r>
                <a:rPr lang="en-AU" dirty="0"/>
                <a:t>TG</a:t>
              </a:r>
            </a:p>
          </p:txBody>
        </p:sp>
      </p:grpSp>
      <p:grpSp>
        <p:nvGrpSpPr>
          <p:cNvPr id="10" name="Group 9">
            <a:extLst>
              <a:ext uri="{FF2B5EF4-FFF2-40B4-BE49-F238E27FC236}">
                <a16:creationId xmlns:a16="http://schemas.microsoft.com/office/drawing/2014/main" id="{CFC9B6C7-CB2E-405E-9487-681CD5E92918}"/>
              </a:ext>
            </a:extLst>
          </p:cNvPr>
          <p:cNvGrpSpPr/>
          <p:nvPr/>
        </p:nvGrpSpPr>
        <p:grpSpPr>
          <a:xfrm>
            <a:off x="3535082" y="4424146"/>
            <a:ext cx="1197426" cy="923330"/>
            <a:chOff x="3577050" y="5702883"/>
            <a:chExt cx="1197426" cy="923330"/>
          </a:xfrm>
        </p:grpSpPr>
        <p:sp>
          <p:nvSpPr>
            <p:cNvPr id="46" name="Equals 45">
              <a:extLst>
                <a:ext uri="{FF2B5EF4-FFF2-40B4-BE49-F238E27FC236}">
                  <a16:creationId xmlns:a16="http://schemas.microsoft.com/office/drawing/2014/main" id="{F39D6831-25D3-40FC-9E16-8A6BE1DE3BB5}"/>
                </a:ext>
              </a:extLst>
            </p:cNvPr>
            <p:cNvSpPr/>
            <p:nvPr/>
          </p:nvSpPr>
          <p:spPr>
            <a:xfrm>
              <a:off x="3577050" y="5980213"/>
              <a:ext cx="1197426" cy="357833"/>
            </a:xfrm>
            <a:prstGeom prst="mathEqual">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47" name="TextBox 46">
              <a:extLst>
                <a:ext uri="{FF2B5EF4-FFF2-40B4-BE49-F238E27FC236}">
                  <a16:creationId xmlns:a16="http://schemas.microsoft.com/office/drawing/2014/main" id="{8A2BFC33-2839-430E-A0AB-508642412329}"/>
                </a:ext>
              </a:extLst>
            </p:cNvPr>
            <p:cNvSpPr txBox="1"/>
            <p:nvPr/>
          </p:nvSpPr>
          <p:spPr>
            <a:xfrm>
              <a:off x="3749046" y="5702883"/>
              <a:ext cx="962298" cy="923330"/>
            </a:xfrm>
            <a:prstGeom prst="rect">
              <a:avLst/>
            </a:prstGeom>
            <a:noFill/>
          </p:spPr>
          <p:txBody>
            <a:bodyPr wrap="square" rtlCol="0">
              <a:spAutoFit/>
            </a:bodyPr>
            <a:lstStyle/>
            <a:p>
              <a:r>
                <a:rPr lang="en-AU" dirty="0"/>
                <a:t>ATT</a:t>
              </a:r>
              <a:r>
                <a:rPr lang="en-AU" b="1" dirty="0">
                  <a:solidFill>
                    <a:srgbClr val="C00000"/>
                  </a:solidFill>
                </a:rPr>
                <a:t>G</a:t>
              </a:r>
              <a:r>
                <a:rPr lang="en-AU" dirty="0"/>
                <a:t>TG</a:t>
              </a:r>
            </a:p>
            <a:p>
              <a:endParaRPr lang="en-AU" dirty="0"/>
            </a:p>
            <a:p>
              <a:r>
                <a:rPr lang="en-AU" dirty="0"/>
                <a:t>ATT</a:t>
              </a:r>
              <a:r>
                <a:rPr lang="en-AU" b="1" dirty="0">
                  <a:solidFill>
                    <a:srgbClr val="C00000"/>
                  </a:solidFill>
                </a:rPr>
                <a:t>G</a:t>
              </a:r>
              <a:r>
                <a:rPr lang="en-AU" dirty="0"/>
                <a:t>TG</a:t>
              </a:r>
            </a:p>
          </p:txBody>
        </p:sp>
      </p:grpSp>
      <p:pic>
        <p:nvPicPr>
          <p:cNvPr id="48" name="Picture 47">
            <a:extLst>
              <a:ext uri="{FF2B5EF4-FFF2-40B4-BE49-F238E27FC236}">
                <a16:creationId xmlns:a16="http://schemas.microsoft.com/office/drawing/2014/main" id="{3C026804-4703-4F26-BEE1-EE5051C7DBBD}"/>
              </a:ext>
            </a:extLst>
          </p:cNvPr>
          <p:cNvPicPr>
            <a:picLocks noChangeAspect="1"/>
          </p:cNvPicPr>
          <p:nvPr/>
        </p:nvPicPr>
        <p:blipFill rotWithShape="1">
          <a:blip r:embed="rId3">
            <a:clrChange>
              <a:clrFrom>
                <a:srgbClr val="FFFFFF"/>
              </a:clrFrom>
              <a:clrTo>
                <a:srgbClr val="FFFFFF">
                  <a:alpha val="0"/>
                </a:srgbClr>
              </a:clrTo>
            </a:clrChange>
          </a:blip>
          <a:srcRect l="87214" t="31492" r="2238" b="54717"/>
          <a:stretch/>
        </p:blipFill>
        <p:spPr>
          <a:xfrm>
            <a:off x="796232" y="2774665"/>
            <a:ext cx="866487" cy="887801"/>
          </a:xfrm>
          <a:prstGeom prst="rect">
            <a:avLst/>
          </a:prstGeom>
        </p:spPr>
      </p:pic>
      <p:sp>
        <p:nvSpPr>
          <p:cNvPr id="49" name="TextBox 48">
            <a:extLst>
              <a:ext uri="{FF2B5EF4-FFF2-40B4-BE49-F238E27FC236}">
                <a16:creationId xmlns:a16="http://schemas.microsoft.com/office/drawing/2014/main" id="{B53782A7-2CF3-4F05-B4DE-651BBB298B38}"/>
              </a:ext>
            </a:extLst>
          </p:cNvPr>
          <p:cNvSpPr txBox="1"/>
          <p:nvPr/>
        </p:nvSpPr>
        <p:spPr>
          <a:xfrm>
            <a:off x="507773" y="2388358"/>
            <a:ext cx="1616526" cy="369332"/>
          </a:xfrm>
          <a:prstGeom prst="rect">
            <a:avLst/>
          </a:prstGeom>
          <a:noFill/>
        </p:spPr>
        <p:txBody>
          <a:bodyPr wrap="square" rtlCol="0">
            <a:spAutoFit/>
          </a:bodyPr>
          <a:lstStyle/>
          <a:p>
            <a:r>
              <a:rPr lang="en-AU" dirty="0"/>
              <a:t>Chromosomes</a:t>
            </a:r>
          </a:p>
        </p:txBody>
      </p:sp>
      <p:sp>
        <p:nvSpPr>
          <p:cNvPr id="50" name="Rectangle 49">
            <a:extLst>
              <a:ext uri="{FF2B5EF4-FFF2-40B4-BE49-F238E27FC236}">
                <a16:creationId xmlns:a16="http://schemas.microsoft.com/office/drawing/2014/main" id="{693AAAFF-A41D-4FD1-B3C3-C73E0F7710C6}"/>
              </a:ext>
            </a:extLst>
          </p:cNvPr>
          <p:cNvSpPr/>
          <p:nvPr/>
        </p:nvSpPr>
        <p:spPr>
          <a:xfrm>
            <a:off x="1046603" y="3218565"/>
            <a:ext cx="426720" cy="6598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Rectangle: Rounded Corners 50">
            <a:extLst>
              <a:ext uri="{FF2B5EF4-FFF2-40B4-BE49-F238E27FC236}">
                <a16:creationId xmlns:a16="http://schemas.microsoft.com/office/drawing/2014/main" id="{0A601EF3-01AE-475F-B59A-1632E39BCA9B}"/>
              </a:ext>
            </a:extLst>
          </p:cNvPr>
          <p:cNvSpPr/>
          <p:nvPr/>
        </p:nvSpPr>
        <p:spPr>
          <a:xfrm>
            <a:off x="3241166" y="2388358"/>
            <a:ext cx="1811380" cy="3082048"/>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3" name="Straight Connector 52">
            <a:extLst>
              <a:ext uri="{FF2B5EF4-FFF2-40B4-BE49-F238E27FC236}">
                <a16:creationId xmlns:a16="http://schemas.microsoft.com/office/drawing/2014/main" id="{8CC43493-5254-4183-BB36-22608F21C91F}"/>
              </a:ext>
            </a:extLst>
          </p:cNvPr>
          <p:cNvCxnSpPr>
            <a:cxnSpLocks/>
          </p:cNvCxnSpPr>
          <p:nvPr/>
        </p:nvCxnSpPr>
        <p:spPr>
          <a:xfrm flipV="1">
            <a:off x="1473323" y="2457853"/>
            <a:ext cx="1874454" cy="76071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76D349A-3E29-49DB-99E9-78DC1A8B767B}"/>
              </a:ext>
            </a:extLst>
          </p:cNvPr>
          <p:cNvCxnSpPr>
            <a:cxnSpLocks/>
          </p:cNvCxnSpPr>
          <p:nvPr/>
        </p:nvCxnSpPr>
        <p:spPr>
          <a:xfrm>
            <a:off x="1464619" y="3284555"/>
            <a:ext cx="1776547" cy="192958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53C8205-7682-4A9E-97B5-99DD289EE4B5}"/>
              </a:ext>
            </a:extLst>
          </p:cNvPr>
          <p:cNvSpPr txBox="1"/>
          <p:nvPr/>
        </p:nvSpPr>
        <p:spPr>
          <a:xfrm>
            <a:off x="4675900" y="2728402"/>
            <a:ext cx="330944" cy="369332"/>
          </a:xfrm>
          <a:prstGeom prst="rect">
            <a:avLst/>
          </a:prstGeom>
          <a:noFill/>
        </p:spPr>
        <p:txBody>
          <a:bodyPr wrap="square" rtlCol="0">
            <a:spAutoFit/>
          </a:bodyPr>
          <a:lstStyle/>
          <a:p>
            <a:r>
              <a:rPr lang="en-AU" dirty="0"/>
              <a:t>2</a:t>
            </a:r>
          </a:p>
        </p:txBody>
      </p:sp>
      <p:sp>
        <p:nvSpPr>
          <p:cNvPr id="20" name="TextBox 19">
            <a:extLst>
              <a:ext uri="{FF2B5EF4-FFF2-40B4-BE49-F238E27FC236}">
                <a16:creationId xmlns:a16="http://schemas.microsoft.com/office/drawing/2014/main" id="{7D4CDA00-9CA6-4ED0-A705-58F714EB2A18}"/>
              </a:ext>
            </a:extLst>
          </p:cNvPr>
          <p:cNvSpPr txBox="1"/>
          <p:nvPr/>
        </p:nvSpPr>
        <p:spPr>
          <a:xfrm>
            <a:off x="4669356" y="3694831"/>
            <a:ext cx="330944" cy="369332"/>
          </a:xfrm>
          <a:prstGeom prst="rect">
            <a:avLst/>
          </a:prstGeom>
          <a:noFill/>
        </p:spPr>
        <p:txBody>
          <a:bodyPr wrap="square" rtlCol="0">
            <a:spAutoFit/>
          </a:bodyPr>
          <a:lstStyle/>
          <a:p>
            <a:r>
              <a:rPr lang="en-AU" dirty="0"/>
              <a:t>1</a:t>
            </a:r>
          </a:p>
        </p:txBody>
      </p:sp>
      <p:sp>
        <p:nvSpPr>
          <p:cNvPr id="21" name="TextBox 20">
            <a:extLst>
              <a:ext uri="{FF2B5EF4-FFF2-40B4-BE49-F238E27FC236}">
                <a16:creationId xmlns:a16="http://schemas.microsoft.com/office/drawing/2014/main" id="{496D4977-42E3-4886-B6BC-E60849F077FD}"/>
              </a:ext>
            </a:extLst>
          </p:cNvPr>
          <p:cNvSpPr txBox="1"/>
          <p:nvPr/>
        </p:nvSpPr>
        <p:spPr>
          <a:xfrm>
            <a:off x="4686769" y="4701476"/>
            <a:ext cx="330944" cy="369332"/>
          </a:xfrm>
          <a:prstGeom prst="rect">
            <a:avLst/>
          </a:prstGeom>
          <a:noFill/>
        </p:spPr>
        <p:txBody>
          <a:bodyPr wrap="square" rtlCol="0">
            <a:spAutoFit/>
          </a:bodyPr>
          <a:lstStyle/>
          <a:p>
            <a:r>
              <a:rPr lang="en-AU" dirty="0"/>
              <a:t>0</a:t>
            </a:r>
          </a:p>
        </p:txBody>
      </p:sp>
      <p:sp>
        <p:nvSpPr>
          <p:cNvPr id="30" name="Arrow: Right 29">
            <a:extLst>
              <a:ext uri="{FF2B5EF4-FFF2-40B4-BE49-F238E27FC236}">
                <a16:creationId xmlns:a16="http://schemas.microsoft.com/office/drawing/2014/main" id="{AE40CA18-D3ED-4B59-B862-88E5885AE26F}"/>
              </a:ext>
            </a:extLst>
          </p:cNvPr>
          <p:cNvSpPr/>
          <p:nvPr/>
        </p:nvSpPr>
        <p:spPr>
          <a:xfrm>
            <a:off x="5224542" y="3429000"/>
            <a:ext cx="3444913" cy="383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TextBox 24">
            <a:extLst>
              <a:ext uri="{FF2B5EF4-FFF2-40B4-BE49-F238E27FC236}">
                <a16:creationId xmlns:a16="http://schemas.microsoft.com/office/drawing/2014/main" id="{99A520F5-AA69-44C3-AB36-C28C93A6837E}"/>
              </a:ext>
            </a:extLst>
          </p:cNvPr>
          <p:cNvSpPr txBox="1"/>
          <p:nvPr/>
        </p:nvSpPr>
        <p:spPr>
          <a:xfrm>
            <a:off x="5518458" y="4059744"/>
            <a:ext cx="2883205" cy="1477328"/>
          </a:xfrm>
          <a:prstGeom prst="rect">
            <a:avLst/>
          </a:prstGeom>
          <a:solidFill>
            <a:srgbClr val="DAE3F3">
              <a:alpha val="80000"/>
            </a:srgbClr>
          </a:solidFill>
          <a:ln>
            <a:solidFill>
              <a:schemeClr val="bg1">
                <a:lumMod val="75000"/>
              </a:schemeClr>
            </a:solidFill>
          </a:ln>
        </p:spPr>
        <p:txBody>
          <a:bodyPr wrap="square" rtlCol="0">
            <a:spAutoFit/>
          </a:bodyPr>
          <a:lstStyle/>
          <a:p>
            <a:r>
              <a:rPr lang="en-AU" i="1" dirty="0"/>
              <a:t>Molecular</a:t>
            </a:r>
            <a:r>
              <a:rPr lang="en-AU" dirty="0"/>
              <a:t>-level</a:t>
            </a:r>
            <a:r>
              <a:rPr lang="en-AU" b="1" dirty="0"/>
              <a:t> phenotypes</a:t>
            </a:r>
            <a:endParaRPr lang="en-AU" dirty="0"/>
          </a:p>
          <a:p>
            <a:pPr marL="285750" indent="-285750">
              <a:buFont typeface="Arial" panose="020B0604020202020204" pitchFamily="34" charset="0"/>
              <a:buChar char="•"/>
            </a:pPr>
            <a:r>
              <a:rPr lang="en-AU" dirty="0"/>
              <a:t>Gene expression</a:t>
            </a:r>
          </a:p>
          <a:p>
            <a:pPr marL="285750" indent="-285750">
              <a:buFont typeface="Arial" panose="020B0604020202020204" pitchFamily="34" charset="0"/>
              <a:buChar char="•"/>
            </a:pPr>
            <a:r>
              <a:rPr lang="en-AU" dirty="0"/>
              <a:t>Transcription factor binding</a:t>
            </a:r>
          </a:p>
          <a:p>
            <a:pPr marL="285750" indent="-285750">
              <a:buFont typeface="Arial" panose="020B0604020202020204" pitchFamily="34" charset="0"/>
              <a:buChar char="•"/>
            </a:pPr>
            <a:r>
              <a:rPr lang="en-AU" dirty="0"/>
              <a:t>Chromatin accessibility</a:t>
            </a:r>
          </a:p>
        </p:txBody>
      </p:sp>
      <p:sp>
        <p:nvSpPr>
          <p:cNvPr id="26" name="TextBox 25">
            <a:extLst>
              <a:ext uri="{FF2B5EF4-FFF2-40B4-BE49-F238E27FC236}">
                <a16:creationId xmlns:a16="http://schemas.microsoft.com/office/drawing/2014/main" id="{1441BD41-5C44-4489-B813-EB4BA244EC4E}"/>
              </a:ext>
            </a:extLst>
          </p:cNvPr>
          <p:cNvSpPr txBox="1"/>
          <p:nvPr/>
        </p:nvSpPr>
        <p:spPr>
          <a:xfrm>
            <a:off x="8453925" y="4404773"/>
            <a:ext cx="3107962" cy="646331"/>
          </a:xfrm>
          <a:prstGeom prst="rect">
            <a:avLst/>
          </a:prstGeom>
          <a:solidFill>
            <a:schemeClr val="accent2">
              <a:lumMod val="60000"/>
              <a:lumOff val="40000"/>
            </a:schemeClr>
          </a:solidFill>
          <a:ln>
            <a:solidFill>
              <a:schemeClr val="accent2">
                <a:lumMod val="75000"/>
              </a:schemeClr>
            </a:solidFill>
          </a:ln>
        </p:spPr>
        <p:txBody>
          <a:bodyPr wrap="square" rtlCol="0">
            <a:spAutoFit/>
          </a:bodyPr>
          <a:lstStyle/>
          <a:p>
            <a:r>
              <a:rPr lang="en-AU" dirty="0"/>
              <a:t>Measured by high-throughput sequencing (HTS) data</a:t>
            </a:r>
          </a:p>
        </p:txBody>
      </p:sp>
    </p:spTree>
    <p:extLst>
      <p:ext uri="{BB962C8B-B14F-4D97-AF65-F5344CB8AC3E}">
        <p14:creationId xmlns:p14="http://schemas.microsoft.com/office/powerpoint/2010/main" val="137049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43" grpId="0"/>
      <p:bldP spid="50" grpId="0" animBg="1"/>
      <p:bldP spid="51" grpId="0" animBg="1"/>
      <p:bldP spid="3" grpId="0"/>
      <p:bldP spid="20" grpId="0"/>
      <p:bldP spid="21" grpId="0"/>
      <p:bldP spid="30" grpId="0" animBg="1"/>
      <p:bldP spid="25" grpId="0" animBg="1"/>
      <p:bldP spid="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p:txBody>
          <a:bodyPr>
            <a:normAutofit/>
          </a:bodyPr>
          <a:lstStyle/>
          <a:p>
            <a:r>
              <a:rPr lang="en-AU" dirty="0"/>
              <a:t>Simulating data</a:t>
            </a:r>
          </a:p>
        </p:txBody>
      </p:sp>
      <p:sp>
        <p:nvSpPr>
          <p:cNvPr id="7" name="Content Placeholder 6">
            <a:extLst>
              <a:ext uri="{FF2B5EF4-FFF2-40B4-BE49-F238E27FC236}">
                <a16:creationId xmlns:a16="http://schemas.microsoft.com/office/drawing/2014/main" id="{04974D24-5BF5-439D-8024-355E8472CC66}"/>
              </a:ext>
            </a:extLst>
          </p:cNvPr>
          <p:cNvSpPr>
            <a:spLocks noGrp="1"/>
          </p:cNvSpPr>
          <p:nvPr>
            <p:ph idx="1"/>
          </p:nvPr>
        </p:nvSpPr>
        <p:spPr/>
        <p:txBody>
          <a:bodyPr>
            <a:normAutofit/>
          </a:bodyPr>
          <a:lstStyle/>
          <a:p>
            <a:r>
              <a:rPr lang="en-AU" dirty="0"/>
              <a:t>How does </a:t>
            </a:r>
            <a:r>
              <a:rPr lang="en-AU" i="1" dirty="0" err="1"/>
              <a:t>WaveQTL</a:t>
            </a:r>
            <a:r>
              <a:rPr lang="en-AU" i="1" dirty="0"/>
              <a:t>-HMT</a:t>
            </a:r>
            <a:r>
              <a:rPr lang="en-AU" dirty="0"/>
              <a:t> perform against </a:t>
            </a:r>
            <a:r>
              <a:rPr lang="en-AU" i="1" dirty="0" err="1"/>
              <a:t>WaveQTL</a:t>
            </a:r>
            <a:r>
              <a:rPr lang="en-AU" i="1" dirty="0"/>
              <a:t>?</a:t>
            </a:r>
          </a:p>
          <a:p>
            <a:pPr marL="0" indent="0">
              <a:buNone/>
            </a:pPr>
            <a:endParaRPr lang="en-AU" dirty="0"/>
          </a:p>
          <a:p>
            <a:r>
              <a:rPr lang="en-AU" dirty="0"/>
              <a:t>Intuition:</a:t>
            </a:r>
          </a:p>
          <a:p>
            <a:pPr lvl="1"/>
            <a:r>
              <a:rPr lang="en-AU" i="1" dirty="0" err="1"/>
              <a:t>WaveQTL</a:t>
            </a:r>
            <a:r>
              <a:rPr lang="en-AU" i="1" dirty="0"/>
              <a:t>-HMT</a:t>
            </a:r>
            <a:r>
              <a:rPr lang="en-AU" dirty="0"/>
              <a:t> better powered to detect effects which occur over a narrower interval</a:t>
            </a:r>
          </a:p>
          <a:p>
            <a:pPr marL="0" indent="0">
              <a:buNone/>
            </a:pPr>
            <a:endParaRPr lang="en-AU" dirty="0"/>
          </a:p>
          <a:p>
            <a:r>
              <a:rPr lang="en-AU" dirty="0"/>
              <a:t>Detecting signals in different:</a:t>
            </a:r>
          </a:p>
          <a:p>
            <a:pPr lvl="1"/>
            <a:r>
              <a:rPr lang="en-AU" dirty="0"/>
              <a:t>Effect length (8, 16, 32, 64)</a:t>
            </a:r>
          </a:p>
          <a:p>
            <a:pPr lvl="1"/>
            <a:r>
              <a:rPr lang="en-AU" dirty="0"/>
              <a:t>Effect strength (vary % of effect strength)</a:t>
            </a:r>
          </a:p>
          <a:p>
            <a:endParaRPr lang="en-AU" dirty="0"/>
          </a:p>
        </p:txBody>
      </p:sp>
    </p:spTree>
    <p:extLst>
      <p:ext uri="{BB962C8B-B14F-4D97-AF65-F5344CB8AC3E}">
        <p14:creationId xmlns:p14="http://schemas.microsoft.com/office/powerpoint/2010/main" val="3377519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812114-E89A-4888-BE0A-52D8C2747398}"/>
              </a:ext>
            </a:extLst>
          </p:cNvPr>
          <p:cNvPicPr>
            <a:picLocks noChangeAspect="1"/>
          </p:cNvPicPr>
          <p:nvPr/>
        </p:nvPicPr>
        <p:blipFill>
          <a:blip r:embed="rId3"/>
          <a:stretch>
            <a:fillRect/>
          </a:stretch>
        </p:blipFill>
        <p:spPr>
          <a:xfrm>
            <a:off x="2867347" y="1372416"/>
            <a:ext cx="6672103" cy="5433349"/>
          </a:xfrm>
          <a:prstGeom prst="rect">
            <a:avLst/>
          </a:prstGeom>
        </p:spPr>
      </p:pic>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p:txBody>
          <a:bodyPr>
            <a:normAutofit/>
          </a:bodyPr>
          <a:lstStyle/>
          <a:p>
            <a:r>
              <a:rPr lang="en-AU" dirty="0"/>
              <a:t>Simulating data</a:t>
            </a:r>
          </a:p>
        </p:txBody>
      </p:sp>
    </p:spTree>
    <p:extLst>
      <p:ext uri="{BB962C8B-B14F-4D97-AF65-F5344CB8AC3E}">
        <p14:creationId xmlns:p14="http://schemas.microsoft.com/office/powerpoint/2010/main" val="533612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p:txBody>
          <a:bodyPr>
            <a:normAutofit/>
          </a:bodyPr>
          <a:lstStyle/>
          <a:p>
            <a:r>
              <a:rPr lang="en-AU" dirty="0"/>
              <a:t>Detecting signals in simulated data</a:t>
            </a:r>
          </a:p>
        </p:txBody>
      </p:sp>
      <p:sp>
        <p:nvSpPr>
          <p:cNvPr id="7" name="Content Placeholder 6">
            <a:extLst>
              <a:ext uri="{FF2B5EF4-FFF2-40B4-BE49-F238E27FC236}">
                <a16:creationId xmlns:a16="http://schemas.microsoft.com/office/drawing/2014/main" id="{04974D24-5BF5-439D-8024-355E8472CC66}"/>
              </a:ext>
            </a:extLst>
          </p:cNvPr>
          <p:cNvSpPr>
            <a:spLocks noGrp="1"/>
          </p:cNvSpPr>
          <p:nvPr>
            <p:ph idx="1"/>
          </p:nvPr>
        </p:nvSpPr>
        <p:spPr/>
        <p:txBody>
          <a:bodyPr>
            <a:normAutofit/>
          </a:bodyPr>
          <a:lstStyle/>
          <a:p>
            <a:pPr>
              <a:spcBef>
                <a:spcPts val="1200"/>
              </a:spcBef>
            </a:pPr>
            <a:r>
              <a:rPr lang="en-AU" dirty="0"/>
              <a:t>Datasets:</a:t>
            </a:r>
          </a:p>
          <a:p>
            <a:pPr lvl="1">
              <a:spcBef>
                <a:spcPts val="1200"/>
              </a:spcBef>
            </a:pPr>
            <a:r>
              <a:rPr lang="en-AU" dirty="0"/>
              <a:t>200 datasets with effects – </a:t>
            </a:r>
            <a:r>
              <a:rPr lang="en-AU" i="1" dirty="0"/>
              <a:t>alt</a:t>
            </a:r>
            <a:r>
              <a:rPr lang="en-AU" dirty="0"/>
              <a:t> datasets</a:t>
            </a:r>
          </a:p>
          <a:p>
            <a:pPr lvl="1">
              <a:spcBef>
                <a:spcPts val="1200"/>
              </a:spcBef>
            </a:pPr>
            <a:r>
              <a:rPr lang="en-AU" dirty="0"/>
              <a:t>200 datasets without effects – </a:t>
            </a:r>
            <a:r>
              <a:rPr lang="en-AU" i="1" dirty="0"/>
              <a:t>null </a:t>
            </a:r>
            <a:r>
              <a:rPr lang="en-AU" dirty="0"/>
              <a:t>datasets</a:t>
            </a:r>
          </a:p>
          <a:p>
            <a:pPr>
              <a:spcBef>
                <a:spcPts val="1200"/>
              </a:spcBef>
            </a:pPr>
            <a:r>
              <a:rPr lang="en-AU" i="1" dirty="0" err="1"/>
              <a:t>WaveQTL</a:t>
            </a:r>
            <a:r>
              <a:rPr lang="en-AU" dirty="0"/>
              <a:t> vs </a:t>
            </a:r>
            <a:r>
              <a:rPr lang="en-AU" i="1" dirty="0" err="1"/>
              <a:t>WaveQTL</a:t>
            </a:r>
            <a:r>
              <a:rPr lang="en-AU" i="1" dirty="0"/>
              <a:t>-HMT</a:t>
            </a:r>
            <a:r>
              <a:rPr lang="en-AU" dirty="0"/>
              <a:t> at </a:t>
            </a:r>
            <a:r>
              <a:rPr lang="en-AU" u="sng" dirty="0"/>
              <a:t>detecting</a:t>
            </a:r>
            <a:r>
              <a:rPr lang="en-AU" dirty="0"/>
              <a:t> effects in the datasets</a:t>
            </a:r>
          </a:p>
          <a:p>
            <a:pPr lvl="1">
              <a:spcBef>
                <a:spcPts val="1200"/>
              </a:spcBef>
            </a:pPr>
            <a:r>
              <a:rPr lang="en-AU" dirty="0"/>
              <a:t>‘Detect’; apply thresholds to log-likelihood test statistic</a:t>
            </a:r>
          </a:p>
          <a:p>
            <a:pPr lvl="1">
              <a:spcBef>
                <a:spcPts val="1200"/>
              </a:spcBef>
            </a:pPr>
            <a:r>
              <a:rPr lang="en-AU" dirty="0"/>
              <a:t>Plot out Receiver-Operator Characteristic (ROC) curve</a:t>
            </a:r>
          </a:p>
        </p:txBody>
      </p:sp>
    </p:spTree>
    <p:extLst>
      <p:ext uri="{BB962C8B-B14F-4D97-AF65-F5344CB8AC3E}">
        <p14:creationId xmlns:p14="http://schemas.microsoft.com/office/powerpoint/2010/main" val="1285011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p:txBody>
          <a:bodyPr>
            <a:normAutofit/>
          </a:bodyPr>
          <a:lstStyle/>
          <a:p>
            <a:r>
              <a:rPr lang="en-AU" dirty="0"/>
              <a:t>Detecting signals in simulated data</a:t>
            </a:r>
          </a:p>
        </p:txBody>
      </p:sp>
      <p:pic>
        <p:nvPicPr>
          <p:cNvPr id="6" name="Picture 5">
            <a:extLst>
              <a:ext uri="{FF2B5EF4-FFF2-40B4-BE49-F238E27FC236}">
                <a16:creationId xmlns:a16="http://schemas.microsoft.com/office/drawing/2014/main" id="{49F9BBF7-C1B3-4733-A7F6-869FF3B44EA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593039" y="1098000"/>
            <a:ext cx="9606316" cy="5760000"/>
          </a:xfrm>
          <a:prstGeom prst="rect">
            <a:avLst/>
          </a:prstGeom>
        </p:spPr>
      </p:pic>
    </p:spTree>
    <p:extLst>
      <p:ext uri="{BB962C8B-B14F-4D97-AF65-F5344CB8AC3E}">
        <p14:creationId xmlns:p14="http://schemas.microsoft.com/office/powerpoint/2010/main" val="1535413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p:txBody>
          <a:bodyPr>
            <a:normAutofit/>
          </a:bodyPr>
          <a:lstStyle/>
          <a:p>
            <a:r>
              <a:rPr lang="en-AU" dirty="0"/>
              <a:t>Detecting signals in simulated data</a:t>
            </a:r>
          </a:p>
        </p:txBody>
      </p:sp>
      <p:pic>
        <p:nvPicPr>
          <p:cNvPr id="3" name="Picture 2">
            <a:extLst>
              <a:ext uri="{FF2B5EF4-FFF2-40B4-BE49-F238E27FC236}">
                <a16:creationId xmlns:a16="http://schemas.microsoft.com/office/drawing/2014/main" id="{3AA47BE0-85DD-41CE-83C6-85E87490E73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292842" y="1098000"/>
            <a:ext cx="9606316" cy="5760000"/>
          </a:xfrm>
          <a:prstGeom prst="rect">
            <a:avLst/>
          </a:prstGeom>
        </p:spPr>
      </p:pic>
    </p:spTree>
    <p:extLst>
      <p:ext uri="{BB962C8B-B14F-4D97-AF65-F5344CB8AC3E}">
        <p14:creationId xmlns:p14="http://schemas.microsoft.com/office/powerpoint/2010/main" val="910798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p:txBody>
          <a:bodyPr>
            <a:normAutofit/>
          </a:bodyPr>
          <a:lstStyle/>
          <a:p>
            <a:r>
              <a:rPr lang="en-AU" dirty="0"/>
              <a:t>Detecting signals in simulated data</a:t>
            </a:r>
          </a:p>
        </p:txBody>
      </p:sp>
      <p:pic>
        <p:nvPicPr>
          <p:cNvPr id="4" name="Picture 3">
            <a:extLst>
              <a:ext uri="{FF2B5EF4-FFF2-40B4-BE49-F238E27FC236}">
                <a16:creationId xmlns:a16="http://schemas.microsoft.com/office/drawing/2014/main" id="{C9F35CE4-5C73-4694-9239-9A29A83C1FA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292842" y="1098000"/>
            <a:ext cx="9606316" cy="5760000"/>
          </a:xfrm>
          <a:prstGeom prst="rect">
            <a:avLst/>
          </a:prstGeom>
        </p:spPr>
      </p:pic>
    </p:spTree>
    <p:extLst>
      <p:ext uri="{BB962C8B-B14F-4D97-AF65-F5344CB8AC3E}">
        <p14:creationId xmlns:p14="http://schemas.microsoft.com/office/powerpoint/2010/main" val="1109962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p:txBody>
          <a:bodyPr>
            <a:normAutofit/>
          </a:bodyPr>
          <a:lstStyle/>
          <a:p>
            <a:r>
              <a:rPr lang="en-AU" dirty="0"/>
              <a:t>Detecting signals in simulated data</a:t>
            </a:r>
          </a:p>
        </p:txBody>
      </p:sp>
      <p:pic>
        <p:nvPicPr>
          <p:cNvPr id="3" name="Picture 2">
            <a:extLst>
              <a:ext uri="{FF2B5EF4-FFF2-40B4-BE49-F238E27FC236}">
                <a16:creationId xmlns:a16="http://schemas.microsoft.com/office/drawing/2014/main" id="{3127CF18-06B8-433A-A748-0C85A90A05B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292842" y="1098000"/>
            <a:ext cx="9606316" cy="5760000"/>
          </a:xfrm>
          <a:prstGeom prst="rect">
            <a:avLst/>
          </a:prstGeom>
        </p:spPr>
      </p:pic>
    </p:spTree>
    <p:extLst>
      <p:ext uri="{BB962C8B-B14F-4D97-AF65-F5344CB8AC3E}">
        <p14:creationId xmlns:p14="http://schemas.microsoft.com/office/powerpoint/2010/main" val="3728309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FE4A69-1ED4-4981-971E-BFB5391D28D8}"/>
              </a:ext>
            </a:extLst>
          </p:cNvPr>
          <p:cNvSpPr>
            <a:spLocks noGrp="1"/>
          </p:cNvSpPr>
          <p:nvPr>
            <p:ph type="title"/>
          </p:nvPr>
        </p:nvSpPr>
        <p:spPr/>
        <p:txBody>
          <a:bodyPr/>
          <a:lstStyle/>
          <a:p>
            <a:r>
              <a:rPr lang="en-AU" dirty="0"/>
              <a:t>Concluding remarks</a:t>
            </a:r>
          </a:p>
        </p:txBody>
      </p:sp>
      <p:sp>
        <p:nvSpPr>
          <p:cNvPr id="5" name="Subtitle 4">
            <a:extLst>
              <a:ext uri="{FF2B5EF4-FFF2-40B4-BE49-F238E27FC236}">
                <a16:creationId xmlns:a16="http://schemas.microsoft.com/office/drawing/2014/main" id="{FFD7E5AF-7052-48DE-86A4-F60813C671AB}"/>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63694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p:txBody>
          <a:bodyPr>
            <a:normAutofit/>
          </a:bodyPr>
          <a:lstStyle/>
          <a:p>
            <a:r>
              <a:rPr lang="en-AU" dirty="0"/>
              <a:t>Summary</a:t>
            </a:r>
          </a:p>
        </p:txBody>
      </p:sp>
      <p:sp>
        <p:nvSpPr>
          <p:cNvPr id="3" name="Content Placeholder 2">
            <a:extLst>
              <a:ext uri="{FF2B5EF4-FFF2-40B4-BE49-F238E27FC236}">
                <a16:creationId xmlns:a16="http://schemas.microsoft.com/office/drawing/2014/main" id="{D697931C-43AF-4864-8B22-ED048670B774}"/>
              </a:ext>
            </a:extLst>
          </p:cNvPr>
          <p:cNvSpPr>
            <a:spLocks noGrp="1"/>
          </p:cNvSpPr>
          <p:nvPr>
            <p:ph idx="1"/>
          </p:nvPr>
        </p:nvSpPr>
        <p:spPr/>
        <p:txBody>
          <a:bodyPr>
            <a:normAutofit/>
          </a:bodyPr>
          <a:lstStyle/>
          <a:p>
            <a:pPr>
              <a:spcBef>
                <a:spcPts val="1200"/>
              </a:spcBef>
            </a:pPr>
            <a:r>
              <a:rPr lang="en-AU" dirty="0"/>
              <a:t>Molecular-level genotypic analyses and HTS data</a:t>
            </a:r>
          </a:p>
          <a:p>
            <a:pPr>
              <a:spcBef>
                <a:spcPts val="1200"/>
              </a:spcBef>
            </a:pPr>
            <a:r>
              <a:rPr lang="en-AU" i="1" dirty="0" err="1"/>
              <a:t>WaveQTL</a:t>
            </a:r>
            <a:endParaRPr lang="en-AU" i="1" dirty="0"/>
          </a:p>
          <a:p>
            <a:pPr>
              <a:spcBef>
                <a:spcPts val="1200"/>
              </a:spcBef>
            </a:pPr>
            <a:r>
              <a:rPr lang="en-AU" i="1" dirty="0" err="1"/>
              <a:t>WaveQTL</a:t>
            </a:r>
            <a:r>
              <a:rPr lang="en-AU" i="1" dirty="0"/>
              <a:t>-HMT</a:t>
            </a:r>
          </a:p>
          <a:p>
            <a:pPr>
              <a:spcBef>
                <a:spcPts val="1200"/>
              </a:spcBef>
            </a:pPr>
            <a:r>
              <a:rPr lang="en-AU" dirty="0"/>
              <a:t>Simulations: effects occurring over narrower intervals</a:t>
            </a:r>
          </a:p>
          <a:p>
            <a:pPr>
              <a:spcBef>
                <a:spcPts val="1200"/>
              </a:spcBef>
            </a:pPr>
            <a:r>
              <a:rPr lang="en-AU" dirty="0"/>
              <a:t>Not shown today: Poisson-based multiscale models</a:t>
            </a:r>
          </a:p>
          <a:p>
            <a:pPr lvl="1">
              <a:spcBef>
                <a:spcPts val="1200"/>
              </a:spcBef>
            </a:pPr>
            <a:r>
              <a:rPr lang="en-AU" i="1" dirty="0" err="1"/>
              <a:t>multiseq</a:t>
            </a:r>
            <a:r>
              <a:rPr lang="en-AU" i="1" dirty="0"/>
              <a:t> </a:t>
            </a:r>
            <a:r>
              <a:rPr lang="en-AU" dirty="0"/>
              <a:t>(Shim et al (in prep), Xing (2016) and </a:t>
            </a:r>
            <a:r>
              <a:rPr lang="en-AU" i="1" dirty="0" err="1"/>
              <a:t>multiseq</a:t>
            </a:r>
            <a:r>
              <a:rPr lang="en-AU" i="1" dirty="0"/>
              <a:t>-HMT</a:t>
            </a:r>
          </a:p>
        </p:txBody>
      </p:sp>
    </p:spTree>
    <p:extLst>
      <p:ext uri="{BB962C8B-B14F-4D97-AF65-F5344CB8AC3E}">
        <p14:creationId xmlns:p14="http://schemas.microsoft.com/office/powerpoint/2010/main" val="145314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p:txBody>
          <a:bodyPr>
            <a:normAutofit/>
          </a:bodyPr>
          <a:lstStyle/>
          <a:p>
            <a:r>
              <a:rPr lang="en-AU" dirty="0"/>
              <a:t>Future work</a:t>
            </a:r>
          </a:p>
        </p:txBody>
      </p:sp>
      <p:sp>
        <p:nvSpPr>
          <p:cNvPr id="3" name="Content Placeholder 2">
            <a:extLst>
              <a:ext uri="{FF2B5EF4-FFF2-40B4-BE49-F238E27FC236}">
                <a16:creationId xmlns:a16="http://schemas.microsoft.com/office/drawing/2014/main" id="{D697931C-43AF-4864-8B22-ED048670B774}"/>
              </a:ext>
            </a:extLst>
          </p:cNvPr>
          <p:cNvSpPr>
            <a:spLocks noGrp="1"/>
          </p:cNvSpPr>
          <p:nvPr>
            <p:ph idx="1"/>
          </p:nvPr>
        </p:nvSpPr>
        <p:spPr/>
        <p:txBody>
          <a:bodyPr/>
          <a:lstStyle/>
          <a:p>
            <a:r>
              <a:rPr lang="en-AU" dirty="0"/>
              <a:t>Real data analysis</a:t>
            </a:r>
          </a:p>
          <a:p>
            <a:endParaRPr lang="en-AU" dirty="0"/>
          </a:p>
          <a:p>
            <a:r>
              <a:rPr lang="en-AU" dirty="0"/>
              <a:t>Image data</a:t>
            </a:r>
          </a:p>
          <a:p>
            <a:endParaRPr lang="en-AU" dirty="0"/>
          </a:p>
          <a:p>
            <a:r>
              <a:rPr lang="en-AU" dirty="0"/>
              <a:t>Implement Poisson-based model (</a:t>
            </a:r>
            <a:r>
              <a:rPr lang="en-AU" i="1" dirty="0" err="1"/>
              <a:t>multiseq</a:t>
            </a:r>
            <a:r>
              <a:rPr lang="en-AU" dirty="0"/>
              <a:t>) with HMT</a:t>
            </a:r>
          </a:p>
          <a:p>
            <a:pPr lvl="1"/>
            <a:r>
              <a:rPr lang="en-AU" dirty="0"/>
              <a:t>Performance comparison</a:t>
            </a:r>
          </a:p>
          <a:p>
            <a:pPr lvl="1"/>
            <a:endParaRPr lang="en-AU" dirty="0"/>
          </a:p>
        </p:txBody>
      </p:sp>
    </p:spTree>
    <p:extLst>
      <p:ext uri="{BB962C8B-B14F-4D97-AF65-F5344CB8AC3E}">
        <p14:creationId xmlns:p14="http://schemas.microsoft.com/office/powerpoint/2010/main" val="3329712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01BE-ACA7-4E6F-B96A-94146CF48AC8}"/>
              </a:ext>
            </a:extLst>
          </p:cNvPr>
          <p:cNvSpPr>
            <a:spLocks noGrp="1"/>
          </p:cNvSpPr>
          <p:nvPr>
            <p:ph type="title"/>
          </p:nvPr>
        </p:nvSpPr>
        <p:spPr/>
        <p:txBody>
          <a:bodyPr/>
          <a:lstStyle/>
          <a:p>
            <a:r>
              <a:rPr lang="en-AU" dirty="0"/>
              <a:t>HTS data example: </a:t>
            </a:r>
            <a:r>
              <a:rPr lang="en-AU" i="1" dirty="0"/>
              <a:t>DNase-seq </a:t>
            </a:r>
            <a:br>
              <a:rPr lang="en-AU" i="1" dirty="0"/>
            </a:br>
            <a:r>
              <a:rPr lang="en-AU" sz="3600" dirty="0">
                <a:solidFill>
                  <a:schemeClr val="bg1">
                    <a:lumMod val="50000"/>
                  </a:schemeClr>
                </a:solidFill>
              </a:rPr>
              <a:t>(</a:t>
            </a:r>
            <a:r>
              <a:rPr lang="en-AU" sz="3600" dirty="0" err="1">
                <a:solidFill>
                  <a:schemeClr val="bg1">
                    <a:lumMod val="50000"/>
                  </a:schemeClr>
                </a:solidFill>
              </a:rPr>
              <a:t>Degner</a:t>
            </a:r>
            <a:r>
              <a:rPr lang="en-AU" sz="3600" dirty="0">
                <a:solidFill>
                  <a:schemeClr val="bg1">
                    <a:lumMod val="50000"/>
                  </a:schemeClr>
                </a:solidFill>
              </a:rPr>
              <a:t> et al. (2012))</a:t>
            </a:r>
            <a:endParaRPr lang="en-AU" sz="4000" dirty="0">
              <a:solidFill>
                <a:schemeClr val="bg1">
                  <a:lumMod val="50000"/>
                </a:schemeClr>
              </a:solidFill>
            </a:endParaRPr>
          </a:p>
        </p:txBody>
      </p:sp>
      <p:sp>
        <p:nvSpPr>
          <p:cNvPr id="3" name="Content Placeholder 2">
            <a:extLst>
              <a:ext uri="{FF2B5EF4-FFF2-40B4-BE49-F238E27FC236}">
                <a16:creationId xmlns:a16="http://schemas.microsoft.com/office/drawing/2014/main" id="{925FC5EC-00AC-4204-BC44-54E1ACE49617}"/>
              </a:ext>
            </a:extLst>
          </p:cNvPr>
          <p:cNvSpPr>
            <a:spLocks noGrp="1"/>
          </p:cNvSpPr>
          <p:nvPr>
            <p:ph idx="1"/>
          </p:nvPr>
        </p:nvSpPr>
        <p:spPr>
          <a:xfrm>
            <a:off x="838199" y="1825625"/>
            <a:ext cx="10319795" cy="4351338"/>
          </a:xfrm>
        </p:spPr>
        <p:txBody>
          <a:bodyPr/>
          <a:lstStyle/>
          <a:p>
            <a:r>
              <a:rPr lang="en-AU" dirty="0"/>
              <a:t>Molecular-level behaviour: </a:t>
            </a:r>
            <a:r>
              <a:rPr lang="en-AU" i="1" dirty="0">
                <a:solidFill>
                  <a:srgbClr val="C00000"/>
                </a:solidFill>
              </a:rPr>
              <a:t>chromatin accessibility</a:t>
            </a:r>
          </a:p>
          <a:p>
            <a:pPr marL="0" indent="0">
              <a:buNone/>
            </a:pPr>
            <a:endParaRPr lang="en-AU" dirty="0"/>
          </a:p>
          <a:p>
            <a:r>
              <a:rPr lang="en-AU" dirty="0"/>
              <a:t>Likely important contributor to organismal-level phenotypic variation</a:t>
            </a:r>
          </a:p>
        </p:txBody>
      </p:sp>
    </p:spTree>
    <p:extLst>
      <p:ext uri="{BB962C8B-B14F-4D97-AF65-F5344CB8AC3E}">
        <p14:creationId xmlns:p14="http://schemas.microsoft.com/office/powerpoint/2010/main" val="17859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FE4A69-1ED4-4981-971E-BFB5391D28D8}"/>
              </a:ext>
            </a:extLst>
          </p:cNvPr>
          <p:cNvSpPr>
            <a:spLocks noGrp="1"/>
          </p:cNvSpPr>
          <p:nvPr>
            <p:ph type="title"/>
          </p:nvPr>
        </p:nvSpPr>
        <p:spPr/>
        <p:txBody>
          <a:bodyPr/>
          <a:lstStyle/>
          <a:p>
            <a:r>
              <a:rPr lang="en-AU" dirty="0"/>
              <a:t>Appendices</a:t>
            </a:r>
          </a:p>
        </p:txBody>
      </p:sp>
      <p:sp>
        <p:nvSpPr>
          <p:cNvPr id="5" name="Subtitle 4">
            <a:extLst>
              <a:ext uri="{FF2B5EF4-FFF2-40B4-BE49-F238E27FC236}">
                <a16:creationId xmlns:a16="http://schemas.microsoft.com/office/drawing/2014/main" id="{FFD7E5AF-7052-48DE-86A4-F60813C671AB}"/>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210265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p:txBody>
          <a:bodyPr>
            <a:normAutofit/>
          </a:bodyPr>
          <a:lstStyle/>
          <a:p>
            <a:r>
              <a:rPr lang="en-AU" dirty="0"/>
              <a:t>Appendix A – Effect length 16 simulations</a:t>
            </a:r>
          </a:p>
        </p:txBody>
      </p:sp>
      <p:pic>
        <p:nvPicPr>
          <p:cNvPr id="6" name="Picture 5">
            <a:extLst>
              <a:ext uri="{FF2B5EF4-FFF2-40B4-BE49-F238E27FC236}">
                <a16:creationId xmlns:a16="http://schemas.microsoft.com/office/drawing/2014/main" id="{49F9BBF7-C1B3-4733-A7F6-869FF3B44EA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593040" y="1098000"/>
            <a:ext cx="9606314" cy="5760000"/>
          </a:xfrm>
          <a:prstGeom prst="rect">
            <a:avLst/>
          </a:prstGeom>
        </p:spPr>
      </p:pic>
    </p:spTree>
    <p:extLst>
      <p:ext uri="{BB962C8B-B14F-4D97-AF65-F5344CB8AC3E}">
        <p14:creationId xmlns:p14="http://schemas.microsoft.com/office/powerpoint/2010/main" val="3667269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250-3752-427E-BF7E-FA9C882E70FD}"/>
              </a:ext>
            </a:extLst>
          </p:cNvPr>
          <p:cNvSpPr>
            <a:spLocks noGrp="1"/>
          </p:cNvSpPr>
          <p:nvPr>
            <p:ph type="title"/>
          </p:nvPr>
        </p:nvSpPr>
        <p:spPr/>
        <p:txBody>
          <a:bodyPr>
            <a:normAutofit/>
          </a:bodyPr>
          <a:lstStyle/>
          <a:p>
            <a:r>
              <a:rPr lang="en-AU" dirty="0"/>
              <a:t>Appendix A – Effect length 16 simulations</a:t>
            </a:r>
          </a:p>
        </p:txBody>
      </p:sp>
      <p:pic>
        <p:nvPicPr>
          <p:cNvPr id="3" name="Picture 2">
            <a:extLst>
              <a:ext uri="{FF2B5EF4-FFF2-40B4-BE49-F238E27FC236}">
                <a16:creationId xmlns:a16="http://schemas.microsoft.com/office/drawing/2014/main" id="{3AA47BE0-85DD-41CE-83C6-85E87490E73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292843" y="1098000"/>
            <a:ext cx="9606314" cy="5760000"/>
          </a:xfrm>
          <a:prstGeom prst="rect">
            <a:avLst/>
          </a:prstGeom>
        </p:spPr>
      </p:pic>
    </p:spTree>
    <p:extLst>
      <p:ext uri="{BB962C8B-B14F-4D97-AF65-F5344CB8AC3E}">
        <p14:creationId xmlns:p14="http://schemas.microsoft.com/office/powerpoint/2010/main" val="914073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E34B-D020-437C-9EDB-68F5F072E175}"/>
              </a:ext>
            </a:extLst>
          </p:cNvPr>
          <p:cNvSpPr>
            <a:spLocks noGrp="1"/>
          </p:cNvSpPr>
          <p:nvPr>
            <p:ph type="title"/>
          </p:nvPr>
        </p:nvSpPr>
        <p:spPr/>
        <p:txBody>
          <a:bodyPr/>
          <a:lstStyle/>
          <a:p>
            <a:r>
              <a:rPr lang="en-AU" dirty="0"/>
              <a:t>Appendix B – Upward-downward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7A84FC-19CF-4EED-8780-E2736D8B7289}"/>
                  </a:ext>
                </a:extLst>
              </p:cNvPr>
              <p:cNvSpPr>
                <a:spLocks noGrp="1"/>
              </p:cNvSpPr>
              <p:nvPr>
                <p:ph idx="1"/>
              </p:nvPr>
            </p:nvSpPr>
            <p:spPr/>
            <p:txBody>
              <a:bodyPr>
                <a:normAutofit/>
              </a:bodyPr>
              <a:lstStyle/>
              <a:p>
                <a:pPr marL="0" indent="0">
                  <a:buNone/>
                </a:pPr>
                <a:r>
                  <a:rPr lang="en-AU" sz="2000" dirty="0"/>
                  <a:t>The joint distribution for </a:t>
                </a:r>
                <a14:m>
                  <m:oMath xmlns:m="http://schemas.openxmlformats.org/officeDocument/2006/math">
                    <m:r>
                      <a:rPr lang="en-AU" sz="2000" b="1" i="1" smtClean="0">
                        <a:latin typeface="Cambria Math" panose="02040503050406030204" pitchFamily="18" charset="0"/>
                      </a:rPr>
                      <m:t>𝜸</m:t>
                    </m:r>
                  </m:oMath>
                </a14:m>
                <a:r>
                  <a:rPr lang="en-AU" sz="2000" b="1" dirty="0"/>
                  <a:t> </a:t>
                </a:r>
                <a:r>
                  <a:rPr lang="en-AU" sz="2000" dirty="0"/>
                  <a:t>in the example case with Markov Tree priors is:</a:t>
                </a:r>
              </a:p>
              <a:p>
                <a:pPr marL="0" indent="0">
                  <a:buNone/>
                </a:pPr>
                <a:endParaRPr lang="en-AU" sz="2000" b="1" dirty="0"/>
              </a:p>
              <a:p>
                <a:pPr marL="0" indent="0">
                  <a:buNone/>
                </a:pPr>
                <a:endParaRPr lang="en-AU" sz="2000" dirty="0"/>
              </a:p>
              <a:p>
                <a:pPr marL="0" indent="0">
                  <a:buNone/>
                </a:pPr>
                <a:endParaRPr lang="en-AU" sz="2000" dirty="0"/>
              </a:p>
              <a:p>
                <a:pPr marL="0" indent="0">
                  <a:buNone/>
                </a:pPr>
                <a:r>
                  <a:rPr lang="en-AU" sz="2000" dirty="0"/>
                  <a:t>Therefore, the complete log-likelihood for the Upward-downward algorithm is:</a:t>
                </a:r>
              </a:p>
            </p:txBody>
          </p:sp>
        </mc:Choice>
        <mc:Fallback xmlns="">
          <p:sp>
            <p:nvSpPr>
              <p:cNvPr id="3" name="Content Placeholder 2">
                <a:extLst>
                  <a:ext uri="{FF2B5EF4-FFF2-40B4-BE49-F238E27FC236}">
                    <a16:creationId xmlns:a16="http://schemas.microsoft.com/office/drawing/2014/main" id="{347A84FC-19CF-4EED-8780-E2736D8B7289}"/>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AU">
                    <a:noFill/>
                  </a:rPr>
                  <a:t> </a:t>
                </a:r>
              </a:p>
            </p:txBody>
          </p:sp>
        </mc:Fallback>
      </mc:AlternateContent>
      <p:pic>
        <p:nvPicPr>
          <p:cNvPr id="4" name="Picture 3">
            <a:extLst>
              <a:ext uri="{FF2B5EF4-FFF2-40B4-BE49-F238E27FC236}">
                <a16:creationId xmlns:a16="http://schemas.microsoft.com/office/drawing/2014/main" id="{CBE6192A-3C40-43C2-B831-47949D422984}"/>
              </a:ext>
            </a:extLst>
          </p:cNvPr>
          <p:cNvPicPr>
            <a:picLocks noChangeAspect="1"/>
          </p:cNvPicPr>
          <p:nvPr/>
        </p:nvPicPr>
        <p:blipFill rotWithShape="1">
          <a:blip r:embed="rId3"/>
          <a:srcRect b="68565"/>
          <a:stretch/>
        </p:blipFill>
        <p:spPr>
          <a:xfrm>
            <a:off x="1238865" y="2412501"/>
            <a:ext cx="8544232" cy="694493"/>
          </a:xfrm>
          <a:prstGeom prst="rect">
            <a:avLst/>
          </a:prstGeom>
        </p:spPr>
      </p:pic>
      <p:pic>
        <p:nvPicPr>
          <p:cNvPr id="5" name="Picture 4">
            <a:extLst>
              <a:ext uri="{FF2B5EF4-FFF2-40B4-BE49-F238E27FC236}">
                <a16:creationId xmlns:a16="http://schemas.microsoft.com/office/drawing/2014/main" id="{EAA10177-0F19-44CA-9061-8F49C0A7793E}"/>
              </a:ext>
            </a:extLst>
          </p:cNvPr>
          <p:cNvPicPr>
            <a:picLocks noChangeAspect="1"/>
          </p:cNvPicPr>
          <p:nvPr/>
        </p:nvPicPr>
        <p:blipFill rotWithShape="1">
          <a:blip r:embed="rId3"/>
          <a:srcRect t="46344"/>
          <a:stretch/>
        </p:blipFill>
        <p:spPr>
          <a:xfrm>
            <a:off x="589936" y="4028020"/>
            <a:ext cx="8544232" cy="1185414"/>
          </a:xfrm>
          <a:prstGeom prst="rect">
            <a:avLst/>
          </a:prstGeom>
        </p:spPr>
      </p:pic>
    </p:spTree>
    <p:extLst>
      <p:ext uri="{BB962C8B-B14F-4D97-AF65-F5344CB8AC3E}">
        <p14:creationId xmlns:p14="http://schemas.microsoft.com/office/powerpoint/2010/main" val="3300642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E34B-D020-437C-9EDB-68F5F072E175}"/>
              </a:ext>
            </a:extLst>
          </p:cNvPr>
          <p:cNvSpPr>
            <a:spLocks noGrp="1"/>
          </p:cNvSpPr>
          <p:nvPr>
            <p:ph type="title"/>
          </p:nvPr>
        </p:nvSpPr>
        <p:spPr/>
        <p:txBody>
          <a:bodyPr/>
          <a:lstStyle/>
          <a:p>
            <a:r>
              <a:rPr lang="en-AU" dirty="0"/>
              <a:t>Appendix B – Upward-downward algorithm</a:t>
            </a:r>
          </a:p>
        </p:txBody>
      </p:sp>
      <p:sp>
        <p:nvSpPr>
          <p:cNvPr id="3" name="Content Placeholder 2">
            <a:extLst>
              <a:ext uri="{FF2B5EF4-FFF2-40B4-BE49-F238E27FC236}">
                <a16:creationId xmlns:a16="http://schemas.microsoft.com/office/drawing/2014/main" id="{347A84FC-19CF-4EED-8780-E2736D8B7289}"/>
              </a:ext>
            </a:extLst>
          </p:cNvPr>
          <p:cNvSpPr>
            <a:spLocks noGrp="1"/>
          </p:cNvSpPr>
          <p:nvPr>
            <p:ph sz="half" idx="1"/>
          </p:nvPr>
        </p:nvSpPr>
        <p:spPr>
          <a:ln>
            <a:solidFill>
              <a:schemeClr val="bg1">
                <a:lumMod val="65000"/>
              </a:schemeClr>
            </a:solidFill>
          </a:ln>
        </p:spPr>
        <p:txBody>
          <a:bodyPr>
            <a:normAutofit/>
          </a:bodyPr>
          <a:lstStyle/>
          <a:p>
            <a:pPr marL="0" indent="0">
              <a:buNone/>
            </a:pPr>
            <a:r>
              <a:rPr lang="en-AU" sz="2000" dirty="0"/>
              <a:t>The quantities output from the </a:t>
            </a:r>
            <a:r>
              <a:rPr lang="en-AU" sz="2000" b="1" dirty="0"/>
              <a:t>E-step</a:t>
            </a:r>
            <a:r>
              <a:rPr lang="en-AU" sz="2000" dirty="0"/>
              <a:t> are:</a:t>
            </a:r>
          </a:p>
          <a:p>
            <a:pPr marL="0" indent="0">
              <a:buNone/>
            </a:pPr>
            <a:endParaRPr lang="en-AU" sz="2000" dirty="0"/>
          </a:p>
          <a:p>
            <a:pPr marL="0" indent="0">
              <a:buNone/>
            </a:pPr>
            <a:endParaRPr lang="en-AU" sz="2000" b="1" dirty="0"/>
          </a:p>
          <a:p>
            <a:pPr marL="0" indent="0">
              <a:buNone/>
            </a:pPr>
            <a:endParaRPr lang="en-AU" sz="2000" b="1" dirty="0"/>
          </a:p>
          <a:p>
            <a:pPr marL="0" indent="0">
              <a:buNone/>
            </a:pPr>
            <a:endParaRPr lang="en-AU" sz="2000" b="1" dirty="0"/>
          </a:p>
          <a:p>
            <a:pPr marL="0" indent="0">
              <a:buNone/>
            </a:pPr>
            <a:endParaRPr lang="en-AU" sz="2000" b="1" dirty="0"/>
          </a:p>
          <a:p>
            <a:pPr marL="0" indent="0">
              <a:buNone/>
            </a:pPr>
            <a:endParaRPr lang="en-AU" sz="1200" b="1"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4C62EF3-E9B4-4912-8E84-735FA68E8BE3}"/>
                  </a:ext>
                </a:extLst>
              </p:cNvPr>
              <p:cNvSpPr>
                <a:spLocks noGrp="1"/>
              </p:cNvSpPr>
              <p:nvPr>
                <p:ph sz="half" idx="2"/>
              </p:nvPr>
            </p:nvSpPr>
            <p:spPr>
              <a:xfrm>
                <a:off x="6172200" y="1825625"/>
                <a:ext cx="5181600" cy="4351338"/>
              </a:xfrm>
              <a:ln>
                <a:solidFill>
                  <a:schemeClr val="bg1">
                    <a:lumMod val="65000"/>
                  </a:schemeClr>
                </a:solidFill>
              </a:ln>
            </p:spPr>
            <p:txBody>
              <a:bodyPr/>
              <a:lstStyle/>
              <a:p>
                <a:pPr marL="0" indent="0">
                  <a:buNone/>
                </a:pPr>
                <a:r>
                  <a:rPr lang="en-AU" sz="2000" dirty="0"/>
                  <a:t>For the </a:t>
                </a:r>
                <a:r>
                  <a:rPr lang="en-AU" sz="2000" b="1" dirty="0"/>
                  <a:t>M-step</a:t>
                </a:r>
                <a:r>
                  <a:rPr lang="en-AU" sz="2000" dirty="0"/>
                  <a:t>, for a set of tied nodes, </a:t>
                </a:r>
                <a14:m>
                  <m:oMath xmlns:m="http://schemas.openxmlformats.org/officeDocument/2006/math">
                    <m:r>
                      <a:rPr lang="en-AU" sz="2000" i="1">
                        <a:latin typeface="Cambria Math" panose="02040503050406030204" pitchFamily="18" charset="0"/>
                      </a:rPr>
                      <m:t>[</m:t>
                    </m:r>
                    <m:r>
                      <a:rPr lang="en-AU" sz="2000" i="1">
                        <a:latin typeface="Cambria Math" panose="02040503050406030204" pitchFamily="18" charset="0"/>
                      </a:rPr>
                      <m:t>𝑖</m:t>
                    </m:r>
                    <m:r>
                      <a:rPr lang="en-AU" sz="2000" i="1">
                        <a:latin typeface="Cambria Math" panose="02040503050406030204" pitchFamily="18" charset="0"/>
                      </a:rPr>
                      <m:t>]</m:t>
                    </m:r>
                  </m:oMath>
                </a14:m>
                <a:r>
                  <a:rPr lang="en-AU" sz="2000" dirty="0"/>
                  <a:t>, the outputs are:</a:t>
                </a:r>
              </a:p>
              <a:p>
                <a:pPr marL="0" indent="0">
                  <a:buNone/>
                </a:pPr>
                <a:endParaRPr lang="en-AU" sz="2000" dirty="0"/>
              </a:p>
              <a:p>
                <a:pPr marL="0" indent="0">
                  <a:buNone/>
                </a:pPr>
                <a:endParaRPr lang="en-AU" sz="2000" dirty="0"/>
              </a:p>
              <a:p>
                <a:pPr marL="0" indent="0">
                  <a:buNone/>
                </a:pPr>
                <a:endParaRPr lang="en-AU" sz="2000" dirty="0"/>
              </a:p>
              <a:p>
                <a:pPr marL="0" indent="0">
                  <a:buNone/>
                </a:pPr>
                <a:r>
                  <a:rPr lang="en-AU" sz="2000" dirty="0"/>
                  <a:t>Where:</a:t>
                </a:r>
              </a:p>
              <a:p>
                <a:pPr marL="0" indent="0">
                  <a:buNone/>
                </a:pPr>
                <a:endParaRPr lang="en-AU" dirty="0"/>
              </a:p>
            </p:txBody>
          </p:sp>
        </mc:Choice>
        <mc:Fallback xmlns="">
          <p:sp>
            <p:nvSpPr>
              <p:cNvPr id="4" name="Content Placeholder 3">
                <a:extLst>
                  <a:ext uri="{FF2B5EF4-FFF2-40B4-BE49-F238E27FC236}">
                    <a16:creationId xmlns:a16="http://schemas.microsoft.com/office/drawing/2014/main" id="{84C62EF3-E9B4-4912-8E84-735FA68E8BE3}"/>
                  </a:ext>
                </a:extLst>
              </p:cNvPr>
              <p:cNvSpPr>
                <a:spLocks noGrp="1" noRot="1" noChangeAspect="1" noMove="1" noResize="1" noEditPoints="1" noAdjustHandles="1" noChangeArrowheads="1" noChangeShapeType="1" noTextEdit="1"/>
              </p:cNvSpPr>
              <p:nvPr>
                <p:ph sz="half" idx="2"/>
              </p:nvPr>
            </p:nvSpPr>
            <p:spPr>
              <a:xfrm>
                <a:off x="6172200" y="1825625"/>
                <a:ext cx="5181600" cy="4351338"/>
              </a:xfrm>
              <a:blipFill>
                <a:blip r:embed="rId2"/>
                <a:stretch>
                  <a:fillRect l="-1174" t="-1257"/>
                </a:stretch>
              </a:blipFill>
              <a:ln>
                <a:solidFill>
                  <a:schemeClr val="bg1">
                    <a:lumMod val="65000"/>
                  </a:schemeClr>
                </a:solidFill>
              </a:ln>
            </p:spPr>
            <p:txBody>
              <a:bodyPr/>
              <a:lstStyle/>
              <a:p>
                <a:r>
                  <a:rPr lang="en-AU">
                    <a:noFill/>
                  </a:rPr>
                  <a:t> </a:t>
                </a:r>
              </a:p>
            </p:txBody>
          </p:sp>
        </mc:Fallback>
      </mc:AlternateContent>
      <p:pic>
        <p:nvPicPr>
          <p:cNvPr id="6" name="Picture 5">
            <a:extLst>
              <a:ext uri="{FF2B5EF4-FFF2-40B4-BE49-F238E27FC236}">
                <a16:creationId xmlns:a16="http://schemas.microsoft.com/office/drawing/2014/main" id="{1AD70263-D821-445E-874F-D38979BBA61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8199" y="2373345"/>
            <a:ext cx="5181601" cy="1820786"/>
          </a:xfrm>
          <a:prstGeom prst="rect">
            <a:avLst/>
          </a:prstGeom>
        </p:spPr>
      </p:pic>
      <p:pic>
        <p:nvPicPr>
          <p:cNvPr id="7" name="Picture 6">
            <a:extLst>
              <a:ext uri="{FF2B5EF4-FFF2-40B4-BE49-F238E27FC236}">
                <a16:creationId xmlns:a16="http://schemas.microsoft.com/office/drawing/2014/main" id="{7131BA8E-B963-4F0F-86F7-558E45C88D63}"/>
              </a:ext>
            </a:extLst>
          </p:cNvPr>
          <p:cNvPicPr>
            <a:picLocks noChangeAspect="1"/>
          </p:cNvPicPr>
          <p:nvPr/>
        </p:nvPicPr>
        <p:blipFill>
          <a:blip r:embed="rId4"/>
          <a:stretch>
            <a:fillRect/>
          </a:stretch>
        </p:blipFill>
        <p:spPr>
          <a:xfrm>
            <a:off x="7197059" y="2540493"/>
            <a:ext cx="3494954" cy="2118852"/>
          </a:xfrm>
          <a:prstGeom prst="rect">
            <a:avLst/>
          </a:prstGeom>
        </p:spPr>
      </p:pic>
    </p:spTree>
    <p:extLst>
      <p:ext uri="{BB962C8B-B14F-4D97-AF65-F5344CB8AC3E}">
        <p14:creationId xmlns:p14="http://schemas.microsoft.com/office/powerpoint/2010/main" val="3688646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E34B-D020-437C-9EDB-68F5F072E175}"/>
              </a:ext>
            </a:extLst>
          </p:cNvPr>
          <p:cNvSpPr>
            <a:spLocks noGrp="1"/>
          </p:cNvSpPr>
          <p:nvPr>
            <p:ph type="title"/>
          </p:nvPr>
        </p:nvSpPr>
        <p:spPr/>
        <p:txBody>
          <a:bodyPr/>
          <a:lstStyle/>
          <a:p>
            <a:r>
              <a:rPr lang="en-AU" dirty="0"/>
              <a:t>Appendix C – Likelihood ratio test statistic</a:t>
            </a:r>
          </a:p>
        </p:txBody>
      </p:sp>
      <p:sp>
        <p:nvSpPr>
          <p:cNvPr id="3" name="Content Placeholder 2">
            <a:extLst>
              <a:ext uri="{FF2B5EF4-FFF2-40B4-BE49-F238E27FC236}">
                <a16:creationId xmlns:a16="http://schemas.microsoft.com/office/drawing/2014/main" id="{347A84FC-19CF-4EED-8780-E2736D8B7289}"/>
              </a:ext>
            </a:extLst>
          </p:cNvPr>
          <p:cNvSpPr>
            <a:spLocks noGrp="1"/>
          </p:cNvSpPr>
          <p:nvPr>
            <p:ph idx="1"/>
          </p:nvPr>
        </p:nvSpPr>
        <p:spPr/>
        <p:txBody>
          <a:bodyPr>
            <a:normAutofit/>
          </a:bodyPr>
          <a:lstStyle/>
          <a:p>
            <a:pPr marL="0" indent="0">
              <a:buNone/>
            </a:pPr>
            <a:r>
              <a:rPr lang="en-AU" sz="2000" dirty="0"/>
              <a:t>A parameter set to represent the </a:t>
            </a:r>
            <a:r>
              <a:rPr lang="en-AU" sz="2000" i="1" dirty="0"/>
              <a:t>null</a:t>
            </a:r>
            <a:r>
              <a:rPr lang="en-AU" sz="2000" dirty="0"/>
              <a:t> hypothesis is one where </a:t>
            </a:r>
            <a:r>
              <a:rPr lang="en-GB" sz="2000" dirty="0"/>
              <a:t>the probability of the root state being 0 is 1, and all subsequent transitions from state 0 to 1 has probability 0:</a:t>
            </a:r>
          </a:p>
          <a:p>
            <a:pPr marL="0" indent="0">
              <a:buNone/>
            </a:pPr>
            <a:endParaRPr lang="en-GB" sz="2000" dirty="0"/>
          </a:p>
          <a:p>
            <a:pPr marL="0" indent="0">
              <a:buNone/>
            </a:pPr>
            <a:r>
              <a:rPr lang="en-GB" sz="2000" dirty="0"/>
              <a:t>It can be shown that:</a:t>
            </a:r>
          </a:p>
          <a:p>
            <a:pPr marL="0" indent="0">
              <a:buNone/>
            </a:pPr>
            <a:endParaRPr lang="en-AU" sz="2000" dirty="0"/>
          </a:p>
          <a:p>
            <a:pPr marL="0" indent="0">
              <a:buNone/>
            </a:pPr>
            <a:endParaRPr lang="en-AU" sz="2000" dirty="0"/>
          </a:p>
          <a:p>
            <a:pPr marL="0" indent="0">
              <a:buNone/>
            </a:pPr>
            <a:endParaRPr lang="en-AU" sz="500" dirty="0"/>
          </a:p>
          <a:p>
            <a:pPr marL="0" indent="0">
              <a:buNone/>
            </a:pPr>
            <a:r>
              <a:rPr lang="en-AU" sz="2000" dirty="0"/>
              <a:t>And therefore, the likelihood ratio test statistic is:</a:t>
            </a:r>
          </a:p>
        </p:txBody>
      </p:sp>
      <p:pic>
        <p:nvPicPr>
          <p:cNvPr id="10" name="Picture 9">
            <a:extLst>
              <a:ext uri="{FF2B5EF4-FFF2-40B4-BE49-F238E27FC236}">
                <a16:creationId xmlns:a16="http://schemas.microsoft.com/office/drawing/2014/main" id="{71A66F91-7B81-46DE-B88B-B612BA4F19BC}"/>
              </a:ext>
            </a:extLst>
          </p:cNvPr>
          <p:cNvPicPr>
            <a:picLocks noChangeAspect="1"/>
          </p:cNvPicPr>
          <p:nvPr/>
        </p:nvPicPr>
        <p:blipFill rotWithShape="1">
          <a:blip r:embed="rId2">
            <a:clrChange>
              <a:clrFrom>
                <a:srgbClr val="FFFFFF"/>
              </a:clrFrom>
              <a:clrTo>
                <a:srgbClr val="FFFFFF">
                  <a:alpha val="0"/>
                </a:srgbClr>
              </a:clrTo>
            </a:clrChange>
          </a:blip>
          <a:srcRect t="30100" b="44057"/>
          <a:stretch/>
        </p:blipFill>
        <p:spPr>
          <a:xfrm>
            <a:off x="2800364" y="3165983"/>
            <a:ext cx="6591271" cy="1130714"/>
          </a:xfrm>
          <a:prstGeom prst="rect">
            <a:avLst/>
          </a:prstGeom>
        </p:spPr>
      </p:pic>
      <p:pic>
        <p:nvPicPr>
          <p:cNvPr id="11" name="Picture 10">
            <a:extLst>
              <a:ext uri="{FF2B5EF4-FFF2-40B4-BE49-F238E27FC236}">
                <a16:creationId xmlns:a16="http://schemas.microsoft.com/office/drawing/2014/main" id="{38F59352-E70B-4F30-B98C-4A8296EC59F9}"/>
              </a:ext>
            </a:extLst>
          </p:cNvPr>
          <p:cNvPicPr>
            <a:picLocks noChangeAspect="1"/>
          </p:cNvPicPr>
          <p:nvPr/>
        </p:nvPicPr>
        <p:blipFill rotWithShape="1">
          <a:blip r:embed="rId2">
            <a:clrChange>
              <a:clrFrom>
                <a:srgbClr val="FFFFFF"/>
              </a:clrFrom>
              <a:clrTo>
                <a:srgbClr val="FFFFFF">
                  <a:alpha val="0"/>
                </a:srgbClr>
              </a:clrTo>
            </a:clrChange>
          </a:blip>
          <a:srcRect b="85529"/>
          <a:stretch/>
        </p:blipFill>
        <p:spPr>
          <a:xfrm>
            <a:off x="2690380" y="2458566"/>
            <a:ext cx="6591271" cy="633177"/>
          </a:xfrm>
          <a:prstGeom prst="rect">
            <a:avLst/>
          </a:prstGeom>
        </p:spPr>
      </p:pic>
      <p:pic>
        <p:nvPicPr>
          <p:cNvPr id="12" name="Picture 11">
            <a:extLst>
              <a:ext uri="{FF2B5EF4-FFF2-40B4-BE49-F238E27FC236}">
                <a16:creationId xmlns:a16="http://schemas.microsoft.com/office/drawing/2014/main" id="{352A3217-F093-40C5-9EE1-93D02B711CFB}"/>
              </a:ext>
            </a:extLst>
          </p:cNvPr>
          <p:cNvPicPr>
            <a:picLocks noChangeAspect="1"/>
          </p:cNvPicPr>
          <p:nvPr/>
        </p:nvPicPr>
        <p:blipFill rotWithShape="1">
          <a:blip r:embed="rId2">
            <a:clrChange>
              <a:clrFrom>
                <a:srgbClr val="FFFFFF"/>
              </a:clrFrom>
              <a:clrTo>
                <a:srgbClr val="FFFFFF">
                  <a:alpha val="0"/>
                </a:srgbClr>
              </a:clrTo>
            </a:clrChange>
          </a:blip>
          <a:srcRect t="63472" b="-1"/>
          <a:stretch/>
        </p:blipFill>
        <p:spPr>
          <a:xfrm>
            <a:off x="2800364" y="4798142"/>
            <a:ext cx="6591271" cy="1598272"/>
          </a:xfrm>
          <a:prstGeom prst="rect">
            <a:avLst/>
          </a:prstGeom>
        </p:spPr>
      </p:pic>
    </p:spTree>
    <p:extLst>
      <p:ext uri="{BB962C8B-B14F-4D97-AF65-F5344CB8AC3E}">
        <p14:creationId xmlns:p14="http://schemas.microsoft.com/office/powerpoint/2010/main" val="42206969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E34B-D020-437C-9EDB-68F5F072E175}"/>
              </a:ext>
            </a:extLst>
          </p:cNvPr>
          <p:cNvSpPr>
            <a:spLocks noGrp="1"/>
          </p:cNvSpPr>
          <p:nvPr>
            <p:ph type="title"/>
          </p:nvPr>
        </p:nvSpPr>
        <p:spPr/>
        <p:txBody>
          <a:bodyPr/>
          <a:lstStyle/>
          <a:p>
            <a:r>
              <a:rPr lang="en-AU" dirty="0"/>
              <a:t>Appendix D – Simulating effect size quantities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7A84FC-19CF-4EED-8780-E2736D8B7289}"/>
                  </a:ext>
                </a:extLst>
              </p:cNvPr>
              <p:cNvSpPr>
                <a:spLocks noGrp="1"/>
              </p:cNvSpPr>
              <p:nvPr>
                <p:ph idx="1"/>
              </p:nvPr>
            </p:nvSpPr>
            <p:spPr/>
            <p:txBody>
              <a:bodyPr>
                <a:normAutofit fontScale="92500" lnSpcReduction="10000"/>
              </a:bodyPr>
              <a:lstStyle/>
              <a:p>
                <a:pPr marL="457200" indent="-457200">
                  <a:buFont typeface="+mj-lt"/>
                  <a:buAutoNum type="arabicPeriod"/>
                </a:pPr>
                <a:r>
                  <a:rPr lang="en-GB" sz="2000" dirty="0"/>
                  <a:t>At the root node, assign a state to </a:t>
                </a:r>
                <a14:m>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𝛾</m:t>
                        </m:r>
                      </m:e>
                      <m:sub>
                        <m:r>
                          <a:rPr lang="en-AU" sz="2000" b="0" i="1" smtClean="0">
                            <a:latin typeface="Cambria Math" panose="02040503050406030204" pitchFamily="18" charset="0"/>
                          </a:rPr>
                          <m:t>11</m:t>
                        </m:r>
                      </m:sub>
                    </m:sSub>
                  </m:oMath>
                </a14:m>
                <a:r>
                  <a:rPr lang="en-GB" sz="2000" dirty="0"/>
                  <a:t> as follows:</a:t>
                </a:r>
              </a:p>
              <a:p>
                <a:pPr marL="0" indent="0">
                  <a:buNone/>
                </a:pPr>
                <a:endParaRPr lang="en-GB" sz="2000" dirty="0"/>
              </a:p>
              <a:p>
                <a:pPr marL="0" indent="0">
                  <a:buNone/>
                </a:pPr>
                <a:endParaRPr lang="en-GB" sz="2000" dirty="0"/>
              </a:p>
              <a:p>
                <a:pPr marL="457200" indent="-457200">
                  <a:buFont typeface="+mj-lt"/>
                  <a:buAutoNum type="arabicPeriod" startAt="2"/>
                </a:pPr>
                <a:r>
                  <a:rPr lang="en-GB" sz="2000" dirty="0"/>
                  <a:t>Assign states to all the remaining </a:t>
                </a:r>
                <a14:m>
                  <m:oMath xmlns:m="http://schemas.openxmlformats.org/officeDocument/2006/math">
                    <m:r>
                      <a:rPr lang="en-AU" sz="2000" b="0" i="1" smtClean="0">
                        <a:latin typeface="Cambria Math" panose="02040503050406030204" pitchFamily="18" charset="0"/>
                      </a:rPr>
                      <m:t>𝑠</m:t>
                    </m:r>
                    <m:r>
                      <a:rPr lang="en-AU" sz="2000" b="0" i="1" smtClean="0">
                        <a:latin typeface="Cambria Math" panose="02040503050406030204" pitchFamily="18" charset="0"/>
                      </a:rPr>
                      <m:t>,</m:t>
                    </m:r>
                    <m:r>
                      <a:rPr lang="en-AU" sz="2000" b="0" i="1" smtClean="0">
                        <a:latin typeface="Cambria Math" panose="02040503050406030204" pitchFamily="18" charset="0"/>
                      </a:rPr>
                      <m:t>𝑙</m:t>
                    </m:r>
                  </m:oMath>
                </a14:m>
                <a:r>
                  <a:rPr lang="en-AU" sz="1600" dirty="0"/>
                  <a:t>:</a:t>
                </a:r>
              </a:p>
              <a:p>
                <a:pPr marL="457200" indent="-457200">
                  <a:buFont typeface="+mj-lt"/>
                  <a:buAutoNum type="arabicPeriod" startAt="2"/>
                </a:pPr>
                <a:endParaRPr lang="en-AU" sz="1600" dirty="0"/>
              </a:p>
              <a:p>
                <a:pPr marL="0" indent="0">
                  <a:buNone/>
                </a:pPr>
                <a:endParaRPr lang="en-AU" sz="2200" dirty="0"/>
              </a:p>
              <a:p>
                <a:pPr marL="457200" indent="-457200">
                  <a:buFont typeface="+mj-lt"/>
                  <a:buAutoNum type="arabicPeriod" startAt="3"/>
                </a:pPr>
                <a:r>
                  <a:rPr lang="en-GB" sz="2000" dirty="0"/>
                  <a:t>Simulate wavelet-space effect sizes from the respective posterior distribution, based on the assigned state of that node:</a:t>
                </a:r>
              </a:p>
              <a:p>
                <a:pPr marL="457200" indent="-457200">
                  <a:buFont typeface="+mj-lt"/>
                  <a:buAutoNum type="arabicPeriod" startAt="3"/>
                </a:pPr>
                <a:endParaRPr lang="en-GB" sz="2000" dirty="0"/>
              </a:p>
              <a:p>
                <a:pPr marL="0" indent="0">
                  <a:buNone/>
                </a:pPr>
                <a:endParaRPr lang="en-GB" sz="2000" dirty="0"/>
              </a:p>
              <a:p>
                <a:pPr marL="457200" indent="-457200">
                  <a:buFont typeface="+mj-lt"/>
                  <a:buAutoNum type="arabicPeriod" startAt="4"/>
                </a:pPr>
                <a:r>
                  <a:rPr lang="en-GB" sz="2000" dirty="0"/>
                  <a:t>Transform simulated draw into a data space quantity using the IDWT.</a:t>
                </a:r>
              </a:p>
              <a:p>
                <a:pPr marL="457200" indent="-457200">
                  <a:buFont typeface="+mj-lt"/>
                  <a:buAutoNum type="arabicPeriod" startAt="4"/>
                </a:pPr>
                <a:r>
                  <a:rPr lang="en-GB" sz="2000" dirty="0"/>
                  <a:t>Repeat simulations as required, and calculate posterior data space quantities using sample quantities from the simulated data.</a:t>
                </a:r>
                <a:endParaRPr lang="en-AU" sz="2000" dirty="0"/>
              </a:p>
            </p:txBody>
          </p:sp>
        </mc:Choice>
        <mc:Fallback xmlns="">
          <p:sp>
            <p:nvSpPr>
              <p:cNvPr id="3" name="Content Placeholder 2">
                <a:extLst>
                  <a:ext uri="{FF2B5EF4-FFF2-40B4-BE49-F238E27FC236}">
                    <a16:creationId xmlns:a16="http://schemas.microsoft.com/office/drawing/2014/main" id="{347A84FC-19CF-4EED-8780-E2736D8B7289}"/>
                  </a:ext>
                </a:extLst>
              </p:cNvPr>
              <p:cNvSpPr>
                <a:spLocks noGrp="1" noRot="1" noChangeAspect="1" noMove="1" noResize="1" noEditPoints="1" noAdjustHandles="1" noChangeArrowheads="1" noChangeShapeType="1" noTextEdit="1"/>
              </p:cNvSpPr>
              <p:nvPr>
                <p:ph idx="1"/>
              </p:nvPr>
            </p:nvSpPr>
            <p:spPr>
              <a:blipFill>
                <a:blip r:embed="rId2"/>
                <a:stretch>
                  <a:fillRect l="-580" t="-1961" r="-638" b="-2241"/>
                </a:stretch>
              </a:blipFill>
            </p:spPr>
            <p:txBody>
              <a:bodyPr/>
              <a:lstStyle/>
              <a:p>
                <a:r>
                  <a:rPr lang="en-AU">
                    <a:noFill/>
                  </a:rPr>
                  <a:t> </a:t>
                </a:r>
              </a:p>
            </p:txBody>
          </p:sp>
        </mc:Fallback>
      </mc:AlternateContent>
      <p:pic>
        <p:nvPicPr>
          <p:cNvPr id="5" name="Picture 4">
            <a:extLst>
              <a:ext uri="{FF2B5EF4-FFF2-40B4-BE49-F238E27FC236}">
                <a16:creationId xmlns:a16="http://schemas.microsoft.com/office/drawing/2014/main" id="{3B6A1190-154B-4F4E-A9F2-58C04FC24452}"/>
              </a:ext>
            </a:extLst>
          </p:cNvPr>
          <p:cNvPicPr>
            <a:picLocks noChangeAspect="1"/>
          </p:cNvPicPr>
          <p:nvPr/>
        </p:nvPicPr>
        <p:blipFill rotWithShape="1">
          <a:blip r:embed="rId3">
            <a:clrChange>
              <a:clrFrom>
                <a:srgbClr val="FFFFFF"/>
              </a:clrFrom>
              <a:clrTo>
                <a:srgbClr val="FFFFFF">
                  <a:alpha val="0"/>
                </a:srgbClr>
              </a:clrTo>
            </a:clrChange>
          </a:blip>
          <a:srcRect b="60014"/>
          <a:stretch/>
        </p:blipFill>
        <p:spPr>
          <a:xfrm>
            <a:off x="3725351" y="2046664"/>
            <a:ext cx="4499443" cy="893183"/>
          </a:xfrm>
          <a:prstGeom prst="rect">
            <a:avLst/>
          </a:prstGeom>
        </p:spPr>
      </p:pic>
      <p:pic>
        <p:nvPicPr>
          <p:cNvPr id="6" name="Picture 5">
            <a:extLst>
              <a:ext uri="{FF2B5EF4-FFF2-40B4-BE49-F238E27FC236}">
                <a16:creationId xmlns:a16="http://schemas.microsoft.com/office/drawing/2014/main" id="{57380600-7BCB-438C-A073-D0B5A6A50C1B}"/>
              </a:ext>
            </a:extLst>
          </p:cNvPr>
          <p:cNvPicPr>
            <a:picLocks noChangeAspect="1"/>
          </p:cNvPicPr>
          <p:nvPr/>
        </p:nvPicPr>
        <p:blipFill>
          <a:blip r:embed="rId4"/>
          <a:stretch>
            <a:fillRect/>
          </a:stretch>
        </p:blipFill>
        <p:spPr>
          <a:xfrm>
            <a:off x="3725350" y="4325345"/>
            <a:ext cx="3188438" cy="817665"/>
          </a:xfrm>
          <a:prstGeom prst="rect">
            <a:avLst/>
          </a:prstGeom>
        </p:spPr>
      </p:pic>
      <p:pic>
        <p:nvPicPr>
          <p:cNvPr id="13" name="Picture 12">
            <a:extLst>
              <a:ext uri="{FF2B5EF4-FFF2-40B4-BE49-F238E27FC236}">
                <a16:creationId xmlns:a16="http://schemas.microsoft.com/office/drawing/2014/main" id="{FCAABAF6-CDFA-4FA4-9280-34C51EEA2B55}"/>
              </a:ext>
            </a:extLst>
          </p:cNvPr>
          <p:cNvPicPr>
            <a:picLocks noChangeAspect="1"/>
          </p:cNvPicPr>
          <p:nvPr/>
        </p:nvPicPr>
        <p:blipFill rotWithShape="1">
          <a:blip r:embed="rId3">
            <a:clrChange>
              <a:clrFrom>
                <a:srgbClr val="FFFFFF"/>
              </a:clrFrom>
              <a:clrTo>
                <a:srgbClr val="FFFFFF">
                  <a:alpha val="0"/>
                </a:srgbClr>
              </a:clrTo>
            </a:clrChange>
          </a:blip>
          <a:srcRect t="63755"/>
          <a:stretch/>
        </p:blipFill>
        <p:spPr>
          <a:xfrm>
            <a:off x="3725350" y="3170718"/>
            <a:ext cx="4499443" cy="809609"/>
          </a:xfrm>
          <a:prstGeom prst="rect">
            <a:avLst/>
          </a:prstGeom>
        </p:spPr>
      </p:pic>
    </p:spTree>
    <p:extLst>
      <p:ext uri="{BB962C8B-B14F-4D97-AF65-F5344CB8AC3E}">
        <p14:creationId xmlns:p14="http://schemas.microsoft.com/office/powerpoint/2010/main" val="25249419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E34B-D020-437C-9EDB-68F5F072E175}"/>
              </a:ext>
            </a:extLst>
          </p:cNvPr>
          <p:cNvSpPr>
            <a:spLocks noGrp="1"/>
          </p:cNvSpPr>
          <p:nvPr>
            <p:ph type="title"/>
          </p:nvPr>
        </p:nvSpPr>
        <p:spPr/>
        <p:txBody>
          <a:bodyPr/>
          <a:lstStyle/>
          <a:p>
            <a:r>
              <a:rPr lang="en-AU" dirty="0"/>
              <a:t>Appendix E – </a:t>
            </a:r>
            <a:r>
              <a:rPr lang="en-AU" i="1" dirty="0" err="1"/>
              <a:t>WaveQTL</a:t>
            </a:r>
            <a:r>
              <a:rPr lang="en-AU" dirty="0"/>
              <a:t> priors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E630371B-79E0-4FAB-8ADF-36AEB48A0FDF}"/>
                  </a:ext>
                </a:extLst>
              </p:cNvPr>
              <p:cNvSpPr>
                <a:spLocks noGrp="1"/>
              </p:cNvSpPr>
              <p:nvPr>
                <p:ph idx="1"/>
              </p:nvPr>
            </p:nvSpPr>
            <p:spPr/>
            <p:txBody>
              <a:bodyPr/>
              <a:lstStyle/>
              <a:p>
                <a:r>
                  <a:rPr lang="en-AU" dirty="0"/>
                  <a:t>For more details, see Shim and Stephens (2015)</a:t>
                </a:r>
              </a:p>
              <a:p>
                <a:endParaRPr lang="en-AU" dirty="0"/>
              </a:p>
              <a:p>
                <a:endParaRPr lang="en-AU" dirty="0"/>
              </a:p>
              <a:p>
                <a:endParaRPr lang="en-AU" dirty="0"/>
              </a:p>
              <a:p>
                <a:endParaRPr lang="en-AU" dirty="0"/>
              </a:p>
              <a:p>
                <a:endParaRPr lang="en-AU" dirty="0"/>
              </a:p>
              <a:p>
                <a:pPr marL="0" indent="0">
                  <a:buNone/>
                </a:pPr>
                <a:endParaRPr lang="en-AU" sz="2000" dirty="0"/>
              </a:p>
              <a:p>
                <a:pPr marL="0" indent="0">
                  <a:buNone/>
                </a:pPr>
                <a:r>
                  <a:rPr lang="en-AU" sz="2000" dirty="0"/>
                  <a:t>The limiting form of the posterior, with </a:t>
                </a:r>
                <a14:m>
                  <m:oMath xmlns:m="http://schemas.openxmlformats.org/officeDocument/2006/math">
                    <m:r>
                      <a:rPr lang="en-AU" sz="2000" b="0" i="1" smtClean="0">
                        <a:latin typeface="Cambria Math" panose="02040503050406030204" pitchFamily="18" charset="0"/>
                      </a:rPr>
                      <m:t>𝑚</m:t>
                    </m:r>
                    <m:r>
                      <a:rPr lang="en-AU" sz="2000" b="0" i="1" smtClean="0">
                        <a:latin typeface="Cambria Math" panose="02040503050406030204" pitchFamily="18" charset="0"/>
                      </a:rPr>
                      <m:t>,</m:t>
                    </m:r>
                    <m:r>
                      <a:rPr lang="en-AU" sz="2000" b="0" i="1" smtClean="0">
                        <a:latin typeface="Cambria Math" panose="02040503050406030204" pitchFamily="18" charset="0"/>
                      </a:rPr>
                      <m:t>𝑛</m:t>
                    </m:r>
                    <m:r>
                      <a:rPr lang="en-AU" sz="2000" b="0" i="1" smtClean="0">
                        <a:latin typeface="Cambria Math" panose="02040503050406030204" pitchFamily="18" charset="0"/>
                      </a:rPr>
                      <m:t>→0</m:t>
                    </m:r>
                  </m:oMath>
                </a14:m>
                <a:r>
                  <a:rPr lang="en-AU" sz="2000" dirty="0"/>
                  <a:t> and </a:t>
                </a:r>
                <a14:m>
                  <m:oMath xmlns:m="http://schemas.openxmlformats.org/officeDocument/2006/math">
                    <m:sSubSup>
                      <m:sSubSupPr>
                        <m:ctrlPr>
                          <a:rPr lang="en-AU" sz="2000" b="0" i="1" smtClean="0">
                            <a:latin typeface="Cambria Math" panose="02040503050406030204" pitchFamily="18" charset="0"/>
                          </a:rPr>
                        </m:ctrlPr>
                      </m:sSubSupPr>
                      <m:e>
                        <m:r>
                          <a:rPr lang="en-AU" sz="2000" b="0" i="1" smtClean="0">
                            <a:latin typeface="Cambria Math" panose="02040503050406030204" pitchFamily="18" charset="0"/>
                          </a:rPr>
                          <m:t>𝜎</m:t>
                        </m:r>
                      </m:e>
                      <m:sub>
                        <m:r>
                          <a:rPr lang="en-AU" sz="2000" b="0" i="1" smtClean="0">
                            <a:latin typeface="Cambria Math" panose="02040503050406030204" pitchFamily="18" charset="0"/>
                          </a:rPr>
                          <m:t>𝜇</m:t>
                        </m:r>
                        <m:r>
                          <a:rPr lang="en-AU" sz="2000" b="0" i="1" smtClean="0">
                            <a:latin typeface="Cambria Math" panose="02040503050406030204" pitchFamily="18" charset="0"/>
                          </a:rPr>
                          <m:t>,</m:t>
                        </m:r>
                        <m:r>
                          <a:rPr lang="en-AU" sz="2000" b="0" i="1" smtClean="0">
                            <a:latin typeface="Cambria Math" panose="02040503050406030204" pitchFamily="18" charset="0"/>
                          </a:rPr>
                          <m:t>𝑠𝑙</m:t>
                        </m:r>
                      </m:sub>
                      <m:sup>
                        <m:r>
                          <a:rPr lang="en-AU" sz="2000" b="0" i="1" smtClean="0">
                            <a:latin typeface="Cambria Math" panose="02040503050406030204" pitchFamily="18" charset="0"/>
                          </a:rPr>
                          <m:t>2</m:t>
                        </m:r>
                      </m:sup>
                    </m:sSubSup>
                    <m:r>
                      <a:rPr lang="en-AU" sz="2000" b="0" i="1" smtClean="0">
                        <a:latin typeface="Cambria Math" panose="02040503050406030204" pitchFamily="18" charset="0"/>
                      </a:rPr>
                      <m:t>→∞</m:t>
                    </m:r>
                  </m:oMath>
                </a14:m>
                <a:r>
                  <a:rPr lang="en-AU" sz="2000" dirty="0"/>
                  <a:t> is used. </a:t>
                </a:r>
              </a:p>
            </p:txBody>
          </p:sp>
        </mc:Choice>
        <mc:Fallback xmlns="">
          <p:sp>
            <p:nvSpPr>
              <p:cNvPr id="7" name="Content Placeholder 6">
                <a:extLst>
                  <a:ext uri="{FF2B5EF4-FFF2-40B4-BE49-F238E27FC236}">
                    <a16:creationId xmlns:a16="http://schemas.microsoft.com/office/drawing/2014/main" id="{E630371B-79E0-4FAB-8ADF-36AEB48A0FD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AU">
                    <a:noFill/>
                  </a:rPr>
                  <a:t> </a:t>
                </a:r>
              </a:p>
            </p:txBody>
          </p:sp>
        </mc:Fallback>
      </mc:AlternateContent>
      <p:pic>
        <p:nvPicPr>
          <p:cNvPr id="8" name="Picture 7">
            <a:extLst>
              <a:ext uri="{FF2B5EF4-FFF2-40B4-BE49-F238E27FC236}">
                <a16:creationId xmlns:a16="http://schemas.microsoft.com/office/drawing/2014/main" id="{0CC2F8F0-2769-465C-8CB3-243F3E92109B}"/>
              </a:ext>
            </a:extLst>
          </p:cNvPr>
          <p:cNvPicPr>
            <a:picLocks noChangeAspect="1"/>
          </p:cNvPicPr>
          <p:nvPr/>
        </p:nvPicPr>
        <p:blipFill>
          <a:blip r:embed="rId3"/>
          <a:stretch>
            <a:fillRect/>
          </a:stretch>
        </p:blipFill>
        <p:spPr>
          <a:xfrm>
            <a:off x="3830124" y="2529245"/>
            <a:ext cx="3809539" cy="2517969"/>
          </a:xfrm>
          <a:prstGeom prst="rect">
            <a:avLst/>
          </a:prstGeom>
        </p:spPr>
      </p:pic>
    </p:spTree>
    <p:extLst>
      <p:ext uri="{BB962C8B-B14F-4D97-AF65-F5344CB8AC3E}">
        <p14:creationId xmlns:p14="http://schemas.microsoft.com/office/powerpoint/2010/main" val="330678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01BE-ACA7-4E6F-B96A-94146CF48AC8}"/>
              </a:ext>
            </a:extLst>
          </p:cNvPr>
          <p:cNvSpPr>
            <a:spLocks noGrp="1"/>
          </p:cNvSpPr>
          <p:nvPr>
            <p:ph type="title"/>
          </p:nvPr>
        </p:nvSpPr>
        <p:spPr/>
        <p:txBody>
          <a:bodyPr/>
          <a:lstStyle/>
          <a:p>
            <a:r>
              <a:rPr lang="en-AU" dirty="0"/>
              <a:t>HTS data example: </a:t>
            </a:r>
            <a:r>
              <a:rPr lang="en-AU" i="1" dirty="0"/>
              <a:t>DNase-seq </a:t>
            </a:r>
            <a:br>
              <a:rPr lang="en-AU" i="1" dirty="0"/>
            </a:br>
            <a:r>
              <a:rPr lang="en-AU" sz="3600" dirty="0">
                <a:solidFill>
                  <a:schemeClr val="bg1">
                    <a:lumMod val="50000"/>
                  </a:schemeClr>
                </a:solidFill>
              </a:rPr>
              <a:t>(</a:t>
            </a:r>
            <a:r>
              <a:rPr lang="en-AU" sz="3600" dirty="0" err="1">
                <a:solidFill>
                  <a:schemeClr val="bg1">
                    <a:lumMod val="50000"/>
                  </a:schemeClr>
                </a:solidFill>
              </a:rPr>
              <a:t>Degner</a:t>
            </a:r>
            <a:r>
              <a:rPr lang="en-AU" sz="3600" dirty="0">
                <a:solidFill>
                  <a:schemeClr val="bg1">
                    <a:lumMod val="50000"/>
                  </a:schemeClr>
                </a:solidFill>
              </a:rPr>
              <a:t> et al. (2012))</a:t>
            </a:r>
            <a:endParaRPr lang="en-AU" sz="4000" dirty="0">
              <a:solidFill>
                <a:schemeClr val="bg1">
                  <a:lumMod val="50000"/>
                </a:schemeClr>
              </a:solidFill>
            </a:endParaRPr>
          </a:p>
        </p:txBody>
      </p:sp>
      <p:sp>
        <p:nvSpPr>
          <p:cNvPr id="3" name="Content Placeholder 2">
            <a:extLst>
              <a:ext uri="{FF2B5EF4-FFF2-40B4-BE49-F238E27FC236}">
                <a16:creationId xmlns:a16="http://schemas.microsoft.com/office/drawing/2014/main" id="{925FC5EC-00AC-4204-BC44-54E1ACE49617}"/>
              </a:ext>
            </a:extLst>
          </p:cNvPr>
          <p:cNvSpPr>
            <a:spLocks noGrp="1"/>
          </p:cNvSpPr>
          <p:nvPr>
            <p:ph idx="1"/>
          </p:nvPr>
        </p:nvSpPr>
        <p:spPr/>
        <p:txBody>
          <a:bodyPr/>
          <a:lstStyle/>
          <a:p>
            <a:r>
              <a:rPr lang="en-AU" dirty="0"/>
              <a:t>DNase cuts DNA more often at base locations where chromatin is more accessible</a:t>
            </a:r>
          </a:p>
          <a:p>
            <a:pPr lvl="1"/>
            <a:endParaRPr lang="en-AU" dirty="0"/>
          </a:p>
          <a:p>
            <a:pPr lvl="1"/>
            <a:endParaRPr lang="en-AU" dirty="0"/>
          </a:p>
          <a:p>
            <a:pPr marL="457200" lvl="1" indent="0">
              <a:buNone/>
            </a:pPr>
            <a:endParaRPr lang="en-AU" dirty="0"/>
          </a:p>
        </p:txBody>
      </p:sp>
      <p:pic>
        <p:nvPicPr>
          <p:cNvPr id="4" name="Picture 3">
            <a:extLst>
              <a:ext uri="{FF2B5EF4-FFF2-40B4-BE49-F238E27FC236}">
                <a16:creationId xmlns:a16="http://schemas.microsoft.com/office/drawing/2014/main" id="{EC79F716-2B14-43CE-9877-C0F073B94C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73269" y="3070371"/>
            <a:ext cx="8044873" cy="1288652"/>
          </a:xfrm>
          <a:prstGeom prst="rect">
            <a:avLst/>
          </a:prstGeom>
        </p:spPr>
      </p:pic>
    </p:spTree>
    <p:extLst>
      <p:ext uri="{BB962C8B-B14F-4D97-AF65-F5344CB8AC3E}">
        <p14:creationId xmlns:p14="http://schemas.microsoft.com/office/powerpoint/2010/main" val="3148194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01BE-ACA7-4E6F-B96A-94146CF48AC8}"/>
              </a:ext>
            </a:extLst>
          </p:cNvPr>
          <p:cNvSpPr>
            <a:spLocks noGrp="1"/>
          </p:cNvSpPr>
          <p:nvPr>
            <p:ph type="title"/>
          </p:nvPr>
        </p:nvSpPr>
        <p:spPr/>
        <p:txBody>
          <a:bodyPr/>
          <a:lstStyle/>
          <a:p>
            <a:r>
              <a:rPr lang="en-AU" dirty="0"/>
              <a:t>HTS data example: </a:t>
            </a:r>
            <a:r>
              <a:rPr lang="en-AU" i="1" dirty="0"/>
              <a:t>DNase-seq </a:t>
            </a:r>
            <a:br>
              <a:rPr lang="en-AU" i="1" dirty="0"/>
            </a:br>
            <a:r>
              <a:rPr lang="en-AU" sz="3600" dirty="0">
                <a:solidFill>
                  <a:schemeClr val="bg1">
                    <a:lumMod val="50000"/>
                  </a:schemeClr>
                </a:solidFill>
              </a:rPr>
              <a:t>(</a:t>
            </a:r>
            <a:r>
              <a:rPr lang="en-AU" sz="3600" dirty="0" err="1">
                <a:solidFill>
                  <a:schemeClr val="bg1">
                    <a:lumMod val="50000"/>
                  </a:schemeClr>
                </a:solidFill>
              </a:rPr>
              <a:t>Degner</a:t>
            </a:r>
            <a:r>
              <a:rPr lang="en-AU" sz="3600" dirty="0">
                <a:solidFill>
                  <a:schemeClr val="bg1">
                    <a:lumMod val="50000"/>
                  </a:schemeClr>
                </a:solidFill>
              </a:rPr>
              <a:t> et al. (2012))</a:t>
            </a:r>
            <a:endParaRPr lang="en-AU" sz="4000" dirty="0">
              <a:solidFill>
                <a:schemeClr val="bg1">
                  <a:lumMod val="50000"/>
                </a:schemeClr>
              </a:solidFill>
            </a:endParaRPr>
          </a:p>
        </p:txBody>
      </p:sp>
      <p:sp>
        <p:nvSpPr>
          <p:cNvPr id="3" name="Content Placeholder 2">
            <a:extLst>
              <a:ext uri="{FF2B5EF4-FFF2-40B4-BE49-F238E27FC236}">
                <a16:creationId xmlns:a16="http://schemas.microsoft.com/office/drawing/2014/main" id="{925FC5EC-00AC-4204-BC44-54E1ACE49617}"/>
              </a:ext>
            </a:extLst>
          </p:cNvPr>
          <p:cNvSpPr>
            <a:spLocks noGrp="1"/>
          </p:cNvSpPr>
          <p:nvPr>
            <p:ph idx="1"/>
          </p:nvPr>
        </p:nvSpPr>
        <p:spPr>
          <a:xfrm>
            <a:off x="838200" y="1825625"/>
            <a:ext cx="4740564" cy="4351338"/>
          </a:xfrm>
        </p:spPr>
        <p:txBody>
          <a:bodyPr/>
          <a:lstStyle/>
          <a:p>
            <a:r>
              <a:rPr lang="en-AU" dirty="0"/>
              <a:t>Result:</a:t>
            </a:r>
          </a:p>
          <a:p>
            <a:pPr lvl="1"/>
            <a:r>
              <a:rPr lang="en-AU" dirty="0"/>
              <a:t>Normalised counts of cuts</a:t>
            </a:r>
          </a:p>
          <a:p>
            <a:pPr lvl="1"/>
            <a:r>
              <a:rPr lang="en-AU" dirty="0"/>
              <a:t>Molecular phenotypes measured at a base pair level</a:t>
            </a:r>
          </a:p>
          <a:p>
            <a:pPr lvl="1"/>
            <a:endParaRPr lang="en-AU" dirty="0"/>
          </a:p>
          <a:p>
            <a:pPr lvl="1"/>
            <a:r>
              <a:rPr lang="en-AU" dirty="0"/>
              <a:t>Data is </a:t>
            </a:r>
            <a:r>
              <a:rPr lang="en-AU" dirty="0">
                <a:solidFill>
                  <a:srgbClr val="C00000"/>
                </a:solidFill>
              </a:rPr>
              <a:t>granular, but noisy</a:t>
            </a:r>
          </a:p>
          <a:p>
            <a:pPr lvl="1"/>
            <a:r>
              <a:rPr lang="en-AU" dirty="0"/>
              <a:t>Signals are </a:t>
            </a:r>
            <a:r>
              <a:rPr lang="en-AU" dirty="0">
                <a:solidFill>
                  <a:srgbClr val="C00000"/>
                </a:solidFill>
              </a:rPr>
              <a:t>spatially structured</a:t>
            </a:r>
          </a:p>
        </p:txBody>
      </p:sp>
      <p:pic>
        <p:nvPicPr>
          <p:cNvPr id="4" name="Picture 3">
            <a:extLst>
              <a:ext uri="{FF2B5EF4-FFF2-40B4-BE49-F238E27FC236}">
                <a16:creationId xmlns:a16="http://schemas.microsoft.com/office/drawing/2014/main" id="{EC79F716-2B14-43CE-9877-C0F073B94CD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39378" y="1825646"/>
            <a:ext cx="5447822" cy="872649"/>
          </a:xfrm>
          <a:prstGeom prst="rect">
            <a:avLst/>
          </a:prstGeom>
        </p:spPr>
      </p:pic>
      <p:pic>
        <p:nvPicPr>
          <p:cNvPr id="5" name="Picture 4">
            <a:extLst>
              <a:ext uri="{FF2B5EF4-FFF2-40B4-BE49-F238E27FC236}">
                <a16:creationId xmlns:a16="http://schemas.microsoft.com/office/drawing/2014/main" id="{07BE4F33-BF98-43F5-B598-7054038433A6}"/>
              </a:ext>
            </a:extLst>
          </p:cNvPr>
          <p:cNvPicPr>
            <a:picLocks noChangeAspect="1"/>
          </p:cNvPicPr>
          <p:nvPr/>
        </p:nvPicPr>
        <p:blipFill>
          <a:blip r:embed="rId4"/>
          <a:stretch>
            <a:fillRect/>
          </a:stretch>
        </p:blipFill>
        <p:spPr>
          <a:xfrm>
            <a:off x="5708073" y="3371434"/>
            <a:ext cx="6179127" cy="3293759"/>
          </a:xfrm>
          <a:prstGeom prst="rect">
            <a:avLst/>
          </a:prstGeom>
        </p:spPr>
      </p:pic>
      <p:sp>
        <p:nvSpPr>
          <p:cNvPr id="6" name="Arrow: Down 5">
            <a:extLst>
              <a:ext uri="{FF2B5EF4-FFF2-40B4-BE49-F238E27FC236}">
                <a16:creationId xmlns:a16="http://schemas.microsoft.com/office/drawing/2014/main" id="{3087A139-A574-470A-97E9-DAF97F7C61A0}"/>
              </a:ext>
            </a:extLst>
          </p:cNvPr>
          <p:cNvSpPr/>
          <p:nvPr/>
        </p:nvSpPr>
        <p:spPr>
          <a:xfrm>
            <a:off x="8940800" y="2792219"/>
            <a:ext cx="397164" cy="451284"/>
          </a:xfrm>
          <a:prstGeom prst="downArrow">
            <a:avLst/>
          </a:prstGeom>
          <a:solidFill>
            <a:schemeClr val="accent2">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5276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01BE-ACA7-4E6F-B96A-94146CF48AC8}"/>
              </a:ext>
            </a:extLst>
          </p:cNvPr>
          <p:cNvSpPr>
            <a:spLocks noGrp="1"/>
          </p:cNvSpPr>
          <p:nvPr>
            <p:ph type="title"/>
          </p:nvPr>
        </p:nvSpPr>
        <p:spPr/>
        <p:txBody>
          <a:bodyPr/>
          <a:lstStyle/>
          <a:p>
            <a:r>
              <a:rPr lang="en-AU" dirty="0"/>
              <a:t>Molecular-level association analysis</a:t>
            </a:r>
          </a:p>
        </p:txBody>
      </p:sp>
      <p:sp>
        <p:nvSpPr>
          <p:cNvPr id="7" name="TextBox 6">
            <a:extLst>
              <a:ext uri="{FF2B5EF4-FFF2-40B4-BE49-F238E27FC236}">
                <a16:creationId xmlns:a16="http://schemas.microsoft.com/office/drawing/2014/main" id="{90C3C069-F0B2-4E7D-A6C2-8AFE81B29FD7}"/>
              </a:ext>
            </a:extLst>
          </p:cNvPr>
          <p:cNvSpPr txBox="1"/>
          <p:nvPr/>
        </p:nvSpPr>
        <p:spPr>
          <a:xfrm>
            <a:off x="7132716" y="2053479"/>
            <a:ext cx="2987040" cy="369332"/>
          </a:xfrm>
          <a:prstGeom prst="rect">
            <a:avLst/>
          </a:prstGeom>
          <a:noFill/>
        </p:spPr>
        <p:txBody>
          <a:bodyPr wrap="square" rtlCol="0">
            <a:spAutoFit/>
          </a:bodyPr>
          <a:lstStyle/>
          <a:p>
            <a:r>
              <a:rPr lang="en-AU" i="1" dirty="0"/>
              <a:t>Molecular</a:t>
            </a:r>
            <a:r>
              <a:rPr lang="en-AU" dirty="0"/>
              <a:t>-level</a:t>
            </a:r>
            <a:r>
              <a:rPr lang="en-AU" b="1" dirty="0"/>
              <a:t> phenotypes</a:t>
            </a:r>
            <a:endParaRPr lang="en-AU" dirty="0"/>
          </a:p>
        </p:txBody>
      </p:sp>
      <p:sp>
        <p:nvSpPr>
          <p:cNvPr id="8" name="Arrow: Right 7">
            <a:extLst>
              <a:ext uri="{FF2B5EF4-FFF2-40B4-BE49-F238E27FC236}">
                <a16:creationId xmlns:a16="http://schemas.microsoft.com/office/drawing/2014/main" id="{C7A06A8E-542D-443F-AEAC-0112BE2DADB6}"/>
              </a:ext>
            </a:extLst>
          </p:cNvPr>
          <p:cNvSpPr/>
          <p:nvPr/>
        </p:nvSpPr>
        <p:spPr>
          <a:xfrm>
            <a:off x="3820614" y="3583387"/>
            <a:ext cx="2718731" cy="383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0" name="Group 9">
            <a:extLst>
              <a:ext uri="{FF2B5EF4-FFF2-40B4-BE49-F238E27FC236}">
                <a16:creationId xmlns:a16="http://schemas.microsoft.com/office/drawing/2014/main" id="{6187A369-6261-4043-9172-194538AA2053}"/>
              </a:ext>
            </a:extLst>
          </p:cNvPr>
          <p:cNvGrpSpPr/>
          <p:nvPr/>
        </p:nvGrpSpPr>
        <p:grpSpPr>
          <a:xfrm>
            <a:off x="2131154" y="2612240"/>
            <a:ext cx="1197426" cy="923330"/>
            <a:chOff x="3577050" y="3736590"/>
            <a:chExt cx="1197426" cy="923330"/>
          </a:xfrm>
        </p:grpSpPr>
        <p:sp>
          <p:nvSpPr>
            <p:cNvPr id="11" name="TextBox 10">
              <a:extLst>
                <a:ext uri="{FF2B5EF4-FFF2-40B4-BE49-F238E27FC236}">
                  <a16:creationId xmlns:a16="http://schemas.microsoft.com/office/drawing/2014/main" id="{CDEA68E3-256D-455E-9407-A0E96D4A7240}"/>
                </a:ext>
              </a:extLst>
            </p:cNvPr>
            <p:cNvSpPr txBox="1"/>
            <p:nvPr/>
          </p:nvSpPr>
          <p:spPr>
            <a:xfrm>
              <a:off x="3749046" y="3736590"/>
              <a:ext cx="962298" cy="923330"/>
            </a:xfrm>
            <a:prstGeom prst="rect">
              <a:avLst/>
            </a:prstGeom>
            <a:noFill/>
          </p:spPr>
          <p:txBody>
            <a:bodyPr wrap="square" rtlCol="0">
              <a:spAutoFit/>
            </a:bodyPr>
            <a:lstStyle/>
            <a:p>
              <a:r>
                <a:rPr lang="en-AU" dirty="0"/>
                <a:t>ATT</a:t>
              </a:r>
              <a:r>
                <a:rPr lang="en-AU" b="1" dirty="0">
                  <a:solidFill>
                    <a:schemeClr val="accent1"/>
                  </a:solidFill>
                </a:rPr>
                <a:t>C</a:t>
              </a:r>
              <a:r>
                <a:rPr lang="en-AU" dirty="0"/>
                <a:t>TG</a:t>
              </a:r>
            </a:p>
            <a:p>
              <a:endParaRPr lang="en-AU" dirty="0"/>
            </a:p>
            <a:p>
              <a:r>
                <a:rPr lang="en-AU" dirty="0"/>
                <a:t>ATT</a:t>
              </a:r>
              <a:r>
                <a:rPr lang="en-AU" b="1" dirty="0">
                  <a:solidFill>
                    <a:schemeClr val="accent1"/>
                  </a:solidFill>
                </a:rPr>
                <a:t>C</a:t>
              </a:r>
              <a:r>
                <a:rPr lang="en-AU" dirty="0"/>
                <a:t>TG</a:t>
              </a:r>
            </a:p>
          </p:txBody>
        </p:sp>
        <p:sp>
          <p:nvSpPr>
            <p:cNvPr id="12" name="Equals 11">
              <a:extLst>
                <a:ext uri="{FF2B5EF4-FFF2-40B4-BE49-F238E27FC236}">
                  <a16:creationId xmlns:a16="http://schemas.microsoft.com/office/drawing/2014/main" id="{B7F854C1-35EC-4D9D-8A81-68D830FD1782}"/>
                </a:ext>
              </a:extLst>
            </p:cNvPr>
            <p:cNvSpPr/>
            <p:nvPr/>
          </p:nvSpPr>
          <p:spPr>
            <a:xfrm>
              <a:off x="3577050" y="4013920"/>
              <a:ext cx="1197426" cy="357833"/>
            </a:xfrm>
            <a:prstGeom prst="mathEqual">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3" name="Group 12">
            <a:extLst>
              <a:ext uri="{FF2B5EF4-FFF2-40B4-BE49-F238E27FC236}">
                <a16:creationId xmlns:a16="http://schemas.microsoft.com/office/drawing/2014/main" id="{E3E20C93-EA8F-4E5A-9566-D7D1BEE4E4EA}"/>
              </a:ext>
            </a:extLst>
          </p:cNvPr>
          <p:cNvGrpSpPr/>
          <p:nvPr/>
        </p:nvGrpSpPr>
        <p:grpSpPr>
          <a:xfrm>
            <a:off x="2131154" y="3583387"/>
            <a:ext cx="1197426" cy="923330"/>
            <a:chOff x="3577050" y="4707737"/>
            <a:chExt cx="1197426" cy="923330"/>
          </a:xfrm>
        </p:grpSpPr>
        <p:sp>
          <p:nvSpPr>
            <p:cNvPr id="14" name="Equals 13">
              <a:extLst>
                <a:ext uri="{FF2B5EF4-FFF2-40B4-BE49-F238E27FC236}">
                  <a16:creationId xmlns:a16="http://schemas.microsoft.com/office/drawing/2014/main" id="{88B1BBC6-13DC-426C-AAB6-2CB7CC31A0CA}"/>
                </a:ext>
              </a:extLst>
            </p:cNvPr>
            <p:cNvSpPr/>
            <p:nvPr/>
          </p:nvSpPr>
          <p:spPr>
            <a:xfrm>
              <a:off x="3577050" y="4985067"/>
              <a:ext cx="1197426" cy="357833"/>
            </a:xfrm>
            <a:prstGeom prst="mathEqual">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 name="TextBox 14">
              <a:extLst>
                <a:ext uri="{FF2B5EF4-FFF2-40B4-BE49-F238E27FC236}">
                  <a16:creationId xmlns:a16="http://schemas.microsoft.com/office/drawing/2014/main" id="{A50BEA56-3019-44AE-98DD-71E5E41803C1}"/>
                </a:ext>
              </a:extLst>
            </p:cNvPr>
            <p:cNvSpPr txBox="1"/>
            <p:nvPr/>
          </p:nvSpPr>
          <p:spPr>
            <a:xfrm>
              <a:off x="3749046" y="4707737"/>
              <a:ext cx="962298" cy="923330"/>
            </a:xfrm>
            <a:prstGeom prst="rect">
              <a:avLst/>
            </a:prstGeom>
            <a:noFill/>
          </p:spPr>
          <p:txBody>
            <a:bodyPr wrap="square" rtlCol="0">
              <a:spAutoFit/>
            </a:bodyPr>
            <a:lstStyle/>
            <a:p>
              <a:r>
                <a:rPr lang="en-AU" dirty="0"/>
                <a:t>ATT</a:t>
              </a:r>
              <a:r>
                <a:rPr lang="en-AU" b="1" dirty="0">
                  <a:solidFill>
                    <a:schemeClr val="accent1"/>
                  </a:solidFill>
                </a:rPr>
                <a:t>C</a:t>
              </a:r>
              <a:r>
                <a:rPr lang="en-AU" dirty="0"/>
                <a:t>TG</a:t>
              </a:r>
            </a:p>
            <a:p>
              <a:endParaRPr lang="en-AU" dirty="0"/>
            </a:p>
            <a:p>
              <a:r>
                <a:rPr lang="en-AU" dirty="0"/>
                <a:t>ATT</a:t>
              </a:r>
              <a:r>
                <a:rPr lang="en-AU" b="1" dirty="0">
                  <a:solidFill>
                    <a:srgbClr val="C00000"/>
                  </a:solidFill>
                </a:rPr>
                <a:t>G</a:t>
              </a:r>
              <a:r>
                <a:rPr lang="en-AU" dirty="0"/>
                <a:t>TG</a:t>
              </a:r>
            </a:p>
          </p:txBody>
        </p:sp>
      </p:grpSp>
      <p:grpSp>
        <p:nvGrpSpPr>
          <p:cNvPr id="16" name="Group 15">
            <a:extLst>
              <a:ext uri="{FF2B5EF4-FFF2-40B4-BE49-F238E27FC236}">
                <a16:creationId xmlns:a16="http://schemas.microsoft.com/office/drawing/2014/main" id="{A83276A8-0AFE-4CB2-AA87-428C08D504E7}"/>
              </a:ext>
            </a:extLst>
          </p:cNvPr>
          <p:cNvGrpSpPr/>
          <p:nvPr/>
        </p:nvGrpSpPr>
        <p:grpSpPr>
          <a:xfrm>
            <a:off x="2131154" y="4578533"/>
            <a:ext cx="1197426" cy="923330"/>
            <a:chOff x="3577050" y="5702883"/>
            <a:chExt cx="1197426" cy="923330"/>
          </a:xfrm>
        </p:grpSpPr>
        <p:sp>
          <p:nvSpPr>
            <p:cNvPr id="17" name="Equals 16">
              <a:extLst>
                <a:ext uri="{FF2B5EF4-FFF2-40B4-BE49-F238E27FC236}">
                  <a16:creationId xmlns:a16="http://schemas.microsoft.com/office/drawing/2014/main" id="{8A894B26-FD91-4EE5-B545-999E98A88939}"/>
                </a:ext>
              </a:extLst>
            </p:cNvPr>
            <p:cNvSpPr/>
            <p:nvPr/>
          </p:nvSpPr>
          <p:spPr>
            <a:xfrm>
              <a:off x="3577050" y="5980213"/>
              <a:ext cx="1197426" cy="357833"/>
            </a:xfrm>
            <a:prstGeom prst="mathEqual">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 name="TextBox 17">
              <a:extLst>
                <a:ext uri="{FF2B5EF4-FFF2-40B4-BE49-F238E27FC236}">
                  <a16:creationId xmlns:a16="http://schemas.microsoft.com/office/drawing/2014/main" id="{5301DE01-E8C9-430A-A1A9-33F722E58C16}"/>
                </a:ext>
              </a:extLst>
            </p:cNvPr>
            <p:cNvSpPr txBox="1"/>
            <p:nvPr/>
          </p:nvSpPr>
          <p:spPr>
            <a:xfrm>
              <a:off x="3749046" y="5702883"/>
              <a:ext cx="962298" cy="923330"/>
            </a:xfrm>
            <a:prstGeom prst="rect">
              <a:avLst/>
            </a:prstGeom>
            <a:noFill/>
          </p:spPr>
          <p:txBody>
            <a:bodyPr wrap="square" rtlCol="0">
              <a:spAutoFit/>
            </a:bodyPr>
            <a:lstStyle/>
            <a:p>
              <a:r>
                <a:rPr lang="en-AU" dirty="0"/>
                <a:t>ATT</a:t>
              </a:r>
              <a:r>
                <a:rPr lang="en-AU" b="1" dirty="0">
                  <a:solidFill>
                    <a:srgbClr val="C00000"/>
                  </a:solidFill>
                </a:rPr>
                <a:t>G</a:t>
              </a:r>
              <a:r>
                <a:rPr lang="en-AU" dirty="0"/>
                <a:t>TG</a:t>
              </a:r>
            </a:p>
            <a:p>
              <a:endParaRPr lang="en-AU" dirty="0"/>
            </a:p>
            <a:p>
              <a:r>
                <a:rPr lang="en-AU" dirty="0"/>
                <a:t>ATT</a:t>
              </a:r>
              <a:r>
                <a:rPr lang="en-AU" b="1" dirty="0">
                  <a:solidFill>
                    <a:srgbClr val="C00000"/>
                  </a:solidFill>
                </a:rPr>
                <a:t>G</a:t>
              </a:r>
              <a:r>
                <a:rPr lang="en-AU" dirty="0"/>
                <a:t>TG</a:t>
              </a:r>
            </a:p>
          </p:txBody>
        </p:sp>
      </p:grpSp>
      <p:sp>
        <p:nvSpPr>
          <p:cNvPr id="19" name="TextBox 18">
            <a:extLst>
              <a:ext uri="{FF2B5EF4-FFF2-40B4-BE49-F238E27FC236}">
                <a16:creationId xmlns:a16="http://schemas.microsoft.com/office/drawing/2014/main" id="{BB8AED27-6D4A-49DF-BF70-6CCB442BEB97}"/>
              </a:ext>
            </a:extLst>
          </p:cNvPr>
          <p:cNvSpPr txBox="1"/>
          <p:nvPr/>
        </p:nvSpPr>
        <p:spPr>
          <a:xfrm>
            <a:off x="3271972" y="2882789"/>
            <a:ext cx="330944" cy="369332"/>
          </a:xfrm>
          <a:prstGeom prst="rect">
            <a:avLst/>
          </a:prstGeom>
          <a:noFill/>
        </p:spPr>
        <p:txBody>
          <a:bodyPr wrap="square" rtlCol="0">
            <a:spAutoFit/>
          </a:bodyPr>
          <a:lstStyle/>
          <a:p>
            <a:r>
              <a:rPr lang="en-AU" dirty="0"/>
              <a:t>2</a:t>
            </a:r>
          </a:p>
        </p:txBody>
      </p:sp>
      <p:sp>
        <p:nvSpPr>
          <p:cNvPr id="20" name="TextBox 19">
            <a:extLst>
              <a:ext uri="{FF2B5EF4-FFF2-40B4-BE49-F238E27FC236}">
                <a16:creationId xmlns:a16="http://schemas.microsoft.com/office/drawing/2014/main" id="{B96D3C8B-898D-4C23-8C22-6814B4D0294B}"/>
              </a:ext>
            </a:extLst>
          </p:cNvPr>
          <p:cNvSpPr txBox="1"/>
          <p:nvPr/>
        </p:nvSpPr>
        <p:spPr>
          <a:xfrm>
            <a:off x="3265428" y="3849218"/>
            <a:ext cx="330944" cy="369332"/>
          </a:xfrm>
          <a:prstGeom prst="rect">
            <a:avLst/>
          </a:prstGeom>
          <a:noFill/>
        </p:spPr>
        <p:txBody>
          <a:bodyPr wrap="square" rtlCol="0">
            <a:spAutoFit/>
          </a:bodyPr>
          <a:lstStyle/>
          <a:p>
            <a:r>
              <a:rPr lang="en-AU" dirty="0"/>
              <a:t>1</a:t>
            </a:r>
          </a:p>
        </p:txBody>
      </p:sp>
      <p:sp>
        <p:nvSpPr>
          <p:cNvPr id="21" name="TextBox 20">
            <a:extLst>
              <a:ext uri="{FF2B5EF4-FFF2-40B4-BE49-F238E27FC236}">
                <a16:creationId xmlns:a16="http://schemas.microsoft.com/office/drawing/2014/main" id="{FAABEC17-8651-41DE-B7DF-81E445F564DB}"/>
              </a:ext>
            </a:extLst>
          </p:cNvPr>
          <p:cNvSpPr txBox="1"/>
          <p:nvPr/>
        </p:nvSpPr>
        <p:spPr>
          <a:xfrm>
            <a:off x="3282841" y="4855863"/>
            <a:ext cx="330944" cy="369332"/>
          </a:xfrm>
          <a:prstGeom prst="rect">
            <a:avLst/>
          </a:prstGeom>
          <a:noFill/>
        </p:spPr>
        <p:txBody>
          <a:bodyPr wrap="square" rtlCol="0">
            <a:spAutoFit/>
          </a:bodyPr>
          <a:lstStyle/>
          <a:p>
            <a:r>
              <a:rPr lang="en-AU" dirty="0"/>
              <a:t>0</a:t>
            </a:r>
          </a:p>
        </p:txBody>
      </p:sp>
      <p:pic>
        <p:nvPicPr>
          <p:cNvPr id="25" name="Picture 24">
            <a:extLst>
              <a:ext uri="{FF2B5EF4-FFF2-40B4-BE49-F238E27FC236}">
                <a16:creationId xmlns:a16="http://schemas.microsoft.com/office/drawing/2014/main" id="{82AEEA3C-9E34-460F-90B7-A32BB9B96133}"/>
              </a:ext>
            </a:extLst>
          </p:cNvPr>
          <p:cNvPicPr>
            <a:picLocks noChangeAspect="1"/>
          </p:cNvPicPr>
          <p:nvPr/>
        </p:nvPicPr>
        <p:blipFill rotWithShape="1">
          <a:blip r:embed="rId3"/>
          <a:srcRect l="2780"/>
          <a:stretch/>
        </p:blipFill>
        <p:spPr>
          <a:xfrm>
            <a:off x="6763587" y="2922305"/>
            <a:ext cx="4672123" cy="1903381"/>
          </a:xfrm>
          <a:prstGeom prst="rect">
            <a:avLst/>
          </a:prstGeom>
        </p:spPr>
      </p:pic>
      <p:sp>
        <p:nvSpPr>
          <p:cNvPr id="22" name="TextBox 21">
            <a:extLst>
              <a:ext uri="{FF2B5EF4-FFF2-40B4-BE49-F238E27FC236}">
                <a16:creationId xmlns:a16="http://schemas.microsoft.com/office/drawing/2014/main" id="{A4CCA274-73E9-4752-8D4F-17EB7C82D1F4}"/>
              </a:ext>
            </a:extLst>
          </p:cNvPr>
          <p:cNvSpPr txBox="1"/>
          <p:nvPr/>
        </p:nvSpPr>
        <p:spPr>
          <a:xfrm>
            <a:off x="1892155" y="2107837"/>
            <a:ext cx="2134693" cy="369332"/>
          </a:xfrm>
          <a:prstGeom prst="rect">
            <a:avLst/>
          </a:prstGeom>
          <a:noFill/>
        </p:spPr>
        <p:txBody>
          <a:bodyPr wrap="square" rtlCol="0">
            <a:spAutoFit/>
          </a:bodyPr>
          <a:lstStyle/>
          <a:p>
            <a:r>
              <a:rPr lang="en-AU" dirty="0"/>
              <a:t>Possible</a:t>
            </a:r>
            <a:r>
              <a:rPr lang="en-AU" b="1" dirty="0"/>
              <a:t> genotypes</a:t>
            </a:r>
            <a:endParaRPr lang="en-AU" dirty="0"/>
          </a:p>
        </p:txBody>
      </p:sp>
    </p:spTree>
    <p:extLst>
      <p:ext uri="{BB962C8B-B14F-4D97-AF65-F5344CB8AC3E}">
        <p14:creationId xmlns:p14="http://schemas.microsoft.com/office/powerpoint/2010/main" val="411732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01BE-ACA7-4E6F-B96A-94146CF48AC8}"/>
              </a:ext>
            </a:extLst>
          </p:cNvPr>
          <p:cNvSpPr>
            <a:spLocks noGrp="1"/>
          </p:cNvSpPr>
          <p:nvPr>
            <p:ph type="title"/>
          </p:nvPr>
        </p:nvSpPr>
        <p:spPr/>
        <p:txBody>
          <a:bodyPr/>
          <a:lstStyle/>
          <a:p>
            <a:r>
              <a:rPr lang="en-AU" dirty="0"/>
              <a:t>Molecular-level association analysis</a:t>
            </a:r>
          </a:p>
        </p:txBody>
      </p:sp>
      <p:pic>
        <p:nvPicPr>
          <p:cNvPr id="3" name="Picture 2">
            <a:extLst>
              <a:ext uri="{FF2B5EF4-FFF2-40B4-BE49-F238E27FC236}">
                <a16:creationId xmlns:a16="http://schemas.microsoft.com/office/drawing/2014/main" id="{ABA2CCE9-B9ED-4E15-A574-420B4CFFA51D}"/>
              </a:ext>
            </a:extLst>
          </p:cNvPr>
          <p:cNvPicPr>
            <a:picLocks noChangeAspect="1"/>
          </p:cNvPicPr>
          <p:nvPr/>
        </p:nvPicPr>
        <p:blipFill>
          <a:blip r:embed="rId3"/>
          <a:stretch>
            <a:fillRect/>
          </a:stretch>
        </p:blipFill>
        <p:spPr>
          <a:xfrm>
            <a:off x="1459346" y="1579418"/>
            <a:ext cx="9075771" cy="4845748"/>
          </a:xfrm>
          <a:prstGeom prst="rect">
            <a:avLst/>
          </a:prstGeom>
        </p:spPr>
      </p:pic>
    </p:spTree>
    <p:extLst>
      <p:ext uri="{BB962C8B-B14F-4D97-AF65-F5344CB8AC3E}">
        <p14:creationId xmlns:p14="http://schemas.microsoft.com/office/powerpoint/2010/main" val="43102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01BE-ACA7-4E6F-B96A-94146CF48AC8}"/>
              </a:ext>
            </a:extLst>
          </p:cNvPr>
          <p:cNvSpPr>
            <a:spLocks noGrp="1"/>
          </p:cNvSpPr>
          <p:nvPr>
            <p:ph type="title"/>
          </p:nvPr>
        </p:nvSpPr>
        <p:spPr>
          <a:xfrm>
            <a:off x="838200" y="330401"/>
            <a:ext cx="10515600" cy="1325563"/>
          </a:xfrm>
        </p:spPr>
        <p:txBody>
          <a:bodyPr/>
          <a:lstStyle/>
          <a:p>
            <a:r>
              <a:rPr lang="en-AU" dirty="0"/>
              <a:t>Molecular-level association analysis</a:t>
            </a:r>
          </a:p>
        </p:txBody>
      </p:sp>
      <p:pic>
        <p:nvPicPr>
          <p:cNvPr id="3" name="Picture 2">
            <a:extLst>
              <a:ext uri="{FF2B5EF4-FFF2-40B4-BE49-F238E27FC236}">
                <a16:creationId xmlns:a16="http://schemas.microsoft.com/office/drawing/2014/main" id="{ECDE2B37-DC5F-4F38-AD65-E36E67B23C34}"/>
              </a:ext>
            </a:extLst>
          </p:cNvPr>
          <p:cNvPicPr>
            <a:picLocks noChangeAspect="1"/>
          </p:cNvPicPr>
          <p:nvPr/>
        </p:nvPicPr>
        <p:blipFill>
          <a:blip r:embed="rId3"/>
          <a:stretch>
            <a:fillRect/>
          </a:stretch>
        </p:blipFill>
        <p:spPr>
          <a:xfrm>
            <a:off x="2622234" y="2161439"/>
            <a:ext cx="6947532" cy="3600000"/>
          </a:xfrm>
          <a:prstGeom prst="rect">
            <a:avLst/>
          </a:prstGeom>
        </p:spPr>
      </p:pic>
    </p:spTree>
    <p:extLst>
      <p:ext uri="{BB962C8B-B14F-4D97-AF65-F5344CB8AC3E}">
        <p14:creationId xmlns:p14="http://schemas.microsoft.com/office/powerpoint/2010/main" val="3650652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F43F19EF434945BB231C6AA3BF5B79" ma:contentTypeVersion="6" ma:contentTypeDescription="Create a new document." ma:contentTypeScope="" ma:versionID="082597c4451f61fbd80e42a299e1e1dc">
  <xsd:schema xmlns:xsd="http://www.w3.org/2001/XMLSchema" xmlns:xs="http://www.w3.org/2001/XMLSchema" xmlns:p="http://schemas.microsoft.com/office/2006/metadata/properties" xmlns:ns2="3f6a9f69-d1ce-458f-9577-b1bdf6d1e0dd" targetNamespace="http://schemas.microsoft.com/office/2006/metadata/properties" ma:root="true" ma:fieldsID="3dbbc3f3493cdddde52dabeb08044d8a" ns2:_="">
    <xsd:import namespace="3f6a9f69-d1ce-458f-9577-b1bdf6d1e0d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6a9f69-d1ce-458f-9577-b1bdf6d1e0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E7F633-03CA-44A4-A61A-B0C5CA9B0D8D}"/>
</file>

<file path=customXml/itemProps2.xml><?xml version="1.0" encoding="utf-8"?>
<ds:datastoreItem xmlns:ds="http://schemas.openxmlformats.org/officeDocument/2006/customXml" ds:itemID="{BD496E33-21B9-4B63-97A2-075A7F1A3783}"/>
</file>

<file path=customXml/itemProps3.xml><?xml version="1.0" encoding="utf-8"?>
<ds:datastoreItem xmlns:ds="http://schemas.openxmlformats.org/officeDocument/2006/customXml" ds:itemID="{CCC657F0-A045-43C4-81BD-92BEC33287F5}"/>
</file>

<file path=docProps/app.xml><?xml version="1.0" encoding="utf-8"?>
<Properties xmlns="http://schemas.openxmlformats.org/officeDocument/2006/extended-properties" xmlns:vt="http://schemas.openxmlformats.org/officeDocument/2006/docPropsVTypes">
  <Template>TM10001106[[fn=Badge]]</Template>
  <TotalTime>1802</TotalTime>
  <Words>2048</Words>
  <Application>Microsoft Office PowerPoint</Application>
  <PresentationFormat>Widescreen</PresentationFormat>
  <Paragraphs>408</Paragraphs>
  <Slides>47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Cambria Math</vt:lpstr>
      <vt:lpstr>Office Theme</vt:lpstr>
      <vt:lpstr>Hidden Markov Tree priors in multiscale models for genomic data</vt:lpstr>
      <vt:lpstr>Motivation</vt:lpstr>
      <vt:lpstr>Why molecular-level phenotypes?</vt:lpstr>
      <vt:lpstr>HTS data example: DNase-seq  (Degner et al. (2012))</vt:lpstr>
      <vt:lpstr>HTS data example: DNase-seq  (Degner et al. (2012))</vt:lpstr>
      <vt:lpstr>HTS data example: DNase-seq  (Degner et al. (2012))</vt:lpstr>
      <vt:lpstr>Molecular-level association analysis</vt:lpstr>
      <vt:lpstr>Molecular-level association analysis</vt:lpstr>
      <vt:lpstr>Molecular-level association analysis</vt:lpstr>
      <vt:lpstr>Two statistical problems we want to solve:</vt:lpstr>
      <vt:lpstr>Current analyses of HTS</vt:lpstr>
      <vt:lpstr>Current analyses of HTS</vt:lpstr>
      <vt:lpstr>Wavelet-based multiscale models</vt:lpstr>
      <vt:lpstr>An intro to Wavelets – Haar Wavelet Transform</vt:lpstr>
      <vt:lpstr>An intro to Wavelets – Haar Wavelet Transform</vt:lpstr>
      <vt:lpstr>An intro to Wavelets – Haar Wavelet Transform</vt:lpstr>
      <vt:lpstr>An intro to Wavelets – Haar Wavelet Transform</vt:lpstr>
      <vt:lpstr>An intro to Wavelets – Haar Wavelet Transform</vt:lpstr>
      <vt:lpstr>An intro to Wavelets – Haar Wavelet Transform</vt:lpstr>
      <vt:lpstr>Transform data into the Wavelet space</vt:lpstr>
      <vt:lpstr>Model the WCs at each scale, location</vt:lpstr>
      <vt:lpstr>Limitations of independence</vt:lpstr>
      <vt:lpstr>WaveQTL with Hidden Markov Tree (HMT) priors</vt:lpstr>
      <vt:lpstr>Hidden Markov Trees (HMTs) (Crouse et al. (1998))</vt:lpstr>
      <vt:lpstr>Hidden Markov Trees (HMTs) (Crouse et al. (1998))</vt:lpstr>
      <vt:lpstr>Hidden Markov Trees (HMTs) (Crouse et al. (1998))</vt:lpstr>
      <vt:lpstr>Association testing, effect size estimation</vt:lpstr>
      <vt:lpstr>Association testing, effect size estimation</vt:lpstr>
      <vt:lpstr>Implementation and simulations</vt:lpstr>
      <vt:lpstr>Simulating data</vt:lpstr>
      <vt:lpstr>Simulating data</vt:lpstr>
      <vt:lpstr>Detecting signals in simulated data</vt:lpstr>
      <vt:lpstr>Detecting signals in simulated data</vt:lpstr>
      <vt:lpstr>Detecting signals in simulated data</vt:lpstr>
      <vt:lpstr>Detecting signals in simulated data</vt:lpstr>
      <vt:lpstr>Detecting signals in simulated data</vt:lpstr>
      <vt:lpstr>Concluding remarks</vt:lpstr>
      <vt:lpstr>Summary</vt:lpstr>
      <vt:lpstr>Future work</vt:lpstr>
      <vt:lpstr>Appendices</vt:lpstr>
      <vt:lpstr>Appendix A – Effect length 16 simulations</vt:lpstr>
      <vt:lpstr>Appendix A – Effect length 16 simulations</vt:lpstr>
      <vt:lpstr>Appendix B – Upward-downward algorithm</vt:lpstr>
      <vt:lpstr>Appendix B – Upward-downward algorithm</vt:lpstr>
      <vt:lpstr>Appendix C – Likelihood ratio test statistic</vt:lpstr>
      <vt:lpstr>Appendix D – Simulating effect size quantities</vt:lpstr>
      <vt:lpstr>Appendix E – WaveQTL priors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Hidden Markov Tree priors in multiscale models for genomic data</dc:title>
  <dc:creator>Brendan Law</dc:creator>
  <cp:lastModifiedBy>Brendan Law</cp:lastModifiedBy>
  <cp:revision>148</cp:revision>
  <dcterms:created xsi:type="dcterms:W3CDTF">2019-10-15T23:31:41Z</dcterms:created>
  <dcterms:modified xsi:type="dcterms:W3CDTF">2019-10-24T10:57:04Z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0x01010012F43F19EF434945BB231C6AA3BF5B79</vt:lpwstr>
  </property>
</Properties>
</file>