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9" r:id="rId4"/>
    <p:sldId id="278" r:id="rId5"/>
    <p:sldId id="276" r:id="rId6"/>
    <p:sldId id="260" r:id="rId7"/>
    <p:sldId id="261" r:id="rId8"/>
    <p:sldId id="273" r:id="rId9"/>
    <p:sldId id="262" r:id="rId10"/>
    <p:sldId id="259" r:id="rId11"/>
    <p:sldId id="272" r:id="rId12"/>
    <p:sldId id="263" r:id="rId13"/>
    <p:sldId id="277" r:id="rId14"/>
    <p:sldId id="264" r:id="rId15"/>
    <p:sldId id="265" r:id="rId16"/>
    <p:sldId id="267" r:id="rId17"/>
    <p:sldId id="268" r:id="rId18"/>
    <p:sldId id="271" r:id="rId19"/>
    <p:sldId id="274" r:id="rId20"/>
    <p:sldId id="275" r:id="rId21"/>
    <p:sldId id="266" r:id="rId22"/>
    <p:sldId id="25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42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8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70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39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61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2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9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0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9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2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E50B-F489-44E1-9F9E-8D063990E75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83BC9E-4A94-474B-9EF2-811F0F0B7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I_data_binding" TargetMode="External"/><Relationship Id="rId2" Type="http://schemas.openxmlformats.org/officeDocument/2006/relationships/hyperlink" Target="https://docs.microsoft.com/en-us/dotnet/framework/wpf/data/data-binding-overview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Web_Components" TargetMode="External"/><Relationship Id="rId2" Type="http://schemas.openxmlformats.org/officeDocument/2006/relationships/hyperlink" Target="https://en.wikipedia.org/wiki/Component-based_software_engineering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vuejs.org/" TargetMode="External"/><Relationship Id="rId2" Type="http://schemas.openxmlformats.org/officeDocument/2006/relationships/hyperlink" Target="https://vuejs.org/v2/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ddit.com/r/vuejs" TargetMode="External"/><Relationship Id="rId5" Type="http://schemas.openxmlformats.org/officeDocument/2006/relationships/hyperlink" Target="https://stackoverflow.com/questions/tagged/vue.js" TargetMode="External"/><Relationship Id="rId4" Type="http://schemas.openxmlformats.org/officeDocument/2006/relationships/hyperlink" Target="https://github.com/vuejs/vu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Templating" TargetMode="External"/><Relationship Id="rId2" Type="http://schemas.openxmlformats.org/officeDocument/2006/relationships/hyperlink" Target="https://en.wikipedia.org/wiki/JavaScript_templatin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Vue.js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Progressive JavaScript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With Special Guest: Denny Headrick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51" y="1697107"/>
            <a:ext cx="3756925" cy="37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016"/>
          </a:xfrm>
        </p:spPr>
        <p:txBody>
          <a:bodyPr/>
          <a:lstStyle/>
          <a:p>
            <a:r>
              <a:rPr lang="en-US" dirty="0" smtClean="0"/>
              <a:t>Scripting a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1315616"/>
            <a:ext cx="4185623" cy="576262"/>
          </a:xfrm>
        </p:spPr>
        <p:txBody>
          <a:bodyPr/>
          <a:lstStyle/>
          <a:p>
            <a:r>
              <a:rPr lang="en-US" b="1" dirty="0" smtClean="0"/>
              <a:t>Vanilla JavaScript </a:t>
            </a:r>
            <a:r>
              <a:rPr lang="en-US" sz="1100" b="1" dirty="0" smtClean="0"/>
              <a:t>(JS… if you’re cool)</a:t>
            </a:r>
            <a:endParaRPr lang="en-US" sz="1100" b="1" dirty="0"/>
          </a:p>
        </p:txBody>
      </p:sp>
      <p:sp>
        <p:nvSpPr>
          <p:cNvPr id="8" name="Rectangle 7"/>
          <p:cNvSpPr/>
          <p:nvPr/>
        </p:nvSpPr>
        <p:spPr>
          <a:xfrm>
            <a:off x="6421105" y="2176244"/>
            <a:ext cx="220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="list"&gt;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5745" y="2161571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 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="list"&gt;&lt;/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5745" y="2637909"/>
            <a:ext cx="49132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'list'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5;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document.createElement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'li'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li.innerText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el.appendChild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(li);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6921056" y="1315616"/>
            <a:ext cx="120523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97159" y="1212980"/>
            <a:ext cx="5122506" cy="2994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62261" y="1175657"/>
            <a:ext cx="3601617" cy="3031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016"/>
          </a:xfrm>
        </p:spPr>
        <p:txBody>
          <a:bodyPr/>
          <a:lstStyle/>
          <a:p>
            <a:r>
              <a:rPr lang="en-US" dirty="0" smtClean="0"/>
              <a:t>String Building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1315616"/>
            <a:ext cx="4185623" cy="576262"/>
          </a:xfrm>
        </p:spPr>
        <p:txBody>
          <a:bodyPr/>
          <a:lstStyle/>
          <a:p>
            <a:r>
              <a:rPr lang="en-US" b="1" dirty="0" smtClean="0"/>
              <a:t>Vanilla JavaScript</a:t>
            </a:r>
            <a:endParaRPr lang="en-US" sz="1100" b="1" dirty="0"/>
          </a:p>
        </p:txBody>
      </p:sp>
      <p:sp>
        <p:nvSpPr>
          <p:cNvPr id="8" name="Rectangle 7"/>
          <p:cNvSpPr/>
          <p:nvPr/>
        </p:nvSpPr>
        <p:spPr>
          <a:xfrm>
            <a:off x="6421105" y="2176244"/>
            <a:ext cx="220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="list"&gt;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7159" y="2012275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 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="list"&gt;&lt;/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6921056" y="1315616"/>
            <a:ext cx="120523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97159" y="1212980"/>
            <a:ext cx="5243804" cy="3676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08914" y="1222311"/>
            <a:ext cx="3601617" cy="3666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7159" y="245324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5;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'&lt;li&gt;'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'&lt;/li&gt;'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el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'list'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el.innerHTML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016"/>
          </a:xfrm>
        </p:spPr>
        <p:txBody>
          <a:bodyPr/>
          <a:lstStyle/>
          <a:p>
            <a:r>
              <a:rPr lang="en-US" dirty="0" smtClean="0"/>
              <a:t>Client-Side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334" y="1411875"/>
            <a:ext cx="4185618" cy="576262"/>
          </a:xfrm>
        </p:spPr>
        <p:txBody>
          <a:bodyPr/>
          <a:lstStyle/>
          <a:p>
            <a:r>
              <a:rPr lang="en-US" b="1" dirty="0" err="1" smtClean="0"/>
              <a:t>VueJS</a:t>
            </a:r>
            <a:r>
              <a:rPr lang="en-US" b="1" dirty="0" smtClean="0"/>
              <a:t> </a:t>
            </a:r>
            <a:r>
              <a:rPr lang="en-US" b="1" dirty="0" err="1" smtClean="0"/>
              <a:t>Templating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963906" y="2365031"/>
            <a:ext cx="220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="list"&gt;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7334" y="2382976"/>
            <a:ext cx="30822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="list"&gt;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it-IT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v-for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="n in 5"&gt;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6229976" y="1411875"/>
            <a:ext cx="120523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77334" y="1586204"/>
            <a:ext cx="4185618" cy="2883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199" y="1586204"/>
            <a:ext cx="3862873" cy="2883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741" y="2839916"/>
            <a:ext cx="5195928" cy="922601"/>
          </a:xfrm>
        </p:spPr>
        <p:txBody>
          <a:bodyPr>
            <a:noAutofit/>
          </a:bodyPr>
          <a:lstStyle/>
          <a:p>
            <a:r>
              <a:rPr lang="en-US" sz="6000" dirty="0" smtClean="0"/>
              <a:t>Data Binding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696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549E39"/>
                </a:solidFill>
                <a:ea typeface="+mj-ea"/>
                <a:cs typeface="+mj-cs"/>
              </a:rPr>
              <a:t>Data Binding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6"/>
            <a:ext cx="8608214" cy="2487898"/>
          </a:xfrm>
        </p:spPr>
        <p:txBody>
          <a:bodyPr/>
          <a:lstStyle/>
          <a:p>
            <a:r>
              <a:rPr lang="en-US" dirty="0"/>
              <a:t>Data binding is the process that establishes a connection between the application UI and business </a:t>
            </a:r>
            <a:r>
              <a:rPr lang="en-US" dirty="0" smtClean="0"/>
              <a:t>logic [1]</a:t>
            </a:r>
          </a:p>
          <a:p>
            <a:r>
              <a:rPr lang="en-US" dirty="0"/>
              <a:t>UI data binding binds UI elements to an application domain </a:t>
            </a:r>
            <a:r>
              <a:rPr lang="en-US" dirty="0" smtClean="0"/>
              <a:t>model [2]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8416" y="5476650"/>
            <a:ext cx="8341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docs.microsoft.com/en-us/dotnet/framework/wpf/data/data-binding-overview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2]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en.wikipedia.org/wiki/UI_data_binding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40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/>
          <p:cNvSpPr/>
          <p:nvPr/>
        </p:nvSpPr>
        <p:spPr>
          <a:xfrm>
            <a:off x="406278" y="982043"/>
            <a:ext cx="3769568" cy="47306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6074" y="1635187"/>
            <a:ext cx="2286000" cy="522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 + 3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03437" y="2465611"/>
            <a:ext cx="578498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55026" y="2465610"/>
            <a:ext cx="578498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12834" y="2465610"/>
            <a:ext cx="578498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48095" y="2465609"/>
            <a:ext cx="578498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03437" y="3100092"/>
            <a:ext cx="578498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55026" y="3100091"/>
            <a:ext cx="578498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2834" y="3100091"/>
            <a:ext cx="578498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48095" y="3100090"/>
            <a:ext cx="578498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03437" y="3734571"/>
            <a:ext cx="578498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655026" y="3734570"/>
            <a:ext cx="578498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312834" y="3734570"/>
            <a:ext cx="578498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948095" y="3734569"/>
            <a:ext cx="578498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47318" y="4369048"/>
            <a:ext cx="578498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=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03437" y="4369048"/>
            <a:ext cx="578498" cy="541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659302" y="4369047"/>
            <a:ext cx="1232030" cy="541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78824" y="1446643"/>
            <a:ext cx="2792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model =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display: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'3 + 3'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748824" y="982043"/>
            <a:ext cx="4570833" cy="4730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4249085" y="3900195"/>
            <a:ext cx="1371600" cy="4758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4322956" y="2519262"/>
            <a:ext cx="1371600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93472" y="1441779"/>
            <a:ext cx="1603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Changes from</a:t>
            </a:r>
          </a:p>
          <a:p>
            <a:pPr algn="ctr"/>
            <a:r>
              <a:rPr lang="en-US" dirty="0" smtClean="0"/>
              <a:t>the UI update</a:t>
            </a:r>
            <a:br>
              <a:rPr lang="en-US" dirty="0" smtClean="0"/>
            </a:br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56721" y="4572393"/>
            <a:ext cx="1592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Changes from</a:t>
            </a:r>
          </a:p>
          <a:p>
            <a:pPr algn="ctr"/>
            <a:r>
              <a:rPr lang="en-US" dirty="0" smtClean="0"/>
              <a:t>the model</a:t>
            </a:r>
            <a:br>
              <a:rPr lang="en-US" dirty="0" smtClean="0"/>
            </a:br>
            <a:r>
              <a:rPr lang="en-US" dirty="0" smtClean="0"/>
              <a:t>update the UI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849042" y="2496136"/>
            <a:ext cx="33045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60000)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76584" y="3900195"/>
            <a:ext cx="46830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postValueToServer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xhr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xhr.open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"post"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restURL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xhr.send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JSON.stringify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549E39"/>
                </a:solidFill>
                <a:ea typeface="+mj-ea"/>
                <a:cs typeface="+mj-cs"/>
              </a:rPr>
              <a:t>Components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6"/>
            <a:ext cx="8608214" cy="2487898"/>
          </a:xfrm>
        </p:spPr>
        <p:txBody>
          <a:bodyPr>
            <a:normAutofit/>
          </a:bodyPr>
          <a:lstStyle/>
          <a:p>
            <a:r>
              <a:rPr lang="en-US" dirty="0"/>
              <a:t>Software components often take the form of objects (not classes) or collections of objects (from object-oriented programming), in some binary or textual form, adhering to some interface description language (IDL) so that the component may exist autonomously from other components in a </a:t>
            </a:r>
            <a:r>
              <a:rPr lang="en-US" dirty="0" smtClean="0"/>
              <a:t>computer</a:t>
            </a:r>
            <a:r>
              <a:rPr lang="en-US" dirty="0"/>
              <a:t> </a:t>
            </a:r>
            <a:r>
              <a:rPr lang="en-US" dirty="0" smtClean="0"/>
              <a:t>[1]</a:t>
            </a:r>
          </a:p>
          <a:p>
            <a:r>
              <a:rPr lang="en-US" dirty="0"/>
              <a:t>Web Components is a suite of different technologies allowing you to create reusable custom elements — with their functionality encapsulated away from the rest of your code — and utilize them in your web </a:t>
            </a:r>
            <a:r>
              <a:rPr lang="en-US" dirty="0" smtClean="0"/>
              <a:t>apps [2]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8416" y="5476650"/>
            <a:ext cx="8341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en.wikipedia.org/wiki/Component-based_software_engineering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2]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developer.mozilla.org/en-US/docs/Web/Web_Components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2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0706" y="3718679"/>
            <a:ext cx="8136682" cy="3039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74" y="288305"/>
            <a:ext cx="3418308" cy="33437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7943" y="3718679"/>
            <a:ext cx="88671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.circle{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inline-block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#f0f0f0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transition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0.5s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radial-gradient(circle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70%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20%,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fff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#333)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2784" y="288305"/>
            <a:ext cx="4463143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="row"&gt;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="circle"&gt;&lt;/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="circle"&gt;&lt;/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="circle"&gt;&lt;/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="row"&gt;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="circle"&gt;&lt;/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="circle"&gt;&lt;/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="circle"&gt;&lt;/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="row"&gt;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="circle"&gt;&lt;/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="circle"&gt;&lt;/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="circle"&gt;&lt;/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32784" y="288305"/>
            <a:ext cx="4570833" cy="4247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82" y="1650574"/>
            <a:ext cx="3418308" cy="33437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11486" y="1258689"/>
            <a:ext cx="4463143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1486" y="1258689"/>
            <a:ext cx="4570833" cy="4247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11486" y="1258689"/>
            <a:ext cx="4570833" cy="4247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76" y="1560391"/>
            <a:ext cx="3495618" cy="34645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11486" y="125868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="red"/&gt;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Vue.js do for us?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5348" y="2743200"/>
            <a:ext cx="5131836" cy="1138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76" y="1560391"/>
            <a:ext cx="3495618" cy="346457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25348" y="28310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circles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="['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red','red','grey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']"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circles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="['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red','green','red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']"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circles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="['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red','red','green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']"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260" y="529659"/>
            <a:ext cx="3704472" cy="4550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1" y="547254"/>
            <a:ext cx="4992458" cy="4532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5664" y="5313081"/>
            <a:ext cx="831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authors of computer programming books wrote arithmetic textbooks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77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 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://vuejs.org/v2/guide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Forum - </a:t>
            </a:r>
            <a:r>
              <a:rPr lang="en-US" dirty="0">
                <a:hlinkClick r:id="rId3"/>
              </a:rPr>
              <a:t>https://forum.vuejs.org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GitHub -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github.com/vuejs/vue</a:t>
            </a:r>
            <a:endParaRPr lang="en-US" dirty="0" smtClean="0"/>
          </a:p>
          <a:p>
            <a:r>
              <a:rPr lang="en-US" dirty="0"/>
              <a:t>Stack Overflow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stackoverflow.com/questions/tagged/vue.js</a:t>
            </a:r>
            <a:endParaRPr lang="en-US" dirty="0" smtClean="0"/>
          </a:p>
          <a:p>
            <a:r>
              <a:rPr lang="en-US" dirty="0" err="1" smtClean="0"/>
              <a:t>Reddit</a:t>
            </a:r>
            <a:r>
              <a:rPr lang="en-US" dirty="0" smtClean="0"/>
              <a:t> – </a:t>
            </a:r>
            <a:r>
              <a:rPr lang="en-US" dirty="0" smtClean="0">
                <a:hlinkClick r:id="rId6"/>
              </a:rPr>
              <a:t>https://reddit.com/r/vuejs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released February 2014</a:t>
            </a:r>
          </a:p>
          <a:p>
            <a:r>
              <a:rPr lang="en-US" dirty="0" smtClean="0"/>
              <a:t>1.0 in October 2015</a:t>
            </a:r>
          </a:p>
          <a:p>
            <a:r>
              <a:rPr lang="en-US" dirty="0" smtClean="0"/>
              <a:t>2.0 in August 2016</a:t>
            </a:r>
          </a:p>
          <a:p>
            <a:r>
              <a:rPr lang="en-US" dirty="0" smtClean="0"/>
              <a:t>Authored by Evan You</a:t>
            </a:r>
          </a:p>
          <a:p>
            <a:r>
              <a:rPr lang="en-US" dirty="0" smtClean="0"/>
              <a:t>Compared with Angular, Ember, React</a:t>
            </a:r>
          </a:p>
        </p:txBody>
      </p:sp>
    </p:spTree>
    <p:extLst>
      <p:ext uri="{BB962C8B-B14F-4D97-AF65-F5344CB8AC3E}">
        <p14:creationId xmlns:p14="http://schemas.microsoft.com/office/powerpoint/2010/main" val="328971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Templating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5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741" y="2839916"/>
            <a:ext cx="5195928" cy="922601"/>
          </a:xfrm>
        </p:spPr>
        <p:txBody>
          <a:bodyPr>
            <a:noAutofit/>
          </a:bodyPr>
          <a:lstStyle/>
          <a:p>
            <a:r>
              <a:rPr lang="en-US" sz="6000" dirty="0" smtClean="0"/>
              <a:t>Templating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7850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549E39"/>
                </a:solidFill>
                <a:ea typeface="+mj-ea"/>
                <a:cs typeface="+mj-cs"/>
              </a:rPr>
              <a:t>Templating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6"/>
            <a:ext cx="8608214" cy="2487898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templating</a:t>
            </a:r>
            <a:r>
              <a:rPr lang="en-US" dirty="0"/>
              <a:t> refers to the client side data binding method implemented with the JavaScript </a:t>
            </a:r>
            <a:r>
              <a:rPr lang="en-US" dirty="0" smtClean="0"/>
              <a:t>language</a:t>
            </a:r>
            <a:r>
              <a:rPr lang="en-US" dirty="0"/>
              <a:t> </a:t>
            </a:r>
            <a:r>
              <a:rPr lang="en-US" dirty="0" smtClean="0"/>
              <a:t>[1]</a:t>
            </a:r>
          </a:p>
          <a:p>
            <a:r>
              <a:rPr lang="en-US" dirty="0" err="1"/>
              <a:t>Templating</a:t>
            </a:r>
            <a:r>
              <a:rPr lang="en-US" dirty="0"/>
              <a:t>, and in particular web </a:t>
            </a:r>
            <a:r>
              <a:rPr lang="en-US" dirty="0" err="1"/>
              <a:t>templating</a:t>
            </a:r>
            <a:r>
              <a:rPr lang="en-US" dirty="0"/>
              <a:t> is a way to represent data in different </a:t>
            </a:r>
            <a:r>
              <a:rPr lang="en-US" dirty="0" smtClean="0"/>
              <a:t>forms [2]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This is so new… so revolutionary… so unfamiliar..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8416" y="5476650"/>
            <a:ext cx="8341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en.wikipedia.org/wiki/JavaScript_templating</a:t>
            </a:r>
            <a:endParaRPr lang="en-US" dirty="0"/>
          </a:p>
          <a:p>
            <a:r>
              <a:rPr lang="en-US" dirty="0" smtClean="0"/>
              <a:t>[2</a:t>
            </a:r>
            <a:r>
              <a:rPr lang="en-US" dirty="0"/>
              <a:t>]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wiki.python.org/moin/Templating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682" y="5999583"/>
            <a:ext cx="8596668" cy="701897"/>
          </a:xfrm>
        </p:spPr>
        <p:txBody>
          <a:bodyPr/>
          <a:lstStyle/>
          <a:p>
            <a:r>
              <a:rPr lang="en-US" dirty="0" smtClean="0"/>
              <a:t>This is not new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2" y="620485"/>
            <a:ext cx="8062550" cy="5160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5752" y="620485"/>
            <a:ext cx="6795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see here that you’re injecting 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into markup language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629" y="5134186"/>
            <a:ext cx="7351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Kinda</a:t>
            </a:r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old school.  Don’t you think?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59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9425" y="2939416"/>
            <a:ext cx="220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="list"&gt;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5595495" y="1986260"/>
            <a:ext cx="120523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HTML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394718" y="2160589"/>
            <a:ext cx="3862873" cy="2883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694"/>
          </a:xfrm>
        </p:spPr>
        <p:txBody>
          <a:bodyPr/>
          <a:lstStyle/>
          <a:p>
            <a:r>
              <a:rPr lang="en-US" dirty="0" smtClean="0"/>
              <a:t>Server-Side </a:t>
            </a:r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1278294"/>
            <a:ext cx="4185623" cy="576262"/>
          </a:xfrm>
        </p:spPr>
        <p:txBody>
          <a:bodyPr/>
          <a:lstStyle/>
          <a:p>
            <a:r>
              <a:rPr lang="en-US" dirty="0" smtClean="0"/>
              <a:t>Classic ASP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1278294"/>
            <a:ext cx="4185618" cy="576262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88384" y="2189031"/>
            <a:ext cx="22051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="list"&gt;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5746" y="2189031"/>
            <a:ext cx="3980230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="list"&gt;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&lt;%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= 1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5 %&gt;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	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&lt;%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%&gt;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&lt;%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Next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%&gt;</a:t>
            </a:r>
            <a:endParaRPr lang="en-US" sz="24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Malgun Gothic" panose="020B0503020000020004" pitchFamily="34" charset="-127"/>
                <a:cs typeface="Consolas" panose="020B0609020204030204" pitchFamily="49" charset="0"/>
              </a:rPr>
              <a:t>&gt;</a:t>
            </a:r>
            <a:endParaRPr lang="en-US" sz="24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5746" y="1408922"/>
            <a:ext cx="3905585" cy="3051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61369" y="1408922"/>
            <a:ext cx="4235978" cy="3051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476</TotalTime>
  <Words>841</Words>
  <Application>Microsoft Office PowerPoint</Application>
  <PresentationFormat>Widescreen</PresentationFormat>
  <Paragraphs>214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Malgun Gothic</vt:lpstr>
      <vt:lpstr>Arial</vt:lpstr>
      <vt:lpstr>Calibri</vt:lpstr>
      <vt:lpstr>Consolas</vt:lpstr>
      <vt:lpstr>Times New Roman</vt:lpstr>
      <vt:lpstr>Trebuchet MS</vt:lpstr>
      <vt:lpstr>Wingdings 3</vt:lpstr>
      <vt:lpstr>Facet</vt:lpstr>
      <vt:lpstr>Vue.js</vt:lpstr>
      <vt:lpstr>What does Vue.js do for us?</vt:lpstr>
      <vt:lpstr>Background</vt:lpstr>
      <vt:lpstr>On Deck</vt:lpstr>
      <vt:lpstr>Templating</vt:lpstr>
      <vt:lpstr>PowerPoint Presentation</vt:lpstr>
      <vt:lpstr>This is not new</vt:lpstr>
      <vt:lpstr>Example</vt:lpstr>
      <vt:lpstr>Server-Side Templating</vt:lpstr>
      <vt:lpstr>Scripting a List</vt:lpstr>
      <vt:lpstr>String Building</vt:lpstr>
      <vt:lpstr>Client-Side Templating</vt:lpstr>
      <vt:lpstr>Data Binding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Company>U.S. Department of Defense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HEADRICK, DENNIS R GS-12 USAF AETC AETC/CSS\SCSK</dc:creator>
  <cp:lastModifiedBy>Dennis Headrick</cp:lastModifiedBy>
  <cp:revision>59</cp:revision>
  <dcterms:created xsi:type="dcterms:W3CDTF">2018-04-02T12:25:10Z</dcterms:created>
  <dcterms:modified xsi:type="dcterms:W3CDTF">2018-04-03T02:00:01Z</dcterms:modified>
</cp:coreProperties>
</file>