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3FABD-7BAB-4E5A-8B54-DC720E3D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C573BF-60E4-4B32-AB25-D31BCD1B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DE57B-7C1C-4220-9025-D59EE6C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C6F46-AC14-4B90-838B-51122A67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F2C89-12F5-4BF5-BB98-B20C6C8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7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6E0AD-4D31-4C67-9128-FED7CD8C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011E5-C0E5-43E7-A19A-2F15C42C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C8719A-DA7E-438A-B095-5A98A42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8FD6B-B68E-4097-9BBC-407BDF9F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37348-71DC-4935-8EF2-F494C00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36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14EDCD-E7FC-4E1A-A417-CF85A50DA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BC1F39-2846-4A3D-9DBE-A4BA1EFBB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20EBA-679F-478B-9EE2-D269C4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CAD9F4-F27C-474D-A3E8-3FD691BE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6B366-261D-41A2-B86F-9B310E4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8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33CED-F6BB-41FA-A886-D68C9F57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9F43B4-1888-44A3-9BC8-5731F9D4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3F68E4-E56C-4ABF-B0A8-771C369F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EAE4F-E489-4E3F-AF96-8371D4AF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F40AC-DA75-49E5-9169-DE93621B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2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471F6-253F-4A19-AFCC-AF4BC34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85DFC-B7D3-4751-82CE-EFEFD89A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B77902-E351-49EC-8CF0-5338A91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A297D-57C8-41C4-8956-08875C17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36B5F-E4A0-4BC8-93F2-78A4C3A8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6E51E-3590-47BA-8986-068B467E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0538-6308-419C-92CD-F1A51DFED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2C38F2-E14B-4108-BCC3-33443246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A11E5-EDFC-4DF1-9B4E-FF21C335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10BC91-48A8-4F61-BAEC-6F10F4A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1A39B-410C-4837-9330-E6FEE076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77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F68AA-284E-49E8-99CD-0260C74D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666E5A-A884-42C9-98E6-8AD85FF0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EE1291-AA0F-40DF-AEEA-32E29B45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29B052-442C-4361-AF65-6EA6CA657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44FFE0-A1C3-47EE-B40B-BD001B5B6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6A074-A963-4DA7-BEAB-4205C016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FD0C71-3BD6-47FA-8245-861BA1C2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D8C634-5781-4E3C-ABAD-6A2CD6F7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9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7A22-0C3A-4A35-999C-5A19B63D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76AF02-F2A1-4C3E-87CF-B557006B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26192C-2AF3-4080-A6ED-4C2D37F7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8671A-2751-49D8-ADE0-3FBF6455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4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7F0F9-968A-45A7-ABF0-4C9EAEE7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DF542-2B2B-465C-A98D-043006E8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47F218-634F-4594-99D9-6B19A57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39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936A4-A0B6-4A39-9BA9-5426FFB9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2F9C9-BCBE-4574-AD3A-D1ABA7E3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380D0-94D4-4F0C-B74A-845E2FB1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D9BE46-2584-4BB5-9513-3186026D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F2C04C-A729-4F41-9A81-BE5CAF07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B0F16-6E9F-4986-93AD-20BC0808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2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5AF7-4C4A-4237-A99E-B3CEDEF4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D1F17F-AEE3-48E8-9576-7BF1F9F3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2BB011-EEDC-43C7-B32A-4D31A192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70FB4A-E922-4D48-BA21-D9F3B1D6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FB1DB9-8D59-45F3-A700-AB61E8A7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8841E-EA85-4A7B-9391-42010955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514DD2-B81E-4300-AD7F-8A017554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8159F-FA28-4888-8F49-215A2F99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72130-3878-4B9A-84E6-23384129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EE1-DE07-4E84-8E94-724BCA73CA92}" type="datetimeFigureOut">
              <a:rPr kumimoji="1" lang="ja-JP" altLang="en-US" smtClean="0"/>
              <a:t>2021/6/11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9CEDD-10B1-4AA6-B75C-172E8BAF9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90621-AA74-4939-A555-294F2B8DD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9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AB97-9DD5-4F17-BAE8-48751B6D9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ABC023</a:t>
            </a:r>
            <a:r>
              <a:rPr kumimoji="1" lang="ja-JP" altLang="en-US" dirty="0"/>
              <a:t>解説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F90B7D-0BF6-4068-9B83-98A86728A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ちょっと長文を読み解く練習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66166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1AA3F-E3E9-4DDE-BA7B-79252F67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C</a:t>
            </a:r>
            <a:r>
              <a:rPr kumimoji="1" lang="ja-JP" altLang="en-US" dirty="0"/>
              <a:t>　収集王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D91077-95DE-40AB-AA75-5C3CFFD90C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縦横足したら</a:t>
            </a:r>
            <a:r>
              <a:rPr lang="en-US" altLang="ja-JP" dirty="0"/>
              <a:t>3</a:t>
            </a:r>
            <a:r>
              <a:rPr lang="ja-JP" altLang="en-US" dirty="0"/>
              <a:t>個になる組合せは、</a:t>
            </a:r>
            <a:r>
              <a:rPr lang="en-US" altLang="ja-JP" dirty="0"/>
              <a:t>1+2+2</a:t>
            </a:r>
            <a:r>
              <a:rPr lang="ja-JP" altLang="en-US" dirty="0"/>
              <a:t>の</a:t>
            </a:r>
            <a:r>
              <a:rPr lang="en-US" altLang="ja-JP" dirty="0"/>
              <a:t>5</a:t>
            </a:r>
            <a:r>
              <a:rPr lang="ja-JP" altLang="en-US" dirty="0"/>
              <a:t>パターン。</a:t>
            </a:r>
            <a:endParaRPr lang="en-US" altLang="ja-JP" dirty="0"/>
          </a:p>
          <a:p>
            <a:r>
              <a:rPr lang="ja-JP" altLang="en-US" dirty="0"/>
              <a:t>右図で緑に塗った箇所が合計</a:t>
            </a:r>
            <a:r>
              <a:rPr lang="en-US" altLang="ja-JP" dirty="0"/>
              <a:t>3</a:t>
            </a:r>
            <a:r>
              <a:rPr lang="ja-JP" altLang="en-US" dirty="0"/>
              <a:t>になる箇所。</a:t>
            </a:r>
            <a:endParaRPr lang="en-US" altLang="ja-JP" dirty="0"/>
          </a:p>
          <a:p>
            <a:r>
              <a:rPr lang="ja-JP" altLang="en-US" dirty="0"/>
              <a:t>ただし、単純に足しているので、アメがある場所について重複して数えたり、数えていなかったりの誤差がある。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6B33E77B-93C7-4F6D-B659-ECA080F0250F}"/>
              </a:ext>
            </a:extLst>
          </p:cNvPr>
          <p:cNvGraphicFramePr>
            <a:graphicFrameLocks noGrp="1"/>
          </p:cNvGraphicFramePr>
          <p:nvPr/>
        </p:nvGraphicFramePr>
        <p:xfrm>
          <a:off x="6513718" y="1690688"/>
          <a:ext cx="20491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556">
                  <a:extLst>
                    <a:ext uri="{9D8B030D-6E8A-4147-A177-3AD203B41FA5}">
                      <a16:colId xmlns:a16="http://schemas.microsoft.com/office/drawing/2014/main" val="597314413"/>
                    </a:ext>
                  </a:extLst>
                </a:gridCol>
                <a:gridCol w="1024556">
                  <a:extLst>
                    <a:ext uri="{9D8B030D-6E8A-4147-A177-3AD203B41FA5}">
                      <a16:colId xmlns:a16="http://schemas.microsoft.com/office/drawing/2014/main" val="43661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0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58616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BC5037-5118-48AE-ADDA-8D74082EB70D}"/>
              </a:ext>
            </a:extLst>
          </p:cNvPr>
          <p:cNvGraphicFramePr>
            <a:graphicFrameLocks noGrp="1"/>
          </p:cNvGraphicFramePr>
          <p:nvPr/>
        </p:nvGraphicFramePr>
        <p:xfrm>
          <a:off x="9400495" y="1718761"/>
          <a:ext cx="20491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556">
                  <a:extLst>
                    <a:ext uri="{9D8B030D-6E8A-4147-A177-3AD203B41FA5}">
                      <a16:colId xmlns:a16="http://schemas.microsoft.com/office/drawing/2014/main" val="597314413"/>
                    </a:ext>
                  </a:extLst>
                </a:gridCol>
                <a:gridCol w="1024556">
                  <a:extLst>
                    <a:ext uri="{9D8B030D-6E8A-4147-A177-3AD203B41FA5}">
                      <a16:colId xmlns:a16="http://schemas.microsoft.com/office/drawing/2014/main" val="43661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3,4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1,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0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90508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9F64776-8D9D-4826-BF19-A2DC0ED11B7D}"/>
              </a:ext>
            </a:extLst>
          </p:cNvPr>
          <p:cNvCxnSpPr>
            <a:cxnSpLocks/>
          </p:cNvCxnSpPr>
          <p:nvPr/>
        </p:nvCxnSpPr>
        <p:spPr>
          <a:xfrm flipV="1">
            <a:off x="7871258" y="2616857"/>
            <a:ext cx="1558112" cy="354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5C47550-B1F2-492E-B11D-B12F50069675}"/>
              </a:ext>
            </a:extLst>
          </p:cNvPr>
          <p:cNvCxnSpPr>
            <a:cxnSpLocks/>
          </p:cNvCxnSpPr>
          <p:nvPr/>
        </p:nvCxnSpPr>
        <p:spPr>
          <a:xfrm>
            <a:off x="6928585" y="2123969"/>
            <a:ext cx="0" cy="947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8ADEDE0-AB55-434E-99ED-35C4971D1AAD}"/>
              </a:ext>
            </a:extLst>
          </p:cNvPr>
          <p:cNvCxnSpPr>
            <a:cxnSpLocks/>
          </p:cNvCxnSpPr>
          <p:nvPr/>
        </p:nvCxnSpPr>
        <p:spPr>
          <a:xfrm>
            <a:off x="7836256" y="2244789"/>
            <a:ext cx="1613434" cy="826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9952A06-2A8D-40E5-8236-9550093E47E1}"/>
              </a:ext>
            </a:extLst>
          </p:cNvPr>
          <p:cNvCxnSpPr>
            <a:cxnSpLocks/>
          </p:cNvCxnSpPr>
          <p:nvPr/>
        </p:nvCxnSpPr>
        <p:spPr>
          <a:xfrm>
            <a:off x="7881710" y="2616857"/>
            <a:ext cx="15476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C868E024-E6BB-4113-8253-DF6674E6E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472296"/>
              </p:ext>
            </p:extLst>
          </p:nvPr>
        </p:nvGraphicFramePr>
        <p:xfrm>
          <a:off x="6928585" y="3443325"/>
          <a:ext cx="3989096" cy="2948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637">
                  <a:extLst>
                    <a:ext uri="{9D8B030D-6E8A-4147-A177-3AD203B41FA5}">
                      <a16:colId xmlns:a16="http://schemas.microsoft.com/office/drawing/2014/main" val="642729247"/>
                    </a:ext>
                  </a:extLst>
                </a:gridCol>
                <a:gridCol w="498637">
                  <a:extLst>
                    <a:ext uri="{9D8B030D-6E8A-4147-A177-3AD203B41FA5}">
                      <a16:colId xmlns:a16="http://schemas.microsoft.com/office/drawing/2014/main" val="1279080887"/>
                    </a:ext>
                  </a:extLst>
                </a:gridCol>
                <a:gridCol w="498637">
                  <a:extLst>
                    <a:ext uri="{9D8B030D-6E8A-4147-A177-3AD203B41FA5}">
                      <a16:colId xmlns:a16="http://schemas.microsoft.com/office/drawing/2014/main" val="2435219641"/>
                    </a:ext>
                  </a:extLst>
                </a:gridCol>
                <a:gridCol w="498637">
                  <a:extLst>
                    <a:ext uri="{9D8B030D-6E8A-4147-A177-3AD203B41FA5}">
                      <a16:colId xmlns:a16="http://schemas.microsoft.com/office/drawing/2014/main" val="597995324"/>
                    </a:ext>
                  </a:extLst>
                </a:gridCol>
                <a:gridCol w="498637">
                  <a:extLst>
                    <a:ext uri="{9D8B030D-6E8A-4147-A177-3AD203B41FA5}">
                      <a16:colId xmlns:a16="http://schemas.microsoft.com/office/drawing/2014/main" val="927604640"/>
                    </a:ext>
                  </a:extLst>
                </a:gridCol>
                <a:gridCol w="498637">
                  <a:extLst>
                    <a:ext uri="{9D8B030D-6E8A-4147-A177-3AD203B41FA5}">
                      <a16:colId xmlns:a16="http://schemas.microsoft.com/office/drawing/2014/main" val="4095962700"/>
                    </a:ext>
                  </a:extLst>
                </a:gridCol>
                <a:gridCol w="498637">
                  <a:extLst>
                    <a:ext uri="{9D8B030D-6E8A-4147-A177-3AD203B41FA5}">
                      <a16:colId xmlns:a16="http://schemas.microsoft.com/office/drawing/2014/main" val="2746192341"/>
                    </a:ext>
                  </a:extLst>
                </a:gridCol>
                <a:gridCol w="498637">
                  <a:extLst>
                    <a:ext uri="{9D8B030D-6E8A-4147-A177-3AD203B41FA5}">
                      <a16:colId xmlns:a16="http://schemas.microsoft.com/office/drawing/2014/main" val="2775267548"/>
                    </a:ext>
                  </a:extLst>
                </a:gridCol>
              </a:tblGrid>
              <a:tr h="49135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13912"/>
                  </a:ext>
                </a:extLst>
              </a:tr>
              <a:tr h="491354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5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89514"/>
                  </a:ext>
                </a:extLst>
              </a:tr>
              <a:tr h="4913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57808"/>
                  </a:ext>
                </a:extLst>
              </a:tr>
              <a:tr h="491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698020"/>
                  </a:ext>
                </a:extLst>
              </a:tr>
              <a:tr h="491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5018"/>
                  </a:ext>
                </a:extLst>
              </a:tr>
              <a:tr h="491354">
                <a:tc gridSpan="2"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819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083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41AA3F-E3E9-4DDE-BA7B-79252F67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C</a:t>
            </a:r>
            <a:r>
              <a:rPr kumimoji="1" lang="ja-JP" altLang="en-US" dirty="0"/>
              <a:t>　収集王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D91077-95DE-40AB-AA75-5C3CFFD90C7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ja-JP" altLang="en-US" dirty="0"/>
              <a:t>アメのある場所を全チェック</a:t>
            </a:r>
            <a:endParaRPr lang="en-US" altLang="ja-JP" dirty="0"/>
          </a:p>
          <a:p>
            <a:pPr lvl="1"/>
            <a:r>
              <a:rPr lang="ja-JP" altLang="en-US" dirty="0"/>
              <a:t>赤く塗った箇所はアメがあって縦</a:t>
            </a:r>
            <a:r>
              <a:rPr lang="en-US" altLang="ja-JP" dirty="0"/>
              <a:t>+</a:t>
            </a:r>
            <a:r>
              <a:rPr lang="ja-JP" altLang="en-US" dirty="0"/>
              <a:t>横</a:t>
            </a:r>
            <a:r>
              <a:rPr lang="en-US" altLang="ja-JP" dirty="0"/>
              <a:t>3</a:t>
            </a:r>
            <a:r>
              <a:rPr lang="ja-JP" altLang="en-US" dirty="0"/>
              <a:t>個</a:t>
            </a:r>
            <a:endParaRPr lang="en-US" altLang="ja-JP" dirty="0"/>
          </a:p>
          <a:p>
            <a:pPr lvl="2"/>
            <a:r>
              <a:rPr kumimoji="1" lang="ja-JP" altLang="en-US" dirty="0"/>
              <a:t>ということはホントは数えるべきではないので合計から引く</a:t>
            </a:r>
            <a:endParaRPr kumimoji="1" lang="en-US" altLang="ja-JP" dirty="0"/>
          </a:p>
          <a:p>
            <a:pPr lvl="1"/>
            <a:r>
              <a:rPr lang="ja-JP" altLang="en-US" dirty="0"/>
              <a:t>青く塗った箇所はアメがあって縦</a:t>
            </a:r>
            <a:r>
              <a:rPr lang="en-US" altLang="ja-JP" dirty="0"/>
              <a:t>+</a:t>
            </a:r>
            <a:r>
              <a:rPr lang="ja-JP" altLang="en-US" dirty="0"/>
              <a:t>横</a:t>
            </a:r>
            <a:r>
              <a:rPr lang="en-US" altLang="ja-JP" dirty="0"/>
              <a:t>4</a:t>
            </a:r>
            <a:r>
              <a:rPr lang="ja-JP" altLang="en-US" dirty="0"/>
              <a:t>個</a:t>
            </a:r>
            <a:endParaRPr lang="en-US" altLang="ja-JP" dirty="0"/>
          </a:p>
          <a:p>
            <a:pPr lvl="2"/>
            <a:r>
              <a:rPr kumimoji="1" lang="ja-JP" altLang="en-US" dirty="0"/>
              <a:t>ということはホントは数えるべきなのに含まれていないので足す。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FFD6F0BC-892B-438B-A653-2D21795283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175379"/>
              </p:ext>
            </p:extLst>
          </p:nvPr>
        </p:nvGraphicFramePr>
        <p:xfrm>
          <a:off x="6493466" y="1690688"/>
          <a:ext cx="4994724" cy="45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532">
                  <a:extLst>
                    <a:ext uri="{9D8B030D-6E8A-4147-A177-3AD203B41FA5}">
                      <a16:colId xmlns:a16="http://schemas.microsoft.com/office/drawing/2014/main" val="642729247"/>
                    </a:ext>
                  </a:extLst>
                </a:gridCol>
                <a:gridCol w="713532">
                  <a:extLst>
                    <a:ext uri="{9D8B030D-6E8A-4147-A177-3AD203B41FA5}">
                      <a16:colId xmlns:a16="http://schemas.microsoft.com/office/drawing/2014/main" val="1279080887"/>
                    </a:ext>
                  </a:extLst>
                </a:gridCol>
                <a:gridCol w="713532">
                  <a:extLst>
                    <a:ext uri="{9D8B030D-6E8A-4147-A177-3AD203B41FA5}">
                      <a16:colId xmlns:a16="http://schemas.microsoft.com/office/drawing/2014/main" val="2435219641"/>
                    </a:ext>
                  </a:extLst>
                </a:gridCol>
                <a:gridCol w="713532">
                  <a:extLst>
                    <a:ext uri="{9D8B030D-6E8A-4147-A177-3AD203B41FA5}">
                      <a16:colId xmlns:a16="http://schemas.microsoft.com/office/drawing/2014/main" val="597995324"/>
                    </a:ext>
                  </a:extLst>
                </a:gridCol>
                <a:gridCol w="713532">
                  <a:extLst>
                    <a:ext uri="{9D8B030D-6E8A-4147-A177-3AD203B41FA5}">
                      <a16:colId xmlns:a16="http://schemas.microsoft.com/office/drawing/2014/main" val="927604640"/>
                    </a:ext>
                  </a:extLst>
                </a:gridCol>
                <a:gridCol w="713532">
                  <a:extLst>
                    <a:ext uri="{9D8B030D-6E8A-4147-A177-3AD203B41FA5}">
                      <a16:colId xmlns:a16="http://schemas.microsoft.com/office/drawing/2014/main" val="4095962700"/>
                    </a:ext>
                  </a:extLst>
                </a:gridCol>
                <a:gridCol w="713532">
                  <a:extLst>
                    <a:ext uri="{9D8B030D-6E8A-4147-A177-3AD203B41FA5}">
                      <a16:colId xmlns:a16="http://schemas.microsoft.com/office/drawing/2014/main" val="2746192341"/>
                    </a:ext>
                  </a:extLst>
                </a:gridCol>
              </a:tblGrid>
              <a:tr h="91375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3912"/>
                  </a:ext>
                </a:extLst>
              </a:tr>
              <a:tr h="913759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5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89514"/>
                  </a:ext>
                </a:extLst>
              </a:tr>
              <a:tr h="9137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</a:p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2+1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457808"/>
                  </a:ext>
                </a:extLst>
              </a:tr>
              <a:tr h="91375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</a:p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2+1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</a:p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2+2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698020"/>
                  </a:ext>
                </a:extLst>
              </a:tr>
              <a:tr h="91375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</a:p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2+2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</a:p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2+2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170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D241E0-905E-4822-90CE-650B4721C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C</a:t>
            </a:r>
            <a:r>
              <a:rPr kumimoji="1" lang="ja-JP" altLang="en-US" dirty="0"/>
              <a:t>　収集王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8E3641-04A3-45AB-8D14-493337EF6E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まとめると</a:t>
            </a:r>
            <a:endParaRPr kumimoji="1" lang="en-US" altLang="ja-JP" dirty="0"/>
          </a:p>
          <a:p>
            <a:r>
              <a:rPr kumimoji="1" lang="ja-JP" altLang="en-US" dirty="0"/>
              <a:t>単純に縦横足した場合の合計が</a:t>
            </a:r>
            <a:r>
              <a:rPr kumimoji="1" lang="en-US" altLang="ja-JP" dirty="0"/>
              <a:t>4</a:t>
            </a:r>
            <a:r>
              <a:rPr kumimoji="1" lang="ja-JP" altLang="en-US" dirty="0"/>
              <a:t>パターン</a:t>
            </a:r>
            <a:r>
              <a:rPr kumimoji="1" lang="en-US" altLang="ja-JP" dirty="0"/>
              <a:t>(</a:t>
            </a:r>
            <a:r>
              <a:rPr kumimoji="1" lang="ja-JP" altLang="en-US" dirty="0"/>
              <a:t>緑）</a:t>
            </a:r>
            <a:endParaRPr kumimoji="1" lang="en-US" altLang="ja-JP" dirty="0"/>
          </a:p>
          <a:p>
            <a:r>
              <a:rPr lang="ja-JP" altLang="en-US" dirty="0"/>
              <a:t>アメがあって縦横足したら</a:t>
            </a:r>
            <a:r>
              <a:rPr lang="en-US" altLang="ja-JP" dirty="0"/>
              <a:t>3</a:t>
            </a:r>
            <a:r>
              <a:rPr lang="ja-JP" altLang="en-US" dirty="0"/>
              <a:t>になるのは間違って足したので </a:t>
            </a:r>
            <a:r>
              <a:rPr lang="en-US" altLang="ja-JP" dirty="0"/>
              <a:t>-2(</a:t>
            </a:r>
            <a:r>
              <a:rPr lang="ja-JP" altLang="en-US" dirty="0"/>
              <a:t>緑→赤</a:t>
            </a:r>
            <a:r>
              <a:rPr lang="en-US" altLang="ja-JP" dirty="0"/>
              <a:t>)</a:t>
            </a:r>
          </a:p>
          <a:p>
            <a:r>
              <a:rPr kumimoji="1" lang="ja-JP" altLang="en-US" dirty="0"/>
              <a:t>アメがあって縦横足したら</a:t>
            </a:r>
            <a:r>
              <a:rPr kumimoji="1" lang="en-US" altLang="ja-JP" dirty="0"/>
              <a:t>4</a:t>
            </a:r>
            <a:r>
              <a:rPr kumimoji="1" lang="ja-JP" altLang="en-US" dirty="0"/>
              <a:t>になるのは間違って足していなかったので</a:t>
            </a:r>
            <a:r>
              <a:rPr kumimoji="1" lang="en-US" altLang="ja-JP" dirty="0"/>
              <a:t>+3(</a:t>
            </a:r>
            <a:r>
              <a:rPr lang="ja-JP" altLang="en-US" dirty="0"/>
              <a:t>青</a:t>
            </a:r>
            <a:r>
              <a:rPr lang="en-US" altLang="ja-JP" dirty="0"/>
              <a:t>)</a:t>
            </a:r>
            <a:endParaRPr kumimoji="1" lang="en-US" altLang="ja-JP" dirty="0"/>
          </a:p>
          <a:p>
            <a:r>
              <a:rPr lang="en-US" altLang="ja-JP" dirty="0"/>
              <a:t>4-2+3=5</a:t>
            </a:r>
            <a:r>
              <a:rPr lang="ja-JP" altLang="en-US" dirty="0"/>
              <a:t>パターン</a:t>
            </a:r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B57CFB0D-9056-49D4-970A-7E7664208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318035"/>
              </p:ext>
            </p:extLst>
          </p:nvPr>
        </p:nvGraphicFramePr>
        <p:xfrm>
          <a:off x="6493466" y="1690688"/>
          <a:ext cx="4994724" cy="456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3532">
                  <a:extLst>
                    <a:ext uri="{9D8B030D-6E8A-4147-A177-3AD203B41FA5}">
                      <a16:colId xmlns:a16="http://schemas.microsoft.com/office/drawing/2014/main" val="642729247"/>
                    </a:ext>
                  </a:extLst>
                </a:gridCol>
                <a:gridCol w="713532">
                  <a:extLst>
                    <a:ext uri="{9D8B030D-6E8A-4147-A177-3AD203B41FA5}">
                      <a16:colId xmlns:a16="http://schemas.microsoft.com/office/drawing/2014/main" val="1279080887"/>
                    </a:ext>
                  </a:extLst>
                </a:gridCol>
                <a:gridCol w="713532">
                  <a:extLst>
                    <a:ext uri="{9D8B030D-6E8A-4147-A177-3AD203B41FA5}">
                      <a16:colId xmlns:a16="http://schemas.microsoft.com/office/drawing/2014/main" val="2435219641"/>
                    </a:ext>
                  </a:extLst>
                </a:gridCol>
                <a:gridCol w="713532">
                  <a:extLst>
                    <a:ext uri="{9D8B030D-6E8A-4147-A177-3AD203B41FA5}">
                      <a16:colId xmlns:a16="http://schemas.microsoft.com/office/drawing/2014/main" val="597995324"/>
                    </a:ext>
                  </a:extLst>
                </a:gridCol>
                <a:gridCol w="713532">
                  <a:extLst>
                    <a:ext uri="{9D8B030D-6E8A-4147-A177-3AD203B41FA5}">
                      <a16:colId xmlns:a16="http://schemas.microsoft.com/office/drawing/2014/main" val="927604640"/>
                    </a:ext>
                  </a:extLst>
                </a:gridCol>
                <a:gridCol w="713532">
                  <a:extLst>
                    <a:ext uri="{9D8B030D-6E8A-4147-A177-3AD203B41FA5}">
                      <a16:colId xmlns:a16="http://schemas.microsoft.com/office/drawing/2014/main" val="4095962700"/>
                    </a:ext>
                  </a:extLst>
                </a:gridCol>
                <a:gridCol w="713532">
                  <a:extLst>
                    <a:ext uri="{9D8B030D-6E8A-4147-A177-3AD203B41FA5}">
                      <a16:colId xmlns:a16="http://schemas.microsoft.com/office/drawing/2014/main" val="2746192341"/>
                    </a:ext>
                  </a:extLst>
                </a:gridCol>
              </a:tblGrid>
              <a:tr h="913759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3912"/>
                  </a:ext>
                </a:extLst>
              </a:tr>
              <a:tr h="913759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5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89514"/>
                  </a:ext>
                </a:extLst>
              </a:tr>
              <a:tr h="913759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1+1</a:t>
                      </a:r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</a:p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2+1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 flip="none" rotWithShape="1">
                      <a:gsLst>
                        <a:gs pos="0">
                          <a:srgbClr val="00B050"/>
                        </a:gs>
                        <a:gs pos="100000">
                          <a:srgbClr val="FF0000"/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1+0</a:t>
                      </a:r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1+0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1+2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57808"/>
                  </a:ext>
                </a:extLst>
              </a:tr>
              <a:tr h="91375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</a:p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2+1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00B050"/>
                        </a:gs>
                        <a:gs pos="100000">
                          <a:srgbClr val="FF0000"/>
                        </a:gs>
                      </a:gsLst>
                      <a:lin ang="108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2+2</a:t>
                      </a:r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2+0</a:t>
                      </a:r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2+0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</a:p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2+2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698020"/>
                  </a:ext>
                </a:extLst>
              </a:tr>
              <a:tr h="91375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2+1</a:t>
                      </a:r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</a:p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2+2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2+0</a:t>
                      </a:r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2+0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</a:p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2+2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5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674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CD879B-090E-435B-AE01-5C5D1256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</a:t>
            </a:r>
            <a:r>
              <a:rPr lang="en-US" altLang="ja-JP" dirty="0"/>
              <a:t>C</a:t>
            </a:r>
            <a:r>
              <a:rPr lang="ja-JP" altLang="en-US" dirty="0"/>
              <a:t>　収集王</a:t>
            </a:r>
            <a:endParaRPr kumimoji="1" lang="ja-JP" altLang="en-US" dirty="0"/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1E3BBD-8D73-4AA7-9ED0-6F6ABF0DBF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56616" cy="4351338"/>
          </a:xfrm>
        </p:spPr>
        <p:txBody>
          <a:bodyPr>
            <a:normAutofit fontScale="77500" lnSpcReduction="20000"/>
          </a:bodyPr>
          <a:lstStyle/>
          <a:p>
            <a:r>
              <a:rPr lang="ja-JP" altLang="en-US" dirty="0"/>
              <a:t>これをプログラムに落とすと</a:t>
            </a:r>
            <a:r>
              <a:rPr lang="en-US" altLang="ja-JP" dirty="0"/>
              <a:t>…</a:t>
            </a:r>
          </a:p>
          <a:p>
            <a:r>
              <a:rPr lang="ja-JP" altLang="en-US" dirty="0"/>
              <a:t>入力を以下のリストに落とし込んでいく。</a:t>
            </a:r>
            <a:endParaRPr lang="en-US" altLang="ja-JP" dirty="0"/>
          </a:p>
          <a:p>
            <a:pPr lvl="1"/>
            <a:r>
              <a:rPr lang="ja-JP" altLang="en-US" dirty="0"/>
              <a:t>アメ座標リスト</a:t>
            </a:r>
            <a:endParaRPr lang="en-US" altLang="ja-JP" dirty="0"/>
          </a:p>
          <a:p>
            <a:pPr lvl="1"/>
            <a:r>
              <a:rPr lang="ja-JP" altLang="en-US" dirty="0"/>
              <a:t>縦合計リスト</a:t>
            </a:r>
            <a:endParaRPr lang="en-US" altLang="ja-JP" dirty="0"/>
          </a:p>
          <a:p>
            <a:pPr lvl="1"/>
            <a:r>
              <a:rPr lang="ja-JP" altLang="en-US" dirty="0"/>
              <a:t>横合計リスト</a:t>
            </a:r>
            <a:endParaRPr lang="en-US" altLang="ja-JP" dirty="0"/>
          </a:p>
          <a:p>
            <a:r>
              <a:rPr lang="ja-JP" altLang="en-US" dirty="0"/>
              <a:t>横合計リストを合計値をキーにした連想配列の横合計マップに変換</a:t>
            </a:r>
            <a:endParaRPr lang="en-US" altLang="ja-JP" dirty="0"/>
          </a:p>
          <a:p>
            <a:r>
              <a:rPr lang="ja-JP" altLang="en-US" dirty="0"/>
              <a:t>縦合計リストのそれぞれに対して、目標値－縦合計をキーに横合計マップを検索して、件数を足していく。</a:t>
            </a:r>
            <a:endParaRPr lang="en-US" altLang="ja-JP" dirty="0"/>
          </a:p>
          <a:p>
            <a:r>
              <a:rPr lang="ja-JP" altLang="en-US" dirty="0"/>
              <a:t>全アメリストに対して、縦横足して判定</a:t>
            </a:r>
            <a:endParaRPr lang="en-US" altLang="ja-JP" dirty="0"/>
          </a:p>
          <a:p>
            <a:pPr lvl="1"/>
            <a:r>
              <a:rPr lang="ja-JP" altLang="en-US" dirty="0"/>
              <a:t>規定値＋１なら、先の件数に含まれていないので加算</a:t>
            </a:r>
            <a:endParaRPr lang="en-US" altLang="ja-JP" dirty="0"/>
          </a:p>
          <a:p>
            <a:pPr lvl="1"/>
            <a:r>
              <a:rPr lang="ja-JP" altLang="en-US" dirty="0"/>
              <a:t>規定値と同一なら二重カウントしてしまってるので減算</a:t>
            </a:r>
          </a:p>
        </p:txBody>
      </p:sp>
      <p:graphicFrame>
        <p:nvGraphicFramePr>
          <p:cNvPr id="8" name="表 5">
            <a:extLst>
              <a:ext uri="{FF2B5EF4-FFF2-40B4-BE49-F238E27FC236}">
                <a16:creationId xmlns:a16="http://schemas.microsoft.com/office/drawing/2014/main" id="{43D21FC3-67DE-4F8A-9BAA-D8CBE3FA8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042479"/>
              </p:ext>
            </p:extLst>
          </p:nvPr>
        </p:nvGraphicFramePr>
        <p:xfrm>
          <a:off x="10143905" y="1376119"/>
          <a:ext cx="15982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104">
                  <a:extLst>
                    <a:ext uri="{9D8B030D-6E8A-4147-A177-3AD203B41FA5}">
                      <a16:colId xmlns:a16="http://schemas.microsoft.com/office/drawing/2014/main" val="597314413"/>
                    </a:ext>
                  </a:extLst>
                </a:gridCol>
                <a:gridCol w="799104">
                  <a:extLst>
                    <a:ext uri="{9D8B030D-6E8A-4147-A177-3AD203B41FA5}">
                      <a16:colId xmlns:a16="http://schemas.microsoft.com/office/drawing/2014/main" val="43661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0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58616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250CE5E3-B34A-4D00-AB58-AB468A7C7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6607624"/>
              </p:ext>
            </p:extLst>
          </p:nvPr>
        </p:nvGraphicFramePr>
        <p:xfrm>
          <a:off x="8339995" y="1376119"/>
          <a:ext cx="15982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104">
                  <a:extLst>
                    <a:ext uri="{9D8B030D-6E8A-4147-A177-3AD203B41FA5}">
                      <a16:colId xmlns:a16="http://schemas.microsoft.com/office/drawing/2014/main" val="597314413"/>
                    </a:ext>
                  </a:extLst>
                </a:gridCol>
                <a:gridCol w="799104">
                  <a:extLst>
                    <a:ext uri="{9D8B030D-6E8A-4147-A177-3AD203B41FA5}">
                      <a16:colId xmlns:a16="http://schemas.microsoft.com/office/drawing/2014/main" val="43661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3,4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1,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0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90508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C661CF02-1AD9-48FA-BEC7-554123D28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868278"/>
              </p:ext>
            </p:extLst>
          </p:nvPr>
        </p:nvGraphicFramePr>
        <p:xfrm>
          <a:off x="6540798" y="3707577"/>
          <a:ext cx="3989097" cy="2456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871">
                  <a:extLst>
                    <a:ext uri="{9D8B030D-6E8A-4147-A177-3AD203B41FA5}">
                      <a16:colId xmlns:a16="http://schemas.microsoft.com/office/drawing/2014/main" val="642729247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1279080887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2435219641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597995324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927604640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4095962700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2746192341"/>
                    </a:ext>
                  </a:extLst>
                </a:gridCol>
              </a:tblGrid>
              <a:tr h="49135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3912"/>
                  </a:ext>
                </a:extLst>
              </a:tr>
              <a:tr h="491354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5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89514"/>
                  </a:ext>
                </a:extLst>
              </a:tr>
              <a:tr h="4913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457808"/>
                  </a:ext>
                </a:extLst>
              </a:tr>
              <a:tr h="491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698020"/>
                  </a:ext>
                </a:extLst>
              </a:tr>
              <a:tr h="491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5018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85AA8304-EE1B-49D3-B50A-B989EF60BF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151851"/>
              </p:ext>
            </p:extLst>
          </p:nvPr>
        </p:nvGraphicFramePr>
        <p:xfrm>
          <a:off x="6536085" y="1357458"/>
          <a:ext cx="159820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9104">
                  <a:extLst>
                    <a:ext uri="{9D8B030D-6E8A-4147-A177-3AD203B41FA5}">
                      <a16:colId xmlns:a16="http://schemas.microsoft.com/office/drawing/2014/main" val="597314413"/>
                    </a:ext>
                  </a:extLst>
                </a:gridCol>
                <a:gridCol w="799104">
                  <a:extLst>
                    <a:ext uri="{9D8B030D-6E8A-4147-A177-3AD203B41FA5}">
                      <a16:colId xmlns:a16="http://schemas.microsoft.com/office/drawing/2014/main" val="43661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0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9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9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58616"/>
                  </a:ext>
                </a:extLst>
              </a:tr>
            </a:tbl>
          </a:graphicData>
        </a:graphic>
      </p:graphicFrame>
      <p:sp>
        <p:nvSpPr>
          <p:cNvPr id="12" name="矢印: 右 11">
            <a:extLst>
              <a:ext uri="{FF2B5EF4-FFF2-40B4-BE49-F238E27FC236}">
                <a16:creationId xmlns:a16="http://schemas.microsoft.com/office/drawing/2014/main" id="{6210D816-D40E-4389-AE79-C1DD41E5141F}"/>
              </a:ext>
            </a:extLst>
          </p:cNvPr>
          <p:cNvSpPr/>
          <p:nvPr/>
        </p:nvSpPr>
        <p:spPr>
          <a:xfrm>
            <a:off x="7913716" y="2219498"/>
            <a:ext cx="426279" cy="3241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0106286-AC73-40EB-AE8B-54AE8408B800}"/>
              </a:ext>
            </a:extLst>
          </p:cNvPr>
          <p:cNvCxnSpPr>
            <a:cxnSpLocks/>
          </p:cNvCxnSpPr>
          <p:nvPr/>
        </p:nvCxnSpPr>
        <p:spPr>
          <a:xfrm flipH="1">
            <a:off x="9858895" y="1945531"/>
            <a:ext cx="285011" cy="7477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4E37B775-9491-4630-8DF4-3F19EA4EA75B}"/>
              </a:ext>
            </a:extLst>
          </p:cNvPr>
          <p:cNvCxnSpPr>
            <a:cxnSpLocks/>
          </p:cNvCxnSpPr>
          <p:nvPr/>
        </p:nvCxnSpPr>
        <p:spPr>
          <a:xfrm flipH="1">
            <a:off x="9792393" y="2294313"/>
            <a:ext cx="35151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8ED153D1-C525-4045-99A0-A0B2B5F0A2B3}"/>
              </a:ext>
            </a:extLst>
          </p:cNvPr>
          <p:cNvCxnSpPr>
            <a:cxnSpLocks/>
          </p:cNvCxnSpPr>
          <p:nvPr/>
        </p:nvCxnSpPr>
        <p:spPr>
          <a:xfrm flipH="1" flipV="1">
            <a:off x="9858895" y="2294313"/>
            <a:ext cx="285010" cy="39901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65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4D2680-8D1C-42F4-A374-B77CDA218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C</a:t>
            </a:r>
            <a:r>
              <a:rPr kumimoji="1" lang="ja-JP" altLang="en-US" dirty="0"/>
              <a:t>　収集王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2E9C97D9-869D-4DC2-83D8-E264C88940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問題をより高速に数え上げられる形に変形していく。</a:t>
            </a:r>
            <a:endParaRPr lang="en-US" altLang="ja-JP" dirty="0"/>
          </a:p>
          <a:p>
            <a:r>
              <a:rPr lang="en-US" altLang="ja-JP" dirty="0"/>
              <a:t>2</a:t>
            </a:r>
            <a:r>
              <a:rPr lang="ja-JP" altLang="en-US" dirty="0"/>
              <a:t>値の組合せを求める場合、片方が求まれば自動的にもう片方の値が求められるように、連想配列やキー、リスト等適切なデータ構造に変換する。</a:t>
            </a:r>
            <a:endParaRPr lang="en-US" altLang="ja-JP" dirty="0"/>
          </a:p>
          <a:p>
            <a:r>
              <a:rPr lang="ja-JP" altLang="en-US" dirty="0"/>
              <a:t>組合せ条件をマトリクスにして考えてみる。</a:t>
            </a:r>
            <a:endParaRPr lang="en-US" altLang="ja-JP" dirty="0"/>
          </a:p>
          <a:p>
            <a:r>
              <a:rPr lang="ja-JP" altLang="en-US" dirty="0"/>
              <a:t>合計件数が</a:t>
            </a:r>
            <a:r>
              <a:rPr lang="en-US" altLang="ja-JP" dirty="0"/>
              <a:t>int</a:t>
            </a:r>
            <a:r>
              <a:rPr lang="ja-JP" altLang="en-US" dirty="0"/>
              <a:t>の範囲を越える場合に注意！</a:t>
            </a:r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728882CD-4B64-4EE1-AD8D-3B31C29BF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57668"/>
              </p:ext>
            </p:extLst>
          </p:nvPr>
        </p:nvGraphicFramePr>
        <p:xfrm>
          <a:off x="6096000" y="1825625"/>
          <a:ext cx="5591694" cy="4321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898">
                  <a:extLst>
                    <a:ext uri="{9D8B030D-6E8A-4147-A177-3AD203B41FA5}">
                      <a16:colId xmlns:a16="http://schemas.microsoft.com/office/drawing/2014/main" val="1862122026"/>
                    </a:ext>
                  </a:extLst>
                </a:gridCol>
                <a:gridCol w="1863898">
                  <a:extLst>
                    <a:ext uri="{9D8B030D-6E8A-4147-A177-3AD203B41FA5}">
                      <a16:colId xmlns:a16="http://schemas.microsoft.com/office/drawing/2014/main" val="797068537"/>
                    </a:ext>
                  </a:extLst>
                </a:gridCol>
                <a:gridCol w="1863898">
                  <a:extLst>
                    <a:ext uri="{9D8B030D-6E8A-4147-A177-3AD203B41FA5}">
                      <a16:colId xmlns:a16="http://schemas.microsoft.com/office/drawing/2014/main" val="325752991"/>
                    </a:ext>
                  </a:extLst>
                </a:gridCol>
              </a:tblGrid>
              <a:tr h="851858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/>
                        <a:t>アメ有無</a:t>
                      </a:r>
                      <a:endParaRPr kumimoji="1" lang="en-US" altLang="ja-JP" dirty="0"/>
                    </a:p>
                    <a:p>
                      <a:pPr algn="r"/>
                      <a:endParaRPr kumimoji="1" lang="en-US" altLang="ja-JP" dirty="0"/>
                    </a:p>
                    <a:p>
                      <a:pPr algn="l"/>
                      <a:r>
                        <a:rPr kumimoji="1" lang="ja-JP" altLang="en-US" dirty="0"/>
                        <a:t>合計値</a:t>
                      </a:r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アメが有る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アメが無い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01168"/>
                  </a:ext>
                </a:extLst>
              </a:tr>
              <a:tr h="85185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目標値より少ない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対象外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対象外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4875967"/>
                  </a:ext>
                </a:extLst>
              </a:tr>
              <a:tr h="85185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目標値と同じ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対象外だが縦横集計の範囲内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684833"/>
                  </a:ext>
                </a:extLst>
              </a:tr>
              <a:tr h="85185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目標値＋１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対象だが縦横集計の範囲外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対象外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9174"/>
                  </a:ext>
                </a:extLst>
              </a:tr>
              <a:tr h="851858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目標値＋１より大きい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対象外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対象外</a:t>
                      </a:r>
                    </a:p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0904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135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20B3F-0970-4F1D-906D-5C518D37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A</a:t>
            </a:r>
            <a:r>
              <a:rPr kumimoji="1" lang="ja-JP" altLang="en-US" dirty="0"/>
              <a:t>　加算王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DA7A09-FD1F-40F1-97C5-67EAD4A5A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十の位と一の位を加算する。</a:t>
            </a:r>
            <a:endParaRPr lang="en-US" altLang="ja-JP" dirty="0"/>
          </a:p>
          <a:p>
            <a:pPr lvl="1"/>
            <a:r>
              <a:rPr kumimoji="1" lang="ja-JP" altLang="en-US" dirty="0"/>
              <a:t>文字列で分解して、整数に変換して加算する。</a:t>
            </a:r>
            <a:endParaRPr kumimoji="1" lang="en-US" altLang="ja-JP" dirty="0"/>
          </a:p>
          <a:p>
            <a:pPr lvl="2"/>
            <a:r>
              <a:rPr kumimoji="1" lang="en-US" altLang="ja-JP" dirty="0"/>
              <a:t>23 </a:t>
            </a:r>
          </a:p>
          <a:p>
            <a:pPr lvl="2"/>
            <a:r>
              <a:rPr kumimoji="1" lang="ja-JP" altLang="en-US" dirty="0"/>
              <a:t> </a:t>
            </a:r>
            <a:r>
              <a:rPr kumimoji="1" lang="en-US" altLang="ja-JP" dirty="0"/>
              <a:t>[“2”,“3”] </a:t>
            </a:r>
          </a:p>
          <a:p>
            <a:pPr lvl="2"/>
            <a:r>
              <a:rPr kumimoji="1" lang="ja-JP" altLang="en-US" dirty="0"/>
              <a:t> </a:t>
            </a:r>
            <a:r>
              <a:rPr kumimoji="1" lang="en-US" altLang="ja-JP" dirty="0"/>
              <a:t>[2,3] </a:t>
            </a:r>
            <a:endParaRPr lang="en-US" altLang="ja-JP" dirty="0"/>
          </a:p>
          <a:p>
            <a:pPr lvl="2"/>
            <a:r>
              <a:rPr kumimoji="1" lang="ja-JP" altLang="en-US" dirty="0"/>
              <a:t> </a:t>
            </a:r>
            <a:r>
              <a:rPr kumimoji="1" lang="en-US" altLang="ja-JP" dirty="0"/>
              <a:t>2+3 = 5</a:t>
            </a:r>
          </a:p>
          <a:p>
            <a:pPr lvl="1"/>
            <a:r>
              <a:rPr lang="en-US" altLang="ja-JP" dirty="0"/>
              <a:t>10</a:t>
            </a:r>
            <a:r>
              <a:rPr lang="ja-JP" altLang="en-US" dirty="0"/>
              <a:t>で割って、商と余りを足す。</a:t>
            </a:r>
            <a:endParaRPr lang="en-US" altLang="ja-JP" dirty="0"/>
          </a:p>
          <a:p>
            <a:pPr lvl="2"/>
            <a:r>
              <a:rPr kumimoji="1" lang="en-US" altLang="ja-JP" dirty="0"/>
              <a:t>2</a:t>
            </a:r>
            <a:r>
              <a:rPr lang="en-US" altLang="ja-JP" dirty="0"/>
              <a:t>3 / 10 = 2</a:t>
            </a:r>
          </a:p>
          <a:p>
            <a:pPr lvl="2"/>
            <a:r>
              <a:rPr kumimoji="1" lang="en-US" altLang="ja-JP" dirty="0"/>
              <a:t>23 % 10 = 3</a:t>
            </a:r>
          </a:p>
          <a:p>
            <a:pPr lvl="2"/>
            <a:r>
              <a:rPr lang="en-US" altLang="ja-JP" dirty="0"/>
              <a:t>2+3=5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53253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336AB1-B826-48C1-BDE2-CA19298B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問</a:t>
            </a:r>
            <a:r>
              <a:rPr lang="en-US" altLang="ja-JP" dirty="0"/>
              <a:t>B</a:t>
            </a:r>
            <a:r>
              <a:rPr lang="ja-JP" altLang="en-US" dirty="0"/>
              <a:t>　手芸王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5BB672-A86B-4CBE-AF83-8BBF5B5060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ja-JP" dirty="0"/>
              <a:t>0</a:t>
            </a:r>
            <a:r>
              <a:rPr lang="ja-JP" altLang="en-US" dirty="0"/>
              <a:t>手目「</a:t>
            </a:r>
            <a:r>
              <a:rPr lang="en-US" altLang="ja-JP" dirty="0"/>
              <a:t>b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kumimoji="1" lang="en-US" altLang="ja-JP" dirty="0"/>
              <a:t>1</a:t>
            </a:r>
            <a:r>
              <a:rPr lang="ja-JP" altLang="en-US" dirty="0"/>
              <a:t>手目「</a:t>
            </a:r>
            <a:r>
              <a:rPr lang="en-US" altLang="ja-JP" u="sng" dirty="0" err="1"/>
              <a:t>a</a:t>
            </a:r>
            <a:r>
              <a:rPr lang="en-US" altLang="ja-JP" dirty="0" err="1"/>
              <a:t>b</a:t>
            </a:r>
            <a:r>
              <a:rPr lang="en-US" altLang="ja-JP" u="sng" dirty="0" err="1"/>
              <a:t>c</a:t>
            </a:r>
            <a:r>
              <a:rPr lang="ja-JP" altLang="en-US" dirty="0"/>
              <a:t>」</a:t>
            </a:r>
            <a:endParaRPr lang="en-US" altLang="ja-JP" dirty="0"/>
          </a:p>
          <a:p>
            <a:r>
              <a:rPr kumimoji="1" lang="en-US" altLang="ja-JP" dirty="0"/>
              <a:t>2</a:t>
            </a:r>
            <a:r>
              <a:rPr kumimoji="1" lang="ja-JP" altLang="en-US" dirty="0"/>
              <a:t>手目「</a:t>
            </a:r>
            <a:r>
              <a:rPr kumimoji="1" lang="en-US" altLang="ja-JP" u="sng" dirty="0" err="1"/>
              <a:t>c</a:t>
            </a:r>
            <a:r>
              <a:rPr kumimoji="1" lang="en-US" altLang="ja-JP" dirty="0" err="1"/>
              <a:t>abc</a:t>
            </a:r>
            <a:r>
              <a:rPr kumimoji="1" lang="en-US" altLang="ja-JP" u="sng" dirty="0" err="1"/>
              <a:t>a</a:t>
            </a:r>
            <a:r>
              <a:rPr kumimoji="1" lang="ja-JP" altLang="en-US" dirty="0"/>
              <a:t>」</a:t>
            </a:r>
            <a:endParaRPr lang="en-US" altLang="ja-JP" dirty="0"/>
          </a:p>
          <a:p>
            <a:r>
              <a:rPr kumimoji="1" lang="en-US" altLang="ja-JP" dirty="0"/>
              <a:t>3</a:t>
            </a:r>
            <a:r>
              <a:rPr kumimoji="1" lang="ja-JP" altLang="en-US" dirty="0"/>
              <a:t>手目「</a:t>
            </a:r>
            <a:r>
              <a:rPr kumimoji="1" lang="en-US" altLang="ja-JP" u="sng" dirty="0" err="1"/>
              <a:t>b</a:t>
            </a:r>
            <a:r>
              <a:rPr kumimoji="1" lang="en-US" altLang="ja-JP" dirty="0" err="1"/>
              <a:t>abca</a:t>
            </a:r>
            <a:r>
              <a:rPr kumimoji="1" lang="en-US" altLang="ja-JP" u="sng" dirty="0" err="1"/>
              <a:t>b</a:t>
            </a:r>
            <a:r>
              <a:rPr kumimoji="1" lang="ja-JP" altLang="en-US" dirty="0"/>
              <a:t>」</a:t>
            </a:r>
            <a:endParaRPr kumimoji="1" lang="en-US" altLang="ja-JP" dirty="0"/>
          </a:p>
          <a:p>
            <a:r>
              <a:rPr kumimoji="1" lang="ja-JP" altLang="en-US" dirty="0"/>
              <a:t>以下、同じ法則で増えていく。</a:t>
            </a:r>
            <a:endParaRPr kumimoji="1"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手づつ法則通りに進めながら、入力文字列と合致するか、調べていけばよい。</a:t>
            </a:r>
            <a:endParaRPr kumimoji="1" lang="en-US" altLang="ja-JP" dirty="0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DDAB76-E69C-4450-BCE0-30317BDE62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ja-JP" altLang="en-US" dirty="0"/>
              <a:t>調べていった文字列が入力文字列より長くなったら、以後合致することは無いので、</a:t>
            </a:r>
            <a:r>
              <a:rPr lang="en-US" altLang="ja-JP" dirty="0"/>
              <a:t>-1</a:t>
            </a:r>
            <a:r>
              <a:rPr lang="ja-JP" altLang="en-US" dirty="0"/>
              <a:t>を表示して終了する。</a:t>
            </a:r>
            <a:endParaRPr lang="en-US" altLang="ja-JP" dirty="0"/>
          </a:p>
          <a:p>
            <a:r>
              <a:rPr lang="ja-JP" altLang="en-US" dirty="0"/>
              <a:t>ループ処理の</a:t>
            </a:r>
            <a:r>
              <a:rPr lang="en-US" altLang="ja-JP" dirty="0"/>
              <a:t>0</a:t>
            </a:r>
            <a:r>
              <a:rPr lang="ja-JP" altLang="en-US" dirty="0"/>
              <a:t>手目で合致するケースに注意。</a:t>
            </a:r>
          </a:p>
        </p:txBody>
      </p:sp>
    </p:spTree>
    <p:extLst>
      <p:ext uri="{BB962C8B-B14F-4D97-AF65-F5344CB8AC3E}">
        <p14:creationId xmlns:p14="http://schemas.microsoft.com/office/powerpoint/2010/main" val="230946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6E5B4-4847-445D-B52E-8FE39BED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C</a:t>
            </a:r>
            <a:r>
              <a:rPr kumimoji="1" lang="ja-JP" altLang="en-US" dirty="0"/>
              <a:t>　収集王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A6E04-3A86-4B57-8862-B90C468DF5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/>
              <a:t>全部のマスについて、縦横にアメが置かれた数を加算して、</a:t>
            </a:r>
            <a:r>
              <a:rPr lang="ja-JP" altLang="en-US" dirty="0"/>
              <a:t>合計が入力値と同じ数になるマスを求める問題。</a:t>
            </a:r>
            <a:endParaRPr kumimoji="1"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CFA58A9-89E5-44FC-9489-B2D4162B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12507"/>
              </p:ext>
            </p:extLst>
          </p:nvPr>
        </p:nvGraphicFramePr>
        <p:xfrm>
          <a:off x="6647802" y="2049916"/>
          <a:ext cx="3989097" cy="2456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871">
                  <a:extLst>
                    <a:ext uri="{9D8B030D-6E8A-4147-A177-3AD203B41FA5}">
                      <a16:colId xmlns:a16="http://schemas.microsoft.com/office/drawing/2014/main" val="642729247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1279080887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2435219641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597995324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927604640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4095962700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2746192341"/>
                    </a:ext>
                  </a:extLst>
                </a:gridCol>
              </a:tblGrid>
              <a:tr h="49135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3912"/>
                  </a:ext>
                </a:extLst>
              </a:tr>
              <a:tr h="491354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5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89514"/>
                  </a:ext>
                </a:extLst>
              </a:tr>
              <a:tr h="4913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57808"/>
                  </a:ext>
                </a:extLst>
              </a:tr>
              <a:tr h="491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2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698020"/>
                  </a:ext>
                </a:extLst>
              </a:tr>
              <a:tr h="491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5018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9FA7D2-5DA6-49A5-A46F-2DCDE422874C}"/>
              </a:ext>
            </a:extLst>
          </p:cNvPr>
          <p:cNvSpPr/>
          <p:nvPr/>
        </p:nvSpPr>
        <p:spPr>
          <a:xfrm>
            <a:off x="10166465" y="3117273"/>
            <a:ext cx="374072" cy="1325563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4F86DE2-64CD-475F-A03E-ECA849070B2B}"/>
              </a:ext>
            </a:extLst>
          </p:cNvPr>
          <p:cNvSpPr/>
          <p:nvPr/>
        </p:nvSpPr>
        <p:spPr>
          <a:xfrm>
            <a:off x="7831477" y="3087328"/>
            <a:ext cx="2709061" cy="404552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線 8">
            <a:extLst>
              <a:ext uri="{FF2B5EF4-FFF2-40B4-BE49-F238E27FC236}">
                <a16:creationId xmlns:a16="http://schemas.microsoft.com/office/drawing/2014/main" id="{F6470161-D63B-4B0E-84DD-A53EA3E94CA8}"/>
              </a:ext>
            </a:extLst>
          </p:cNvPr>
          <p:cNvSpPr/>
          <p:nvPr/>
        </p:nvSpPr>
        <p:spPr>
          <a:xfrm>
            <a:off x="6647802" y="4612394"/>
            <a:ext cx="4283433" cy="607998"/>
          </a:xfrm>
          <a:prstGeom prst="borderCallout1">
            <a:avLst>
              <a:gd name="adj1" fmla="val -1940"/>
              <a:gd name="adj2" fmla="val 31649"/>
              <a:gd name="adj3" fmla="val -211513"/>
              <a:gd name="adj4" fmla="val 823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縦に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個、横に</a:t>
            </a:r>
            <a:r>
              <a:rPr kumimoji="1" lang="en-US" altLang="ja-JP" dirty="0"/>
              <a:t>1</a:t>
            </a:r>
            <a:r>
              <a:rPr kumimoji="1" lang="ja-JP" altLang="en-US" dirty="0"/>
              <a:t>個なので、アメ</a:t>
            </a:r>
            <a:r>
              <a:rPr lang="en-US" altLang="ja-JP" dirty="0"/>
              <a:t>3</a:t>
            </a:r>
            <a:r>
              <a:rPr kumimoji="1" lang="ja-JP" altLang="en-US" dirty="0"/>
              <a:t>個獲得</a:t>
            </a:r>
          </a:p>
        </p:txBody>
      </p:sp>
    </p:spTree>
    <p:extLst>
      <p:ext uri="{BB962C8B-B14F-4D97-AF65-F5344CB8AC3E}">
        <p14:creationId xmlns:p14="http://schemas.microsoft.com/office/powerpoint/2010/main" val="1470982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86E5B4-4847-445D-B52E-8FE39BED0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C</a:t>
            </a:r>
            <a:r>
              <a:rPr kumimoji="1" lang="ja-JP" altLang="en-US" dirty="0"/>
              <a:t>　収集王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A6E04-3A86-4B57-8862-B90C468DF5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ja-JP" altLang="en-US" dirty="0"/>
              <a:t>チェック対象のマスに置かれている場合、二重にカウントしないように気を付ける。</a:t>
            </a:r>
            <a:endParaRPr kumimoji="1"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CFA58A9-89E5-44FC-9489-B2D4162BA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238928"/>
              </p:ext>
            </p:extLst>
          </p:nvPr>
        </p:nvGraphicFramePr>
        <p:xfrm>
          <a:off x="6647802" y="2049916"/>
          <a:ext cx="3989097" cy="2456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871">
                  <a:extLst>
                    <a:ext uri="{9D8B030D-6E8A-4147-A177-3AD203B41FA5}">
                      <a16:colId xmlns:a16="http://schemas.microsoft.com/office/drawing/2014/main" val="642729247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1279080887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2435219641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597995324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927604640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4095962700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2746192341"/>
                    </a:ext>
                  </a:extLst>
                </a:gridCol>
              </a:tblGrid>
              <a:tr h="49135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3912"/>
                  </a:ext>
                </a:extLst>
              </a:tr>
              <a:tr h="491354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5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89514"/>
                  </a:ext>
                </a:extLst>
              </a:tr>
              <a:tr h="4913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457808"/>
                  </a:ext>
                </a:extLst>
              </a:tr>
              <a:tr h="491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7698020"/>
                  </a:ext>
                </a:extLst>
              </a:tr>
              <a:tr h="491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9975018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9FA7D2-5DA6-49A5-A46F-2DCDE422874C}"/>
              </a:ext>
            </a:extLst>
          </p:cNvPr>
          <p:cNvSpPr/>
          <p:nvPr/>
        </p:nvSpPr>
        <p:spPr>
          <a:xfrm>
            <a:off x="8454044" y="3117273"/>
            <a:ext cx="374072" cy="1325563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4F86DE2-64CD-475F-A03E-ECA849070B2B}"/>
              </a:ext>
            </a:extLst>
          </p:cNvPr>
          <p:cNvSpPr/>
          <p:nvPr/>
        </p:nvSpPr>
        <p:spPr>
          <a:xfrm>
            <a:off x="7831477" y="4059918"/>
            <a:ext cx="2709061" cy="404552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線 8">
            <a:extLst>
              <a:ext uri="{FF2B5EF4-FFF2-40B4-BE49-F238E27FC236}">
                <a16:creationId xmlns:a16="http://schemas.microsoft.com/office/drawing/2014/main" id="{F6470161-D63B-4B0E-84DD-A53EA3E94CA8}"/>
              </a:ext>
            </a:extLst>
          </p:cNvPr>
          <p:cNvSpPr/>
          <p:nvPr/>
        </p:nvSpPr>
        <p:spPr>
          <a:xfrm>
            <a:off x="6647802" y="4612394"/>
            <a:ext cx="4283433" cy="1214828"/>
          </a:xfrm>
          <a:prstGeom prst="borderCallout1">
            <a:avLst>
              <a:gd name="adj1" fmla="val -1940"/>
              <a:gd name="adj2" fmla="val 31649"/>
              <a:gd name="adj3" fmla="val -36462"/>
              <a:gd name="adj4" fmla="val 4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縦に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個、横に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個なので、アメ</a:t>
            </a:r>
            <a:r>
              <a:rPr kumimoji="1" lang="en-US" altLang="ja-JP" dirty="0"/>
              <a:t>4</a:t>
            </a:r>
            <a:r>
              <a:rPr kumimoji="1" lang="ja-JP" altLang="en-US" dirty="0"/>
              <a:t>個獲得</a:t>
            </a:r>
            <a:endParaRPr kumimoji="1" lang="en-US" altLang="ja-JP" dirty="0"/>
          </a:p>
          <a:p>
            <a:pPr algn="ctr"/>
            <a:r>
              <a:rPr lang="ja-JP" altLang="en-US" dirty="0"/>
              <a:t>ではなく、</a:t>
            </a:r>
            <a:r>
              <a:rPr lang="en-US" altLang="ja-JP" dirty="0"/>
              <a:t>1</a:t>
            </a:r>
            <a:r>
              <a:rPr lang="ja-JP" altLang="en-US" dirty="0"/>
              <a:t>個は重複している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636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E6008-4EB1-44FD-80BE-3017BBEA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C</a:t>
            </a:r>
            <a:r>
              <a:rPr kumimoji="1" lang="ja-JP" altLang="en-US" dirty="0"/>
              <a:t>　収集王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3648E-3FA9-4C96-A5E5-621A0DB6BC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9602" cy="4351338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正攻法なら、</a:t>
            </a:r>
            <a:r>
              <a:rPr lang="en-US" altLang="ja-JP" dirty="0" err="1"/>
              <a:t>RxC</a:t>
            </a:r>
            <a:r>
              <a:rPr lang="ja-JP" altLang="en-US" dirty="0"/>
              <a:t>個の全マスに対して、</a:t>
            </a:r>
            <a:r>
              <a:rPr lang="en-US" altLang="ja-JP" dirty="0"/>
              <a:t>1</a:t>
            </a:r>
            <a:r>
              <a:rPr lang="ja-JP" altLang="en-US" dirty="0"/>
              <a:t>個</a:t>
            </a:r>
            <a:r>
              <a:rPr lang="en-US" altLang="ja-JP" dirty="0"/>
              <a:t>1</a:t>
            </a:r>
            <a:r>
              <a:rPr lang="ja-JP" altLang="en-US" dirty="0"/>
              <a:t>個調べていく。</a:t>
            </a:r>
            <a:endParaRPr lang="en-US" altLang="ja-JP" dirty="0"/>
          </a:p>
          <a:p>
            <a:r>
              <a:rPr kumimoji="1" lang="ja-JP" altLang="en-US" dirty="0"/>
              <a:t>ただし縦横</a:t>
            </a:r>
            <a:r>
              <a:rPr kumimoji="1" lang="en-US" altLang="ja-JP" dirty="0"/>
              <a:t>50</a:t>
            </a:r>
            <a:r>
              <a:rPr kumimoji="1" lang="ja-JP" altLang="en-US" dirty="0"/>
              <a:t>マス以内で</a:t>
            </a:r>
            <a:r>
              <a:rPr kumimoji="1" lang="en-US" altLang="ja-JP" dirty="0"/>
              <a:t>OK</a:t>
            </a:r>
            <a:r>
              <a:rPr kumimoji="1" lang="ja-JP" altLang="en-US" dirty="0"/>
              <a:t>なら部分点、縦横最大</a:t>
            </a:r>
            <a:r>
              <a:rPr kumimoji="1" lang="en-US" altLang="ja-JP" dirty="0"/>
              <a:t>100,000</a:t>
            </a:r>
            <a:r>
              <a:rPr kumimoji="1" lang="ja-JP" altLang="en-US" dirty="0"/>
              <a:t>という数字の制約から、タイムアウトになるのは自明</a:t>
            </a:r>
            <a:r>
              <a:rPr kumimoji="1" lang="en-US" altLang="ja-JP" dirty="0"/>
              <a:t>…</a:t>
            </a:r>
            <a:r>
              <a:rPr kumimoji="1" lang="ja-JP" altLang="en-US" dirty="0"/>
              <a:t>。</a:t>
            </a:r>
            <a:endParaRPr kumimoji="1" lang="en-US" altLang="ja-JP" dirty="0"/>
          </a:p>
          <a:p>
            <a:r>
              <a:rPr lang="en-US" altLang="ja-JP" dirty="0" err="1"/>
              <a:t>RxC</a:t>
            </a:r>
            <a:r>
              <a:rPr lang="ja-JP" altLang="en-US" dirty="0"/>
              <a:t>回チェックする必要がある</a:t>
            </a:r>
            <a:r>
              <a:rPr lang="en-US" altLang="ja-JP" dirty="0"/>
              <a:t>…</a:t>
            </a:r>
            <a:r>
              <a:rPr lang="ja-JP" altLang="en-US" dirty="0"/>
              <a:t>。</a:t>
            </a:r>
            <a:endParaRPr lang="en-US" altLang="ja-JP" dirty="0"/>
          </a:p>
          <a:p>
            <a:r>
              <a:rPr kumimoji="1" lang="ja-JP" altLang="en-US" dirty="0"/>
              <a:t>計算量で言うと</a:t>
            </a:r>
            <a:r>
              <a:rPr kumimoji="1" lang="en-US" altLang="ja-JP" dirty="0"/>
              <a:t>O(R*C)</a:t>
            </a:r>
          </a:p>
          <a:p>
            <a:r>
              <a:rPr lang="en-US" altLang="ja-JP" dirty="0"/>
              <a:t>R=100,000</a:t>
            </a:r>
            <a:r>
              <a:rPr lang="ja-JP" altLang="en-US" dirty="0"/>
              <a:t>、</a:t>
            </a:r>
            <a:r>
              <a:rPr lang="en-US" altLang="ja-JP" dirty="0"/>
              <a:t>C=100,000</a:t>
            </a:r>
            <a:r>
              <a:rPr lang="ja-JP" altLang="en-US" dirty="0"/>
              <a:t>なら、</a:t>
            </a:r>
            <a:r>
              <a:rPr lang="en-US" altLang="ja-JP" dirty="0"/>
              <a:t>100,000,000,000</a:t>
            </a:r>
            <a:r>
              <a:rPr lang="ja-JP" altLang="en-US" dirty="0"/>
              <a:t>回処理になる</a:t>
            </a:r>
            <a:endParaRPr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A4AFEF9-CC81-45EB-97C5-5A1E8A808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33889"/>
              </p:ext>
            </p:extLst>
          </p:nvPr>
        </p:nvGraphicFramePr>
        <p:xfrm>
          <a:off x="7077010" y="2049916"/>
          <a:ext cx="3989097" cy="2456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871">
                  <a:extLst>
                    <a:ext uri="{9D8B030D-6E8A-4147-A177-3AD203B41FA5}">
                      <a16:colId xmlns:a16="http://schemas.microsoft.com/office/drawing/2014/main" val="642729247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1279080887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2435219641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597995324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927604640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4095962700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2746192341"/>
                    </a:ext>
                  </a:extLst>
                </a:gridCol>
              </a:tblGrid>
              <a:tr h="49135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3912"/>
                  </a:ext>
                </a:extLst>
              </a:tr>
              <a:tr h="491354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5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89514"/>
                  </a:ext>
                </a:extLst>
              </a:tr>
              <a:tr h="4913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57808"/>
                  </a:ext>
                </a:extLst>
              </a:tr>
              <a:tr h="491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698020"/>
                  </a:ext>
                </a:extLst>
              </a:tr>
              <a:tr h="491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5018"/>
                  </a:ext>
                </a:extLst>
              </a:tr>
            </a:tbl>
          </a:graphicData>
        </a:graphic>
      </p:graphicFrame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9B62D55-7A09-4F7D-A445-B88F56E24BB6}"/>
              </a:ext>
            </a:extLst>
          </p:cNvPr>
          <p:cNvCxnSpPr>
            <a:cxnSpLocks/>
          </p:cNvCxnSpPr>
          <p:nvPr/>
        </p:nvCxnSpPr>
        <p:spPr>
          <a:xfrm>
            <a:off x="8599743" y="3243714"/>
            <a:ext cx="23678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3FB9910-48CF-4853-B182-2D13921431AF}"/>
              </a:ext>
            </a:extLst>
          </p:cNvPr>
          <p:cNvCxnSpPr>
            <a:cxnSpLocks/>
          </p:cNvCxnSpPr>
          <p:nvPr/>
        </p:nvCxnSpPr>
        <p:spPr>
          <a:xfrm>
            <a:off x="8588512" y="3704123"/>
            <a:ext cx="23678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6A78062-D104-41F5-A2B5-A0DE507F240B}"/>
              </a:ext>
            </a:extLst>
          </p:cNvPr>
          <p:cNvCxnSpPr>
            <a:cxnSpLocks/>
          </p:cNvCxnSpPr>
          <p:nvPr/>
        </p:nvCxnSpPr>
        <p:spPr>
          <a:xfrm>
            <a:off x="8627013" y="4195013"/>
            <a:ext cx="236781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E9B9937-4DCF-451B-A972-80E062C700D4}"/>
              </a:ext>
            </a:extLst>
          </p:cNvPr>
          <p:cNvCxnSpPr>
            <a:cxnSpLocks/>
          </p:cNvCxnSpPr>
          <p:nvPr/>
        </p:nvCxnSpPr>
        <p:spPr>
          <a:xfrm>
            <a:off x="8408551" y="3243714"/>
            <a:ext cx="27270" cy="115100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87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E6008-4EB1-44FD-80BE-3017BBEA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C</a:t>
            </a:r>
            <a:r>
              <a:rPr kumimoji="1" lang="ja-JP" altLang="en-US" dirty="0"/>
              <a:t>　収集王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7C3648E-3FA9-4C96-A5E5-621A0DB6BCA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処理時間を減らすために、考え方を変えてみる。</a:t>
            </a:r>
            <a:endParaRPr kumimoji="1" lang="en-US" altLang="ja-JP" dirty="0"/>
          </a:p>
          <a:p>
            <a:r>
              <a:rPr lang="ja-JP" altLang="en-US" dirty="0"/>
              <a:t>縦横マス毎にアメの数を集計してみる。</a:t>
            </a:r>
            <a:endParaRPr lang="en-US" altLang="ja-JP" dirty="0"/>
          </a:p>
          <a:p>
            <a:r>
              <a:rPr kumimoji="1" lang="ja-JP" altLang="en-US" dirty="0"/>
              <a:t>足したら目的の数になる組合せは限られるので、高速に数え上げられるのでは？</a:t>
            </a:r>
            <a:endParaRPr kumimoji="1" lang="en-US" altLang="ja-JP" dirty="0"/>
          </a:p>
          <a:p>
            <a:r>
              <a:rPr lang="ja-JP" altLang="en-US" dirty="0"/>
              <a:t>この時点で計算量は</a:t>
            </a:r>
            <a:r>
              <a:rPr lang="en-US" altLang="ja-JP" dirty="0"/>
              <a:t>O(R)</a:t>
            </a:r>
          </a:p>
          <a:p>
            <a:r>
              <a:rPr kumimoji="1" lang="en-US" altLang="ja-JP" dirty="0"/>
              <a:t>R=100,000</a:t>
            </a:r>
            <a:r>
              <a:rPr kumimoji="1" lang="ja-JP" altLang="en-US" dirty="0"/>
              <a:t>なら</a:t>
            </a:r>
            <a:r>
              <a:rPr kumimoji="1" lang="en-US" altLang="ja-JP" dirty="0"/>
              <a:t>100,000</a:t>
            </a:r>
            <a:r>
              <a:rPr kumimoji="1" lang="ja-JP" altLang="en-US" dirty="0"/>
              <a:t>回処理</a:t>
            </a:r>
            <a:endParaRPr kumimoji="1" lang="en-US" altLang="ja-JP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A4AFEF9-CC81-45EB-97C5-5A1E8A808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72439"/>
              </p:ext>
            </p:extLst>
          </p:nvPr>
        </p:nvGraphicFramePr>
        <p:xfrm>
          <a:off x="7013563" y="1202891"/>
          <a:ext cx="3989096" cy="29481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637">
                  <a:extLst>
                    <a:ext uri="{9D8B030D-6E8A-4147-A177-3AD203B41FA5}">
                      <a16:colId xmlns:a16="http://schemas.microsoft.com/office/drawing/2014/main" val="642729247"/>
                    </a:ext>
                  </a:extLst>
                </a:gridCol>
                <a:gridCol w="498637">
                  <a:extLst>
                    <a:ext uri="{9D8B030D-6E8A-4147-A177-3AD203B41FA5}">
                      <a16:colId xmlns:a16="http://schemas.microsoft.com/office/drawing/2014/main" val="1279080887"/>
                    </a:ext>
                  </a:extLst>
                </a:gridCol>
                <a:gridCol w="498637">
                  <a:extLst>
                    <a:ext uri="{9D8B030D-6E8A-4147-A177-3AD203B41FA5}">
                      <a16:colId xmlns:a16="http://schemas.microsoft.com/office/drawing/2014/main" val="2435219641"/>
                    </a:ext>
                  </a:extLst>
                </a:gridCol>
                <a:gridCol w="498637">
                  <a:extLst>
                    <a:ext uri="{9D8B030D-6E8A-4147-A177-3AD203B41FA5}">
                      <a16:colId xmlns:a16="http://schemas.microsoft.com/office/drawing/2014/main" val="597995324"/>
                    </a:ext>
                  </a:extLst>
                </a:gridCol>
                <a:gridCol w="498637">
                  <a:extLst>
                    <a:ext uri="{9D8B030D-6E8A-4147-A177-3AD203B41FA5}">
                      <a16:colId xmlns:a16="http://schemas.microsoft.com/office/drawing/2014/main" val="927604640"/>
                    </a:ext>
                  </a:extLst>
                </a:gridCol>
                <a:gridCol w="498637">
                  <a:extLst>
                    <a:ext uri="{9D8B030D-6E8A-4147-A177-3AD203B41FA5}">
                      <a16:colId xmlns:a16="http://schemas.microsoft.com/office/drawing/2014/main" val="4095962700"/>
                    </a:ext>
                  </a:extLst>
                </a:gridCol>
                <a:gridCol w="498637">
                  <a:extLst>
                    <a:ext uri="{9D8B030D-6E8A-4147-A177-3AD203B41FA5}">
                      <a16:colId xmlns:a16="http://schemas.microsoft.com/office/drawing/2014/main" val="2746192341"/>
                    </a:ext>
                  </a:extLst>
                </a:gridCol>
                <a:gridCol w="498637">
                  <a:extLst>
                    <a:ext uri="{9D8B030D-6E8A-4147-A177-3AD203B41FA5}">
                      <a16:colId xmlns:a16="http://schemas.microsoft.com/office/drawing/2014/main" val="2775267548"/>
                    </a:ext>
                  </a:extLst>
                </a:gridCol>
              </a:tblGrid>
              <a:tr h="49135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113912"/>
                  </a:ext>
                </a:extLst>
              </a:tr>
              <a:tr h="491354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5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89514"/>
                  </a:ext>
                </a:extLst>
              </a:tr>
              <a:tr h="4913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457808"/>
                  </a:ext>
                </a:extLst>
              </a:tr>
              <a:tr h="491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698020"/>
                  </a:ext>
                </a:extLst>
              </a:tr>
              <a:tr h="491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9975018"/>
                  </a:ext>
                </a:extLst>
              </a:tr>
              <a:tr h="491354">
                <a:tc gridSpan="2"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0819616"/>
                  </a:ext>
                </a:extLst>
              </a:tr>
            </a:tbl>
          </a:graphicData>
        </a:graphic>
      </p:graphicFrame>
      <p:graphicFrame>
        <p:nvGraphicFramePr>
          <p:cNvPr id="4" name="表 5">
            <a:extLst>
              <a:ext uri="{FF2B5EF4-FFF2-40B4-BE49-F238E27FC236}">
                <a16:creationId xmlns:a16="http://schemas.microsoft.com/office/drawing/2014/main" id="{BC95B7AE-9C15-4BFF-8963-3C29AFF9E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03118"/>
              </p:ext>
            </p:extLst>
          </p:nvPr>
        </p:nvGraphicFramePr>
        <p:xfrm>
          <a:off x="9563408" y="4305234"/>
          <a:ext cx="20491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556">
                  <a:extLst>
                    <a:ext uri="{9D8B030D-6E8A-4147-A177-3AD203B41FA5}">
                      <a16:colId xmlns:a16="http://schemas.microsoft.com/office/drawing/2014/main" val="597314413"/>
                    </a:ext>
                  </a:extLst>
                </a:gridCol>
                <a:gridCol w="1024556">
                  <a:extLst>
                    <a:ext uri="{9D8B030D-6E8A-4147-A177-3AD203B41FA5}">
                      <a16:colId xmlns:a16="http://schemas.microsoft.com/office/drawing/2014/main" val="43661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0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58616"/>
                  </a:ext>
                </a:extLst>
              </a:tr>
            </a:tbl>
          </a:graphicData>
        </a:graphic>
      </p:graphicFrame>
      <p:graphicFrame>
        <p:nvGraphicFramePr>
          <p:cNvPr id="12" name="表 5">
            <a:extLst>
              <a:ext uri="{FF2B5EF4-FFF2-40B4-BE49-F238E27FC236}">
                <a16:creationId xmlns:a16="http://schemas.microsoft.com/office/drawing/2014/main" id="{9944EA28-7D87-41AB-97DC-EAA93F92F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4116540"/>
              </p:ext>
            </p:extLst>
          </p:nvPr>
        </p:nvGraphicFramePr>
        <p:xfrm>
          <a:off x="7011555" y="4267835"/>
          <a:ext cx="20491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556">
                  <a:extLst>
                    <a:ext uri="{9D8B030D-6E8A-4147-A177-3AD203B41FA5}">
                      <a16:colId xmlns:a16="http://schemas.microsoft.com/office/drawing/2014/main" val="597314413"/>
                    </a:ext>
                  </a:extLst>
                </a:gridCol>
                <a:gridCol w="1024556">
                  <a:extLst>
                    <a:ext uri="{9D8B030D-6E8A-4147-A177-3AD203B41FA5}">
                      <a16:colId xmlns:a16="http://schemas.microsoft.com/office/drawing/2014/main" val="43661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0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9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9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5861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92493F3-66F1-456F-BFD2-A54CDF68F892}"/>
              </a:ext>
            </a:extLst>
          </p:cNvPr>
          <p:cNvSpPr/>
          <p:nvPr/>
        </p:nvSpPr>
        <p:spPr>
          <a:xfrm>
            <a:off x="7883091" y="3746463"/>
            <a:ext cx="2829827" cy="286522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7BFA99A-DA6D-4BD2-93CF-E2989D8173D1}"/>
              </a:ext>
            </a:extLst>
          </p:cNvPr>
          <p:cNvSpPr/>
          <p:nvPr/>
        </p:nvSpPr>
        <p:spPr>
          <a:xfrm>
            <a:off x="10607039" y="2050181"/>
            <a:ext cx="287154" cy="1799924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289EA61-3EDA-415C-BDC2-4D2AEFC04ACD}"/>
              </a:ext>
            </a:extLst>
          </p:cNvPr>
          <p:cNvCxnSpPr>
            <a:cxnSpLocks/>
            <a:stCxn id="14" idx="3"/>
            <a:endCxn id="4" idx="0"/>
          </p:cNvCxnSpPr>
          <p:nvPr/>
        </p:nvCxnSpPr>
        <p:spPr>
          <a:xfrm flipH="1">
            <a:off x="10587964" y="2950143"/>
            <a:ext cx="306229" cy="13550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A5FDB7E-B69C-4A34-8766-1ACF4383204D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 flipH="1">
            <a:off x="8036111" y="4032985"/>
            <a:ext cx="1261894" cy="2348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09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3AF69F-9D73-4D5C-81E4-B5E6D3BA5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C</a:t>
            </a:r>
            <a:r>
              <a:rPr kumimoji="1" lang="ja-JP" altLang="en-US" dirty="0"/>
              <a:t>　収集王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E2848E-3DA2-470D-9018-D58BE3B433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dirty="0"/>
              <a:t>R</a:t>
            </a:r>
            <a:r>
              <a:rPr kumimoji="1" lang="ja-JP" altLang="en-US" dirty="0"/>
              <a:t>を軸に考えて、目的の数が</a:t>
            </a:r>
            <a:r>
              <a:rPr kumimoji="1" lang="en-US" altLang="ja-JP" dirty="0"/>
              <a:t>3</a:t>
            </a:r>
            <a:r>
              <a:rPr kumimoji="1" lang="ja-JP" altLang="en-US" dirty="0"/>
              <a:t>なら、</a:t>
            </a:r>
            <a:endParaRPr kumimoji="1" lang="en-US" altLang="ja-JP" dirty="0"/>
          </a:p>
          <a:p>
            <a:pPr lvl="1"/>
            <a:r>
              <a:rPr lang="en-US" altLang="ja-JP" dirty="0"/>
              <a:t>R=1</a:t>
            </a:r>
            <a:r>
              <a:rPr lang="ja-JP" altLang="en-US" dirty="0"/>
              <a:t>、縦</a:t>
            </a:r>
            <a:r>
              <a:rPr lang="en-US" altLang="ja-JP" dirty="0"/>
              <a:t>1</a:t>
            </a:r>
            <a:r>
              <a:rPr lang="ja-JP" altLang="en-US" dirty="0"/>
              <a:t>つの時</a:t>
            </a:r>
            <a:endParaRPr lang="en-US" altLang="ja-JP" dirty="0"/>
          </a:p>
          <a:p>
            <a:pPr lvl="2"/>
            <a:r>
              <a:rPr lang="ja-JP" altLang="en-US" dirty="0"/>
              <a:t>横</a:t>
            </a:r>
            <a:r>
              <a:rPr lang="en-US" altLang="ja-JP" dirty="0"/>
              <a:t>2</a:t>
            </a:r>
            <a:r>
              <a:rPr lang="ja-JP" altLang="en-US" dirty="0"/>
              <a:t>つの列が目的の列</a:t>
            </a:r>
            <a:endParaRPr lang="en-US" altLang="ja-JP" dirty="0"/>
          </a:p>
          <a:p>
            <a:pPr lvl="3"/>
            <a:r>
              <a:rPr kumimoji="1" lang="en-US" altLang="ja-JP" dirty="0"/>
              <a:t>C=2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C=5</a:t>
            </a:r>
          </a:p>
          <a:p>
            <a:pPr lvl="1"/>
            <a:r>
              <a:rPr lang="en-US" altLang="ja-JP" dirty="0"/>
              <a:t>R=2</a:t>
            </a:r>
            <a:r>
              <a:rPr lang="ja-JP" altLang="en-US" dirty="0"/>
              <a:t>、縦</a:t>
            </a:r>
            <a:r>
              <a:rPr lang="en-US" altLang="ja-JP" dirty="0"/>
              <a:t>2</a:t>
            </a:r>
            <a:r>
              <a:rPr lang="ja-JP" altLang="en-US" dirty="0"/>
              <a:t>つの時</a:t>
            </a:r>
            <a:endParaRPr lang="en-US" altLang="ja-JP" dirty="0"/>
          </a:p>
          <a:p>
            <a:pPr lvl="2"/>
            <a:r>
              <a:rPr kumimoji="1" lang="ja-JP" altLang="en-US" dirty="0"/>
              <a:t>横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つの列が目的の列</a:t>
            </a:r>
            <a:endParaRPr kumimoji="1" lang="en-US" altLang="ja-JP" dirty="0"/>
          </a:p>
          <a:p>
            <a:pPr lvl="3"/>
            <a:r>
              <a:rPr lang="en-US" altLang="ja-JP" dirty="0"/>
              <a:t>C=1</a:t>
            </a:r>
          </a:p>
          <a:p>
            <a:r>
              <a:rPr kumimoji="1" lang="ja-JP" altLang="en-US" dirty="0"/>
              <a:t>と調べるパターンを大幅に削減できる！</a:t>
            </a:r>
            <a:endParaRPr kumimoji="1" lang="en-US" altLang="ja-JP" dirty="0"/>
          </a:p>
          <a:p>
            <a:r>
              <a:rPr kumimoji="1" lang="ja-JP" altLang="en-US" dirty="0"/>
              <a:t>そのために</a:t>
            </a:r>
            <a:r>
              <a:rPr kumimoji="1" lang="en-US" altLang="ja-JP" dirty="0"/>
              <a:t>C</a:t>
            </a:r>
            <a:r>
              <a:rPr kumimoji="1" lang="ja-JP" altLang="en-US" dirty="0"/>
              <a:t>側の表を数を軸にした連想配列にする。</a:t>
            </a:r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0C08C83E-4242-4E76-BB59-1BD164E34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371301"/>
              </p:ext>
            </p:extLst>
          </p:nvPr>
        </p:nvGraphicFramePr>
        <p:xfrm>
          <a:off x="6513718" y="4539868"/>
          <a:ext cx="20491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556">
                  <a:extLst>
                    <a:ext uri="{9D8B030D-6E8A-4147-A177-3AD203B41FA5}">
                      <a16:colId xmlns:a16="http://schemas.microsoft.com/office/drawing/2014/main" val="597314413"/>
                    </a:ext>
                  </a:extLst>
                </a:gridCol>
                <a:gridCol w="1024556">
                  <a:extLst>
                    <a:ext uri="{9D8B030D-6E8A-4147-A177-3AD203B41FA5}">
                      <a16:colId xmlns:a16="http://schemas.microsoft.com/office/drawing/2014/main" val="43661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0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58616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290F1923-EC00-49BB-8D9D-20C7B6CCB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46802"/>
              </p:ext>
            </p:extLst>
          </p:nvPr>
        </p:nvGraphicFramePr>
        <p:xfrm>
          <a:off x="9420815" y="1532424"/>
          <a:ext cx="204911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556">
                  <a:extLst>
                    <a:ext uri="{9D8B030D-6E8A-4147-A177-3AD203B41FA5}">
                      <a16:colId xmlns:a16="http://schemas.microsoft.com/office/drawing/2014/main" val="597314413"/>
                    </a:ext>
                  </a:extLst>
                </a:gridCol>
                <a:gridCol w="1024556">
                  <a:extLst>
                    <a:ext uri="{9D8B030D-6E8A-4147-A177-3AD203B41FA5}">
                      <a16:colId xmlns:a16="http://schemas.microsoft.com/office/drawing/2014/main" val="43661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0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90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297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958616"/>
                  </a:ext>
                </a:extLst>
              </a:tr>
            </a:tbl>
          </a:graphicData>
        </a:graphic>
      </p:graphicFrame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20D77D2B-69C3-4989-8AAF-DE0EBC30A25B}"/>
              </a:ext>
            </a:extLst>
          </p:cNvPr>
          <p:cNvCxnSpPr>
            <a:cxnSpLocks/>
          </p:cNvCxnSpPr>
          <p:nvPr/>
        </p:nvCxnSpPr>
        <p:spPr>
          <a:xfrm flipV="1">
            <a:off x="7842383" y="5456316"/>
            <a:ext cx="1558112" cy="3543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851CBB2-86E2-4BCA-8C82-65EF25D6BA2F}"/>
              </a:ext>
            </a:extLst>
          </p:cNvPr>
          <p:cNvCxnSpPr>
            <a:cxnSpLocks/>
          </p:cNvCxnSpPr>
          <p:nvPr/>
        </p:nvCxnSpPr>
        <p:spPr>
          <a:xfrm>
            <a:off x="6899710" y="4963428"/>
            <a:ext cx="0" cy="9472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3EA87BB-17B4-4E92-B1DB-01C3A115D98D}"/>
              </a:ext>
            </a:extLst>
          </p:cNvPr>
          <p:cNvCxnSpPr>
            <a:cxnSpLocks/>
          </p:cNvCxnSpPr>
          <p:nvPr/>
        </p:nvCxnSpPr>
        <p:spPr>
          <a:xfrm>
            <a:off x="7807381" y="5084248"/>
            <a:ext cx="1613434" cy="8264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214F40B0-4218-4022-B33C-49CB0BA064B2}"/>
              </a:ext>
            </a:extLst>
          </p:cNvPr>
          <p:cNvCxnSpPr>
            <a:cxnSpLocks/>
          </p:cNvCxnSpPr>
          <p:nvPr/>
        </p:nvCxnSpPr>
        <p:spPr>
          <a:xfrm>
            <a:off x="7852835" y="5456316"/>
            <a:ext cx="154766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 19">
            <a:extLst>
              <a:ext uri="{FF2B5EF4-FFF2-40B4-BE49-F238E27FC236}">
                <a16:creationId xmlns:a16="http://schemas.microsoft.com/office/drawing/2014/main" id="{01C5BD8C-5859-4916-B6C5-D4D8E0B4D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176502"/>
              </p:ext>
            </p:extLst>
          </p:nvPr>
        </p:nvGraphicFramePr>
        <p:xfrm>
          <a:off x="9400495" y="4567941"/>
          <a:ext cx="20491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556">
                  <a:extLst>
                    <a:ext uri="{9D8B030D-6E8A-4147-A177-3AD203B41FA5}">
                      <a16:colId xmlns:a16="http://schemas.microsoft.com/office/drawing/2014/main" val="597314413"/>
                    </a:ext>
                  </a:extLst>
                </a:gridCol>
                <a:gridCol w="1024556">
                  <a:extLst>
                    <a:ext uri="{9D8B030D-6E8A-4147-A177-3AD203B41FA5}">
                      <a16:colId xmlns:a16="http://schemas.microsoft.com/office/drawing/2014/main" val="436614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C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300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3,4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360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1,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807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90508"/>
                  </a:ext>
                </a:extLst>
              </a:tr>
            </a:tbl>
          </a:graphicData>
        </a:graphic>
      </p:graphicFrame>
      <p:sp>
        <p:nvSpPr>
          <p:cNvPr id="24" name="矢印: 下 23">
            <a:extLst>
              <a:ext uri="{FF2B5EF4-FFF2-40B4-BE49-F238E27FC236}">
                <a16:creationId xmlns:a16="http://schemas.microsoft.com/office/drawing/2014/main" id="{C0E703E9-CE49-4545-B5B5-21A6F634FFCC}"/>
              </a:ext>
            </a:extLst>
          </p:cNvPr>
          <p:cNvSpPr/>
          <p:nvPr/>
        </p:nvSpPr>
        <p:spPr>
          <a:xfrm>
            <a:off x="10136293" y="3856500"/>
            <a:ext cx="577516" cy="6124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吹き出し: 角を丸めた四角形 24">
            <a:extLst>
              <a:ext uri="{FF2B5EF4-FFF2-40B4-BE49-F238E27FC236}">
                <a16:creationId xmlns:a16="http://schemas.microsoft.com/office/drawing/2014/main" id="{7B383CAD-527F-48CF-AD18-9A6FA6D63D1E}"/>
              </a:ext>
            </a:extLst>
          </p:cNvPr>
          <p:cNvSpPr/>
          <p:nvPr/>
        </p:nvSpPr>
        <p:spPr>
          <a:xfrm>
            <a:off x="6429676" y="2069432"/>
            <a:ext cx="2395621" cy="1688032"/>
          </a:xfrm>
          <a:prstGeom prst="wedgeRoundRectCallout">
            <a:avLst>
              <a:gd name="adj1" fmla="val 76871"/>
              <a:gd name="adj2" fmla="val 317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</a:t>
            </a:r>
            <a:r>
              <a:rPr kumimoji="1" lang="ja-JP" altLang="en-US" dirty="0"/>
              <a:t>表を数から一発で検索できるように、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連想配列に変換</a:t>
            </a:r>
          </a:p>
        </p:txBody>
      </p:sp>
    </p:spTree>
    <p:extLst>
      <p:ext uri="{BB962C8B-B14F-4D97-AF65-F5344CB8AC3E}">
        <p14:creationId xmlns:p14="http://schemas.microsoft.com/office/powerpoint/2010/main" val="336649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0090E3-7414-4CAC-85B9-C0511B389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問</a:t>
            </a:r>
            <a:r>
              <a:rPr kumimoji="1" lang="en-US" altLang="ja-JP" dirty="0"/>
              <a:t>C</a:t>
            </a:r>
            <a:r>
              <a:rPr kumimoji="1" lang="ja-JP" altLang="en-US" dirty="0"/>
              <a:t>　収集王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E6DD04-3D11-4705-9E9C-2A37FA22FF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しかし問題が</a:t>
            </a:r>
            <a:r>
              <a:rPr kumimoji="1" lang="en-US" altLang="ja-JP" dirty="0"/>
              <a:t>…</a:t>
            </a:r>
          </a:p>
          <a:p>
            <a:r>
              <a:rPr lang="ja-JP" altLang="en-US" dirty="0"/>
              <a:t>縦横の和が目的の数でも、調べるセルにアメがあったら二重カウントになるのでは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lang="en-US" altLang="ja-JP" dirty="0"/>
          </a:p>
          <a:p>
            <a:r>
              <a:rPr kumimoji="1" lang="ja-JP" altLang="en-US" dirty="0"/>
              <a:t>アメがある位置だけ、全部個別に調べる。</a:t>
            </a:r>
            <a:endParaRPr kumimoji="1" lang="en-US" altLang="ja-JP" dirty="0"/>
          </a:p>
          <a:p>
            <a:r>
              <a:rPr kumimoji="1" lang="ja-JP" altLang="en-US" dirty="0"/>
              <a:t>計算量は合計</a:t>
            </a:r>
            <a:r>
              <a:rPr kumimoji="1" lang="en-US" altLang="ja-JP" dirty="0"/>
              <a:t>O(R+N)</a:t>
            </a:r>
            <a:r>
              <a:rPr kumimoji="1" lang="ja-JP" altLang="en-US" dirty="0"/>
              <a:t>になる。</a:t>
            </a:r>
            <a:endParaRPr kumimoji="1" lang="en-US" altLang="ja-JP" dirty="0"/>
          </a:p>
          <a:p>
            <a:r>
              <a:rPr kumimoji="1" lang="ja-JP" altLang="en-US" dirty="0"/>
              <a:t>アメの数＝</a:t>
            </a:r>
            <a:r>
              <a:rPr kumimoji="1" lang="en-US" altLang="ja-JP" dirty="0"/>
              <a:t>N</a:t>
            </a:r>
            <a:r>
              <a:rPr kumimoji="1" lang="ja-JP" altLang="en-US" dirty="0"/>
              <a:t>は</a:t>
            </a:r>
            <a:r>
              <a:rPr kumimoji="1" lang="en-US" altLang="ja-JP" dirty="0"/>
              <a:t>100,000</a:t>
            </a:r>
            <a:r>
              <a:rPr kumimoji="1" lang="ja-JP" altLang="en-US" dirty="0"/>
              <a:t>なので、</a:t>
            </a:r>
            <a:r>
              <a:rPr kumimoji="1" lang="en-US" altLang="ja-JP" dirty="0" err="1"/>
              <a:t>RxC</a:t>
            </a:r>
            <a:r>
              <a:rPr kumimoji="1" lang="ja-JP" altLang="en-US" dirty="0"/>
              <a:t>全検索の</a:t>
            </a:r>
            <a:r>
              <a:rPr kumimoji="1" lang="en-US" altLang="ja-JP" dirty="0"/>
              <a:t>100,000**2</a:t>
            </a:r>
            <a:r>
              <a:rPr kumimoji="1" lang="ja-JP" altLang="en-US" dirty="0"/>
              <a:t>よりはだいぶ速い。</a:t>
            </a: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9F98F252-D0A8-44BD-BAC0-22D18F188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190999"/>
              </p:ext>
            </p:extLst>
          </p:nvPr>
        </p:nvGraphicFramePr>
        <p:xfrm>
          <a:off x="6647802" y="2049916"/>
          <a:ext cx="3989097" cy="24567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9871">
                  <a:extLst>
                    <a:ext uri="{9D8B030D-6E8A-4147-A177-3AD203B41FA5}">
                      <a16:colId xmlns:a16="http://schemas.microsoft.com/office/drawing/2014/main" val="642729247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1279080887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2435219641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597995324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927604640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4095962700"/>
                    </a:ext>
                  </a:extLst>
                </a:gridCol>
                <a:gridCol w="569871">
                  <a:extLst>
                    <a:ext uri="{9D8B030D-6E8A-4147-A177-3AD203B41FA5}">
                      <a16:colId xmlns:a16="http://schemas.microsoft.com/office/drawing/2014/main" val="2746192341"/>
                    </a:ext>
                  </a:extLst>
                </a:gridCol>
              </a:tblGrid>
              <a:tr h="491354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C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113912"/>
                  </a:ext>
                </a:extLst>
              </a:tr>
              <a:tr h="491354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1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4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5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889514"/>
                  </a:ext>
                </a:extLst>
              </a:tr>
              <a:tr h="491354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>
                          <a:effectLst/>
                        </a:rPr>
                        <a:t>1</a:t>
                      </a:r>
                      <a:endParaRPr lang="en-US" altLang="ja-JP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1457808"/>
                  </a:ext>
                </a:extLst>
              </a:tr>
              <a:tr h="491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2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>
                          <a:effectLst/>
                        </a:rPr>
                        <a:t>o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7698020"/>
                  </a:ext>
                </a:extLst>
              </a:tr>
              <a:tr h="491354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u="none" strike="noStrike" dirty="0">
                          <a:effectLst/>
                        </a:rPr>
                        <a:t>3</a:t>
                      </a:r>
                      <a:endParaRPr lang="en-US" altLang="ja-JP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 dirty="0">
                          <a:effectLst/>
                        </a:rPr>
                        <a:t>　</a:t>
                      </a:r>
                      <a:endParaRPr lang="ja-JP" alt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u="none" strike="noStrike">
                          <a:effectLst/>
                        </a:rPr>
                        <a:t>　</a:t>
                      </a:r>
                      <a:endParaRPr lang="ja-JP" altLang="en-US" sz="2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>
                          <a:effectLst/>
                        </a:rPr>
                        <a:t>o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9975018"/>
                  </a:ext>
                </a:extLst>
              </a:tr>
            </a:tbl>
          </a:graphicData>
        </a:graphic>
      </p:graphicFrame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F7EB37D-BCBE-420C-83C8-CDA157C365C3}"/>
              </a:ext>
            </a:extLst>
          </p:cNvPr>
          <p:cNvSpPr/>
          <p:nvPr/>
        </p:nvSpPr>
        <p:spPr>
          <a:xfrm>
            <a:off x="8454044" y="3117273"/>
            <a:ext cx="374072" cy="1325563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07480FD-A60C-4A45-8246-0F97D8611C87}"/>
              </a:ext>
            </a:extLst>
          </p:cNvPr>
          <p:cNvSpPr/>
          <p:nvPr/>
        </p:nvSpPr>
        <p:spPr>
          <a:xfrm>
            <a:off x="7831477" y="4059918"/>
            <a:ext cx="2709061" cy="404552"/>
          </a:xfrm>
          <a:prstGeom prst="rect">
            <a:avLst/>
          </a:prstGeom>
          <a:noFill/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線 9">
            <a:extLst>
              <a:ext uri="{FF2B5EF4-FFF2-40B4-BE49-F238E27FC236}">
                <a16:creationId xmlns:a16="http://schemas.microsoft.com/office/drawing/2014/main" id="{FF5C5B2A-17B2-4C74-833A-6BC861B7ABE4}"/>
              </a:ext>
            </a:extLst>
          </p:cNvPr>
          <p:cNvSpPr/>
          <p:nvPr/>
        </p:nvSpPr>
        <p:spPr>
          <a:xfrm>
            <a:off x="6647802" y="4612394"/>
            <a:ext cx="4283433" cy="1214828"/>
          </a:xfrm>
          <a:prstGeom prst="borderCallout1">
            <a:avLst>
              <a:gd name="adj1" fmla="val -1940"/>
              <a:gd name="adj2" fmla="val 31649"/>
              <a:gd name="adj3" fmla="val -36462"/>
              <a:gd name="adj4" fmla="val 41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縦に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個、横に</a:t>
            </a:r>
            <a:r>
              <a:rPr kumimoji="1" lang="en-US" altLang="ja-JP" dirty="0"/>
              <a:t>2</a:t>
            </a:r>
            <a:r>
              <a:rPr kumimoji="1" lang="ja-JP" altLang="en-US" dirty="0"/>
              <a:t>個なので、アメ</a:t>
            </a:r>
            <a:r>
              <a:rPr kumimoji="1" lang="en-US" altLang="ja-JP" dirty="0"/>
              <a:t>4</a:t>
            </a:r>
            <a:r>
              <a:rPr kumimoji="1" lang="ja-JP" altLang="en-US" dirty="0"/>
              <a:t>個獲得</a:t>
            </a:r>
            <a:endParaRPr kumimoji="1" lang="en-US" altLang="ja-JP" dirty="0"/>
          </a:p>
          <a:p>
            <a:pPr algn="ctr"/>
            <a:r>
              <a:rPr lang="ja-JP" altLang="en-US" dirty="0"/>
              <a:t>ではなく、</a:t>
            </a:r>
            <a:r>
              <a:rPr lang="en-US" altLang="ja-JP" dirty="0"/>
              <a:t>1</a:t>
            </a:r>
            <a:r>
              <a:rPr lang="ja-JP" altLang="en-US" dirty="0"/>
              <a:t>個は重複している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955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＋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19E5DC0F-C03A-456D-8D92-AEB98919A2BA}" vid="{25AF4829-6A04-471C-8D60-6757280DAF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169</TotalTime>
  <Words>1352</Words>
  <Application>Microsoft Office PowerPoint</Application>
  <PresentationFormat>ワイド画面</PresentationFormat>
  <Paragraphs>462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Arial</vt:lpstr>
      <vt:lpstr>Segoe UI</vt:lpstr>
      <vt:lpstr>Office テーマ</vt:lpstr>
      <vt:lpstr>ABC023解説</vt:lpstr>
      <vt:lpstr>問A　加算王</vt:lpstr>
      <vt:lpstr>問B　手芸王</vt:lpstr>
      <vt:lpstr>問C　収集王</vt:lpstr>
      <vt:lpstr>問C　収集王</vt:lpstr>
      <vt:lpstr>問C　収集王</vt:lpstr>
      <vt:lpstr>問C　収集王</vt:lpstr>
      <vt:lpstr>問C　収集王</vt:lpstr>
      <vt:lpstr>問C　収集王</vt:lpstr>
      <vt:lpstr>問C　収集王</vt:lpstr>
      <vt:lpstr>問C　収集王</vt:lpstr>
      <vt:lpstr>問C　収集王</vt:lpstr>
      <vt:lpstr>問C　収集王</vt:lpstr>
      <vt:lpstr>問C　収集王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ABC023解説</dc:title>
  <dc:creator>長谷川　哲</dc:creator>
  <cp:lastModifiedBy>長谷川　哲</cp:lastModifiedBy>
  <cp:revision>153</cp:revision>
  <dcterms:created xsi:type="dcterms:W3CDTF">2021-06-10T02:32:16Z</dcterms:created>
  <dcterms:modified xsi:type="dcterms:W3CDTF">2021-06-11T06:42:41Z</dcterms:modified>
</cp:coreProperties>
</file>