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BEC3E-A25A-4936-BFC2-ADA5577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521F3C-0334-42B7-A229-05169651F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C30604-7E6A-437D-855C-019C6967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F85E98-A70F-4FC9-B8C2-611517CF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B0DC74-7F8F-4275-99F0-0020E884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65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AB52A-837F-4DAE-BF81-A87EB6B0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C7318F-B52C-47DD-B71A-8DC32EA45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DCE808-81ED-4BEF-B588-2174B9C6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4D7400-71C1-4146-A75B-9D64F671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FCE0B6-B9DC-4359-8E9E-AD246A76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54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3D8A2A6-3954-43F2-9B0A-60E4A3694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CAB7EC-734F-4930-8256-610C516E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5FA13-0711-45AE-AE63-35A509F4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A5D54D-CBD7-45ED-8FD0-048B19FC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82FEE1-27E0-4554-BE31-D54DCB24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77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59AF2A-75C2-4149-BBCE-E8496156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03EA25-AAB4-4979-BAEB-C390DEB31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54A453-B238-41A5-903B-85848655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B45DC5-B419-49C1-8AC1-9E6DC337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1B76A3-E11A-4D2E-81D6-29BA11C8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99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34B12B-8672-43E4-A8A1-00AFAE4E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DE81AB-088B-4A06-8514-BD4792640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ABB8D8-80D0-4B50-B46D-A204C365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195A7F-641C-4014-B71F-7827685E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E3FDB9-B94B-4F2B-86CC-C33261B9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94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0DF92-6B73-47F8-80C4-3110C585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175120-69DE-4A9F-B1BE-856019938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FF5EC5-7ADB-4E50-9175-B7B249B62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2AA918-1C41-4E38-BAD5-D619A5AA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C7F5E3-4DD3-4B89-A894-71E53204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2AF446-0988-4A66-88AE-4ECC4460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18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DEE70-182D-4828-9033-DC483807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EEED77-01E6-4165-8685-1938204F7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E10C8D-15BA-4819-8CC1-016E2A784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CCAB84-1309-4365-82D1-2A7A009CF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18AEA7-F83E-4CEA-B783-EBA88C89C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EAA580-A3C6-4BB6-88A6-21E035D6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69441B-7A13-4DF9-8325-C48A30A3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73740B0-E3E6-49B4-9E1D-D0F183DD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80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2B4E6-23FD-40C8-8AF0-00FC3A0C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5F8E90-31E9-4001-80C1-5772847E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D8B7A7-91F6-4999-84AD-891A8037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FE38BB-CCB6-4E84-A7E4-6CDAC6CF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87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66BF0F-0694-4FD4-AA27-B05DA57E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C326A57-9019-4297-821A-671A4F48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B7E1A4-A71B-4D1A-B2DE-6E526584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50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345004-F471-48FE-A6C3-4BEFE1CE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EA05F0-42FA-49A9-8500-BE4862E4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A077C1-4BA6-4A86-B20B-8CC832552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887874-D956-4C48-BC9F-BBE67EF8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E220C4-D1A5-4CA1-A913-F37A6C06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1BEFC7-4C66-4172-8677-06F692E8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32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5E99E-91F9-4677-81E1-E42D7CF3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E0BB74-2837-43FE-90F5-9B1DE6733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3448C2-D1E0-4AD9-B512-8E19287DD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26D76B-98B2-4A91-82DB-810B9508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933995-6BEF-4779-8BB1-DDFBD4F3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9EAD54-AE8B-41B7-B24C-F40D89E4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18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2C910D1-F47F-4D12-9380-C61E590D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28C414-683F-4BD2-8B0F-24105ADB5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C8022B-ABF3-4B9C-BC1F-6A96C817F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EEE1-DE07-4E84-8E94-724BCA73CA92}" type="datetimeFigureOut">
              <a:rPr kumimoji="1" lang="ja-JP" altLang="en-US" smtClean="0"/>
              <a:t>2021/6/28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27F8F8-289C-4035-A567-AB8D64458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D6FDEC-CECC-4B77-9041-6634F2327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48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AB97-9DD5-4F17-BAE8-48751B6D9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ABC075</a:t>
            </a:r>
            <a:r>
              <a:rPr kumimoji="1" lang="ja-JP" altLang="en-US" dirty="0"/>
              <a:t>解説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F90B7D-0BF6-4068-9B83-98A86728A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UnionFind</a:t>
            </a:r>
            <a:r>
              <a:rPr kumimoji="1" lang="ja-JP" altLang="en-US" dirty="0"/>
              <a:t>を攻略せよ</a:t>
            </a:r>
          </a:p>
        </p:txBody>
      </p:sp>
    </p:spTree>
    <p:extLst>
      <p:ext uri="{BB962C8B-B14F-4D97-AF65-F5344CB8AC3E}">
        <p14:creationId xmlns:p14="http://schemas.microsoft.com/office/powerpoint/2010/main" val="376616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63B75-941B-4DA5-9C6A-F23E1830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C – Bridge 2/3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4D5652-2E0C-4DC3-9CAA-3E4CED4082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各辺についてループ</a:t>
            </a:r>
            <a:endParaRPr lang="en-US" altLang="ja-JP" dirty="0"/>
          </a:p>
          <a:p>
            <a:pPr lvl="1"/>
            <a:r>
              <a:rPr lang="ja-JP" altLang="en-US" dirty="0"/>
              <a:t>対象の一辺を削除する。</a:t>
            </a:r>
            <a:endParaRPr lang="en-US" altLang="ja-JP" dirty="0"/>
          </a:p>
          <a:p>
            <a:pPr lvl="1"/>
            <a:r>
              <a:rPr lang="ja-JP" altLang="en-US" dirty="0"/>
              <a:t>削除した状態で</a:t>
            </a:r>
            <a:r>
              <a:rPr lang="en-US" altLang="ja-JP" dirty="0"/>
              <a:t>Union-Find</a:t>
            </a:r>
            <a:r>
              <a:rPr lang="ja-JP" altLang="en-US" dirty="0"/>
              <a:t>を使ってルート要素の数を調べる。</a:t>
            </a:r>
            <a:endParaRPr lang="en-US" altLang="ja-JP" dirty="0"/>
          </a:p>
          <a:p>
            <a:pPr lvl="1"/>
            <a:r>
              <a:rPr lang="ja-JP" altLang="en-US" dirty="0"/>
              <a:t>ルート要素が</a:t>
            </a:r>
            <a:r>
              <a:rPr lang="en-US" altLang="ja-JP" dirty="0"/>
              <a:t>2</a:t>
            </a:r>
            <a:r>
              <a:rPr lang="ja-JP" altLang="en-US" dirty="0"/>
              <a:t>個以上になったら、その辺は橋である、と判断できる。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C6030C-A2C3-452F-8674-37868292549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813" y="1690688"/>
            <a:ext cx="43910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32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F5238-76B7-459D-B74C-B2D541B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075"/>
            <a:ext cx="10515600" cy="765406"/>
          </a:xfrm>
        </p:spPr>
        <p:txBody>
          <a:bodyPr anchor="t">
            <a:normAutofit/>
          </a:bodyPr>
          <a:lstStyle/>
          <a:p>
            <a:r>
              <a:rPr lang="en-US" altLang="ja-JP" sz="4000" b="1" i="0" dirty="0">
                <a:solidFill>
                  <a:srgbClr val="333333"/>
                </a:solidFill>
                <a:effectLst/>
                <a:latin typeface="Lato"/>
              </a:rPr>
              <a:t>C – Bridge 3/3</a:t>
            </a:r>
            <a:endParaRPr kumimoji="1" lang="ja-JP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981879-A1B4-4FE2-A43A-A321C2C55A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7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辺</a:t>
            </a:r>
            <a:r>
              <a:rPr kumimoji="1" lang="en-US" altLang="ja-JP" sz="17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[0,1]</a:t>
            </a:r>
            <a:r>
              <a:rPr kumimoji="1" lang="ja-JP" altLang="en-US" sz="17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を削除した場合</a:t>
            </a:r>
          </a:p>
          <a:p>
            <a:pPr marL="0" indent="0">
              <a:buNone/>
            </a:pPr>
            <a:r>
              <a:rPr kumimoji="1" lang="en-US" altLang="ja-JP" sz="17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kumimoji="1" lang="en-US" altLang="ja-JP" sz="17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kumimoji="1" lang="en-US" altLang="ja-JP" sz="17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 [0, 1, 2, 3, 4, 5, 6]</a:t>
            </a:r>
          </a:p>
          <a:p>
            <a:pPr marL="0" indent="0">
              <a:buNone/>
            </a:pPr>
            <a:r>
              <a:rPr kumimoji="1" lang="en-US" altLang="ja-JP" sz="17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[1-&gt;6] [0, 1, 2, 3, 4, 5, 1]</a:t>
            </a:r>
          </a:p>
          <a:p>
            <a:pPr marL="0" indent="0">
              <a:buNone/>
            </a:pPr>
            <a:r>
              <a:rPr kumimoji="1" lang="en-US" altLang="ja-JP" sz="17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[2-&gt;3] [0, 1, 2, 2, 4, 5, 1]</a:t>
            </a:r>
          </a:p>
          <a:p>
            <a:pPr marL="0" indent="0">
              <a:buNone/>
            </a:pPr>
            <a:r>
              <a:rPr kumimoji="1" lang="en-US" altLang="ja-JP" sz="17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[3-&gt;4] [0, 1, 2, 2, 2, 5, 1]</a:t>
            </a:r>
          </a:p>
          <a:p>
            <a:pPr marL="0" indent="0">
              <a:buNone/>
            </a:pPr>
            <a:r>
              <a:rPr kumimoji="1" lang="en-US" altLang="ja-JP" sz="17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[3-&gt;5] [0, 1, 2, 2, 2, 2, 1]</a:t>
            </a:r>
          </a:p>
          <a:p>
            <a:pPr marL="0" indent="0">
              <a:buNone/>
            </a:pPr>
            <a:r>
              <a:rPr kumimoji="1" lang="en-US" altLang="ja-JP" sz="17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[4-&gt;5] [0, 1, 2, 2, 2, 2, 1]</a:t>
            </a:r>
          </a:p>
          <a:p>
            <a:pPr marL="0" indent="0">
              <a:buNone/>
            </a:pPr>
            <a:r>
              <a:rPr kumimoji="1" lang="en-US" altLang="ja-JP" sz="17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[5-&gt;6] [0, 1, 1, 2, 2, 2, 1]</a:t>
            </a:r>
          </a:p>
          <a:p>
            <a:pPr marL="0" indent="0">
              <a:buNone/>
            </a:pPr>
            <a:r>
              <a:rPr kumimoji="1" lang="en-US" altLang="ja-JP" sz="17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kumimoji="1" lang="en-US" altLang="ja-JP" sz="17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ans</a:t>
            </a:r>
            <a:r>
              <a:rPr kumimoji="1" lang="en-US" altLang="ja-JP" sz="17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] [0, 1, 1, 1, 1, 1, 1]</a:t>
            </a:r>
          </a:p>
          <a:p>
            <a:pPr marL="0" indent="0">
              <a:buNone/>
            </a:pPr>
            <a:r>
              <a:rPr kumimoji="1" lang="ja-JP" altLang="en-US" sz="17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最終的に</a:t>
            </a:r>
            <a:r>
              <a:rPr lang="en-US" altLang="ja-JP" sz="17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lang="ja-JP" altLang="en-US" sz="17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種類の要素に分類されるので、</a:t>
            </a:r>
            <a:br>
              <a:rPr lang="en-US" altLang="ja-JP" sz="17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sz="17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辺</a:t>
            </a:r>
            <a:r>
              <a:rPr lang="en-US" altLang="ja-JP" sz="17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[0,1]</a:t>
            </a:r>
            <a:r>
              <a:rPr lang="ja-JP" altLang="en-US" sz="17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は橋である。</a:t>
            </a:r>
            <a:endParaRPr kumimoji="1" lang="ja-JP" altLang="en-US" sz="17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4D42BF-03D4-4B0A-AE4B-34F46D978D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辺</a:t>
            </a:r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[3,4]</a:t>
            </a:r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を削除した場合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kumimoji="1"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 [0, 1, 2, 3, 4, 5, 6]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[0-&gt;2] [0, 1, 0, 3, 4, 5, 6]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[1-&gt;6] [0, 1, 0, 3, 4, 5, 1]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[2-&gt;3] [0, 1, 0, 0, 4, 5, 1]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[3-&gt;5] [0, 1, 0, 0, 4, 0, 1]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[4-&gt;5] [0, 1, 0, 0, 0, 0, 1]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[5-&gt;6] [0, 0, 0, 0, 0, 0, 1]</a:t>
            </a:r>
          </a:p>
          <a:p>
            <a:pPr marL="0" indent="0">
              <a:buNone/>
            </a:pPr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  <a:r>
              <a:rPr kumimoji="1"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ans</a:t>
            </a:r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] [0, 0, 0, 0, 0, 0, 0]</a:t>
            </a:r>
          </a:p>
          <a:p>
            <a:pPr marL="0" indent="0">
              <a:buNone/>
            </a:pPr>
            <a:r>
              <a:rPr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最終的に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種類の要素に統合されるので、</a:t>
            </a:r>
            <a:b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辺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[3,4]</a:t>
            </a:r>
            <a:r>
              <a:rPr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は橋では無い。</a:t>
            </a:r>
            <a:endParaRPr kumimoji="1" lang="ja-JP" altLang="en-US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416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8B5A91-7D97-4A00-B675-D86C317C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5D788A-5BAB-4003-9555-278089992F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Union-Find</a:t>
            </a:r>
            <a:r>
              <a:rPr kumimoji="1" lang="ja-JP" altLang="en-US" dirty="0"/>
              <a:t>はどの要素がどの派閥に所属するか、を定めるデータ形式および処理方法。</a:t>
            </a:r>
            <a:endParaRPr kumimoji="1" lang="en-US" altLang="ja-JP" dirty="0"/>
          </a:p>
          <a:p>
            <a:r>
              <a:rPr kumimoji="1" lang="ja-JP" altLang="en-US" dirty="0"/>
              <a:t>ある要素</a:t>
            </a:r>
            <a:r>
              <a:rPr lang="ja-JP" altLang="en-US" dirty="0"/>
              <a:t>が必ずどこかのグループに所属するような場合に使える。</a:t>
            </a:r>
            <a:endParaRPr lang="en-US" altLang="ja-JP" dirty="0"/>
          </a:p>
          <a:p>
            <a:r>
              <a:rPr lang="en-US" altLang="ja-JP" dirty="0"/>
              <a:t>Unite</a:t>
            </a:r>
            <a:r>
              <a:rPr lang="ja-JP" altLang="en-US" dirty="0"/>
              <a:t>した後にもう一回全件</a:t>
            </a:r>
            <a:r>
              <a:rPr lang="en-US" altLang="ja-JP" dirty="0"/>
              <a:t>Find</a:t>
            </a:r>
            <a:r>
              <a:rPr lang="ja-JP" altLang="en-US" dirty="0"/>
              <a:t>すると経路圧縮できる。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E68E98-FB86-40D8-AC6A-C4642048D6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データ</a:t>
            </a:r>
            <a:endParaRPr kumimoji="1" lang="en-US" altLang="ja-JP" dirty="0"/>
          </a:p>
          <a:p>
            <a:pPr lvl="1"/>
            <a:r>
              <a:rPr lang="en-US" altLang="ja-JP" dirty="0"/>
              <a:t>Parents</a:t>
            </a:r>
          </a:p>
          <a:p>
            <a:pPr lvl="2"/>
            <a:r>
              <a:rPr kumimoji="1" lang="ja-JP" altLang="en-US" dirty="0"/>
              <a:t>各要素の親の索引を保持する配列</a:t>
            </a:r>
            <a:endParaRPr kumimoji="1" lang="en-US" altLang="ja-JP" dirty="0"/>
          </a:p>
          <a:p>
            <a:r>
              <a:rPr lang="ja-JP" altLang="en-US" dirty="0"/>
              <a:t>メソッド</a:t>
            </a:r>
            <a:endParaRPr lang="en-US" altLang="ja-JP" dirty="0"/>
          </a:p>
          <a:p>
            <a:pPr lvl="1"/>
            <a:r>
              <a:rPr kumimoji="1" lang="en-US" altLang="ja-JP" dirty="0"/>
              <a:t>Uni</a:t>
            </a:r>
            <a:r>
              <a:rPr lang="en-US" altLang="ja-JP" dirty="0"/>
              <a:t>te(A,B)</a:t>
            </a:r>
          </a:p>
          <a:p>
            <a:pPr lvl="2"/>
            <a:r>
              <a:rPr kumimoji="1" lang="en-US" altLang="ja-JP" dirty="0"/>
              <a:t>A</a:t>
            </a:r>
            <a:r>
              <a:rPr kumimoji="1" lang="ja-JP" altLang="en-US" dirty="0"/>
              <a:t>と</a:t>
            </a:r>
            <a:r>
              <a:rPr kumimoji="1" lang="en-US" altLang="ja-JP" dirty="0"/>
              <a:t>B</a:t>
            </a:r>
            <a:r>
              <a:rPr kumimoji="1" lang="ja-JP" altLang="en-US" dirty="0"/>
              <a:t>の親を調べて、異なっていれば、強い方の親で更新する。</a:t>
            </a:r>
            <a:endParaRPr kumimoji="1" lang="en-US" altLang="ja-JP" dirty="0"/>
          </a:p>
          <a:p>
            <a:pPr lvl="1"/>
            <a:r>
              <a:rPr lang="en-US" altLang="ja-JP" dirty="0"/>
              <a:t>Find(A)</a:t>
            </a:r>
          </a:p>
          <a:p>
            <a:pPr lvl="2"/>
            <a:r>
              <a:rPr kumimoji="1" lang="en-US" altLang="ja-JP" dirty="0"/>
              <a:t>A</a:t>
            </a:r>
            <a:r>
              <a:rPr lang="ja-JP" altLang="en-US" dirty="0"/>
              <a:t>がルートならそのまま返す。</a:t>
            </a:r>
            <a:endParaRPr lang="en-US" altLang="ja-JP" dirty="0"/>
          </a:p>
          <a:p>
            <a:pPr lvl="2"/>
            <a:r>
              <a:rPr kumimoji="1" lang="ja-JP" altLang="en-US" dirty="0"/>
              <a:t>そうでなければ、</a:t>
            </a:r>
            <a:r>
              <a:rPr kumimoji="1" lang="en-US" altLang="ja-JP" dirty="0"/>
              <a:t>A</a:t>
            </a:r>
            <a:r>
              <a:rPr kumimoji="1" lang="ja-JP" altLang="en-US" dirty="0"/>
              <a:t>の親を</a:t>
            </a:r>
            <a:r>
              <a:rPr kumimoji="1" lang="en-US" altLang="ja-JP" dirty="0"/>
              <a:t>Find(A)</a:t>
            </a:r>
            <a:r>
              <a:rPr kumimoji="1" lang="ja-JP" altLang="en-US" dirty="0"/>
              <a:t>で再帰呼び出しで、親の親を返す。</a:t>
            </a:r>
            <a:endParaRPr kumimoji="1" lang="en-US" altLang="ja-JP" dirty="0"/>
          </a:p>
          <a:p>
            <a:pPr lvl="2"/>
            <a:r>
              <a:rPr lang="ja-JP" altLang="en-US" dirty="0"/>
              <a:t>その時に親の親を親として再設定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716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D8D22-61D1-4DFA-93CB-E68A1D2A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A - One out of Three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83BB9B-004F-4E4A-B437-C201826AD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愚直に場合分け</a:t>
            </a:r>
            <a:endParaRPr kumimoji="1" lang="en-US" altLang="ja-JP" dirty="0"/>
          </a:p>
          <a:p>
            <a:pPr lvl="1"/>
            <a:r>
              <a:rPr lang="en-US" altLang="ja-JP" dirty="0"/>
              <a:t>A==B</a:t>
            </a:r>
            <a:r>
              <a:rPr lang="ja-JP" altLang="en-US" dirty="0"/>
              <a:t>→</a:t>
            </a:r>
            <a:r>
              <a:rPr lang="en-US" altLang="ja-JP" dirty="0"/>
              <a:t>C</a:t>
            </a:r>
          </a:p>
          <a:p>
            <a:pPr lvl="1"/>
            <a:r>
              <a:rPr kumimoji="1" lang="en-US" altLang="ja-JP" dirty="0"/>
              <a:t>B==C</a:t>
            </a:r>
            <a:r>
              <a:rPr kumimoji="1" lang="ja-JP" altLang="en-US" dirty="0"/>
              <a:t>→</a:t>
            </a:r>
            <a:r>
              <a:rPr kumimoji="1" lang="en-US" altLang="ja-JP" dirty="0"/>
              <a:t>A</a:t>
            </a:r>
          </a:p>
          <a:p>
            <a:pPr lvl="1"/>
            <a:r>
              <a:rPr kumimoji="1" lang="en-US" altLang="ja-JP" dirty="0"/>
              <a:t>C==A</a:t>
            </a:r>
            <a:r>
              <a:rPr kumimoji="1" lang="ja-JP" altLang="en-US" dirty="0"/>
              <a:t>→</a:t>
            </a:r>
            <a:r>
              <a:rPr kumimoji="1" lang="en-US" altLang="ja-JP" dirty="0"/>
              <a:t>B</a:t>
            </a:r>
          </a:p>
          <a:p>
            <a:r>
              <a:rPr lang="ja-JP" altLang="en-US" dirty="0"/>
              <a:t>排他的論理和（</a:t>
            </a:r>
            <a:r>
              <a:rPr lang="en-US" altLang="ja-JP" dirty="0"/>
              <a:t>XOR</a:t>
            </a:r>
            <a:r>
              <a:rPr lang="ja-JP" altLang="en-US" dirty="0"/>
              <a:t>）を用いることで簡潔に書ける</a:t>
            </a:r>
            <a:endParaRPr lang="en-US" altLang="ja-JP" dirty="0"/>
          </a:p>
          <a:p>
            <a:pPr lvl="1"/>
            <a:r>
              <a:rPr lang="en-US" altLang="ja-JP" dirty="0"/>
              <a:t>5^5=0</a:t>
            </a:r>
            <a:r>
              <a:rPr lang="ja-JP" altLang="en-US" dirty="0"/>
              <a:t>　←</a:t>
            </a:r>
            <a:r>
              <a:rPr kumimoji="1" lang="ja-JP" altLang="en-US" dirty="0"/>
              <a:t>同じ数の排他的論理和</a:t>
            </a:r>
            <a:r>
              <a:rPr lang="ja-JP" altLang="en-US" dirty="0"/>
              <a:t>は</a:t>
            </a:r>
            <a:r>
              <a:rPr kumimoji="1" lang="ja-JP" altLang="en-US" dirty="0"/>
              <a:t>打ち消し合う</a:t>
            </a:r>
            <a:endParaRPr lang="en-US" altLang="ja-JP" dirty="0"/>
          </a:p>
          <a:p>
            <a:pPr lvl="1"/>
            <a:r>
              <a:rPr lang="en-US" altLang="ja-JP" dirty="0"/>
              <a:t>0^7=7</a:t>
            </a:r>
            <a:r>
              <a:rPr lang="ja-JP" altLang="en-US" dirty="0"/>
              <a:t>　←</a:t>
            </a:r>
            <a:r>
              <a:rPr lang="en-US" altLang="ja-JP" dirty="0"/>
              <a:t>0</a:t>
            </a:r>
            <a:r>
              <a:rPr lang="ja-JP" altLang="en-US" dirty="0"/>
              <a:t>と</a:t>
            </a:r>
            <a:r>
              <a:rPr lang="en-US" altLang="ja-JP" dirty="0"/>
              <a:t>N</a:t>
            </a:r>
            <a:r>
              <a:rPr lang="ja-JP" altLang="en-US" dirty="0"/>
              <a:t>の排他的論理和は</a:t>
            </a:r>
            <a:r>
              <a:rPr lang="en-US" altLang="ja-JP" dirty="0"/>
              <a:t>N</a:t>
            </a:r>
          </a:p>
          <a:p>
            <a:pPr lvl="1"/>
            <a:r>
              <a:rPr kumimoji="1" lang="en-US" altLang="ja-JP" dirty="0"/>
              <a:t>5^7^5=0x111=7</a:t>
            </a:r>
          </a:p>
        </p:txBody>
      </p:sp>
    </p:spTree>
    <p:extLst>
      <p:ext uri="{BB962C8B-B14F-4D97-AF65-F5344CB8AC3E}">
        <p14:creationId xmlns:p14="http://schemas.microsoft.com/office/powerpoint/2010/main" val="227140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49741-9530-477E-9716-A0981C8F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B - Minesweeper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CEC79B-35EA-4FCE-B04F-E8FBDBC20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10400" cy="4351338"/>
          </a:xfrm>
        </p:spPr>
        <p:txBody>
          <a:bodyPr/>
          <a:lstStyle/>
          <a:p>
            <a:r>
              <a:rPr kumimoji="1" lang="ja-JP" altLang="en-US" dirty="0"/>
              <a:t>マインスイーパーの解法。</a:t>
            </a:r>
            <a:endParaRPr kumimoji="1" lang="en-US" altLang="ja-JP" dirty="0"/>
          </a:p>
          <a:p>
            <a:r>
              <a:rPr lang="ja-JP" altLang="en-US" dirty="0"/>
              <a:t>各マスについて、周辺</a:t>
            </a:r>
            <a:r>
              <a:rPr lang="en-US" altLang="ja-JP" dirty="0"/>
              <a:t>8</a:t>
            </a:r>
            <a:r>
              <a:rPr lang="ja-JP" altLang="en-US" dirty="0"/>
              <a:t>マスを調べる。</a:t>
            </a:r>
            <a:endParaRPr lang="en-US" altLang="ja-JP" dirty="0"/>
          </a:p>
          <a:p>
            <a:r>
              <a:rPr kumimoji="1" lang="en-US" altLang="ja-JP" dirty="0"/>
              <a:t>[0</a:t>
            </a:r>
            <a:r>
              <a:rPr lang="en-US" altLang="ja-JP" dirty="0"/>
              <a:t> </a:t>
            </a:r>
            <a:r>
              <a:rPr lang="ja-JP" altLang="en-US" dirty="0"/>
              <a:t>～</a:t>
            </a:r>
            <a:r>
              <a:rPr lang="en-US" altLang="ja-JP" dirty="0"/>
              <a:t> h]</a:t>
            </a:r>
            <a:r>
              <a:rPr lang="ja-JP" altLang="en-US" dirty="0"/>
              <a:t>、</a:t>
            </a:r>
            <a:r>
              <a:rPr lang="en-US" altLang="ja-JP" dirty="0"/>
              <a:t>[0 </a:t>
            </a:r>
            <a:r>
              <a:rPr lang="ja-JP" altLang="en-US" dirty="0"/>
              <a:t>～</a:t>
            </a:r>
            <a:r>
              <a:rPr lang="en-US" altLang="ja-JP" dirty="0"/>
              <a:t> w]</a:t>
            </a:r>
            <a:r>
              <a:rPr lang="ja-JP" altLang="en-US" dirty="0"/>
              <a:t>の範囲で全検索</a:t>
            </a:r>
            <a:endParaRPr lang="en-US" altLang="ja-JP" dirty="0"/>
          </a:p>
          <a:p>
            <a:r>
              <a:rPr kumimoji="1" lang="ja-JP" altLang="en-US" dirty="0"/>
              <a:t>対象</a:t>
            </a:r>
            <a:r>
              <a:rPr lang="ja-JP" altLang="en-US" dirty="0"/>
              <a:t>マスの周囲</a:t>
            </a:r>
            <a:r>
              <a:rPr lang="en-US" altLang="ja-JP" dirty="0"/>
              <a:t>9</a:t>
            </a:r>
            <a:r>
              <a:rPr lang="ja-JP" altLang="en-US" dirty="0"/>
              <a:t>マスを検索。</a:t>
            </a:r>
            <a:endParaRPr lang="en-US" altLang="ja-JP" dirty="0"/>
          </a:p>
          <a:p>
            <a:pPr lvl="1"/>
            <a:r>
              <a:rPr kumimoji="1" lang="en-US" altLang="ja-JP" dirty="0"/>
              <a:t>K=0 to 8</a:t>
            </a:r>
            <a:r>
              <a:rPr kumimoji="1" lang="ja-JP" altLang="en-US" dirty="0"/>
              <a:t>で</a:t>
            </a:r>
            <a:r>
              <a:rPr lang="ja-JP" altLang="en-US" dirty="0"/>
              <a:t>ループすると少し短く書ける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x=k%3-1+i</a:t>
            </a:r>
          </a:p>
          <a:p>
            <a:pPr lvl="2"/>
            <a:r>
              <a:rPr kumimoji="1" lang="en-US" altLang="ja-JP" dirty="0"/>
              <a:t>y=k//3-1+j</a:t>
            </a:r>
          </a:p>
          <a:p>
            <a:pPr lvl="2"/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AEA0CA3-8B9E-47DB-98A0-A091060AC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82224"/>
              </p:ext>
            </p:extLst>
          </p:nvPr>
        </p:nvGraphicFramePr>
        <p:xfrm>
          <a:off x="7651866" y="1825624"/>
          <a:ext cx="3778134" cy="26511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9378">
                  <a:extLst>
                    <a:ext uri="{9D8B030D-6E8A-4147-A177-3AD203B41FA5}">
                      <a16:colId xmlns:a16="http://schemas.microsoft.com/office/drawing/2014/main" val="147877576"/>
                    </a:ext>
                  </a:extLst>
                </a:gridCol>
                <a:gridCol w="1259378">
                  <a:extLst>
                    <a:ext uri="{9D8B030D-6E8A-4147-A177-3AD203B41FA5}">
                      <a16:colId xmlns:a16="http://schemas.microsoft.com/office/drawing/2014/main" val="4006719411"/>
                    </a:ext>
                  </a:extLst>
                </a:gridCol>
                <a:gridCol w="1259378">
                  <a:extLst>
                    <a:ext uri="{9D8B030D-6E8A-4147-A177-3AD203B41FA5}">
                      <a16:colId xmlns:a16="http://schemas.microsoft.com/office/drawing/2014/main" val="3200691988"/>
                    </a:ext>
                  </a:extLst>
                </a:gridCol>
              </a:tblGrid>
              <a:tr h="8683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K=0</a:t>
                      </a:r>
                      <a:br>
                        <a:rPr kumimoji="1" lang="en-US" altLang="ja-JP" dirty="0"/>
                      </a:br>
                      <a:r>
                        <a:rPr kumimoji="1" lang="en-US" altLang="ja-JP" dirty="0"/>
                        <a:t>[X-1,Y-1]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K=1</a:t>
                      </a:r>
                    </a:p>
                    <a:p>
                      <a:pPr algn="ctr"/>
                      <a:r>
                        <a:rPr kumimoji="1" lang="en-US" altLang="ja-JP" dirty="0"/>
                        <a:t>[X,Y-1]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K=2</a:t>
                      </a:r>
                    </a:p>
                    <a:p>
                      <a:pPr algn="ctr"/>
                      <a:r>
                        <a:rPr kumimoji="1" lang="en-US" altLang="ja-JP" dirty="0"/>
                        <a:t>[X+1,Y-1]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895043"/>
                  </a:ext>
                </a:extLst>
              </a:tr>
              <a:tr h="8683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K=3</a:t>
                      </a:r>
                    </a:p>
                    <a:p>
                      <a:pPr algn="ctr"/>
                      <a:r>
                        <a:rPr kumimoji="1" lang="en-US" altLang="ja-JP" dirty="0"/>
                        <a:t>[X-1,Y]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K=4</a:t>
                      </a:r>
                    </a:p>
                    <a:p>
                      <a:pPr algn="ctr"/>
                      <a:r>
                        <a:rPr kumimoji="1" lang="en-US" altLang="ja-JP" dirty="0"/>
                        <a:t>[X,Y]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K=5</a:t>
                      </a:r>
                    </a:p>
                    <a:p>
                      <a:pPr algn="ctr"/>
                      <a:r>
                        <a:rPr kumimoji="1" lang="en-US" altLang="ja-JP" dirty="0"/>
                        <a:t>[X+1,Y]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285865"/>
                  </a:ext>
                </a:extLst>
              </a:tr>
              <a:tr h="8683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K=6</a:t>
                      </a:r>
                    </a:p>
                    <a:p>
                      <a:pPr algn="ctr"/>
                      <a:r>
                        <a:rPr kumimoji="1" lang="en-US" altLang="ja-JP" dirty="0"/>
                        <a:t>[X-1,Y+1]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K=7</a:t>
                      </a:r>
                    </a:p>
                    <a:p>
                      <a:pPr algn="ctr"/>
                      <a:r>
                        <a:rPr kumimoji="1" lang="en-US" altLang="ja-JP" dirty="0"/>
                        <a:t>[X,Y+1]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K=8</a:t>
                      </a:r>
                    </a:p>
                    <a:p>
                      <a:pPr algn="ctr"/>
                      <a:r>
                        <a:rPr kumimoji="1" lang="en-US" altLang="ja-JP" dirty="0"/>
                        <a:t>[X+1,Y+1]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31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4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63B75-941B-4DA5-9C6A-F23E1830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C – Bridge 1/3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4D5652-2E0C-4DC3-9CAA-3E4CED4082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右図のような無方向連結グラフで、ある辺が橋かどうかを調べていく。</a:t>
            </a:r>
            <a:endParaRPr lang="en-US" altLang="ja-JP" dirty="0"/>
          </a:p>
          <a:p>
            <a:r>
              <a:rPr lang="ja-JP" altLang="en-US" dirty="0"/>
              <a:t>橋かどうか＝その辺を削除しても、全部の島が繋がっているか、と同じ意味なので、一つづつ橋を消した状態で調べていくのが基本方針。</a:t>
            </a:r>
            <a:endParaRPr lang="en-US" altLang="ja-JP" dirty="0"/>
          </a:p>
          <a:p>
            <a:r>
              <a:rPr lang="ja-JP" altLang="en-US" dirty="0"/>
              <a:t>色々な検索方法があるが、今回は、</a:t>
            </a:r>
            <a:r>
              <a:rPr lang="en-US" altLang="ja-JP" dirty="0"/>
              <a:t>Union-Find</a:t>
            </a:r>
            <a:r>
              <a:rPr lang="ja-JP" altLang="en-US" dirty="0"/>
              <a:t>というデータ構造を用いる。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C6030C-A2C3-452F-8674-37868292549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813" y="1690688"/>
            <a:ext cx="43910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16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5FC6E07-9ABD-47BB-A28A-9EEB9E1F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Union Find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Lato"/>
              </a:rPr>
              <a:t>とは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1/5</a:t>
            </a:r>
            <a:endParaRPr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675766-10DB-41D4-AD61-1558CF8E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素集合のグループに対して、あるノードがどちらのグループに属しているか、を高速に判定できるデータ構造で、以下</a:t>
            </a:r>
            <a:r>
              <a:rPr lang="en-US" altLang="ja-JP" dirty="0"/>
              <a:t>2</a:t>
            </a:r>
            <a:r>
              <a:rPr lang="ja-JP" altLang="en-US" dirty="0"/>
              <a:t>つのメソッドを実装する。</a:t>
            </a:r>
            <a:endParaRPr lang="en-US" altLang="ja-JP" dirty="0"/>
          </a:p>
          <a:p>
            <a:pPr lvl="1"/>
            <a:r>
              <a:rPr lang="ja-JP" altLang="en-US" dirty="0"/>
              <a:t>素集合グループとは、要素は必ずどこかのグループ単独に所属している状態のこと。ある要素は必ず親を</a:t>
            </a:r>
            <a:r>
              <a:rPr lang="en-US" altLang="ja-JP" dirty="0"/>
              <a:t>1</a:t>
            </a:r>
            <a:r>
              <a:rPr lang="ja-JP" altLang="en-US" dirty="0"/>
              <a:t>人だけ持つツリー構造。</a:t>
            </a:r>
            <a:endParaRPr lang="en-US" altLang="ja-JP" dirty="0"/>
          </a:p>
          <a:p>
            <a:r>
              <a:rPr lang="en-US" altLang="ja-JP" dirty="0"/>
              <a:t>Unite/Union(A,B)</a:t>
            </a:r>
          </a:p>
          <a:p>
            <a:pPr lvl="1"/>
            <a:r>
              <a:rPr lang="ja-JP" altLang="en-US" dirty="0"/>
              <a:t>あるノード</a:t>
            </a:r>
            <a:r>
              <a:rPr lang="en-US" altLang="ja-JP" dirty="0"/>
              <a:t>A</a:t>
            </a:r>
            <a:r>
              <a:rPr lang="ja-JP" altLang="en-US" dirty="0"/>
              <a:t>を別のノード</a:t>
            </a:r>
            <a:r>
              <a:rPr lang="en-US" altLang="ja-JP" dirty="0"/>
              <a:t>B</a:t>
            </a:r>
            <a:r>
              <a:rPr lang="ja-JP" altLang="en-US" dirty="0"/>
              <a:t>に結合する。</a:t>
            </a:r>
            <a:endParaRPr lang="en-US" altLang="ja-JP" dirty="0"/>
          </a:p>
          <a:p>
            <a:r>
              <a:rPr lang="en-US" altLang="ja-JP" dirty="0"/>
              <a:t>Find(A)</a:t>
            </a:r>
          </a:p>
          <a:p>
            <a:pPr lvl="1"/>
            <a:r>
              <a:rPr lang="ja-JP" altLang="en-US" dirty="0"/>
              <a:t>あるノード</a:t>
            </a:r>
            <a:r>
              <a:rPr lang="en-US" altLang="ja-JP" dirty="0"/>
              <a:t>A</a:t>
            </a:r>
            <a:r>
              <a:rPr lang="ja-JP" altLang="en-US" dirty="0"/>
              <a:t>のルートノードを探す。</a:t>
            </a:r>
          </a:p>
        </p:txBody>
      </p:sp>
    </p:spTree>
    <p:extLst>
      <p:ext uri="{BB962C8B-B14F-4D97-AF65-F5344CB8AC3E}">
        <p14:creationId xmlns:p14="http://schemas.microsoft.com/office/powerpoint/2010/main" val="290138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5FC6E07-9ABD-47BB-A28A-9EEB9E1F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Union Find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Lato"/>
              </a:rPr>
              <a:t>とは </a:t>
            </a:r>
            <a:r>
              <a:rPr lang="en-US" altLang="ja-JP" b="1" dirty="0">
                <a:solidFill>
                  <a:srgbClr val="333333"/>
                </a:solidFill>
                <a:latin typeface="Lato"/>
              </a:rPr>
              <a:t>2/5</a:t>
            </a:r>
            <a:endParaRPr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675766-10DB-41D4-AD61-1558CF8E1C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誰がどの</a:t>
            </a:r>
            <a:r>
              <a:rPr lang="ja-JP" altLang="en-US"/>
              <a:t>師匠につくかを</a:t>
            </a:r>
            <a:r>
              <a:rPr lang="ja-JP" altLang="en-US" dirty="0"/>
              <a:t>結合</a:t>
            </a:r>
            <a:endParaRPr lang="en-US" altLang="ja-JP" dirty="0"/>
          </a:p>
          <a:p>
            <a:pPr lvl="1"/>
            <a:r>
              <a:rPr lang="en-US" altLang="ja-JP" dirty="0"/>
              <a:t>Unite(‘</a:t>
            </a:r>
            <a:r>
              <a:rPr lang="ja-JP" altLang="en-US" dirty="0"/>
              <a:t>小西</a:t>
            </a:r>
            <a:r>
              <a:rPr lang="en-US" altLang="ja-JP" dirty="0"/>
              <a:t>’,’</a:t>
            </a:r>
            <a:r>
              <a:rPr lang="ja-JP" altLang="en-US" dirty="0"/>
              <a:t>木村</a:t>
            </a:r>
            <a:r>
              <a:rPr lang="en-US" altLang="ja-JP" dirty="0"/>
              <a:t>’)</a:t>
            </a:r>
          </a:p>
          <a:p>
            <a:pPr lvl="1"/>
            <a:r>
              <a:rPr lang="en-US" altLang="ja-JP" dirty="0"/>
              <a:t>Unite(‘</a:t>
            </a:r>
            <a:r>
              <a:rPr lang="ja-JP" altLang="en-US" dirty="0"/>
              <a:t>牛島</a:t>
            </a:r>
            <a:r>
              <a:rPr lang="en-US" altLang="ja-JP" dirty="0"/>
              <a:t>’,’</a:t>
            </a:r>
            <a:r>
              <a:rPr lang="ja-JP" altLang="en-US" dirty="0"/>
              <a:t>日口</a:t>
            </a:r>
            <a:r>
              <a:rPr lang="en-US" altLang="ja-JP" dirty="0"/>
              <a:t>’)</a:t>
            </a:r>
          </a:p>
          <a:p>
            <a:pPr lvl="1"/>
            <a:r>
              <a:rPr lang="en-US" altLang="ja-JP" dirty="0"/>
              <a:t>Unite(‘</a:t>
            </a:r>
            <a:r>
              <a:rPr lang="ja-JP" altLang="en-US" dirty="0"/>
              <a:t>木村</a:t>
            </a:r>
            <a:r>
              <a:rPr lang="en-US" altLang="ja-JP" dirty="0"/>
              <a:t>’,’</a:t>
            </a:r>
            <a:r>
              <a:rPr lang="ja-JP" altLang="en-US" dirty="0"/>
              <a:t>中村</a:t>
            </a:r>
            <a:r>
              <a:rPr lang="en-US" altLang="ja-JP" dirty="0"/>
              <a:t>’)</a:t>
            </a:r>
          </a:p>
          <a:p>
            <a:pPr lvl="1"/>
            <a:r>
              <a:rPr lang="en-US" altLang="ja-JP" dirty="0"/>
              <a:t>Unite(‘</a:t>
            </a:r>
            <a:r>
              <a:rPr lang="ja-JP" altLang="en-US" dirty="0"/>
              <a:t>日口</a:t>
            </a:r>
            <a:r>
              <a:rPr lang="en-US" altLang="ja-JP" dirty="0"/>
              <a:t>’,’</a:t>
            </a:r>
            <a:r>
              <a:rPr lang="ja-JP" altLang="en-US" dirty="0"/>
              <a:t>ジルマ</a:t>
            </a:r>
            <a:r>
              <a:rPr lang="en-US" altLang="ja-JP" dirty="0"/>
              <a:t>’)</a:t>
            </a:r>
          </a:p>
          <a:p>
            <a:pPr lvl="1"/>
            <a:r>
              <a:rPr lang="en-US" altLang="ja-JP" dirty="0"/>
              <a:t>Unite(‘</a:t>
            </a:r>
            <a:r>
              <a:rPr lang="ja-JP" altLang="en-US" dirty="0"/>
              <a:t>牛島</a:t>
            </a:r>
            <a:r>
              <a:rPr lang="en-US" altLang="ja-JP" dirty="0"/>
              <a:t>’,’</a:t>
            </a:r>
            <a:r>
              <a:rPr lang="ja-JP" altLang="en-US" dirty="0"/>
              <a:t>伊達</a:t>
            </a:r>
            <a:r>
              <a:rPr lang="en-US" altLang="ja-JP" dirty="0"/>
              <a:t>’)</a:t>
            </a:r>
          </a:p>
          <a:p>
            <a:pPr lvl="1"/>
            <a:r>
              <a:rPr lang="en-US" altLang="ja-JP" dirty="0"/>
              <a:t>Unite(‘</a:t>
            </a:r>
            <a:r>
              <a:rPr lang="ja-JP" altLang="en-US" dirty="0"/>
              <a:t>伊達</a:t>
            </a:r>
            <a:r>
              <a:rPr lang="en-US" altLang="ja-JP" dirty="0"/>
              <a:t>’,’</a:t>
            </a:r>
            <a:r>
              <a:rPr lang="ja-JP" altLang="en-US" dirty="0"/>
              <a:t>佐々木</a:t>
            </a:r>
            <a:r>
              <a:rPr lang="en-US" altLang="ja-JP" dirty="0"/>
              <a:t>’)</a:t>
            </a:r>
          </a:p>
          <a:p>
            <a:r>
              <a:rPr lang="ja-JP" altLang="en-US" dirty="0"/>
              <a:t>誰がどっち派か、を調べる</a:t>
            </a:r>
            <a:endParaRPr lang="en-US" altLang="ja-JP" dirty="0"/>
          </a:p>
          <a:p>
            <a:pPr lvl="1"/>
            <a:r>
              <a:rPr lang="en-US" altLang="ja-JP" dirty="0"/>
              <a:t>Find(‘</a:t>
            </a:r>
            <a:r>
              <a:rPr lang="ja-JP" altLang="en-US" dirty="0"/>
              <a:t>ジルマ</a:t>
            </a:r>
            <a:r>
              <a:rPr lang="en-US" altLang="ja-JP" dirty="0"/>
              <a:t>’)</a:t>
            </a:r>
            <a:r>
              <a:rPr lang="ja-JP" altLang="en-US" dirty="0"/>
              <a:t>→</a:t>
            </a:r>
            <a:r>
              <a:rPr lang="en-US" altLang="ja-JP" dirty="0"/>
              <a:t>’</a:t>
            </a:r>
            <a:r>
              <a:rPr lang="ja-JP" altLang="en-US" dirty="0"/>
              <a:t>牛島</a:t>
            </a:r>
            <a:r>
              <a:rPr lang="en-US" altLang="ja-JP" dirty="0"/>
              <a:t>’</a:t>
            </a:r>
          </a:p>
          <a:p>
            <a:pPr lvl="1"/>
            <a:endParaRPr lang="en-US" altLang="ja-JP" dirty="0"/>
          </a:p>
          <a:p>
            <a:pPr lvl="1"/>
            <a:endParaRPr lang="ja-JP" altLang="en-US" dirty="0"/>
          </a:p>
        </p:txBody>
      </p:sp>
      <p:sp>
        <p:nvSpPr>
          <p:cNvPr id="3" name="フローチャート: 端子 2">
            <a:extLst>
              <a:ext uri="{FF2B5EF4-FFF2-40B4-BE49-F238E27FC236}">
                <a16:creationId xmlns:a16="http://schemas.microsoft.com/office/drawing/2014/main" id="{6CB56591-F20B-4DCA-AC0B-693FB89FDF4D}"/>
              </a:ext>
            </a:extLst>
          </p:cNvPr>
          <p:cNvSpPr/>
          <p:nvPr/>
        </p:nvSpPr>
        <p:spPr>
          <a:xfrm>
            <a:off x="6470621" y="1690688"/>
            <a:ext cx="1155404" cy="7868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小西</a:t>
            </a:r>
            <a:endParaRPr kumimoji="1" lang="ja-JP" altLang="en-US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9FC33AB7-245E-44C8-B08E-E52AA671F01A}"/>
              </a:ext>
            </a:extLst>
          </p:cNvPr>
          <p:cNvSpPr/>
          <p:nvPr/>
        </p:nvSpPr>
        <p:spPr>
          <a:xfrm>
            <a:off x="9283996" y="1665776"/>
            <a:ext cx="1155404" cy="7868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牛島</a:t>
            </a:r>
            <a:endParaRPr kumimoji="1" lang="ja-JP" altLang="en-US" dirty="0"/>
          </a:p>
        </p:txBody>
      </p:sp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13596E35-0D36-4BF0-B8A1-3643FB8D49C0}"/>
              </a:ext>
            </a:extLst>
          </p:cNvPr>
          <p:cNvSpPr/>
          <p:nvPr/>
        </p:nvSpPr>
        <p:spPr>
          <a:xfrm>
            <a:off x="6470621" y="3214484"/>
            <a:ext cx="1155404" cy="7868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木村</a:t>
            </a:r>
            <a:endParaRPr kumimoji="1" lang="ja-JP" altLang="en-US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2E6B28DD-B013-4B1B-8836-74B5F9706637}"/>
              </a:ext>
            </a:extLst>
          </p:cNvPr>
          <p:cNvSpPr/>
          <p:nvPr/>
        </p:nvSpPr>
        <p:spPr>
          <a:xfrm>
            <a:off x="8462454" y="3214484"/>
            <a:ext cx="1155404" cy="7868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日口</a:t>
            </a:r>
            <a:endParaRPr kumimoji="1" lang="ja-JP" altLang="en-US" dirty="0"/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A8B422C7-3F70-4952-8223-D3364702066E}"/>
              </a:ext>
            </a:extLst>
          </p:cNvPr>
          <p:cNvSpPr/>
          <p:nvPr/>
        </p:nvSpPr>
        <p:spPr>
          <a:xfrm>
            <a:off x="6470621" y="4686482"/>
            <a:ext cx="1155404" cy="7868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中村</a:t>
            </a:r>
            <a:endParaRPr kumimoji="1" lang="ja-JP" altLang="en-US" dirty="0"/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404817AA-B212-46A5-93BA-2FB6649700A8}"/>
              </a:ext>
            </a:extLst>
          </p:cNvPr>
          <p:cNvSpPr/>
          <p:nvPr/>
        </p:nvSpPr>
        <p:spPr>
          <a:xfrm>
            <a:off x="8462454" y="4686482"/>
            <a:ext cx="1155404" cy="7868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ジルマ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2B2EAB4-7DED-45FA-B993-62D37E8AA433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7048323" y="2477498"/>
            <a:ext cx="0" cy="73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3FD4BB3-DE4A-4780-8440-9B50C27CC981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7048323" y="4001294"/>
            <a:ext cx="0" cy="68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637795A-746F-4E65-9DA5-06CED04159DD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9040156" y="4001294"/>
            <a:ext cx="0" cy="68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42AACC6-2709-4B5B-8C35-6118152903AF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9040156" y="2452586"/>
            <a:ext cx="821542" cy="76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端子 31">
            <a:extLst>
              <a:ext uri="{FF2B5EF4-FFF2-40B4-BE49-F238E27FC236}">
                <a16:creationId xmlns:a16="http://schemas.microsoft.com/office/drawing/2014/main" id="{58D56310-70C2-4528-A865-8130B36CA1F4}"/>
              </a:ext>
            </a:extLst>
          </p:cNvPr>
          <p:cNvSpPr/>
          <p:nvPr/>
        </p:nvSpPr>
        <p:spPr>
          <a:xfrm>
            <a:off x="10195560" y="3214484"/>
            <a:ext cx="1155404" cy="7868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伊達</a:t>
            </a:r>
            <a:endParaRPr kumimoji="1" lang="ja-JP" altLang="en-US" dirty="0"/>
          </a:p>
        </p:txBody>
      </p:sp>
      <p:sp>
        <p:nvSpPr>
          <p:cNvPr id="33" name="フローチャート: 端子 32">
            <a:extLst>
              <a:ext uri="{FF2B5EF4-FFF2-40B4-BE49-F238E27FC236}">
                <a16:creationId xmlns:a16="http://schemas.microsoft.com/office/drawing/2014/main" id="{6908B5C8-6400-48F4-913A-29BB30685BCF}"/>
              </a:ext>
            </a:extLst>
          </p:cNvPr>
          <p:cNvSpPr/>
          <p:nvPr/>
        </p:nvSpPr>
        <p:spPr>
          <a:xfrm>
            <a:off x="10195560" y="4686482"/>
            <a:ext cx="1155404" cy="7868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佐々木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1196790-BD46-47C3-9073-98DF018617E2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10773262" y="4001294"/>
            <a:ext cx="0" cy="68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F875A09-3BD1-4F71-A1AB-2780F0C987E6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H="1" flipV="1">
            <a:off x="9861698" y="2452586"/>
            <a:ext cx="911564" cy="76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66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5FC6E07-9ABD-47BB-A28A-9EEB9E1F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Union Find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Lato"/>
              </a:rPr>
              <a:t>とは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3/5</a:t>
            </a:r>
            <a:endParaRPr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675766-10DB-41D4-AD61-1558CF8E1C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データ構造：親リスト</a:t>
            </a:r>
            <a:endParaRPr lang="en-US" altLang="ja-JP" dirty="0"/>
          </a:p>
          <a:p>
            <a:pPr lvl="1"/>
            <a:r>
              <a:rPr lang="ja-JP" altLang="en-US" dirty="0"/>
              <a:t>各要素の親を保持する配列</a:t>
            </a:r>
            <a:endParaRPr lang="en-US" altLang="ja-JP" dirty="0"/>
          </a:p>
          <a:p>
            <a:pPr lvl="1"/>
            <a:r>
              <a:rPr lang="ja-JP" altLang="en-US" dirty="0"/>
              <a:t>長さ＝島の数、初期値：自分</a:t>
            </a:r>
            <a:endParaRPr lang="en-US" altLang="ja-JP" dirty="0"/>
          </a:p>
          <a:p>
            <a:pPr lvl="1"/>
            <a:r>
              <a:rPr lang="ja-JP" altLang="en-US" dirty="0"/>
              <a:t>問題で与えられた道筋を設定していく。</a:t>
            </a:r>
            <a:endParaRPr lang="en-US" altLang="ja-JP" dirty="0"/>
          </a:p>
          <a:p>
            <a:pPr lvl="1"/>
            <a:r>
              <a:rPr lang="ja-JP" altLang="en-US" dirty="0"/>
              <a:t>検索の都度、「親の親」を「親」に設定していくことで高速に調べられるようになる。</a:t>
            </a:r>
            <a:endParaRPr lang="en-US" altLang="ja-JP" dirty="0"/>
          </a:p>
          <a:p>
            <a:pPr lvl="2"/>
            <a:r>
              <a:rPr lang="ja-JP" altLang="en-US" dirty="0"/>
              <a:t>これを経路圧縮と言う。</a:t>
            </a:r>
            <a:endParaRPr lang="en-US" altLang="ja-JP" dirty="0"/>
          </a:p>
          <a:p>
            <a:pPr lvl="2"/>
            <a:r>
              <a:rPr lang="ja-JP" altLang="en-US" dirty="0"/>
              <a:t>経路圧縮前後でデータ内容が更新される点に注意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ja-JP" altLang="en-US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F8B2DDA-7511-47B9-B78B-81D558FEC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391704"/>
              </p:ext>
            </p:extLst>
          </p:nvPr>
        </p:nvGraphicFramePr>
        <p:xfrm>
          <a:off x="6313284" y="3587923"/>
          <a:ext cx="13914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729">
                  <a:extLst>
                    <a:ext uri="{9D8B030D-6E8A-4147-A177-3AD203B41FA5}">
                      <a16:colId xmlns:a16="http://schemas.microsoft.com/office/drawing/2014/main" val="4288284250"/>
                    </a:ext>
                  </a:extLst>
                </a:gridCol>
                <a:gridCol w="695729">
                  <a:extLst>
                    <a:ext uri="{9D8B030D-6E8A-4147-A177-3AD203B41FA5}">
                      <a16:colId xmlns:a16="http://schemas.microsoft.com/office/drawing/2014/main" val="272671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2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3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75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2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92005"/>
                  </a:ext>
                </a:extLst>
              </a:tr>
            </a:tbl>
          </a:graphicData>
        </a:graphic>
      </p:graphicFrame>
      <p:graphicFrame>
        <p:nvGraphicFramePr>
          <p:cNvPr id="9" name="表 2">
            <a:extLst>
              <a:ext uri="{FF2B5EF4-FFF2-40B4-BE49-F238E27FC236}">
                <a16:creationId xmlns:a16="http://schemas.microsoft.com/office/drawing/2014/main" id="{BA4C88F1-3568-48ED-A497-21259392D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7510"/>
              </p:ext>
            </p:extLst>
          </p:nvPr>
        </p:nvGraphicFramePr>
        <p:xfrm>
          <a:off x="8241608" y="3587923"/>
          <a:ext cx="13914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729">
                  <a:extLst>
                    <a:ext uri="{9D8B030D-6E8A-4147-A177-3AD203B41FA5}">
                      <a16:colId xmlns:a16="http://schemas.microsoft.com/office/drawing/2014/main" val="4288284250"/>
                    </a:ext>
                  </a:extLst>
                </a:gridCol>
                <a:gridCol w="695729">
                  <a:extLst>
                    <a:ext uri="{9D8B030D-6E8A-4147-A177-3AD203B41FA5}">
                      <a16:colId xmlns:a16="http://schemas.microsoft.com/office/drawing/2014/main" val="272671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2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3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75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2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92005"/>
                  </a:ext>
                </a:extLst>
              </a:tr>
            </a:tbl>
          </a:graphicData>
        </a:graphic>
      </p:graphicFrame>
      <p:graphicFrame>
        <p:nvGraphicFramePr>
          <p:cNvPr id="10" name="表 2">
            <a:extLst>
              <a:ext uri="{FF2B5EF4-FFF2-40B4-BE49-F238E27FC236}">
                <a16:creationId xmlns:a16="http://schemas.microsoft.com/office/drawing/2014/main" id="{E100CD13-C0B3-47D0-B740-C84ADB65D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666468"/>
              </p:ext>
            </p:extLst>
          </p:nvPr>
        </p:nvGraphicFramePr>
        <p:xfrm>
          <a:off x="10203412" y="3587923"/>
          <a:ext cx="13914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729">
                  <a:extLst>
                    <a:ext uri="{9D8B030D-6E8A-4147-A177-3AD203B41FA5}">
                      <a16:colId xmlns:a16="http://schemas.microsoft.com/office/drawing/2014/main" val="4288284250"/>
                    </a:ext>
                  </a:extLst>
                </a:gridCol>
                <a:gridCol w="695729">
                  <a:extLst>
                    <a:ext uri="{9D8B030D-6E8A-4147-A177-3AD203B41FA5}">
                      <a16:colId xmlns:a16="http://schemas.microsoft.com/office/drawing/2014/main" val="272671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2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3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75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2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92005"/>
                  </a:ext>
                </a:extLst>
              </a:tr>
            </a:tbl>
          </a:graphicData>
        </a:graphic>
      </p:graphicFrame>
      <p:sp>
        <p:nvSpPr>
          <p:cNvPr id="4" name="楕円 3">
            <a:extLst>
              <a:ext uri="{FF2B5EF4-FFF2-40B4-BE49-F238E27FC236}">
                <a16:creationId xmlns:a16="http://schemas.microsoft.com/office/drawing/2014/main" id="{6E6DC55C-EE20-4E10-8600-748DF95507AE}"/>
              </a:ext>
            </a:extLst>
          </p:cNvPr>
          <p:cNvSpPr/>
          <p:nvPr/>
        </p:nvSpPr>
        <p:spPr>
          <a:xfrm>
            <a:off x="6822671" y="2222703"/>
            <a:ext cx="500842" cy="478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123F7AE-CD32-441F-99E1-C03503A10580}"/>
              </a:ext>
            </a:extLst>
          </p:cNvPr>
          <p:cNvSpPr/>
          <p:nvPr/>
        </p:nvSpPr>
        <p:spPr>
          <a:xfrm>
            <a:off x="8397702" y="2222703"/>
            <a:ext cx="500842" cy="478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3C2BCF7-6701-47E0-92BF-077DEE77070D}"/>
              </a:ext>
            </a:extLst>
          </p:cNvPr>
          <p:cNvSpPr/>
          <p:nvPr/>
        </p:nvSpPr>
        <p:spPr>
          <a:xfrm>
            <a:off x="9719427" y="1898507"/>
            <a:ext cx="500842" cy="478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1B11C73-8415-49F6-98CB-2F6C970F5B52}"/>
              </a:ext>
            </a:extLst>
          </p:cNvPr>
          <p:cNvSpPr/>
          <p:nvPr/>
        </p:nvSpPr>
        <p:spPr>
          <a:xfrm>
            <a:off x="9719426" y="2700367"/>
            <a:ext cx="500842" cy="478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077F0FF-3031-46E9-A24F-30C60FB23AFD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7323513" y="2462170"/>
            <a:ext cx="107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FFBDD83-1B14-46E6-99ED-6572313F26FB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8898544" y="2137974"/>
            <a:ext cx="820883" cy="32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48DD907-A7FA-409B-AF3A-C95CC375BA94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8898544" y="2462170"/>
            <a:ext cx="820882" cy="47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5CB6A6A-7382-49C6-9E17-EDC2890F8DDE}"/>
              </a:ext>
            </a:extLst>
          </p:cNvPr>
          <p:cNvSpPr/>
          <p:nvPr/>
        </p:nvSpPr>
        <p:spPr>
          <a:xfrm>
            <a:off x="6205220" y="5470380"/>
            <a:ext cx="1583806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初期値</a:t>
            </a:r>
            <a:endParaRPr kumimoji="1" lang="ja-JP" altLang="en-US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BEEE550E-B830-48A8-87A0-03C6E0B90536}"/>
              </a:ext>
            </a:extLst>
          </p:cNvPr>
          <p:cNvSpPr/>
          <p:nvPr/>
        </p:nvSpPr>
        <p:spPr>
          <a:xfrm>
            <a:off x="8158596" y="5472949"/>
            <a:ext cx="1583806" cy="357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周目更新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4A3EA09-2855-4A89-90C9-D64B2E84CDF3}"/>
              </a:ext>
            </a:extLst>
          </p:cNvPr>
          <p:cNvSpPr/>
          <p:nvPr/>
        </p:nvSpPr>
        <p:spPr>
          <a:xfrm>
            <a:off x="10120400" y="5454418"/>
            <a:ext cx="1583806" cy="7225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r>
              <a:rPr kumimoji="1" lang="ja-JP" altLang="en-US" dirty="0"/>
              <a:t>周目更新</a:t>
            </a:r>
            <a:endParaRPr kumimoji="1" lang="en-US" altLang="ja-JP" dirty="0"/>
          </a:p>
          <a:p>
            <a:pPr algn="ctr"/>
            <a:r>
              <a:rPr lang="en-US" altLang="ja-JP" dirty="0"/>
              <a:t>[</a:t>
            </a:r>
            <a:r>
              <a:rPr lang="ja-JP" altLang="en-US" dirty="0"/>
              <a:t>経路圧縮</a:t>
            </a:r>
            <a:r>
              <a:rPr lang="en-US" altLang="ja-JP" dirty="0"/>
              <a:t>]</a:t>
            </a:r>
            <a:endParaRPr kumimoji="1" lang="ja-JP" altLang="en-US" dirty="0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E7EAAB0E-519A-4B45-B904-4BB6061B2436}"/>
              </a:ext>
            </a:extLst>
          </p:cNvPr>
          <p:cNvSpPr/>
          <p:nvPr/>
        </p:nvSpPr>
        <p:spPr>
          <a:xfrm>
            <a:off x="7789026" y="4438997"/>
            <a:ext cx="452582" cy="357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2010AB91-111B-4F59-894C-D4796ED2F6BA}"/>
              </a:ext>
            </a:extLst>
          </p:cNvPr>
          <p:cNvSpPr/>
          <p:nvPr/>
        </p:nvSpPr>
        <p:spPr>
          <a:xfrm>
            <a:off x="9734205" y="4438997"/>
            <a:ext cx="452582" cy="357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75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5FC6E07-9ABD-47BB-A28A-9EEB9E1F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Union Find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Lato"/>
              </a:rPr>
              <a:t>とは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4/5</a:t>
            </a:r>
            <a:endParaRPr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675766-10DB-41D4-AD61-1558CF8E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Unite</a:t>
            </a:r>
            <a:r>
              <a:rPr lang="ja-JP" altLang="en-US" dirty="0"/>
              <a:t>メソッド</a:t>
            </a:r>
            <a:endParaRPr lang="en-US" altLang="ja-JP" dirty="0"/>
          </a:p>
          <a:p>
            <a:pPr lvl="1"/>
            <a:r>
              <a:rPr lang="ja-JP" altLang="en-US" dirty="0"/>
              <a:t>引数</a:t>
            </a:r>
            <a:endParaRPr lang="en-US" altLang="ja-JP" dirty="0"/>
          </a:p>
          <a:p>
            <a:pPr lvl="2"/>
            <a:r>
              <a:rPr lang="ja-JP" altLang="en-US" dirty="0"/>
              <a:t>結合する要素</a:t>
            </a:r>
            <a:r>
              <a:rPr lang="en-US" altLang="ja-JP" dirty="0"/>
              <a:t>2</a:t>
            </a:r>
            <a:r>
              <a:rPr lang="ja-JP" altLang="en-US" dirty="0"/>
              <a:t>つ</a:t>
            </a:r>
            <a:endParaRPr lang="en-US" altLang="ja-JP" dirty="0"/>
          </a:p>
          <a:p>
            <a:pPr lvl="1"/>
            <a:r>
              <a:rPr lang="ja-JP" altLang="en-US" dirty="0"/>
              <a:t>実装</a:t>
            </a:r>
            <a:endParaRPr lang="en-US" altLang="ja-JP" dirty="0"/>
          </a:p>
          <a:p>
            <a:pPr lvl="2"/>
            <a:r>
              <a:rPr lang="ja-JP" altLang="en-US" dirty="0"/>
              <a:t>引数</a:t>
            </a:r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b</a:t>
            </a:r>
            <a:r>
              <a:rPr lang="ja-JP" altLang="en-US" dirty="0"/>
              <a:t>の親を</a:t>
            </a:r>
            <a:r>
              <a:rPr lang="en-US" altLang="ja-JP" dirty="0"/>
              <a:t>find</a:t>
            </a:r>
            <a:r>
              <a:rPr lang="ja-JP" altLang="en-US" dirty="0"/>
              <a:t>で探す。</a:t>
            </a:r>
            <a:endParaRPr lang="en-US" altLang="ja-JP" dirty="0"/>
          </a:p>
          <a:p>
            <a:pPr lvl="2"/>
            <a:r>
              <a:rPr lang="ja-JP" altLang="en-US" dirty="0"/>
              <a:t>合致しなければ、</a:t>
            </a:r>
            <a:r>
              <a:rPr lang="en-US" altLang="ja-JP" dirty="0"/>
              <a:t>a</a:t>
            </a:r>
            <a:r>
              <a:rPr lang="ja-JP" altLang="en-US" dirty="0"/>
              <a:t>と</a:t>
            </a:r>
            <a:r>
              <a:rPr lang="en-US" altLang="ja-JP" dirty="0"/>
              <a:t>b</a:t>
            </a:r>
            <a:r>
              <a:rPr lang="ja-JP" altLang="en-US" dirty="0"/>
              <a:t>のボスの強い方</a:t>
            </a:r>
            <a:r>
              <a:rPr lang="en-US" altLang="ja-JP" dirty="0"/>
              <a:t>(</a:t>
            </a:r>
            <a:r>
              <a:rPr lang="ja-JP" altLang="en-US" dirty="0"/>
              <a:t>インデックスの小さい方</a:t>
            </a:r>
            <a:r>
              <a:rPr lang="en-US" altLang="ja-JP" dirty="0"/>
              <a:t>)</a:t>
            </a:r>
            <a:r>
              <a:rPr lang="ja-JP" altLang="en-US" dirty="0"/>
              <a:t>で更新する。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624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5FC6E07-9ABD-47BB-A28A-9EEB9E1F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Union Find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Lato"/>
              </a:rPr>
              <a:t>とは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5/5</a:t>
            </a:r>
            <a:endParaRPr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675766-10DB-41D4-AD61-1558CF8E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Find</a:t>
            </a:r>
            <a:r>
              <a:rPr lang="ja-JP" altLang="en-US" dirty="0"/>
              <a:t>メソッド</a:t>
            </a:r>
            <a:endParaRPr lang="en-US" altLang="ja-JP" dirty="0"/>
          </a:p>
          <a:p>
            <a:pPr lvl="1"/>
            <a:r>
              <a:rPr lang="ja-JP" altLang="en-US" dirty="0"/>
              <a:t>引数</a:t>
            </a:r>
            <a:endParaRPr lang="en-US" altLang="ja-JP" dirty="0"/>
          </a:p>
          <a:p>
            <a:pPr lvl="2"/>
            <a:r>
              <a:rPr lang="ja-JP" altLang="en-US" dirty="0"/>
              <a:t>検索対象の要素</a:t>
            </a:r>
            <a:endParaRPr lang="en-US" altLang="ja-JP" dirty="0"/>
          </a:p>
          <a:p>
            <a:pPr lvl="1"/>
            <a:r>
              <a:rPr lang="ja-JP" altLang="en-US" dirty="0"/>
              <a:t>実装</a:t>
            </a:r>
            <a:endParaRPr lang="en-US" altLang="ja-JP" dirty="0"/>
          </a:p>
          <a:p>
            <a:pPr lvl="2"/>
            <a:r>
              <a:rPr lang="ja-JP" altLang="en-US" dirty="0"/>
              <a:t>要素が自分と同一なら、自分を返す。</a:t>
            </a:r>
            <a:endParaRPr lang="en-US" altLang="ja-JP" dirty="0"/>
          </a:p>
          <a:p>
            <a:pPr lvl="2"/>
            <a:r>
              <a:rPr lang="ja-JP" altLang="en-US" dirty="0"/>
              <a:t>親リストから親を探す。</a:t>
            </a:r>
            <a:endParaRPr lang="en-US" altLang="ja-JP" dirty="0"/>
          </a:p>
          <a:p>
            <a:pPr lvl="3"/>
            <a:r>
              <a:rPr lang="ja-JP" altLang="en-US" dirty="0"/>
              <a:t>→再帰呼び出しで</a:t>
            </a:r>
            <a:r>
              <a:rPr lang="en-US" altLang="ja-JP" dirty="0"/>
              <a:t>Find</a:t>
            </a:r>
            <a:r>
              <a:rPr lang="ja-JP" altLang="en-US" dirty="0"/>
              <a:t>メソッドを呼んで更にその親を探す。</a:t>
            </a:r>
            <a:endParaRPr lang="en-US" altLang="ja-JP" dirty="0"/>
          </a:p>
          <a:p>
            <a:pPr lvl="3"/>
            <a:r>
              <a:rPr lang="ja-JP" altLang="en-US" dirty="0"/>
              <a:t>親の親は親も同然なので、親リストを親の親で更新する。</a:t>
            </a:r>
            <a:endParaRPr lang="en-US" altLang="ja-JP" dirty="0"/>
          </a:p>
          <a:p>
            <a:pPr lvl="3"/>
            <a:r>
              <a:rPr lang="ja-JP" altLang="en-US" dirty="0"/>
              <a:t>→親＝親になるまで再帰呼び出しして親を返す。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890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1287</Words>
  <Application>Microsoft Office PowerPoint</Application>
  <PresentationFormat>ワイド画面</PresentationFormat>
  <Paragraphs>174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Lato</vt:lpstr>
      <vt:lpstr>ＭＳ ゴシック</vt:lpstr>
      <vt:lpstr>游ゴシック</vt:lpstr>
      <vt:lpstr>游ゴシック Light</vt:lpstr>
      <vt:lpstr>Arial</vt:lpstr>
      <vt:lpstr>Office テーマ</vt:lpstr>
      <vt:lpstr>ABC075解説</vt:lpstr>
      <vt:lpstr>A - One out of Three</vt:lpstr>
      <vt:lpstr>B - Minesweeper</vt:lpstr>
      <vt:lpstr>C – Bridge 1/3</vt:lpstr>
      <vt:lpstr>Union Findとは 1/5</vt:lpstr>
      <vt:lpstr>Union Findとは 2/5</vt:lpstr>
      <vt:lpstr>Union Findとは 3/5</vt:lpstr>
      <vt:lpstr>Union Findとは 4/5</vt:lpstr>
      <vt:lpstr>Union Findとは 5/5</vt:lpstr>
      <vt:lpstr>C – Bridge 2/3</vt:lpstr>
      <vt:lpstr>C – Bridge 3/3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ABC075解説</dc:title>
  <dc:creator>長谷川　哲</dc:creator>
  <cp:lastModifiedBy>長谷川　哲</cp:lastModifiedBy>
  <cp:revision>94</cp:revision>
  <dcterms:created xsi:type="dcterms:W3CDTF">2021-06-25T00:34:59Z</dcterms:created>
  <dcterms:modified xsi:type="dcterms:W3CDTF">2021-06-28T05:17:11Z</dcterms:modified>
</cp:coreProperties>
</file>