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3FABD-7BAB-4E5A-8B54-DC720E3D21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C573BF-60E4-4B32-AB25-D31BCD1B0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9DE57B-7C1C-4220-9025-D59EE6CFB3C2}"/>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370C6F46-AC14-4B90-838B-51122A67D0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F2C89-12F5-4BF5-BB98-B20C6C859142}"/>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4417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6E0AD-4D31-4C67-9128-FED7CD8C097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0011E5-C0E5-43E7-A19A-2F15C42C56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C8719A-DA7E-438A-B095-5A98A4213485}"/>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CC38FD6B-B68E-4097-9BBC-407BDF9F63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437348-71DC-4935-8EF2-F494C002BED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96336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14EDCD-E7FC-4E1A-A417-CF85A50DA2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BC1F39-2846-4A3D-9DBE-A4BA1EFBBD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A20EBA-679F-478B-9EE2-D269C4327CF2}"/>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A7CAD9F4-F27C-474D-A3E8-3FD691BE6B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6B366-261D-41A2-B86F-9B310E4919D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7244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33CED-F6BB-41FA-A886-D68C9F57C9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9F43B4-1888-44A3-9BC8-5731F9D4D7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3F68E4-E56C-4ABF-B0A8-771C369F7A83}"/>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FC0EAE4F-E489-4E3F-AF96-8371D4AF5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F40AC-DA75-49E5-9169-DE93621B0F7B}"/>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00423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471F6-253F-4A19-AFCC-AF4BC34FB5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A85DFC-B7D3-4751-82CE-EFEFD89AC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B77902-E351-49EC-8CF0-5338A9127386}"/>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3EBA297D-57C8-41C4-8956-08875C17AE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B36B5F-E4A0-4BC8-93F2-78A4C3A835B0}"/>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3646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6E51E-3590-47BA-8986-068B467EB5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E10538-6308-419C-92CD-F1A51DFEDC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2C38F2-E14B-4108-BCC3-33443246E9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FA11E5-EDFC-4DF1-9B4E-FF21C3353E48}"/>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3210BC91-48A8-4F61-BAEC-6F10F4ACBA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D1A39B-410C-4837-9330-E6FEE07688B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6367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5F68AA-284E-49E8-99CD-0260C74D61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666E5A-A884-42C9-98E6-8AD85FF04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EE1291-AA0F-40DF-AEEA-32E29B45760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29B052-442C-4361-AF65-6EA6CA657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44FFE0-A1C3-47EE-B40B-BD001B5B6F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26A074-A963-4DA7-BEAB-4205C016A2EA}"/>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8" name="フッター プレースホルダー 7">
            <a:extLst>
              <a:ext uri="{FF2B5EF4-FFF2-40B4-BE49-F238E27FC236}">
                <a16:creationId xmlns:a16="http://schemas.microsoft.com/office/drawing/2014/main" id="{1EFD0C71-3BD6-47FA-8245-861BA1C2AE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D8C634-5781-4E3C-ABAD-6A2CD6F73988}"/>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20469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27A22-0C3A-4A35-999C-5A19B63DC7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776AF02-F2A1-4C3E-87CF-B557006BB5B0}"/>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4" name="フッター プレースホルダー 3">
            <a:extLst>
              <a:ext uri="{FF2B5EF4-FFF2-40B4-BE49-F238E27FC236}">
                <a16:creationId xmlns:a16="http://schemas.microsoft.com/office/drawing/2014/main" id="{8D26192C-2AF3-4080-A6ED-4C2D37F701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28671A-2751-49D8-ADE0-3FBF6455A88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35844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7F0F9-968A-45A7-ABF0-4C9EAEE7E226}"/>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3" name="フッター プレースホルダー 2">
            <a:extLst>
              <a:ext uri="{FF2B5EF4-FFF2-40B4-BE49-F238E27FC236}">
                <a16:creationId xmlns:a16="http://schemas.microsoft.com/office/drawing/2014/main" id="{9DADF542-2B2B-465C-A98D-043006E833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47F218-634F-4594-99D9-6B19A573C6B6}"/>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8113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936A4-A0B6-4A39-9BA9-5426FFB9A9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92F9C9-BCBE-4574-AD3A-D1ABA7E37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B380D0-94D4-4F0C-B74A-845E2FB1B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D9BE46-2584-4BB5-9513-3186026D8722}"/>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15F2C04C-A729-4F41-9A81-BE5CAF07F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EB0F16-6E9F-4986-93AD-20BC0808E92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79025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55AF7-4C4A-4237-A99E-B3CEDEF4C2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6D1F17F-AEE3-48E8-9576-7BF1F9F37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F52BB011-EEDC-43C7-B32A-4D31A1920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70FB4A-E922-4D48-BA21-D9F3B1D65028}"/>
              </a:ext>
            </a:extLst>
          </p:cNvPr>
          <p:cNvSpPr>
            <a:spLocks noGrp="1"/>
          </p:cNvSpPr>
          <p:nvPr>
            <p:ph type="dt" sz="half" idx="10"/>
          </p:nvPr>
        </p:nvSpPr>
        <p:spPr/>
        <p:txBody>
          <a:bodyPr/>
          <a:lstStyle/>
          <a:p>
            <a:fld id="{B26AEEE1-DE07-4E84-8E94-724BCA73CA92}"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59FB1DB9-8D59-45F3-A700-AB61E8A77D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8841E-EA85-4A7B-9391-4201095587EC}"/>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7034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4DD2-B81E-4300-AD7F-8A017554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F8159F-FA28-4888-8F49-215A2F99F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872130-3878-4B9A-84E6-23384129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AEEE1-DE07-4E84-8E94-724BCA73CA92}"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A089CEDD-10B1-4AA6-B75C-172E8BAF9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990621-AA74-4939-A555-294F2B8DD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84299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CAB97-9DD5-4F17-BAE8-48751B6D9CA4}"/>
              </a:ext>
            </a:extLst>
          </p:cNvPr>
          <p:cNvSpPr>
            <a:spLocks noGrp="1"/>
          </p:cNvSpPr>
          <p:nvPr>
            <p:ph type="ctrTitle"/>
          </p:nvPr>
        </p:nvSpPr>
        <p:spPr/>
        <p:txBody>
          <a:bodyPr/>
          <a:lstStyle/>
          <a:p>
            <a:r>
              <a:rPr kumimoji="1" lang="en-US" altLang="ja-JP" dirty="0"/>
              <a:t>ABC118</a:t>
            </a:r>
            <a:r>
              <a:rPr kumimoji="1" lang="ja-JP" altLang="en-US" dirty="0"/>
              <a:t>解説</a:t>
            </a:r>
          </a:p>
        </p:txBody>
      </p:sp>
      <p:sp>
        <p:nvSpPr>
          <p:cNvPr id="3" name="字幕 2">
            <a:extLst>
              <a:ext uri="{FF2B5EF4-FFF2-40B4-BE49-F238E27FC236}">
                <a16:creationId xmlns:a16="http://schemas.microsoft.com/office/drawing/2014/main" id="{FCF90B7D-0BF6-4068-9B83-98A86728ACD8}"/>
              </a:ext>
            </a:extLst>
          </p:cNvPr>
          <p:cNvSpPr>
            <a:spLocks noGrp="1"/>
          </p:cNvSpPr>
          <p:nvPr>
            <p:ph type="subTitle" idx="1"/>
          </p:nvPr>
        </p:nvSpPr>
        <p:spPr/>
        <p:txBody>
          <a:bodyPr/>
          <a:lstStyle/>
          <a:p>
            <a:r>
              <a:rPr lang="ja-JP" altLang="en-US"/>
              <a:t>ユークリッド</a:t>
            </a:r>
            <a:r>
              <a:rPr kumimoji="1" lang="ja-JP" altLang="en-US"/>
              <a:t>の</a:t>
            </a:r>
            <a:r>
              <a:rPr kumimoji="1" lang="ja-JP" altLang="en-US" dirty="0"/>
              <a:t>誤情報？互助法？</a:t>
            </a:r>
          </a:p>
        </p:txBody>
      </p:sp>
    </p:spTree>
    <p:extLst>
      <p:ext uri="{BB962C8B-B14F-4D97-AF65-F5344CB8AC3E}">
        <p14:creationId xmlns:p14="http://schemas.microsoft.com/office/powerpoint/2010/main" val="376616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11A9-5F85-43DE-ABB3-D23474107F75}"/>
              </a:ext>
            </a:extLst>
          </p:cNvPr>
          <p:cNvSpPr>
            <a:spLocks noGrp="1"/>
          </p:cNvSpPr>
          <p:nvPr>
            <p:ph type="title"/>
          </p:nvPr>
        </p:nvSpPr>
        <p:spPr/>
        <p:txBody>
          <a:bodyPr/>
          <a:lstStyle/>
          <a:p>
            <a:r>
              <a:rPr lang="ja-JP" altLang="en-US" dirty="0"/>
              <a:t>ユークリッドの互除法</a:t>
            </a:r>
            <a:endParaRPr kumimoji="1" lang="ja-JP" altLang="en-US" dirty="0"/>
          </a:p>
        </p:txBody>
      </p:sp>
      <p:sp>
        <p:nvSpPr>
          <p:cNvPr id="4" name="コンテンツ プレースホルダー 3">
            <a:extLst>
              <a:ext uri="{FF2B5EF4-FFF2-40B4-BE49-F238E27FC236}">
                <a16:creationId xmlns:a16="http://schemas.microsoft.com/office/drawing/2014/main" id="{2BABCC05-49D9-4A6D-9922-A576E4708F67}"/>
              </a:ext>
            </a:extLst>
          </p:cNvPr>
          <p:cNvSpPr>
            <a:spLocks noGrp="1"/>
          </p:cNvSpPr>
          <p:nvPr>
            <p:ph idx="1"/>
          </p:nvPr>
        </p:nvSpPr>
        <p:spPr/>
        <p:txBody>
          <a:bodyPr/>
          <a:lstStyle/>
          <a:p>
            <a:r>
              <a:rPr lang="ja-JP" altLang="en-US" dirty="0"/>
              <a:t>図形で表現すると、</a:t>
            </a:r>
            <a:r>
              <a:rPr lang="en-US" altLang="ja-JP" dirty="0"/>
              <a:t>a</a:t>
            </a:r>
            <a:r>
              <a:rPr lang="ja-JP" altLang="en-US" dirty="0"/>
              <a:t>と</a:t>
            </a:r>
            <a:r>
              <a:rPr lang="en-US" altLang="ja-JP" dirty="0"/>
              <a:t>b</a:t>
            </a:r>
            <a:r>
              <a:rPr lang="ja-JP" altLang="en-US" dirty="0"/>
              <a:t>の最大公約数は、</a:t>
            </a:r>
            <a:r>
              <a:rPr lang="en-US" altLang="ja-JP" dirty="0"/>
              <a:t>a x b</a:t>
            </a:r>
            <a:r>
              <a:rPr lang="ja-JP" altLang="en-US" dirty="0"/>
              <a:t>の長方形の中に正方形を敷き詰めていって、きれいに敷き詰められる一番小さい単位の正方形の縦横の長さである。</a:t>
            </a:r>
            <a:endParaRPr lang="en-US" altLang="ja-JP" dirty="0"/>
          </a:p>
          <a:p>
            <a:r>
              <a:rPr lang="en-US" altLang="ja-JP" dirty="0"/>
              <a:t>20</a:t>
            </a:r>
            <a:r>
              <a:rPr lang="ja-JP" altLang="en-US" dirty="0"/>
              <a:t>と</a:t>
            </a:r>
            <a:r>
              <a:rPr lang="en-US" altLang="ja-JP" dirty="0"/>
              <a:t>48</a:t>
            </a:r>
            <a:r>
              <a:rPr lang="ja-JP" altLang="en-US" dirty="0"/>
              <a:t>の最大公約数であれば下図のとおり、</a:t>
            </a:r>
            <a:r>
              <a:rPr lang="en-US" altLang="ja-JP" dirty="0"/>
              <a:t>4x4</a:t>
            </a:r>
            <a:r>
              <a:rPr lang="ja-JP" altLang="en-US" dirty="0"/>
              <a:t>が最小となる</a:t>
            </a:r>
            <a:endParaRPr lang="en-US" altLang="ja-JP" dirty="0"/>
          </a:p>
          <a:p>
            <a:endParaRPr lang="ja-JP" altLang="en-US" dirty="0"/>
          </a:p>
        </p:txBody>
      </p:sp>
      <p:sp>
        <p:nvSpPr>
          <p:cNvPr id="6" name="正方形/長方形 5">
            <a:extLst>
              <a:ext uri="{FF2B5EF4-FFF2-40B4-BE49-F238E27FC236}">
                <a16:creationId xmlns:a16="http://schemas.microsoft.com/office/drawing/2014/main" id="{CA4716D0-543F-4249-B8FD-396F7097E27E}"/>
              </a:ext>
            </a:extLst>
          </p:cNvPr>
          <p:cNvSpPr/>
          <p:nvPr/>
        </p:nvSpPr>
        <p:spPr>
          <a:xfrm>
            <a:off x="1854020" y="4012076"/>
            <a:ext cx="2086213" cy="1981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20x20</a:t>
            </a:r>
            <a:endParaRPr kumimoji="1" lang="ja-JP" altLang="en-US" dirty="0"/>
          </a:p>
        </p:txBody>
      </p:sp>
      <p:sp>
        <p:nvSpPr>
          <p:cNvPr id="11" name="正方形/長方形 10">
            <a:extLst>
              <a:ext uri="{FF2B5EF4-FFF2-40B4-BE49-F238E27FC236}">
                <a16:creationId xmlns:a16="http://schemas.microsoft.com/office/drawing/2014/main" id="{9ABDFD6E-4150-4E6E-B3A9-9DE83212F33A}"/>
              </a:ext>
            </a:extLst>
          </p:cNvPr>
          <p:cNvSpPr/>
          <p:nvPr/>
        </p:nvSpPr>
        <p:spPr>
          <a:xfrm>
            <a:off x="3940233" y="4012075"/>
            <a:ext cx="2086213" cy="1981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20x20</a:t>
            </a:r>
            <a:endParaRPr kumimoji="1" lang="ja-JP" altLang="en-US" dirty="0"/>
          </a:p>
        </p:txBody>
      </p:sp>
      <p:sp>
        <p:nvSpPr>
          <p:cNvPr id="12" name="正方形/長方形 11">
            <a:extLst>
              <a:ext uri="{FF2B5EF4-FFF2-40B4-BE49-F238E27FC236}">
                <a16:creationId xmlns:a16="http://schemas.microsoft.com/office/drawing/2014/main" id="{6BCEC32D-1C7C-4CB5-B4D3-F07FE4C94984}"/>
              </a:ext>
            </a:extLst>
          </p:cNvPr>
          <p:cNvSpPr/>
          <p:nvPr/>
        </p:nvSpPr>
        <p:spPr>
          <a:xfrm>
            <a:off x="6026447" y="4012075"/>
            <a:ext cx="806616" cy="817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8x8</a:t>
            </a:r>
            <a:endParaRPr kumimoji="1" lang="ja-JP" altLang="en-US" dirty="0"/>
          </a:p>
        </p:txBody>
      </p:sp>
      <p:sp>
        <p:nvSpPr>
          <p:cNvPr id="13" name="正方形/長方形 12">
            <a:extLst>
              <a:ext uri="{FF2B5EF4-FFF2-40B4-BE49-F238E27FC236}">
                <a16:creationId xmlns:a16="http://schemas.microsoft.com/office/drawing/2014/main" id="{5D621417-4744-452C-9A50-46652444D3AA}"/>
              </a:ext>
            </a:extLst>
          </p:cNvPr>
          <p:cNvSpPr/>
          <p:nvPr/>
        </p:nvSpPr>
        <p:spPr>
          <a:xfrm>
            <a:off x="6026447" y="4829695"/>
            <a:ext cx="806616" cy="817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8x8</a:t>
            </a:r>
            <a:endParaRPr kumimoji="1" lang="ja-JP" altLang="en-US" dirty="0"/>
          </a:p>
        </p:txBody>
      </p:sp>
      <p:sp>
        <p:nvSpPr>
          <p:cNvPr id="14" name="正方形/長方形 13">
            <a:extLst>
              <a:ext uri="{FF2B5EF4-FFF2-40B4-BE49-F238E27FC236}">
                <a16:creationId xmlns:a16="http://schemas.microsoft.com/office/drawing/2014/main" id="{6EED29BB-AC91-4C36-91C9-32D3F6B9D247}"/>
              </a:ext>
            </a:extLst>
          </p:cNvPr>
          <p:cNvSpPr/>
          <p:nvPr/>
        </p:nvSpPr>
        <p:spPr>
          <a:xfrm>
            <a:off x="6026446" y="5647315"/>
            <a:ext cx="806616" cy="34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4x8</a:t>
            </a:r>
            <a:endParaRPr kumimoji="1" lang="ja-JP" altLang="en-US" dirty="0"/>
          </a:p>
        </p:txBody>
      </p:sp>
      <p:sp>
        <p:nvSpPr>
          <p:cNvPr id="15" name="正方形/長方形 14">
            <a:extLst>
              <a:ext uri="{FF2B5EF4-FFF2-40B4-BE49-F238E27FC236}">
                <a16:creationId xmlns:a16="http://schemas.microsoft.com/office/drawing/2014/main" id="{CD25BB17-61F7-41F2-8C93-C30B99DA689D}"/>
              </a:ext>
            </a:extLst>
          </p:cNvPr>
          <p:cNvSpPr/>
          <p:nvPr/>
        </p:nvSpPr>
        <p:spPr>
          <a:xfrm>
            <a:off x="7772118" y="3820883"/>
            <a:ext cx="1064312" cy="101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4x4</a:t>
            </a:r>
            <a:endParaRPr kumimoji="1" lang="ja-JP" altLang="en-US" dirty="0"/>
          </a:p>
        </p:txBody>
      </p:sp>
      <p:sp>
        <p:nvSpPr>
          <p:cNvPr id="16" name="正方形/長方形 15">
            <a:extLst>
              <a:ext uri="{FF2B5EF4-FFF2-40B4-BE49-F238E27FC236}">
                <a16:creationId xmlns:a16="http://schemas.microsoft.com/office/drawing/2014/main" id="{1353C9FF-2779-4A7A-80D6-4EADE895F8F4}"/>
              </a:ext>
            </a:extLst>
          </p:cNvPr>
          <p:cNvSpPr/>
          <p:nvPr/>
        </p:nvSpPr>
        <p:spPr>
          <a:xfrm>
            <a:off x="8836430" y="3820883"/>
            <a:ext cx="1064312" cy="101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4x4</a:t>
            </a:r>
            <a:endParaRPr kumimoji="1" lang="ja-JP" altLang="en-US" dirty="0"/>
          </a:p>
        </p:txBody>
      </p:sp>
      <p:cxnSp>
        <p:nvCxnSpPr>
          <p:cNvPr id="18" name="直線矢印コネクタ 17">
            <a:extLst>
              <a:ext uri="{FF2B5EF4-FFF2-40B4-BE49-F238E27FC236}">
                <a16:creationId xmlns:a16="http://schemas.microsoft.com/office/drawing/2014/main" id="{96B1BE17-F74C-473D-A36D-FF23648B7CBD}"/>
              </a:ext>
            </a:extLst>
          </p:cNvPr>
          <p:cNvCxnSpPr>
            <a:stCxn id="14" idx="3"/>
            <a:endCxn id="15" idx="1"/>
          </p:cNvCxnSpPr>
          <p:nvPr/>
        </p:nvCxnSpPr>
        <p:spPr>
          <a:xfrm flipV="1">
            <a:off x="6833062" y="4329445"/>
            <a:ext cx="939056" cy="1490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左中かっこ 18">
            <a:extLst>
              <a:ext uri="{FF2B5EF4-FFF2-40B4-BE49-F238E27FC236}">
                <a16:creationId xmlns:a16="http://schemas.microsoft.com/office/drawing/2014/main" id="{0A83C22B-80D3-4994-8F69-DEA5DB073BFE}"/>
              </a:ext>
            </a:extLst>
          </p:cNvPr>
          <p:cNvSpPr/>
          <p:nvPr/>
        </p:nvSpPr>
        <p:spPr>
          <a:xfrm>
            <a:off x="1604356" y="4012075"/>
            <a:ext cx="249663" cy="1981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左中かっこ 19">
            <a:extLst>
              <a:ext uri="{FF2B5EF4-FFF2-40B4-BE49-F238E27FC236}">
                <a16:creationId xmlns:a16="http://schemas.microsoft.com/office/drawing/2014/main" id="{F3A57A87-5DD3-4D3B-9A24-3F917969D4B6}"/>
              </a:ext>
            </a:extLst>
          </p:cNvPr>
          <p:cNvSpPr/>
          <p:nvPr/>
        </p:nvSpPr>
        <p:spPr>
          <a:xfrm rot="5400000">
            <a:off x="4218708" y="1415833"/>
            <a:ext cx="249663" cy="4979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CAC61E72-412D-4793-B0DE-71E793269930}"/>
              </a:ext>
            </a:extLst>
          </p:cNvPr>
          <p:cNvSpPr txBox="1"/>
          <p:nvPr/>
        </p:nvSpPr>
        <p:spPr>
          <a:xfrm>
            <a:off x="4086984" y="3483033"/>
            <a:ext cx="518091" cy="461665"/>
          </a:xfrm>
          <a:prstGeom prst="rect">
            <a:avLst/>
          </a:prstGeom>
          <a:noFill/>
        </p:spPr>
        <p:txBody>
          <a:bodyPr wrap="none" rtlCol="0">
            <a:spAutoFit/>
          </a:bodyPr>
          <a:lstStyle/>
          <a:p>
            <a:r>
              <a:rPr kumimoji="1" lang="en-US" altLang="ja-JP" sz="2400" dirty="0"/>
              <a:t>48</a:t>
            </a:r>
            <a:endParaRPr kumimoji="1" lang="ja-JP" altLang="en-US" sz="2400" dirty="0"/>
          </a:p>
        </p:txBody>
      </p:sp>
      <p:sp>
        <p:nvSpPr>
          <p:cNvPr id="22" name="テキスト ボックス 21">
            <a:extLst>
              <a:ext uri="{FF2B5EF4-FFF2-40B4-BE49-F238E27FC236}">
                <a16:creationId xmlns:a16="http://schemas.microsoft.com/office/drawing/2014/main" id="{249D2961-FFD3-4643-BA1C-35A72E0587FD}"/>
              </a:ext>
            </a:extLst>
          </p:cNvPr>
          <p:cNvSpPr txBox="1"/>
          <p:nvPr/>
        </p:nvSpPr>
        <p:spPr>
          <a:xfrm>
            <a:off x="1128743" y="4818108"/>
            <a:ext cx="518091" cy="461665"/>
          </a:xfrm>
          <a:prstGeom prst="rect">
            <a:avLst/>
          </a:prstGeom>
          <a:noFill/>
        </p:spPr>
        <p:txBody>
          <a:bodyPr wrap="none" rtlCol="0">
            <a:spAutoFit/>
          </a:bodyPr>
          <a:lstStyle/>
          <a:p>
            <a:r>
              <a:rPr kumimoji="1" lang="en-US" altLang="ja-JP" sz="2400" dirty="0"/>
              <a:t>20</a:t>
            </a:r>
            <a:endParaRPr kumimoji="1" lang="ja-JP" altLang="en-US" sz="2400" dirty="0"/>
          </a:p>
        </p:txBody>
      </p:sp>
      <p:sp>
        <p:nvSpPr>
          <p:cNvPr id="3" name="吹き出し: 角を丸めた四角形 2">
            <a:extLst>
              <a:ext uri="{FF2B5EF4-FFF2-40B4-BE49-F238E27FC236}">
                <a16:creationId xmlns:a16="http://schemas.microsoft.com/office/drawing/2014/main" id="{EF682F4C-A8C5-4669-AB92-F31AC300708C}"/>
              </a:ext>
            </a:extLst>
          </p:cNvPr>
          <p:cNvSpPr/>
          <p:nvPr/>
        </p:nvSpPr>
        <p:spPr>
          <a:xfrm>
            <a:off x="7639678" y="4972945"/>
            <a:ext cx="3531242" cy="1020530"/>
          </a:xfrm>
          <a:prstGeom prst="wedgeRoundRectCallout">
            <a:avLst>
              <a:gd name="adj1" fmla="val -73077"/>
              <a:gd name="adj2" fmla="val 36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これは最初から</a:t>
            </a:r>
            <a:r>
              <a:rPr lang="en-US" altLang="ja-JP" dirty="0"/>
              <a:t>4x4</a:t>
            </a:r>
            <a:r>
              <a:rPr lang="ja-JP" altLang="en-US" dirty="0"/>
              <a:t>の正方形を敷き詰めるのと同じ結果</a:t>
            </a:r>
            <a:endParaRPr kumimoji="1" lang="ja-JP" altLang="en-US" dirty="0"/>
          </a:p>
        </p:txBody>
      </p:sp>
    </p:spTree>
    <p:extLst>
      <p:ext uri="{BB962C8B-B14F-4D97-AF65-F5344CB8AC3E}">
        <p14:creationId xmlns:p14="http://schemas.microsoft.com/office/powerpoint/2010/main" val="315514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2F291C0-E32B-4E74-AAE3-6054ADA15502}"/>
              </a:ext>
            </a:extLst>
          </p:cNvPr>
          <p:cNvSpPr>
            <a:spLocks noGrp="1"/>
          </p:cNvSpPr>
          <p:nvPr>
            <p:ph type="title"/>
          </p:nvPr>
        </p:nvSpPr>
        <p:spPr/>
        <p:txBody>
          <a:bodyPr/>
          <a:lstStyle/>
          <a:p>
            <a:r>
              <a:rPr lang="ja-JP" altLang="en-US" dirty="0"/>
              <a:t>ユークリッドの互除法</a:t>
            </a:r>
          </a:p>
        </p:txBody>
      </p:sp>
      <p:sp>
        <p:nvSpPr>
          <p:cNvPr id="14" name="コンテンツ プレースホルダー 13">
            <a:extLst>
              <a:ext uri="{FF2B5EF4-FFF2-40B4-BE49-F238E27FC236}">
                <a16:creationId xmlns:a16="http://schemas.microsoft.com/office/drawing/2014/main" id="{98072E8B-7CA9-4770-90CA-6F2F0A173200}"/>
              </a:ext>
            </a:extLst>
          </p:cNvPr>
          <p:cNvSpPr>
            <a:spLocks noGrp="1"/>
          </p:cNvSpPr>
          <p:nvPr>
            <p:ph idx="1"/>
          </p:nvPr>
        </p:nvSpPr>
        <p:spPr/>
        <p:txBody>
          <a:bodyPr/>
          <a:lstStyle/>
          <a:p>
            <a:r>
              <a:rPr lang="ja-JP" altLang="en-US" dirty="0"/>
              <a:t>コードで実装するとこんな感じ</a:t>
            </a:r>
            <a:endParaRPr lang="en-US" altLang="ja-JP" dirty="0"/>
          </a:p>
          <a:p>
            <a:pPr marL="0" indent="0">
              <a:buNone/>
            </a:pPr>
            <a:r>
              <a:rPr lang="en-US" altLang="ja-JP" sz="2400" dirty="0"/>
              <a:t>def </a:t>
            </a:r>
            <a:r>
              <a:rPr lang="en-US" altLang="ja-JP" sz="2400" dirty="0" err="1"/>
              <a:t>gcd</a:t>
            </a:r>
            <a:r>
              <a:rPr lang="en-US" altLang="ja-JP" sz="2400" dirty="0"/>
              <a:t>(</a:t>
            </a:r>
            <a:r>
              <a:rPr lang="en-US" altLang="ja-JP" sz="2400" dirty="0" err="1"/>
              <a:t>a,b</a:t>
            </a:r>
            <a:r>
              <a:rPr lang="en-US" altLang="ja-JP" sz="2400" dirty="0"/>
              <a:t>):</a:t>
            </a:r>
          </a:p>
          <a:p>
            <a:pPr marL="457200" lvl="1" indent="0">
              <a:buNone/>
            </a:pPr>
            <a:r>
              <a:rPr lang="en-US" altLang="ja-JP" dirty="0"/>
              <a:t>if b==0:</a:t>
            </a:r>
          </a:p>
          <a:p>
            <a:pPr marL="914400" lvl="2" indent="0">
              <a:buNone/>
            </a:pPr>
            <a:r>
              <a:rPr lang="en-US" altLang="ja-JP" sz="2400" dirty="0"/>
              <a:t>return a</a:t>
            </a:r>
          </a:p>
          <a:p>
            <a:pPr marL="457200" lvl="1" indent="0">
              <a:buNone/>
            </a:pPr>
            <a:r>
              <a:rPr lang="en-US" altLang="ja-JP" dirty="0"/>
              <a:t>else:</a:t>
            </a:r>
          </a:p>
          <a:p>
            <a:pPr marL="457200" lvl="1" indent="0">
              <a:buNone/>
            </a:pPr>
            <a:r>
              <a:rPr lang="en-US" altLang="ja-JP" dirty="0"/>
              <a:t>	</a:t>
            </a:r>
            <a:r>
              <a:rPr lang="en-US" altLang="ja-JP" sz="2400" dirty="0"/>
              <a:t>return </a:t>
            </a:r>
            <a:r>
              <a:rPr lang="en-US" altLang="ja-JP" sz="2400" dirty="0" err="1"/>
              <a:t>gcd</a:t>
            </a:r>
            <a:r>
              <a:rPr lang="en-US" altLang="ja-JP" sz="2400" dirty="0"/>
              <a:t>(</a:t>
            </a:r>
            <a:r>
              <a:rPr lang="en-US" altLang="ja-JP" dirty="0" err="1"/>
              <a:t>b</a:t>
            </a:r>
            <a:r>
              <a:rPr lang="en-US" altLang="ja-JP" sz="2400" dirty="0" err="1"/>
              <a:t>,a%b</a:t>
            </a:r>
            <a:r>
              <a:rPr lang="en-US" altLang="ja-JP" sz="2400" dirty="0"/>
              <a:t>) </a:t>
            </a:r>
          </a:p>
          <a:p>
            <a:pPr marL="1371600" lvl="3" indent="0">
              <a:buNone/>
            </a:pPr>
            <a:endParaRPr lang="en-US" altLang="ja-JP" dirty="0"/>
          </a:p>
          <a:p>
            <a:pPr marL="1371600" lvl="3" indent="0">
              <a:buNone/>
            </a:pPr>
            <a:endParaRPr lang="ja-JP" altLang="en-US" dirty="0"/>
          </a:p>
        </p:txBody>
      </p:sp>
    </p:spTree>
    <p:extLst>
      <p:ext uri="{BB962C8B-B14F-4D97-AF65-F5344CB8AC3E}">
        <p14:creationId xmlns:p14="http://schemas.microsoft.com/office/powerpoint/2010/main" val="161421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DB2500-3314-41E2-96E9-548A205DBBE8}"/>
              </a:ext>
            </a:extLst>
          </p:cNvPr>
          <p:cNvSpPr>
            <a:spLocks noGrp="1"/>
          </p:cNvSpPr>
          <p:nvPr>
            <p:ph type="title"/>
          </p:nvPr>
        </p:nvSpPr>
        <p:spPr/>
        <p:txBody>
          <a:bodyPr/>
          <a:lstStyle/>
          <a:p>
            <a:r>
              <a:rPr lang="en-US" altLang="ja-JP" b="1" i="0" dirty="0">
                <a:solidFill>
                  <a:srgbClr val="333333"/>
                </a:solidFill>
                <a:effectLst/>
                <a:latin typeface="Lato"/>
              </a:rPr>
              <a:t>C - Monsters Battle Royale</a:t>
            </a:r>
            <a:endParaRPr kumimoji="1" lang="ja-JP" altLang="en-US" dirty="0"/>
          </a:p>
        </p:txBody>
      </p:sp>
      <p:sp>
        <p:nvSpPr>
          <p:cNvPr id="3" name="コンテンツ プレースホルダー 2">
            <a:extLst>
              <a:ext uri="{FF2B5EF4-FFF2-40B4-BE49-F238E27FC236}">
                <a16:creationId xmlns:a16="http://schemas.microsoft.com/office/drawing/2014/main" id="{2BC180A0-C0F8-4446-8F2F-2AE0462099F0}"/>
              </a:ext>
            </a:extLst>
          </p:cNvPr>
          <p:cNvSpPr>
            <a:spLocks noGrp="1"/>
          </p:cNvSpPr>
          <p:nvPr>
            <p:ph idx="1"/>
          </p:nvPr>
        </p:nvSpPr>
        <p:spPr/>
        <p:txBody>
          <a:bodyPr/>
          <a:lstStyle/>
          <a:p>
            <a:r>
              <a:rPr lang="ja-JP" altLang="en-US" dirty="0"/>
              <a:t>互助法の関数を定義する。</a:t>
            </a:r>
            <a:endParaRPr lang="en-US" altLang="ja-JP" dirty="0"/>
          </a:p>
          <a:p>
            <a:r>
              <a:rPr kumimoji="1" lang="ja-JP" altLang="en-US" dirty="0"/>
              <a:t>モンスターリストの１と２の最大公約数を求める。</a:t>
            </a:r>
            <a:endParaRPr kumimoji="1" lang="en-US" altLang="ja-JP" dirty="0"/>
          </a:p>
          <a:p>
            <a:r>
              <a:rPr lang="ja-JP" altLang="en-US" dirty="0"/>
              <a:t>その最大公約数と３の最大公約数を求める。</a:t>
            </a:r>
            <a:endParaRPr lang="en-US" altLang="ja-JP" dirty="0"/>
          </a:p>
          <a:p>
            <a:r>
              <a:rPr lang="ja-JP" altLang="en-US" dirty="0"/>
              <a:t>その最大公約数と４の最大公約数を求める</a:t>
            </a:r>
            <a:r>
              <a:rPr lang="en-US" altLang="ja-JP" dirty="0"/>
              <a:t>…</a:t>
            </a:r>
            <a:r>
              <a:rPr lang="ja-JP" altLang="en-US" dirty="0"/>
              <a:t>。</a:t>
            </a:r>
            <a:endParaRPr lang="en-US" altLang="ja-JP" dirty="0"/>
          </a:p>
          <a:p>
            <a:endParaRPr lang="en-US" altLang="ja-JP" dirty="0"/>
          </a:p>
          <a:p>
            <a:r>
              <a:rPr lang="ja-JP" altLang="en-US" dirty="0"/>
              <a:t>全部の最大公約数が回答</a:t>
            </a:r>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12114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87DC85-168A-40B3-8B2B-BDA8552CBA39}"/>
              </a:ext>
            </a:extLst>
          </p:cNvPr>
          <p:cNvSpPr>
            <a:spLocks noGrp="1"/>
          </p:cNvSpPr>
          <p:nvPr>
            <p:ph type="title"/>
          </p:nvPr>
        </p:nvSpPr>
        <p:spPr/>
        <p:txBody>
          <a:bodyPr/>
          <a:lstStyle/>
          <a:p>
            <a:r>
              <a:rPr lang="en-US" altLang="ja-JP" b="1" i="0" dirty="0">
                <a:solidFill>
                  <a:srgbClr val="333333"/>
                </a:solidFill>
                <a:effectLst/>
                <a:latin typeface="Lato"/>
              </a:rPr>
              <a:t>A - B +/- A</a:t>
            </a:r>
            <a:endParaRPr kumimoji="1" lang="ja-JP" altLang="en-US" dirty="0"/>
          </a:p>
        </p:txBody>
      </p:sp>
      <p:sp>
        <p:nvSpPr>
          <p:cNvPr id="3" name="コンテンツ プレースホルダー 2">
            <a:extLst>
              <a:ext uri="{FF2B5EF4-FFF2-40B4-BE49-F238E27FC236}">
                <a16:creationId xmlns:a16="http://schemas.microsoft.com/office/drawing/2014/main" id="{805BA721-D049-4B16-ADF8-D84EB518EB1A}"/>
              </a:ext>
            </a:extLst>
          </p:cNvPr>
          <p:cNvSpPr>
            <a:spLocks noGrp="1"/>
          </p:cNvSpPr>
          <p:nvPr>
            <p:ph idx="1"/>
          </p:nvPr>
        </p:nvSpPr>
        <p:spPr/>
        <p:txBody>
          <a:bodyPr/>
          <a:lstStyle/>
          <a:p>
            <a:pPr algn="l"/>
            <a:r>
              <a:rPr lang="ja-JP" altLang="en-US" b="0" i="0" dirty="0">
                <a:solidFill>
                  <a:srgbClr val="333333"/>
                </a:solidFill>
                <a:effectLst/>
                <a:latin typeface="Lato"/>
              </a:rPr>
              <a:t>正整数 </a:t>
            </a:r>
            <a:r>
              <a:rPr lang="en-US" altLang="ja-JP" b="0" i="0" dirty="0">
                <a:solidFill>
                  <a:srgbClr val="333333"/>
                </a:solidFill>
                <a:effectLst/>
                <a:latin typeface="MJXc-TeX-math-I"/>
              </a:rPr>
              <a:t>A</a:t>
            </a:r>
            <a:r>
              <a:rPr lang="en-US" altLang="ja-JP" b="0" i="0" dirty="0">
                <a:solidFill>
                  <a:srgbClr val="333333"/>
                </a:solidFill>
                <a:effectLst/>
                <a:latin typeface="MJXc-TeX-main-R"/>
              </a:rPr>
              <a:t>,</a:t>
            </a:r>
            <a:r>
              <a:rPr lang="en-US" altLang="ja-JP" b="0" i="0" dirty="0">
                <a:solidFill>
                  <a:srgbClr val="333333"/>
                </a:solidFill>
                <a:effectLst/>
                <a:latin typeface="MJXc-TeX-math-I"/>
              </a:rPr>
              <a:t>B</a:t>
            </a:r>
            <a:r>
              <a:rPr lang="en-US" altLang="ja-JP" b="0" i="0" dirty="0">
                <a:solidFill>
                  <a:srgbClr val="333333"/>
                </a:solidFill>
                <a:effectLst/>
                <a:latin typeface="Lato"/>
              </a:rPr>
              <a:t> </a:t>
            </a:r>
            <a:r>
              <a:rPr lang="ja-JP" altLang="en-US" b="0" i="0" dirty="0">
                <a:solidFill>
                  <a:srgbClr val="333333"/>
                </a:solidFill>
                <a:effectLst/>
                <a:latin typeface="Lato"/>
              </a:rPr>
              <a:t>が与えられます。</a:t>
            </a:r>
          </a:p>
          <a:p>
            <a:pPr algn="l"/>
            <a:r>
              <a:rPr lang="en-US" altLang="ja-JP" b="0" i="0" dirty="0">
                <a:solidFill>
                  <a:srgbClr val="333333"/>
                </a:solidFill>
                <a:effectLst/>
                <a:latin typeface="MJXc-TeX-math-I"/>
              </a:rPr>
              <a:t>A</a:t>
            </a:r>
            <a:r>
              <a:rPr lang="ja-JP" altLang="en-US" b="0" i="0" dirty="0">
                <a:solidFill>
                  <a:srgbClr val="333333"/>
                </a:solidFill>
                <a:effectLst/>
                <a:latin typeface="Lato"/>
              </a:rPr>
              <a:t>が </a:t>
            </a:r>
            <a:r>
              <a:rPr lang="en-US" altLang="ja-JP" b="0" i="0" dirty="0">
                <a:solidFill>
                  <a:srgbClr val="333333"/>
                </a:solidFill>
                <a:effectLst/>
                <a:latin typeface="MJXc-TeX-math-I"/>
              </a:rPr>
              <a:t>B</a:t>
            </a:r>
            <a:r>
              <a:rPr lang="en-US" altLang="ja-JP" b="0" i="0" dirty="0">
                <a:solidFill>
                  <a:srgbClr val="333333"/>
                </a:solidFill>
                <a:effectLst/>
                <a:latin typeface="Lato"/>
              </a:rPr>
              <a:t> </a:t>
            </a:r>
            <a:r>
              <a:rPr lang="ja-JP" altLang="en-US" b="0" i="0" dirty="0">
                <a:solidFill>
                  <a:srgbClr val="333333"/>
                </a:solidFill>
                <a:effectLst/>
                <a:latin typeface="Lato"/>
              </a:rPr>
              <a:t>の約数なら </a:t>
            </a:r>
            <a:r>
              <a:rPr lang="en-US" altLang="ja-JP" b="0" i="0" dirty="0">
                <a:solidFill>
                  <a:srgbClr val="333333"/>
                </a:solidFill>
                <a:effectLst/>
                <a:latin typeface="MJXc-TeX-math-I"/>
              </a:rPr>
              <a:t>A</a:t>
            </a:r>
            <a:r>
              <a:rPr lang="en-US" altLang="ja-JP" b="0" i="0" dirty="0">
                <a:solidFill>
                  <a:srgbClr val="333333"/>
                </a:solidFill>
                <a:effectLst/>
                <a:latin typeface="MJXc-TeX-main-R"/>
              </a:rPr>
              <a:t>+</a:t>
            </a:r>
            <a:r>
              <a:rPr lang="en-US" altLang="ja-JP" b="0" i="0" dirty="0">
                <a:solidFill>
                  <a:srgbClr val="333333"/>
                </a:solidFill>
                <a:effectLst/>
                <a:latin typeface="MJXc-TeX-math-I"/>
              </a:rPr>
              <a:t>B</a:t>
            </a:r>
            <a:r>
              <a:rPr lang="ja-JP" altLang="en-US" b="0" i="0" dirty="0">
                <a:solidFill>
                  <a:srgbClr val="333333"/>
                </a:solidFill>
                <a:effectLst/>
                <a:latin typeface="Lato"/>
              </a:rPr>
              <a:t>を、そうでなければ </a:t>
            </a:r>
            <a:r>
              <a:rPr lang="en-US" altLang="ja-JP" b="0" i="0" dirty="0">
                <a:solidFill>
                  <a:srgbClr val="333333"/>
                </a:solidFill>
                <a:effectLst/>
                <a:latin typeface="MJXc-TeX-math-I"/>
              </a:rPr>
              <a:t>B</a:t>
            </a:r>
            <a:r>
              <a:rPr lang="ja-JP" altLang="en-US" b="0" i="0" dirty="0">
                <a:solidFill>
                  <a:srgbClr val="333333"/>
                </a:solidFill>
                <a:effectLst/>
                <a:latin typeface="MJXc-TeX-main-R"/>
              </a:rPr>
              <a:t>−</a:t>
            </a:r>
            <a:r>
              <a:rPr lang="en-US" altLang="ja-JP" b="0" i="0" dirty="0">
                <a:solidFill>
                  <a:srgbClr val="333333"/>
                </a:solidFill>
                <a:effectLst/>
                <a:latin typeface="MJXc-TeX-math-I"/>
              </a:rPr>
              <a:t>A</a:t>
            </a:r>
            <a:r>
              <a:rPr lang="ja-JP" altLang="en-US" b="0" i="0" dirty="0">
                <a:solidFill>
                  <a:srgbClr val="333333"/>
                </a:solidFill>
                <a:effectLst/>
                <a:latin typeface="Lato"/>
              </a:rPr>
              <a:t>を出力してください。</a:t>
            </a:r>
          </a:p>
          <a:p>
            <a:endParaRPr kumimoji="1" lang="en-US" altLang="ja-JP" dirty="0"/>
          </a:p>
          <a:p>
            <a:r>
              <a:rPr lang="en-US" altLang="ja-JP" b="0" dirty="0">
                <a:effectLst/>
                <a:latin typeface="Consolas" panose="020B0609020204030204" pitchFamily="49" charset="0"/>
              </a:rPr>
              <a:t>A%B ==0 </a:t>
            </a:r>
            <a:r>
              <a:rPr lang="ja-JP" altLang="en-US" b="0" dirty="0">
                <a:effectLst/>
                <a:latin typeface="Consolas" panose="020B0609020204030204" pitchFamily="49" charset="0"/>
              </a:rPr>
              <a:t>なら</a:t>
            </a:r>
            <a:r>
              <a:rPr lang="en-US" altLang="ja-JP" b="0" dirty="0">
                <a:effectLst/>
                <a:latin typeface="Consolas" panose="020B0609020204030204" pitchFamily="49" charset="0"/>
              </a:rPr>
              <a:t>A+B</a:t>
            </a:r>
            <a:r>
              <a:rPr lang="ja-JP" altLang="en-US" b="0" dirty="0">
                <a:effectLst/>
                <a:latin typeface="Consolas" panose="020B0609020204030204" pitchFamily="49" charset="0"/>
              </a:rPr>
              <a:t>、</a:t>
            </a:r>
            <a:r>
              <a:rPr lang="en-US" altLang="ja-JP" b="0" dirty="0">
                <a:effectLst/>
                <a:latin typeface="Consolas" panose="020B0609020204030204" pitchFamily="49" charset="0"/>
              </a:rPr>
              <a:t>!=0</a:t>
            </a:r>
            <a:r>
              <a:rPr lang="ja-JP" altLang="en-US" b="0" dirty="0">
                <a:effectLst/>
                <a:latin typeface="Consolas" panose="020B0609020204030204" pitchFamily="49" charset="0"/>
              </a:rPr>
              <a:t>なら、</a:t>
            </a:r>
            <a:r>
              <a:rPr lang="en-US" altLang="ja-JP" b="0" dirty="0">
                <a:effectLst/>
                <a:latin typeface="Consolas" panose="020B0609020204030204" pitchFamily="49" charset="0"/>
              </a:rPr>
              <a:t>B-A</a:t>
            </a:r>
            <a:r>
              <a:rPr lang="ja-JP" altLang="en-US" b="0" dirty="0">
                <a:effectLst/>
                <a:latin typeface="Consolas" panose="020B0609020204030204" pitchFamily="49" charset="0"/>
              </a:rPr>
              <a:t>を出力する。</a:t>
            </a:r>
          </a:p>
          <a:p>
            <a:r>
              <a:rPr lang="ja-JP" altLang="en-US" b="0" dirty="0">
                <a:effectLst/>
                <a:latin typeface="Consolas" panose="020B0609020204030204" pitchFamily="49" charset="0"/>
              </a:rPr>
              <a:t>三項演算子を使うとカッコよく書ける。</a:t>
            </a:r>
            <a:br>
              <a:rPr lang="ja-JP" altLang="en-US" b="0" dirty="0">
                <a:effectLst/>
                <a:latin typeface="Consolas" panose="020B0609020204030204" pitchFamily="49" charset="0"/>
              </a:rPr>
            </a:br>
            <a:endParaRPr lang="ja-JP" altLang="en-US" b="0" dirty="0">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225296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566F7-C58E-4EB0-8056-87BAED3C4DEB}"/>
              </a:ext>
            </a:extLst>
          </p:cNvPr>
          <p:cNvSpPr>
            <a:spLocks noGrp="1"/>
          </p:cNvSpPr>
          <p:nvPr>
            <p:ph type="title"/>
          </p:nvPr>
        </p:nvSpPr>
        <p:spPr/>
        <p:txBody>
          <a:bodyPr/>
          <a:lstStyle/>
          <a:p>
            <a:r>
              <a:rPr lang="en-US" altLang="ja-JP" b="1" i="0" dirty="0">
                <a:solidFill>
                  <a:srgbClr val="333333"/>
                </a:solidFill>
                <a:effectLst/>
                <a:latin typeface="Lato"/>
              </a:rPr>
              <a:t>B - Foods Loved by Everyone</a:t>
            </a:r>
            <a:endParaRPr kumimoji="1" lang="ja-JP" altLang="en-US" dirty="0"/>
          </a:p>
        </p:txBody>
      </p:sp>
      <p:sp>
        <p:nvSpPr>
          <p:cNvPr id="3" name="コンテンツ プレースホルダー 2">
            <a:extLst>
              <a:ext uri="{FF2B5EF4-FFF2-40B4-BE49-F238E27FC236}">
                <a16:creationId xmlns:a16="http://schemas.microsoft.com/office/drawing/2014/main" id="{F07D431A-592A-4BCE-BA63-2AF4CA87DD2E}"/>
              </a:ext>
            </a:extLst>
          </p:cNvPr>
          <p:cNvSpPr>
            <a:spLocks noGrp="1"/>
          </p:cNvSpPr>
          <p:nvPr>
            <p:ph idx="1"/>
          </p:nvPr>
        </p:nvSpPr>
        <p:spPr/>
        <p:txBody>
          <a:bodyPr>
            <a:normAutofit lnSpcReduction="10000"/>
          </a:bodyPr>
          <a:lstStyle/>
          <a:p>
            <a:pPr algn="l"/>
            <a:r>
              <a:rPr lang="ja-JP" altLang="en-US" b="0" i="0" dirty="0">
                <a:solidFill>
                  <a:srgbClr val="333333"/>
                </a:solidFill>
                <a:effectLst/>
                <a:latin typeface="Lato"/>
              </a:rPr>
              <a:t>カツサンドくんはオムライスが好きです。</a:t>
            </a:r>
          </a:p>
          <a:p>
            <a:pPr algn="l"/>
            <a:r>
              <a:rPr lang="ja-JP" altLang="en-US" b="0" i="0" dirty="0">
                <a:solidFill>
                  <a:srgbClr val="333333"/>
                </a:solidFill>
                <a:effectLst/>
                <a:latin typeface="Lato"/>
              </a:rPr>
              <a:t>他にも明太子や寿司、クリームブリュレやテンダーロインステーキなどが好きで、これらの食べ物は全て、誰もが好きだと信じています。</a:t>
            </a:r>
          </a:p>
          <a:p>
            <a:pPr algn="l"/>
            <a:r>
              <a:rPr lang="ja-JP" altLang="en-US" b="0" i="0" dirty="0">
                <a:solidFill>
                  <a:srgbClr val="333333"/>
                </a:solidFill>
                <a:effectLst/>
                <a:latin typeface="Lato"/>
              </a:rPr>
              <a:t>その仮説を証明するために、</a:t>
            </a:r>
            <a:r>
              <a:rPr lang="en-US" altLang="ja-JP" b="0" i="0" dirty="0">
                <a:solidFill>
                  <a:srgbClr val="333333"/>
                </a:solidFill>
                <a:effectLst/>
                <a:latin typeface="MJXc-TeX-math-I"/>
              </a:rPr>
              <a:t>N</a:t>
            </a:r>
            <a:r>
              <a:rPr lang="ja-JP" altLang="en-US" b="0" i="0" dirty="0">
                <a:solidFill>
                  <a:srgbClr val="333333"/>
                </a:solidFill>
                <a:effectLst/>
                <a:latin typeface="Lato"/>
              </a:rPr>
              <a:t>人の人に </a:t>
            </a:r>
            <a:r>
              <a:rPr lang="en-US" altLang="ja-JP" b="0" i="0" dirty="0">
                <a:solidFill>
                  <a:srgbClr val="333333"/>
                </a:solidFill>
                <a:effectLst/>
                <a:latin typeface="MJXc-TeX-math-I"/>
              </a:rPr>
              <a:t>M</a:t>
            </a:r>
            <a:r>
              <a:rPr lang="ja-JP" altLang="en-US" b="0" i="0" dirty="0">
                <a:solidFill>
                  <a:srgbClr val="333333"/>
                </a:solidFill>
                <a:effectLst/>
                <a:latin typeface="Lato"/>
              </a:rPr>
              <a:t>種類の食べ物について好きか嫌いかの調査を行いました。</a:t>
            </a:r>
          </a:p>
          <a:p>
            <a:pPr algn="l"/>
            <a:r>
              <a:rPr lang="ja-JP" altLang="en-US" b="0" i="0" dirty="0">
                <a:solidFill>
                  <a:srgbClr val="333333"/>
                </a:solidFill>
                <a:effectLst/>
                <a:latin typeface="Lato"/>
              </a:rPr>
              <a:t>調査の結果、</a:t>
            </a:r>
            <a:r>
              <a:rPr lang="en-US" altLang="ja-JP" b="0" i="0" dirty="0" err="1">
                <a:solidFill>
                  <a:srgbClr val="333333"/>
                </a:solidFill>
                <a:effectLst/>
                <a:latin typeface="MJXc-TeX-math-I"/>
              </a:rPr>
              <a:t>i</a:t>
            </a:r>
            <a:r>
              <a:rPr lang="ja-JP" altLang="en-US" b="0" i="0" dirty="0">
                <a:solidFill>
                  <a:srgbClr val="333333"/>
                </a:solidFill>
                <a:effectLst/>
                <a:latin typeface="Lato"/>
              </a:rPr>
              <a:t>番目の人は </a:t>
            </a:r>
            <a:r>
              <a:rPr lang="en-US" altLang="ja-JP" b="0" i="0" dirty="0">
                <a:solidFill>
                  <a:srgbClr val="333333"/>
                </a:solidFill>
                <a:effectLst/>
                <a:latin typeface="MJXc-TeX-math-I"/>
              </a:rPr>
              <a:t>Ai</a:t>
            </a:r>
            <a:r>
              <a:rPr lang="en-US" altLang="ja-JP" b="0" i="0" dirty="0">
                <a:solidFill>
                  <a:srgbClr val="333333"/>
                </a:solidFill>
                <a:effectLst/>
                <a:latin typeface="MJXc-TeX-main-R"/>
              </a:rPr>
              <a:t>1</a:t>
            </a:r>
            <a:r>
              <a:rPr lang="ja-JP" altLang="en-US" b="0" i="0" dirty="0">
                <a:solidFill>
                  <a:srgbClr val="333333"/>
                </a:solidFill>
                <a:effectLst/>
                <a:latin typeface="Lato"/>
              </a:rPr>
              <a:t>番目</a:t>
            </a:r>
            <a:r>
              <a:rPr lang="en-US" altLang="ja-JP" b="0" i="0" dirty="0">
                <a:solidFill>
                  <a:srgbClr val="333333"/>
                </a:solidFill>
                <a:effectLst/>
                <a:latin typeface="Lato"/>
              </a:rPr>
              <a:t>, </a:t>
            </a:r>
            <a:r>
              <a:rPr lang="en-US" altLang="ja-JP" b="0" i="0" dirty="0">
                <a:solidFill>
                  <a:srgbClr val="333333"/>
                </a:solidFill>
                <a:effectLst/>
                <a:latin typeface="MJXc-TeX-math-I"/>
              </a:rPr>
              <a:t>Ai</a:t>
            </a:r>
            <a:r>
              <a:rPr lang="en-US" altLang="ja-JP" b="0" i="0" dirty="0">
                <a:solidFill>
                  <a:srgbClr val="333333"/>
                </a:solidFill>
                <a:effectLst/>
                <a:latin typeface="MJXc-TeX-main-R"/>
              </a:rPr>
              <a:t>2</a:t>
            </a:r>
            <a:r>
              <a:rPr lang="ja-JP" altLang="en-US" b="0" i="0" dirty="0">
                <a:solidFill>
                  <a:srgbClr val="333333"/>
                </a:solidFill>
                <a:effectLst/>
                <a:latin typeface="Lato"/>
              </a:rPr>
              <a:t>番目</a:t>
            </a:r>
            <a:r>
              <a:rPr lang="en-US" altLang="ja-JP" b="0" i="0" dirty="0">
                <a:solidFill>
                  <a:srgbClr val="333333"/>
                </a:solidFill>
                <a:effectLst/>
                <a:latin typeface="Lato"/>
              </a:rPr>
              <a:t>, </a:t>
            </a:r>
            <a:r>
              <a:rPr lang="en-US" altLang="ja-JP" b="0" i="0" dirty="0">
                <a:solidFill>
                  <a:srgbClr val="333333"/>
                </a:solidFill>
                <a:effectLst/>
                <a:latin typeface="MJXc-TeX-main-R"/>
              </a:rPr>
              <a:t>...</a:t>
            </a:r>
            <a:r>
              <a:rPr lang="en-US" altLang="ja-JP" b="0" i="0" dirty="0">
                <a:solidFill>
                  <a:srgbClr val="333333"/>
                </a:solidFill>
                <a:effectLst/>
                <a:latin typeface="Lato"/>
              </a:rPr>
              <a:t>..., </a:t>
            </a:r>
            <a:r>
              <a:rPr lang="en-US" altLang="ja-JP" b="0" i="0" dirty="0" err="1">
                <a:solidFill>
                  <a:srgbClr val="333333"/>
                </a:solidFill>
                <a:effectLst/>
                <a:latin typeface="MJXc-TeX-math-I"/>
              </a:rPr>
              <a:t>AiKi</a:t>
            </a:r>
            <a:r>
              <a:rPr lang="ja-JP" altLang="en-US" b="0" i="0" dirty="0">
                <a:solidFill>
                  <a:srgbClr val="333333"/>
                </a:solidFill>
                <a:effectLst/>
                <a:latin typeface="Lato"/>
              </a:rPr>
              <a:t>番目の食べ物だけ好きだと答えました。</a:t>
            </a:r>
          </a:p>
          <a:p>
            <a:pPr algn="l"/>
            <a:r>
              <a:rPr lang="en-US" altLang="ja-JP" b="0" i="0" dirty="0">
                <a:solidFill>
                  <a:srgbClr val="333333"/>
                </a:solidFill>
                <a:effectLst/>
                <a:latin typeface="MJXc-TeX-math-I"/>
              </a:rPr>
              <a:t>N</a:t>
            </a:r>
            <a:r>
              <a:rPr lang="ja-JP" altLang="en-US" b="0" i="0" dirty="0">
                <a:solidFill>
                  <a:srgbClr val="333333"/>
                </a:solidFill>
                <a:effectLst/>
                <a:latin typeface="Lato"/>
              </a:rPr>
              <a:t>人全ての人が好きだと答えた食べ物の種類数を求めてください。</a:t>
            </a:r>
          </a:p>
          <a:p>
            <a:endParaRPr kumimoji="1" lang="ja-JP" altLang="en-US" dirty="0"/>
          </a:p>
        </p:txBody>
      </p:sp>
      <p:pic>
        <p:nvPicPr>
          <p:cNvPr id="1026" name="Picture 2" descr="カツサンド のレシピ｜ヤマザキッチン｜山崎製パン">
            <a:extLst>
              <a:ext uri="{FF2B5EF4-FFF2-40B4-BE49-F238E27FC236}">
                <a16:creationId xmlns:a16="http://schemas.microsoft.com/office/drawing/2014/main" id="{5E5C176C-D7BF-4DD4-B65D-918710A42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531" y="391769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普通のオムライス レシピ・作り方 by メリッコ｜楽天レシピ">
            <a:extLst>
              <a:ext uri="{FF2B5EF4-FFF2-40B4-BE49-F238E27FC236}">
                <a16:creationId xmlns:a16="http://schemas.microsoft.com/office/drawing/2014/main" id="{FD52A5F7-7E2F-4ACA-9417-C60A80BC1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671" y="196349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明太子通販お取り寄せ専門店【創業71年伝説の辛子明太子】ふるさと産直村">
            <a:extLst>
              <a:ext uri="{FF2B5EF4-FFF2-40B4-BE49-F238E27FC236}">
                <a16:creationId xmlns:a16="http://schemas.microsoft.com/office/drawing/2014/main" id="{31F1FE26-14E1-41B9-B145-31916394C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013" y="4049140"/>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とろとろ濃厚クリームブリュレ 作り方・レシピ | クラシル">
            <a:extLst>
              <a:ext uri="{FF2B5EF4-FFF2-40B4-BE49-F238E27FC236}">
                <a16:creationId xmlns:a16="http://schemas.microsoft.com/office/drawing/2014/main" id="{9BFC5886-113E-4CEA-B503-F3E55E7FA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797" y="416798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寿司 - Wikipedia">
            <a:extLst>
              <a:ext uri="{FF2B5EF4-FFF2-40B4-BE49-F238E27FC236}">
                <a16:creationId xmlns:a16="http://schemas.microsoft.com/office/drawing/2014/main" id="{357DCE93-E0E7-481B-AC33-739D96F282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6401" y="1027906"/>
            <a:ext cx="26193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 オーストラリア産 牛ヒレ（ステーキ用) 100ｇ / 牛ヒレステーキ テンダーロイン 牛ひれ 牛ヒレ肉 牛フィレ 赤身ステーキ/ |  ノーブランド品 | 牛肉 通販">
            <a:extLst>
              <a:ext uri="{FF2B5EF4-FFF2-40B4-BE49-F238E27FC236}">
                <a16:creationId xmlns:a16="http://schemas.microsoft.com/office/drawing/2014/main" id="{17E5FB97-5B70-405B-AAE4-630D9C3C4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645" y="681037"/>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91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fade">
                                      <p:cBhvr>
                                        <p:cTn id="22" dur="500"/>
                                        <p:tgtEl>
                                          <p:spTgt spid="10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fade">
                                      <p:cBhvr>
                                        <p:cTn id="27" dur="500"/>
                                        <p:tgtEl>
                                          <p:spTgt spid="10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236BA-B13A-42D8-A509-9B7EA76E561C}"/>
              </a:ext>
            </a:extLst>
          </p:cNvPr>
          <p:cNvSpPr>
            <a:spLocks noGrp="1"/>
          </p:cNvSpPr>
          <p:nvPr>
            <p:ph type="title"/>
          </p:nvPr>
        </p:nvSpPr>
        <p:spPr/>
        <p:txBody>
          <a:bodyPr/>
          <a:lstStyle/>
          <a:p>
            <a:r>
              <a:rPr lang="en-US" altLang="ja-JP" b="1" i="0" dirty="0">
                <a:solidFill>
                  <a:srgbClr val="333333"/>
                </a:solidFill>
                <a:effectLst/>
                <a:latin typeface="Lato"/>
              </a:rPr>
              <a:t>B - Foods Loved by Everyone</a:t>
            </a:r>
            <a:endParaRPr kumimoji="1" lang="ja-JP" altLang="en-US" dirty="0"/>
          </a:p>
        </p:txBody>
      </p:sp>
      <p:graphicFrame>
        <p:nvGraphicFramePr>
          <p:cNvPr id="8" name="表 8">
            <a:extLst>
              <a:ext uri="{FF2B5EF4-FFF2-40B4-BE49-F238E27FC236}">
                <a16:creationId xmlns:a16="http://schemas.microsoft.com/office/drawing/2014/main" id="{235851FF-FF84-400F-9E3B-8379E3B6EBFA}"/>
              </a:ext>
            </a:extLst>
          </p:cNvPr>
          <p:cNvGraphicFramePr>
            <a:graphicFrameLocks noGrp="1"/>
          </p:cNvGraphicFramePr>
          <p:nvPr>
            <p:ph sz="half" idx="1"/>
            <p:extLst>
              <p:ext uri="{D42A27DB-BD31-4B8C-83A1-F6EECF244321}">
                <p14:modId xmlns:p14="http://schemas.microsoft.com/office/powerpoint/2010/main" val="2761059824"/>
              </p:ext>
            </p:extLst>
          </p:nvPr>
        </p:nvGraphicFramePr>
        <p:xfrm>
          <a:off x="838200" y="1825625"/>
          <a:ext cx="4028441" cy="1483360"/>
        </p:xfrm>
        <a:graphic>
          <a:graphicData uri="http://schemas.openxmlformats.org/drawingml/2006/table">
            <a:tbl>
              <a:tblPr firstCol="1" bandRow="1">
                <a:tableStyleId>{5C22544A-7EE6-4342-B048-85BDC9FD1C3A}</a:tableStyleId>
              </a:tblPr>
              <a:tblGrid>
                <a:gridCol w="871855">
                  <a:extLst>
                    <a:ext uri="{9D8B030D-6E8A-4147-A177-3AD203B41FA5}">
                      <a16:colId xmlns:a16="http://schemas.microsoft.com/office/drawing/2014/main" val="1037435169"/>
                    </a:ext>
                  </a:extLst>
                </a:gridCol>
                <a:gridCol w="930593">
                  <a:extLst>
                    <a:ext uri="{9D8B030D-6E8A-4147-A177-3AD203B41FA5}">
                      <a16:colId xmlns:a16="http://schemas.microsoft.com/office/drawing/2014/main" val="1535255905"/>
                    </a:ext>
                  </a:extLst>
                </a:gridCol>
                <a:gridCol w="930593">
                  <a:extLst>
                    <a:ext uri="{9D8B030D-6E8A-4147-A177-3AD203B41FA5}">
                      <a16:colId xmlns:a16="http://schemas.microsoft.com/office/drawing/2014/main" val="3362674089"/>
                    </a:ext>
                  </a:extLst>
                </a:gridCol>
                <a:gridCol w="1295400">
                  <a:extLst>
                    <a:ext uri="{9D8B030D-6E8A-4147-A177-3AD203B41FA5}">
                      <a16:colId xmlns:a16="http://schemas.microsoft.com/office/drawing/2014/main" val="3354652846"/>
                    </a:ext>
                  </a:extLst>
                </a:gridCol>
              </a:tblGrid>
              <a:tr h="370840">
                <a:tc>
                  <a:txBody>
                    <a:bodyPr/>
                    <a:lstStyle/>
                    <a:p>
                      <a:r>
                        <a:rPr kumimoji="1" lang="en-US" altLang="ja-JP" dirty="0"/>
                        <a:t>A</a:t>
                      </a:r>
                      <a:r>
                        <a:rPr kumimoji="1" lang="ja-JP" altLang="en-US" dirty="0"/>
                        <a:t>さん</a:t>
                      </a:r>
                    </a:p>
                  </a:txBody>
                  <a:tcPr/>
                </a:tc>
                <a:tc>
                  <a:txBody>
                    <a:bodyPr/>
                    <a:lstStyle/>
                    <a:p>
                      <a:r>
                        <a:rPr kumimoji="1" lang="ja-JP" altLang="en-US" dirty="0"/>
                        <a:t>カレー</a:t>
                      </a:r>
                    </a:p>
                  </a:txBody>
                  <a:tcPr/>
                </a:tc>
                <a:tc>
                  <a:txBody>
                    <a:bodyPr/>
                    <a:lstStyle/>
                    <a:p>
                      <a:r>
                        <a:rPr kumimoji="1" lang="ja-JP" altLang="en-US" dirty="0"/>
                        <a:t>牛丼</a:t>
                      </a:r>
                    </a:p>
                  </a:txBody>
                  <a:tcPr/>
                </a:tc>
                <a:tc>
                  <a:txBody>
                    <a:bodyPr/>
                    <a:lstStyle/>
                    <a:p>
                      <a:r>
                        <a:rPr kumimoji="1" lang="ja-JP" altLang="en-US" dirty="0"/>
                        <a:t>親子丼</a:t>
                      </a:r>
                    </a:p>
                  </a:txBody>
                  <a:tcPr/>
                </a:tc>
                <a:extLst>
                  <a:ext uri="{0D108BD9-81ED-4DB2-BD59-A6C34878D82A}">
                    <a16:rowId xmlns:a16="http://schemas.microsoft.com/office/drawing/2014/main" val="193993634"/>
                  </a:ext>
                </a:extLst>
              </a:tr>
              <a:tr h="370840">
                <a:tc>
                  <a:txBody>
                    <a:bodyPr/>
                    <a:lstStyle/>
                    <a:p>
                      <a:r>
                        <a:rPr kumimoji="1" lang="en-US" altLang="ja-JP" dirty="0"/>
                        <a:t>B</a:t>
                      </a:r>
                      <a:r>
                        <a:rPr kumimoji="1" lang="ja-JP" altLang="en-US" dirty="0"/>
                        <a:t>さん</a:t>
                      </a:r>
                    </a:p>
                  </a:txBody>
                  <a:tcPr/>
                </a:tc>
                <a:tc>
                  <a:txBody>
                    <a:bodyPr/>
                    <a:lstStyle/>
                    <a:p>
                      <a:r>
                        <a:rPr kumimoji="1" lang="ja-JP" altLang="en-US" dirty="0"/>
                        <a:t>鰻丼</a:t>
                      </a:r>
                    </a:p>
                  </a:txBody>
                  <a:tcPr/>
                </a:tc>
                <a:tc>
                  <a:txBody>
                    <a:bodyPr/>
                    <a:lstStyle/>
                    <a:p>
                      <a:r>
                        <a:rPr kumimoji="1" lang="ja-JP" altLang="en-US" dirty="0"/>
                        <a:t>親子丼</a:t>
                      </a:r>
                    </a:p>
                  </a:txBody>
                  <a:tcPr/>
                </a:tc>
                <a:tc>
                  <a:txBody>
                    <a:bodyPr/>
                    <a:lstStyle/>
                    <a:p>
                      <a:r>
                        <a:rPr kumimoji="1" lang="ja-JP" altLang="en-US" dirty="0"/>
                        <a:t>牛丼</a:t>
                      </a:r>
                    </a:p>
                  </a:txBody>
                  <a:tcPr/>
                </a:tc>
                <a:extLst>
                  <a:ext uri="{0D108BD9-81ED-4DB2-BD59-A6C34878D82A}">
                    <a16:rowId xmlns:a16="http://schemas.microsoft.com/office/drawing/2014/main" val="2787990517"/>
                  </a:ext>
                </a:extLst>
              </a:tr>
              <a:tr h="370840">
                <a:tc>
                  <a:txBody>
                    <a:bodyPr/>
                    <a:lstStyle/>
                    <a:p>
                      <a:r>
                        <a:rPr kumimoji="1" lang="en-US" altLang="ja-JP" dirty="0"/>
                        <a:t>C</a:t>
                      </a:r>
                      <a:r>
                        <a:rPr kumimoji="1" lang="ja-JP" altLang="en-US" dirty="0"/>
                        <a:t>さん</a:t>
                      </a:r>
                    </a:p>
                  </a:txBody>
                  <a:tcPr/>
                </a:tc>
                <a:tc>
                  <a:txBody>
                    <a:bodyPr/>
                    <a:lstStyle/>
                    <a:p>
                      <a:r>
                        <a:rPr kumimoji="1" lang="ja-JP" altLang="en-US" dirty="0"/>
                        <a:t>天丼</a:t>
                      </a:r>
                    </a:p>
                  </a:txBody>
                  <a:tcPr/>
                </a:tc>
                <a:tc>
                  <a:txBody>
                    <a:bodyPr/>
                    <a:lstStyle/>
                    <a:p>
                      <a:r>
                        <a:rPr kumimoji="1" lang="ja-JP" altLang="en-US" dirty="0"/>
                        <a:t>親子丼</a:t>
                      </a:r>
                    </a:p>
                  </a:txBody>
                  <a:tcPr/>
                </a:tc>
                <a:tc>
                  <a:txBody>
                    <a:bodyPr/>
                    <a:lstStyle/>
                    <a:p>
                      <a:r>
                        <a:rPr kumimoji="1" lang="ja-JP" altLang="en-US" dirty="0"/>
                        <a:t>牛丼</a:t>
                      </a:r>
                    </a:p>
                  </a:txBody>
                  <a:tcPr/>
                </a:tc>
                <a:extLst>
                  <a:ext uri="{0D108BD9-81ED-4DB2-BD59-A6C34878D82A}">
                    <a16:rowId xmlns:a16="http://schemas.microsoft.com/office/drawing/2014/main" val="1644009381"/>
                  </a:ext>
                </a:extLst>
              </a:tr>
              <a:tr h="370840">
                <a:tc>
                  <a:txBody>
                    <a:bodyPr/>
                    <a:lstStyle/>
                    <a:p>
                      <a:r>
                        <a:rPr kumimoji="1" lang="en-US" altLang="ja-JP" dirty="0"/>
                        <a:t>D</a:t>
                      </a:r>
                      <a:r>
                        <a:rPr kumimoji="1" lang="ja-JP" altLang="en-US" dirty="0"/>
                        <a:t>さん</a:t>
                      </a:r>
                    </a:p>
                  </a:txBody>
                  <a:tcPr/>
                </a:tc>
                <a:tc>
                  <a:txBody>
                    <a:bodyPr/>
                    <a:lstStyle/>
                    <a:p>
                      <a:r>
                        <a:rPr kumimoji="1" lang="ja-JP" altLang="en-US" dirty="0"/>
                        <a:t>天丼</a:t>
                      </a:r>
                    </a:p>
                  </a:txBody>
                  <a:tcPr/>
                </a:tc>
                <a:tc>
                  <a:txBody>
                    <a:bodyPr/>
                    <a:lstStyle/>
                    <a:p>
                      <a:r>
                        <a:rPr kumimoji="1" lang="ja-JP" altLang="en-US" dirty="0"/>
                        <a:t>牛丼</a:t>
                      </a:r>
                    </a:p>
                  </a:txBody>
                  <a:tcPr/>
                </a:tc>
                <a:tc>
                  <a:txBody>
                    <a:bodyPr/>
                    <a:lstStyle/>
                    <a:p>
                      <a:r>
                        <a:rPr kumimoji="1" lang="ja-JP" altLang="en-US" dirty="0"/>
                        <a:t>海鮮丼</a:t>
                      </a:r>
                    </a:p>
                  </a:txBody>
                  <a:tcPr/>
                </a:tc>
                <a:extLst>
                  <a:ext uri="{0D108BD9-81ED-4DB2-BD59-A6C34878D82A}">
                    <a16:rowId xmlns:a16="http://schemas.microsoft.com/office/drawing/2014/main" val="4284713707"/>
                  </a:ext>
                </a:extLst>
              </a:tr>
            </a:tbl>
          </a:graphicData>
        </a:graphic>
      </p:graphicFrame>
      <p:graphicFrame>
        <p:nvGraphicFramePr>
          <p:cNvPr id="9" name="表 9">
            <a:extLst>
              <a:ext uri="{FF2B5EF4-FFF2-40B4-BE49-F238E27FC236}">
                <a16:creationId xmlns:a16="http://schemas.microsoft.com/office/drawing/2014/main" id="{BCA80C36-91C6-4D6D-8EBB-BB14EB86F138}"/>
              </a:ext>
            </a:extLst>
          </p:cNvPr>
          <p:cNvGraphicFramePr>
            <a:graphicFrameLocks noGrp="1"/>
          </p:cNvGraphicFramePr>
          <p:nvPr>
            <p:ph sz="half" idx="2"/>
            <p:extLst>
              <p:ext uri="{D42A27DB-BD31-4B8C-83A1-F6EECF244321}">
                <p14:modId xmlns:p14="http://schemas.microsoft.com/office/powerpoint/2010/main" val="4151093724"/>
              </p:ext>
            </p:extLst>
          </p:nvPr>
        </p:nvGraphicFramePr>
        <p:xfrm>
          <a:off x="6172200" y="1825625"/>
          <a:ext cx="2590800" cy="2225040"/>
        </p:xfrm>
        <a:graphic>
          <a:graphicData uri="http://schemas.openxmlformats.org/drawingml/2006/table">
            <a:tbl>
              <a:tblPr firstCol="1" bandRow="1">
                <a:tableStyleId>{5C22544A-7EE6-4342-B048-85BDC9FD1C3A}</a:tableStyleId>
              </a:tblPr>
              <a:tblGrid>
                <a:gridCol w="1295400">
                  <a:extLst>
                    <a:ext uri="{9D8B030D-6E8A-4147-A177-3AD203B41FA5}">
                      <a16:colId xmlns:a16="http://schemas.microsoft.com/office/drawing/2014/main" val="3149266080"/>
                    </a:ext>
                  </a:extLst>
                </a:gridCol>
                <a:gridCol w="1295400">
                  <a:extLst>
                    <a:ext uri="{9D8B030D-6E8A-4147-A177-3AD203B41FA5}">
                      <a16:colId xmlns:a16="http://schemas.microsoft.com/office/drawing/2014/main" val="634409461"/>
                    </a:ext>
                  </a:extLst>
                </a:gridCol>
              </a:tblGrid>
              <a:tr h="370840">
                <a:tc>
                  <a:txBody>
                    <a:bodyPr/>
                    <a:lstStyle/>
                    <a:p>
                      <a:r>
                        <a:rPr kumimoji="1" lang="ja-JP" altLang="en-US" dirty="0"/>
                        <a:t>カレー</a:t>
                      </a:r>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3347515280"/>
                  </a:ext>
                </a:extLst>
              </a:tr>
              <a:tr h="370840">
                <a:tc>
                  <a:txBody>
                    <a:bodyPr/>
                    <a:lstStyle/>
                    <a:p>
                      <a:r>
                        <a:rPr kumimoji="1" lang="ja-JP" altLang="en-US" dirty="0"/>
                        <a:t>牛丼</a:t>
                      </a:r>
                    </a:p>
                  </a:txBody>
                  <a:tcPr/>
                </a:tc>
                <a:tc>
                  <a:txBody>
                    <a:bodyPr/>
                    <a:lstStyle/>
                    <a:p>
                      <a:r>
                        <a:rPr kumimoji="1" lang="en-US" altLang="ja-JP" dirty="0"/>
                        <a:t>ABCD</a:t>
                      </a:r>
                      <a:endParaRPr kumimoji="1" lang="ja-JP" altLang="en-US" dirty="0"/>
                    </a:p>
                  </a:txBody>
                  <a:tcPr/>
                </a:tc>
                <a:extLst>
                  <a:ext uri="{0D108BD9-81ED-4DB2-BD59-A6C34878D82A}">
                    <a16:rowId xmlns:a16="http://schemas.microsoft.com/office/drawing/2014/main" val="904876232"/>
                  </a:ext>
                </a:extLst>
              </a:tr>
              <a:tr h="370840">
                <a:tc>
                  <a:txBody>
                    <a:bodyPr/>
                    <a:lstStyle/>
                    <a:p>
                      <a:r>
                        <a:rPr kumimoji="1" lang="ja-JP" altLang="en-US" dirty="0"/>
                        <a:t>親子丼</a:t>
                      </a:r>
                    </a:p>
                  </a:txBody>
                  <a:tcPr/>
                </a:tc>
                <a:tc>
                  <a:txBody>
                    <a:bodyPr/>
                    <a:lstStyle/>
                    <a:p>
                      <a:r>
                        <a:rPr kumimoji="1" lang="en-US" altLang="ja-JP" dirty="0"/>
                        <a:t>AC</a:t>
                      </a:r>
                      <a:endParaRPr kumimoji="1" lang="ja-JP" altLang="en-US" dirty="0"/>
                    </a:p>
                  </a:txBody>
                  <a:tcPr/>
                </a:tc>
                <a:extLst>
                  <a:ext uri="{0D108BD9-81ED-4DB2-BD59-A6C34878D82A}">
                    <a16:rowId xmlns:a16="http://schemas.microsoft.com/office/drawing/2014/main" val="1312780171"/>
                  </a:ext>
                </a:extLst>
              </a:tr>
              <a:tr h="370840">
                <a:tc>
                  <a:txBody>
                    <a:bodyPr/>
                    <a:lstStyle/>
                    <a:p>
                      <a:r>
                        <a:rPr kumimoji="1" lang="ja-JP" altLang="en-US" dirty="0"/>
                        <a:t>鰻丼</a:t>
                      </a:r>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2164283182"/>
                  </a:ext>
                </a:extLst>
              </a:tr>
              <a:tr h="370840">
                <a:tc>
                  <a:txBody>
                    <a:bodyPr/>
                    <a:lstStyle/>
                    <a:p>
                      <a:r>
                        <a:rPr kumimoji="1" lang="ja-JP" altLang="en-US" dirty="0"/>
                        <a:t>海鮮丼</a:t>
                      </a:r>
                    </a:p>
                  </a:txBody>
                  <a:tcPr/>
                </a:tc>
                <a:tc>
                  <a:txBody>
                    <a:bodyPr/>
                    <a:lstStyle/>
                    <a:p>
                      <a:r>
                        <a:rPr kumimoji="1" lang="en-US" altLang="ja-JP" dirty="0"/>
                        <a:t>D</a:t>
                      </a:r>
                      <a:endParaRPr kumimoji="1" lang="ja-JP" altLang="en-US" dirty="0"/>
                    </a:p>
                  </a:txBody>
                  <a:tcPr/>
                </a:tc>
                <a:extLst>
                  <a:ext uri="{0D108BD9-81ED-4DB2-BD59-A6C34878D82A}">
                    <a16:rowId xmlns:a16="http://schemas.microsoft.com/office/drawing/2014/main" val="360425803"/>
                  </a:ext>
                </a:extLst>
              </a:tr>
              <a:tr h="370840">
                <a:tc>
                  <a:txBody>
                    <a:bodyPr/>
                    <a:lstStyle/>
                    <a:p>
                      <a:r>
                        <a:rPr kumimoji="1" lang="ja-JP" altLang="en-US" dirty="0"/>
                        <a:t>天丼</a:t>
                      </a:r>
                    </a:p>
                  </a:txBody>
                  <a:tcPr/>
                </a:tc>
                <a:tc>
                  <a:txBody>
                    <a:bodyPr/>
                    <a:lstStyle/>
                    <a:p>
                      <a:r>
                        <a:rPr kumimoji="1" lang="en-US" altLang="ja-JP" dirty="0"/>
                        <a:t>CD</a:t>
                      </a:r>
                      <a:endParaRPr kumimoji="1" lang="ja-JP" altLang="en-US" dirty="0"/>
                    </a:p>
                  </a:txBody>
                  <a:tcPr/>
                </a:tc>
                <a:extLst>
                  <a:ext uri="{0D108BD9-81ED-4DB2-BD59-A6C34878D82A}">
                    <a16:rowId xmlns:a16="http://schemas.microsoft.com/office/drawing/2014/main" val="1036114593"/>
                  </a:ext>
                </a:extLst>
              </a:tr>
            </a:tbl>
          </a:graphicData>
        </a:graphic>
      </p:graphicFrame>
      <p:sp>
        <p:nvSpPr>
          <p:cNvPr id="10" name="吹き出し: 四角形 9">
            <a:extLst>
              <a:ext uri="{FF2B5EF4-FFF2-40B4-BE49-F238E27FC236}">
                <a16:creationId xmlns:a16="http://schemas.microsoft.com/office/drawing/2014/main" id="{5B417B36-E796-4A4A-8D18-25CD3938586C}"/>
              </a:ext>
            </a:extLst>
          </p:cNvPr>
          <p:cNvSpPr/>
          <p:nvPr/>
        </p:nvSpPr>
        <p:spPr>
          <a:xfrm>
            <a:off x="8528858" y="4298199"/>
            <a:ext cx="2169622" cy="1147157"/>
          </a:xfrm>
          <a:prstGeom prst="wedgeRectCallout">
            <a:avLst>
              <a:gd name="adj1" fmla="val -64305"/>
              <a:gd name="adj2" fmla="val -2142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全員投票している牛丼が正解</a:t>
            </a:r>
          </a:p>
        </p:txBody>
      </p:sp>
      <p:sp>
        <p:nvSpPr>
          <p:cNvPr id="11" name="矢印: 右 10">
            <a:extLst>
              <a:ext uri="{FF2B5EF4-FFF2-40B4-BE49-F238E27FC236}">
                <a16:creationId xmlns:a16="http://schemas.microsoft.com/office/drawing/2014/main" id="{0740F76C-9AD7-46BB-98D2-386EB6B7BEDE}"/>
              </a:ext>
            </a:extLst>
          </p:cNvPr>
          <p:cNvSpPr/>
          <p:nvPr/>
        </p:nvSpPr>
        <p:spPr>
          <a:xfrm>
            <a:off x="5087389" y="2493818"/>
            <a:ext cx="932412" cy="739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四角形 11">
            <a:extLst>
              <a:ext uri="{FF2B5EF4-FFF2-40B4-BE49-F238E27FC236}">
                <a16:creationId xmlns:a16="http://schemas.microsoft.com/office/drawing/2014/main" id="{6CB6824D-38AC-4ACE-9C77-0C9DF91E45BE}"/>
              </a:ext>
            </a:extLst>
          </p:cNvPr>
          <p:cNvSpPr/>
          <p:nvPr/>
        </p:nvSpPr>
        <p:spPr>
          <a:xfrm>
            <a:off x="1363288" y="4215072"/>
            <a:ext cx="3308465" cy="1483360"/>
          </a:xfrm>
          <a:prstGeom prst="wedgeRectCallout">
            <a:avLst>
              <a:gd name="adj1" fmla="val 71195"/>
              <a:gd name="adj2" fmla="val -127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誰が何に投票、の形式を</a:t>
            </a:r>
            <a:endParaRPr kumimoji="1" lang="en-US" altLang="ja-JP" dirty="0"/>
          </a:p>
          <a:p>
            <a:pPr algn="ctr"/>
            <a:r>
              <a:rPr kumimoji="1" lang="ja-JP" altLang="en-US" dirty="0"/>
              <a:t>何に誰が投票、の形式に</a:t>
            </a:r>
            <a:endParaRPr kumimoji="1" lang="en-US" altLang="ja-JP" dirty="0"/>
          </a:p>
          <a:p>
            <a:pPr algn="ctr"/>
            <a:r>
              <a:rPr lang="ja-JP" altLang="en-US" dirty="0"/>
              <a:t>データ変換する。</a:t>
            </a:r>
            <a:endParaRPr kumimoji="1" lang="en-US" altLang="ja-JP" dirty="0"/>
          </a:p>
        </p:txBody>
      </p:sp>
    </p:spTree>
    <p:extLst>
      <p:ext uri="{BB962C8B-B14F-4D97-AF65-F5344CB8AC3E}">
        <p14:creationId xmlns:p14="http://schemas.microsoft.com/office/powerpoint/2010/main" val="40372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75E2338-3C66-4FFF-B000-FFC880BAAB98}"/>
              </a:ext>
            </a:extLst>
          </p:cNvPr>
          <p:cNvSpPr>
            <a:spLocks noGrp="1"/>
          </p:cNvSpPr>
          <p:nvPr>
            <p:ph type="title"/>
          </p:nvPr>
        </p:nvSpPr>
        <p:spPr/>
        <p:txBody>
          <a:bodyPr/>
          <a:lstStyle/>
          <a:p>
            <a:r>
              <a:rPr lang="en-US" altLang="ja-JP" b="1" i="0" dirty="0">
                <a:solidFill>
                  <a:srgbClr val="333333"/>
                </a:solidFill>
                <a:effectLst/>
                <a:latin typeface="Lato"/>
              </a:rPr>
              <a:t>C - Monsters Battle Royale</a:t>
            </a:r>
            <a:endParaRPr lang="ja-JP" altLang="en-US" dirty="0"/>
          </a:p>
        </p:txBody>
      </p:sp>
      <p:sp>
        <p:nvSpPr>
          <p:cNvPr id="6" name="コンテンツ プレースホルダー 5">
            <a:extLst>
              <a:ext uri="{FF2B5EF4-FFF2-40B4-BE49-F238E27FC236}">
                <a16:creationId xmlns:a16="http://schemas.microsoft.com/office/drawing/2014/main" id="{284CD7C2-D743-4D9B-A6A4-EB023E28B06E}"/>
              </a:ext>
            </a:extLst>
          </p:cNvPr>
          <p:cNvSpPr>
            <a:spLocks noGrp="1"/>
          </p:cNvSpPr>
          <p:nvPr>
            <p:ph idx="1"/>
          </p:nvPr>
        </p:nvSpPr>
        <p:spPr/>
        <p:txBody>
          <a:bodyPr>
            <a:normAutofit/>
          </a:bodyPr>
          <a:lstStyle/>
          <a:p>
            <a:pPr algn="l"/>
            <a:r>
              <a:rPr lang="en-US" altLang="ja-JP" b="0" i="0" dirty="0">
                <a:solidFill>
                  <a:srgbClr val="333333"/>
                </a:solidFill>
                <a:effectLst/>
                <a:latin typeface="MJXc-TeX-math-I"/>
              </a:rPr>
              <a:t>N</a:t>
            </a:r>
            <a:r>
              <a:rPr lang="en-US" altLang="ja-JP" b="0" i="0" dirty="0">
                <a:solidFill>
                  <a:srgbClr val="333333"/>
                </a:solidFill>
                <a:effectLst/>
                <a:latin typeface="Lato"/>
              </a:rPr>
              <a:t> </a:t>
            </a:r>
            <a:r>
              <a:rPr lang="ja-JP" altLang="en-US" b="0" i="0" dirty="0">
                <a:solidFill>
                  <a:srgbClr val="333333"/>
                </a:solidFill>
                <a:effectLst/>
                <a:latin typeface="Lato"/>
              </a:rPr>
              <a:t>体のモンスターが居て、それぞれ </a:t>
            </a:r>
            <a:r>
              <a:rPr lang="en-US" altLang="ja-JP" b="0" i="0" dirty="0">
                <a:solidFill>
                  <a:srgbClr val="333333"/>
                </a:solidFill>
                <a:effectLst/>
                <a:latin typeface="MJXc-TeX-main-R"/>
              </a:rPr>
              <a:t>1,2,</a:t>
            </a:r>
            <a:r>
              <a:rPr lang="en-US" altLang="ja-JP" b="0" i="0" dirty="0">
                <a:solidFill>
                  <a:srgbClr val="333333"/>
                </a:solidFill>
                <a:effectLst/>
                <a:latin typeface="Lato"/>
              </a:rPr>
              <a:t>...,N </a:t>
            </a:r>
            <a:r>
              <a:rPr lang="ja-JP" altLang="en-US" b="0" i="0" dirty="0">
                <a:solidFill>
                  <a:srgbClr val="333333"/>
                </a:solidFill>
                <a:effectLst/>
                <a:latin typeface="Lato"/>
              </a:rPr>
              <a:t>と番号付けられています。</a:t>
            </a:r>
          </a:p>
          <a:p>
            <a:pPr algn="l"/>
            <a:r>
              <a:rPr lang="ja-JP" altLang="en-US" b="0" i="0" dirty="0">
                <a:solidFill>
                  <a:srgbClr val="333333"/>
                </a:solidFill>
                <a:effectLst/>
                <a:latin typeface="Lato"/>
              </a:rPr>
              <a:t>生きているモンスターが </a:t>
            </a:r>
            <a:r>
              <a:rPr lang="en-US" altLang="ja-JP" b="0" i="0" dirty="0">
                <a:solidFill>
                  <a:srgbClr val="333333"/>
                </a:solidFill>
                <a:effectLst/>
                <a:latin typeface="MJXc-TeX-main-R"/>
              </a:rPr>
              <a:t>1</a:t>
            </a:r>
            <a:r>
              <a:rPr lang="en-US" altLang="ja-JP" b="0" i="0" dirty="0">
                <a:solidFill>
                  <a:srgbClr val="333333"/>
                </a:solidFill>
                <a:effectLst/>
                <a:latin typeface="Lato"/>
              </a:rPr>
              <a:t> </a:t>
            </a:r>
            <a:r>
              <a:rPr lang="ja-JP" altLang="en-US" b="0" i="0" dirty="0">
                <a:solidFill>
                  <a:srgbClr val="333333"/>
                </a:solidFill>
                <a:effectLst/>
                <a:latin typeface="Lato"/>
              </a:rPr>
              <a:t>体になるまで以下を繰り返します。</a:t>
            </a:r>
          </a:p>
          <a:p>
            <a:pPr lvl="1"/>
            <a:r>
              <a:rPr lang="ja-JP" altLang="en-US" b="0" i="0" dirty="0">
                <a:solidFill>
                  <a:srgbClr val="333333"/>
                </a:solidFill>
                <a:effectLst/>
                <a:latin typeface="Lato"/>
              </a:rPr>
              <a:t>ランダムに </a:t>
            </a:r>
            <a:r>
              <a:rPr lang="en-US" altLang="ja-JP" b="0" i="0" dirty="0">
                <a:solidFill>
                  <a:srgbClr val="333333"/>
                </a:solidFill>
                <a:effectLst/>
                <a:latin typeface="MJXc-TeX-main-R"/>
              </a:rPr>
              <a:t>1</a:t>
            </a:r>
            <a:r>
              <a:rPr lang="ja-JP" altLang="en-US" b="0" i="0" dirty="0">
                <a:solidFill>
                  <a:srgbClr val="333333"/>
                </a:solidFill>
                <a:effectLst/>
                <a:latin typeface="Lato"/>
              </a:rPr>
              <a:t>体の生きているモンスターがランダムに別の生きているモンスターに攻撃します。</a:t>
            </a:r>
          </a:p>
          <a:p>
            <a:pPr lvl="1"/>
            <a:r>
              <a:rPr lang="ja-JP" altLang="en-US" b="0" i="0" dirty="0">
                <a:solidFill>
                  <a:srgbClr val="333333"/>
                </a:solidFill>
                <a:effectLst/>
                <a:latin typeface="Lato"/>
              </a:rPr>
              <a:t>その結果、攻撃されたモンスターの体力を攻撃したモンスターの体力と同じ値だけ減らします。</a:t>
            </a:r>
          </a:p>
          <a:p>
            <a:pPr algn="l"/>
            <a:r>
              <a:rPr lang="ja-JP" altLang="en-US" b="0" i="0" dirty="0">
                <a:solidFill>
                  <a:srgbClr val="333333"/>
                </a:solidFill>
                <a:effectLst/>
                <a:latin typeface="Lato"/>
              </a:rPr>
              <a:t>最後に生き残ったモンスターの最終的な体力の最小値を求めてください。</a:t>
            </a:r>
          </a:p>
          <a:p>
            <a:endParaRPr lang="ja-JP" altLang="en-US" dirty="0"/>
          </a:p>
        </p:txBody>
      </p:sp>
    </p:spTree>
    <p:extLst>
      <p:ext uri="{BB962C8B-B14F-4D97-AF65-F5344CB8AC3E}">
        <p14:creationId xmlns:p14="http://schemas.microsoft.com/office/powerpoint/2010/main" val="67917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997704-EFE7-45B8-A8CF-5920513B0199}"/>
              </a:ext>
            </a:extLst>
          </p:cNvPr>
          <p:cNvSpPr>
            <a:spLocks noGrp="1"/>
          </p:cNvSpPr>
          <p:nvPr>
            <p:ph type="title"/>
          </p:nvPr>
        </p:nvSpPr>
        <p:spPr/>
        <p:txBody>
          <a:bodyPr/>
          <a:lstStyle/>
          <a:p>
            <a:r>
              <a:rPr lang="en-US" altLang="ja-JP" b="1" i="0" dirty="0">
                <a:solidFill>
                  <a:srgbClr val="333333"/>
                </a:solidFill>
                <a:effectLst/>
                <a:latin typeface="Lato"/>
              </a:rPr>
              <a:t>C - Monsters Battle Royale</a:t>
            </a:r>
            <a:endParaRPr kumimoji="1" lang="ja-JP" altLang="en-US" dirty="0"/>
          </a:p>
        </p:txBody>
      </p:sp>
      <p:sp>
        <p:nvSpPr>
          <p:cNvPr id="3" name="コンテンツ プレースホルダー 2">
            <a:extLst>
              <a:ext uri="{FF2B5EF4-FFF2-40B4-BE49-F238E27FC236}">
                <a16:creationId xmlns:a16="http://schemas.microsoft.com/office/drawing/2014/main" id="{926D2EFA-640A-46A7-96C3-6516A8949680}"/>
              </a:ext>
            </a:extLst>
          </p:cNvPr>
          <p:cNvSpPr>
            <a:spLocks noGrp="1"/>
          </p:cNvSpPr>
          <p:nvPr>
            <p:ph idx="1"/>
          </p:nvPr>
        </p:nvSpPr>
        <p:spPr/>
        <p:txBody>
          <a:bodyPr/>
          <a:lstStyle/>
          <a:p>
            <a:r>
              <a:rPr lang="ja-JP" altLang="en-US" dirty="0"/>
              <a:t>どんな法則か、具体的に考えてみる。</a:t>
            </a:r>
            <a:endParaRPr lang="en-US" altLang="ja-JP" dirty="0"/>
          </a:p>
          <a:p>
            <a:endParaRPr kumimoji="1" lang="ja-JP" altLang="en-US" dirty="0"/>
          </a:p>
        </p:txBody>
      </p:sp>
      <p:graphicFrame>
        <p:nvGraphicFramePr>
          <p:cNvPr id="4" name="表 4">
            <a:extLst>
              <a:ext uri="{FF2B5EF4-FFF2-40B4-BE49-F238E27FC236}">
                <a16:creationId xmlns:a16="http://schemas.microsoft.com/office/drawing/2014/main" id="{6F9FA570-7D0A-44BA-9C42-CEEACA7ABEC4}"/>
              </a:ext>
            </a:extLst>
          </p:cNvPr>
          <p:cNvGraphicFramePr>
            <a:graphicFrameLocks noGrp="1"/>
          </p:cNvGraphicFramePr>
          <p:nvPr>
            <p:extLst>
              <p:ext uri="{D42A27DB-BD31-4B8C-83A1-F6EECF244321}">
                <p14:modId xmlns:p14="http://schemas.microsoft.com/office/powerpoint/2010/main" val="1355469349"/>
              </p:ext>
            </p:extLst>
          </p:nvPr>
        </p:nvGraphicFramePr>
        <p:xfrm>
          <a:off x="1250600" y="2540153"/>
          <a:ext cx="9672324" cy="3708400"/>
        </p:xfrm>
        <a:graphic>
          <a:graphicData uri="http://schemas.openxmlformats.org/drawingml/2006/table">
            <a:tbl>
              <a:tblPr firstRow="1" bandRow="1">
                <a:tableStyleId>{5C22544A-7EE6-4342-B048-85BDC9FD1C3A}</a:tableStyleId>
              </a:tblPr>
              <a:tblGrid>
                <a:gridCol w="1680154">
                  <a:extLst>
                    <a:ext uri="{9D8B030D-6E8A-4147-A177-3AD203B41FA5}">
                      <a16:colId xmlns:a16="http://schemas.microsoft.com/office/drawing/2014/main" val="1780346489"/>
                    </a:ext>
                  </a:extLst>
                </a:gridCol>
                <a:gridCol w="1664663">
                  <a:extLst>
                    <a:ext uri="{9D8B030D-6E8A-4147-A177-3AD203B41FA5}">
                      <a16:colId xmlns:a16="http://schemas.microsoft.com/office/drawing/2014/main" val="150751238"/>
                    </a:ext>
                  </a:extLst>
                </a:gridCol>
                <a:gridCol w="4870478">
                  <a:extLst>
                    <a:ext uri="{9D8B030D-6E8A-4147-A177-3AD203B41FA5}">
                      <a16:colId xmlns:a16="http://schemas.microsoft.com/office/drawing/2014/main" val="1372248321"/>
                    </a:ext>
                  </a:extLst>
                </a:gridCol>
                <a:gridCol w="1457029">
                  <a:extLst>
                    <a:ext uri="{9D8B030D-6E8A-4147-A177-3AD203B41FA5}">
                      <a16:colId xmlns:a16="http://schemas.microsoft.com/office/drawing/2014/main" val="2337740148"/>
                    </a:ext>
                  </a:extLst>
                </a:gridCol>
              </a:tblGrid>
              <a:tr h="370840">
                <a:tc>
                  <a:txBody>
                    <a:bodyPr/>
                    <a:lstStyle/>
                    <a:p>
                      <a:r>
                        <a:rPr kumimoji="1" lang="ja-JP" altLang="en-US" dirty="0"/>
                        <a:t>モンスター</a:t>
                      </a:r>
                      <a:r>
                        <a:rPr kumimoji="1" lang="en-US" altLang="ja-JP" dirty="0"/>
                        <a:t>A</a:t>
                      </a:r>
                      <a:endParaRPr kumimoji="1" lang="ja-JP" altLang="en-US" dirty="0"/>
                    </a:p>
                  </a:txBody>
                  <a:tcPr/>
                </a:tc>
                <a:tc>
                  <a:txBody>
                    <a:bodyPr/>
                    <a:lstStyle/>
                    <a:p>
                      <a:r>
                        <a:rPr kumimoji="1" lang="ja-JP" altLang="en-US" dirty="0"/>
                        <a:t>モンスター</a:t>
                      </a:r>
                      <a:r>
                        <a:rPr kumimoji="1" lang="en-US" altLang="ja-JP" dirty="0"/>
                        <a:t>B</a:t>
                      </a:r>
                      <a:endParaRPr kumimoji="1" lang="ja-JP" altLang="en-US" dirty="0"/>
                    </a:p>
                  </a:txBody>
                  <a:tcPr/>
                </a:tc>
                <a:tc>
                  <a:txBody>
                    <a:bodyPr/>
                    <a:lstStyle/>
                    <a:p>
                      <a:r>
                        <a:rPr kumimoji="1" lang="ja-JP" altLang="en-US" dirty="0"/>
                        <a:t>結果</a:t>
                      </a:r>
                    </a:p>
                  </a:txBody>
                  <a:tcPr/>
                </a:tc>
                <a:tc>
                  <a:txBody>
                    <a:bodyPr/>
                    <a:lstStyle/>
                    <a:p>
                      <a:r>
                        <a:rPr kumimoji="1" lang="ja-JP" altLang="en-US" dirty="0"/>
                        <a:t>最小値</a:t>
                      </a:r>
                    </a:p>
                  </a:txBody>
                  <a:tcPr/>
                </a:tc>
                <a:extLst>
                  <a:ext uri="{0D108BD9-81ED-4DB2-BD59-A6C34878D82A}">
                    <a16:rowId xmlns:a16="http://schemas.microsoft.com/office/drawing/2014/main" val="1815301733"/>
                  </a:ext>
                </a:extLst>
              </a:tr>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2</a:t>
                      </a:r>
                      <a:r>
                        <a:rPr kumimoji="1" lang="ja-JP" altLang="en-US" dirty="0"/>
                        <a:t>回殴る→残り</a:t>
                      </a:r>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444086777"/>
                  </a:ext>
                </a:extLst>
              </a:tr>
              <a:tr h="370840">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1</a:t>
                      </a:r>
                      <a:r>
                        <a:rPr kumimoji="1" lang="ja-JP" altLang="en-US" dirty="0"/>
                        <a:t>回殴る、</a:t>
                      </a:r>
                      <a:r>
                        <a:rPr kumimoji="1" lang="en-US" altLang="ja-JP" dirty="0"/>
                        <a:t>A</a:t>
                      </a:r>
                      <a:r>
                        <a:rPr kumimoji="1" lang="ja-JP" altLang="en-US" dirty="0"/>
                        <a:t>を</a:t>
                      </a:r>
                      <a:r>
                        <a:rPr kumimoji="1" lang="en-US" altLang="ja-JP" dirty="0"/>
                        <a:t>B</a:t>
                      </a:r>
                      <a:r>
                        <a:rPr kumimoji="1" lang="ja-JP" altLang="en-US" dirty="0"/>
                        <a:t>が</a:t>
                      </a:r>
                      <a:r>
                        <a:rPr kumimoji="1" lang="en-US" altLang="ja-JP" dirty="0"/>
                        <a:t>1</a:t>
                      </a:r>
                      <a:r>
                        <a:rPr kumimoji="1" lang="ja-JP" altLang="en-US" dirty="0"/>
                        <a:t>回殴る→残り</a:t>
                      </a:r>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697822811"/>
                  </a:ext>
                </a:extLst>
              </a:tr>
              <a:tr h="370840">
                <a:tc>
                  <a:txBody>
                    <a:bodyPr/>
                    <a:lstStyle/>
                    <a:p>
                      <a:r>
                        <a:rPr kumimoji="1" lang="en-US" altLang="ja-JP" dirty="0"/>
                        <a:t>2</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1</a:t>
                      </a:r>
                      <a:r>
                        <a:rPr kumimoji="1" lang="ja-JP" altLang="en-US" dirty="0"/>
                        <a:t>回殴る→残り</a:t>
                      </a:r>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2372086458"/>
                  </a:ext>
                </a:extLst>
              </a:tr>
              <a:tr h="370840">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2</a:t>
                      </a:r>
                      <a:r>
                        <a:rPr kumimoji="1" lang="ja-JP" altLang="en-US" dirty="0"/>
                        <a:t>回殴る、</a:t>
                      </a:r>
                      <a:r>
                        <a:rPr kumimoji="1" lang="en-US" altLang="ja-JP" dirty="0"/>
                        <a:t>A</a:t>
                      </a:r>
                      <a:r>
                        <a:rPr kumimoji="1" lang="ja-JP" altLang="en-US" dirty="0"/>
                        <a:t>を</a:t>
                      </a:r>
                      <a:r>
                        <a:rPr kumimoji="1" lang="en-US" altLang="ja-JP" dirty="0"/>
                        <a:t>B</a:t>
                      </a:r>
                      <a:r>
                        <a:rPr kumimoji="1" lang="ja-JP" altLang="en-US" dirty="0"/>
                        <a:t>が</a:t>
                      </a:r>
                      <a:r>
                        <a:rPr kumimoji="1" lang="en-US" altLang="ja-JP" dirty="0"/>
                        <a:t>1</a:t>
                      </a:r>
                      <a:r>
                        <a:rPr kumimoji="1" lang="ja-JP" altLang="en-US" dirty="0"/>
                        <a:t>回殴る→残り</a:t>
                      </a:r>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063761387"/>
                  </a:ext>
                </a:extLst>
              </a:tr>
              <a:tr h="370840">
                <a:tc>
                  <a:txBody>
                    <a:bodyPr/>
                    <a:lstStyle/>
                    <a:p>
                      <a:r>
                        <a:rPr kumimoji="1" lang="en-US" altLang="ja-JP" dirty="0"/>
                        <a:t>2</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2</a:t>
                      </a:r>
                      <a:r>
                        <a:rPr kumimoji="1" lang="ja-JP" altLang="en-US" dirty="0"/>
                        <a:t>回殴る→</a:t>
                      </a:r>
                      <a:r>
                        <a:rPr kumimoji="1" lang="en-US" altLang="ja-JP" dirty="0"/>
                        <a:t>A</a:t>
                      </a:r>
                      <a:r>
                        <a:rPr kumimoji="1" lang="ja-JP" altLang="en-US" dirty="0"/>
                        <a:t>を</a:t>
                      </a:r>
                      <a:r>
                        <a:rPr kumimoji="1" lang="en-US" altLang="ja-JP" dirty="0"/>
                        <a:t>B</a:t>
                      </a:r>
                      <a:r>
                        <a:rPr kumimoji="1" lang="ja-JP" altLang="en-US" dirty="0"/>
                        <a:t>が</a:t>
                      </a:r>
                      <a:r>
                        <a:rPr kumimoji="1" lang="en-US" altLang="ja-JP" dirty="0"/>
                        <a:t>1</a:t>
                      </a:r>
                      <a:r>
                        <a:rPr kumimoji="1" lang="ja-JP" altLang="en-US" dirty="0"/>
                        <a:t>回殴る→残り</a:t>
                      </a:r>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165290861"/>
                  </a:ext>
                </a:extLst>
              </a:tr>
              <a:tr h="370840">
                <a:tc>
                  <a:txBody>
                    <a:bodyPr/>
                    <a:lstStyle/>
                    <a:p>
                      <a:r>
                        <a:rPr kumimoji="1" lang="en-US" altLang="ja-JP" dirty="0"/>
                        <a:t>3</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1</a:t>
                      </a:r>
                      <a:r>
                        <a:rPr kumimoji="1" lang="ja-JP" altLang="en-US" dirty="0"/>
                        <a:t>回殴る→</a:t>
                      </a:r>
                      <a:r>
                        <a:rPr kumimoji="1" lang="en-US" altLang="ja-JP" dirty="0"/>
                        <a:t>A</a:t>
                      </a:r>
                      <a:r>
                        <a:rPr kumimoji="1" lang="ja-JP" altLang="en-US" dirty="0"/>
                        <a:t>を</a:t>
                      </a:r>
                      <a:r>
                        <a:rPr kumimoji="1" lang="en-US" altLang="ja-JP" dirty="0"/>
                        <a:t>B</a:t>
                      </a:r>
                      <a:r>
                        <a:rPr kumimoji="1" lang="ja-JP" altLang="en-US" dirty="0"/>
                        <a:t>が</a:t>
                      </a:r>
                      <a:r>
                        <a:rPr kumimoji="1" lang="en-US" altLang="ja-JP" dirty="0"/>
                        <a:t>2</a:t>
                      </a:r>
                      <a:r>
                        <a:rPr kumimoji="1" lang="ja-JP" altLang="en-US" dirty="0"/>
                        <a:t>回殴る→残り</a:t>
                      </a:r>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942912700"/>
                  </a:ext>
                </a:extLst>
              </a:tr>
              <a:tr h="370840">
                <a:tc>
                  <a:txBody>
                    <a:bodyPr/>
                    <a:lstStyle/>
                    <a:p>
                      <a:r>
                        <a:rPr kumimoji="1" lang="en-US" altLang="ja-JP" dirty="0"/>
                        <a:t>3</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2</a:t>
                      </a:r>
                      <a:r>
                        <a:rPr kumimoji="1" lang="ja-JP" altLang="en-US" dirty="0"/>
                        <a:t>回殴る→残り</a:t>
                      </a:r>
                      <a:r>
                        <a:rPr kumimoji="1" lang="en-US" altLang="ja-JP" dirty="0"/>
                        <a:t>3</a:t>
                      </a:r>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900556330"/>
                  </a:ext>
                </a:extLst>
              </a:tr>
              <a:tr h="370840">
                <a:tc>
                  <a:txBody>
                    <a:bodyPr/>
                    <a:lstStyle/>
                    <a:p>
                      <a:r>
                        <a:rPr kumimoji="1" lang="en-US" altLang="ja-JP" dirty="0"/>
                        <a:t>4</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B</a:t>
                      </a:r>
                      <a:r>
                        <a:rPr kumimoji="1" lang="ja-JP" altLang="en-US" dirty="0"/>
                        <a:t>を</a:t>
                      </a:r>
                      <a:r>
                        <a:rPr kumimoji="1" lang="en-US" altLang="ja-JP" dirty="0"/>
                        <a:t>A</a:t>
                      </a:r>
                      <a:r>
                        <a:rPr kumimoji="1" lang="ja-JP" altLang="en-US" dirty="0"/>
                        <a:t>が</a:t>
                      </a:r>
                      <a:r>
                        <a:rPr kumimoji="1" lang="en-US" altLang="ja-JP" dirty="0"/>
                        <a:t>2</a:t>
                      </a:r>
                      <a:r>
                        <a:rPr kumimoji="1" lang="ja-JP" altLang="en-US" dirty="0"/>
                        <a:t>回殴る→残り</a:t>
                      </a:r>
                      <a:r>
                        <a:rPr kumimoji="1" lang="en-US" altLang="ja-JP" dirty="0"/>
                        <a:t>4</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7417360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58091246"/>
                  </a:ext>
                </a:extLst>
              </a:tr>
            </a:tbl>
          </a:graphicData>
        </a:graphic>
      </p:graphicFrame>
    </p:spTree>
    <p:extLst>
      <p:ext uri="{BB962C8B-B14F-4D97-AF65-F5344CB8AC3E}">
        <p14:creationId xmlns:p14="http://schemas.microsoft.com/office/powerpoint/2010/main" val="350897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718DA7-8DD2-4861-B881-49464E0EFCAB}"/>
              </a:ext>
            </a:extLst>
          </p:cNvPr>
          <p:cNvSpPr>
            <a:spLocks noGrp="1"/>
          </p:cNvSpPr>
          <p:nvPr>
            <p:ph type="title"/>
          </p:nvPr>
        </p:nvSpPr>
        <p:spPr/>
        <p:txBody>
          <a:bodyPr/>
          <a:lstStyle/>
          <a:p>
            <a:r>
              <a:rPr lang="en-US" altLang="ja-JP" b="1" i="0" dirty="0">
                <a:solidFill>
                  <a:srgbClr val="333333"/>
                </a:solidFill>
                <a:effectLst/>
                <a:latin typeface="Lato"/>
              </a:rPr>
              <a:t>C - Monsters Battle Royale</a:t>
            </a:r>
            <a:endParaRPr kumimoji="1" lang="ja-JP" altLang="en-US" dirty="0"/>
          </a:p>
        </p:txBody>
      </p:sp>
      <p:sp>
        <p:nvSpPr>
          <p:cNvPr id="3" name="コンテンツ プレースホルダー 2">
            <a:extLst>
              <a:ext uri="{FF2B5EF4-FFF2-40B4-BE49-F238E27FC236}">
                <a16:creationId xmlns:a16="http://schemas.microsoft.com/office/drawing/2014/main" id="{4B11A854-7F9B-4B4D-AC45-7A99DCCBA88A}"/>
              </a:ext>
            </a:extLst>
          </p:cNvPr>
          <p:cNvSpPr>
            <a:spLocks noGrp="1"/>
          </p:cNvSpPr>
          <p:nvPr>
            <p:ph idx="1"/>
          </p:nvPr>
        </p:nvSpPr>
        <p:spPr/>
        <p:txBody>
          <a:bodyPr>
            <a:normAutofit/>
          </a:bodyPr>
          <a:lstStyle/>
          <a:p>
            <a:r>
              <a:rPr lang="en-US" altLang="ja-JP" dirty="0"/>
              <a:t>A</a:t>
            </a:r>
            <a:r>
              <a:rPr lang="ja-JP" altLang="en-US" dirty="0"/>
              <a:t>と</a:t>
            </a:r>
            <a:r>
              <a:rPr lang="en-US" altLang="ja-JP" dirty="0"/>
              <a:t>B</a:t>
            </a:r>
            <a:r>
              <a:rPr lang="ja-JP" altLang="en-US" dirty="0"/>
              <a:t>の最大公約数分が体力の残る最小値である（っぽい）</a:t>
            </a:r>
            <a:endParaRPr lang="en-US" altLang="ja-JP" dirty="0"/>
          </a:p>
          <a:p>
            <a:r>
              <a:rPr kumimoji="1" lang="ja-JP" altLang="en-US" dirty="0"/>
              <a:t>最大公約数を求める公式は？</a:t>
            </a:r>
            <a:endParaRPr kumimoji="1" lang="en-US" altLang="ja-JP" dirty="0"/>
          </a:p>
          <a:p>
            <a:pPr lvl="1"/>
            <a:r>
              <a:rPr kumimoji="1" lang="ja-JP" altLang="en-US" dirty="0"/>
              <a:t>→ググるとユークリッドの互除法が！</a:t>
            </a:r>
            <a:endParaRPr kumimoji="1" lang="en-US" altLang="ja-JP" dirty="0"/>
          </a:p>
          <a:p>
            <a:pPr lvl="1"/>
            <a:r>
              <a:rPr kumimoji="1" lang="en-US" altLang="ja-JP" dirty="0"/>
              <a:t>※</a:t>
            </a:r>
            <a:r>
              <a:rPr kumimoji="1" lang="ja-JP" altLang="en-US" dirty="0"/>
              <a:t>既存ライブラリで解決しても良い。</a:t>
            </a:r>
            <a:endParaRPr kumimoji="1" lang="en-US" altLang="ja-JP" dirty="0"/>
          </a:p>
          <a:p>
            <a:r>
              <a:rPr kumimoji="1" lang="ja-JP" altLang="en-US" dirty="0"/>
              <a:t>ユークリッドの互除法は</a:t>
            </a:r>
            <a:r>
              <a:rPr kumimoji="1" lang="en-US" altLang="ja-JP" dirty="0"/>
              <a:t>2</a:t>
            </a:r>
            <a:r>
              <a:rPr kumimoji="1" lang="ja-JP" altLang="en-US" dirty="0"/>
              <a:t>数間での最大公約数を求める手法。</a:t>
            </a:r>
            <a:endParaRPr kumimoji="1" lang="en-US" altLang="ja-JP" dirty="0"/>
          </a:p>
        </p:txBody>
      </p:sp>
    </p:spTree>
    <p:extLst>
      <p:ext uri="{BB962C8B-B14F-4D97-AF65-F5344CB8AC3E}">
        <p14:creationId xmlns:p14="http://schemas.microsoft.com/office/powerpoint/2010/main" val="182579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C46B-D198-414B-9415-72082F4AD2CA}"/>
              </a:ext>
            </a:extLst>
          </p:cNvPr>
          <p:cNvSpPr>
            <a:spLocks noGrp="1"/>
          </p:cNvSpPr>
          <p:nvPr>
            <p:ph type="title"/>
          </p:nvPr>
        </p:nvSpPr>
        <p:spPr/>
        <p:txBody>
          <a:bodyPr/>
          <a:lstStyle/>
          <a:p>
            <a:r>
              <a:rPr lang="ja-JP" altLang="en-US" dirty="0"/>
              <a:t>ユークリッドの互除法</a:t>
            </a:r>
            <a:endParaRPr kumimoji="1" lang="ja-JP" altLang="en-US" dirty="0"/>
          </a:p>
        </p:txBody>
      </p:sp>
      <p:sp>
        <p:nvSpPr>
          <p:cNvPr id="3" name="コンテンツ プレースホルダー 2">
            <a:extLst>
              <a:ext uri="{FF2B5EF4-FFF2-40B4-BE49-F238E27FC236}">
                <a16:creationId xmlns:a16="http://schemas.microsoft.com/office/drawing/2014/main" id="{BA44020D-1863-4F56-95AD-D637325A172E}"/>
              </a:ext>
            </a:extLst>
          </p:cNvPr>
          <p:cNvSpPr>
            <a:spLocks noGrp="1"/>
          </p:cNvSpPr>
          <p:nvPr>
            <p:ph idx="1"/>
          </p:nvPr>
        </p:nvSpPr>
        <p:spPr/>
        <p:txBody>
          <a:bodyPr/>
          <a:lstStyle/>
          <a:p>
            <a:r>
              <a:rPr kumimoji="1" lang="en-US" altLang="ja-JP" dirty="0"/>
              <a:t>2</a:t>
            </a:r>
            <a:r>
              <a:rPr kumimoji="1" lang="ja-JP" altLang="en-US" dirty="0"/>
              <a:t>つの自然数</a:t>
            </a:r>
            <a:r>
              <a:rPr kumimoji="1" lang="en-US" altLang="ja-JP" dirty="0" err="1"/>
              <a:t>a</a:t>
            </a:r>
            <a:r>
              <a:rPr lang="en-US" altLang="ja-JP" dirty="0" err="1"/>
              <a:t>,b</a:t>
            </a:r>
            <a:r>
              <a:rPr lang="ja-JP" altLang="en-US" dirty="0"/>
              <a:t>の最大公約数を高速に求めるアルゴリズム</a:t>
            </a:r>
            <a:endParaRPr lang="en-US" altLang="ja-JP" dirty="0"/>
          </a:p>
          <a:p>
            <a:r>
              <a:rPr lang="ja-JP" altLang="en-US" dirty="0"/>
              <a:t>ユークリッドは紀元前</a:t>
            </a:r>
            <a:r>
              <a:rPr lang="en-US" altLang="ja-JP" dirty="0"/>
              <a:t>3</a:t>
            </a:r>
            <a:r>
              <a:rPr lang="ja-JP" altLang="en-US" dirty="0"/>
              <a:t>世紀頃の数学者。</a:t>
            </a:r>
            <a:endParaRPr lang="en-US" altLang="ja-JP" dirty="0"/>
          </a:p>
          <a:p>
            <a:r>
              <a:rPr lang="ja-JP" altLang="en-US" dirty="0"/>
              <a:t>ユークリッドの互除法は世界最古のアルゴリズムの一つ。</a:t>
            </a:r>
            <a:endParaRPr lang="en-US" altLang="ja-JP" dirty="0"/>
          </a:p>
          <a:p>
            <a:r>
              <a:rPr lang="ja-JP" altLang="en-US" dirty="0"/>
              <a:t>最大公約数を求める関数を</a:t>
            </a:r>
            <a:r>
              <a:rPr lang="en-US" altLang="ja-JP" dirty="0" err="1"/>
              <a:t>gcd</a:t>
            </a:r>
            <a:r>
              <a:rPr lang="ja-JP" altLang="en-US" dirty="0"/>
              <a:t>とし、</a:t>
            </a:r>
            <a:r>
              <a:rPr lang="en-US" altLang="ja-JP" dirty="0"/>
              <a:t>r=</a:t>
            </a:r>
            <a:r>
              <a:rPr lang="en-US" altLang="ja-JP" dirty="0" err="1"/>
              <a:t>a%b</a:t>
            </a:r>
            <a:r>
              <a:rPr lang="ja-JP" altLang="en-US" dirty="0"/>
              <a:t>とすると、</a:t>
            </a:r>
            <a:r>
              <a:rPr lang="en-US" altLang="ja-JP" dirty="0" err="1"/>
              <a:t>gcd</a:t>
            </a:r>
            <a:r>
              <a:rPr lang="en-US" altLang="ja-JP" dirty="0"/>
              <a:t>(</a:t>
            </a:r>
            <a:r>
              <a:rPr lang="en-US" altLang="ja-JP" dirty="0" err="1"/>
              <a:t>a,b</a:t>
            </a:r>
            <a:r>
              <a:rPr lang="en-US" altLang="ja-JP" dirty="0"/>
              <a:t>)</a:t>
            </a:r>
            <a:r>
              <a:rPr lang="ja-JP" altLang="en-US" dirty="0"/>
              <a:t>と</a:t>
            </a:r>
            <a:r>
              <a:rPr lang="en-US" altLang="ja-JP" dirty="0" err="1"/>
              <a:t>gcd</a:t>
            </a:r>
            <a:r>
              <a:rPr lang="en-US" altLang="ja-JP" dirty="0"/>
              <a:t>(</a:t>
            </a:r>
            <a:r>
              <a:rPr lang="en-US" altLang="ja-JP" dirty="0" err="1"/>
              <a:t>r,b</a:t>
            </a:r>
            <a:r>
              <a:rPr lang="en-US" altLang="ja-JP" dirty="0"/>
              <a:t>)</a:t>
            </a:r>
            <a:r>
              <a:rPr lang="ja-JP" altLang="en-US" dirty="0"/>
              <a:t>は等しい。</a:t>
            </a:r>
            <a:endParaRPr lang="en-US" altLang="ja-JP" dirty="0"/>
          </a:p>
          <a:p>
            <a:r>
              <a:rPr kumimoji="1" lang="ja-JP" altLang="en-US" dirty="0"/>
              <a:t>これを繰り返して、</a:t>
            </a:r>
            <a:r>
              <a:rPr kumimoji="1" lang="en-US" altLang="ja-JP" dirty="0" err="1"/>
              <a:t>gcd</a:t>
            </a:r>
            <a:r>
              <a:rPr kumimoji="1" lang="en-US" altLang="ja-JP" dirty="0"/>
              <a:t>(</a:t>
            </a:r>
            <a:r>
              <a:rPr kumimoji="1" lang="en-US" altLang="ja-JP" dirty="0" err="1"/>
              <a:t>a%b,b</a:t>
            </a:r>
            <a:r>
              <a:rPr kumimoji="1" lang="en-US" altLang="ja-JP" dirty="0"/>
              <a:t>)</a:t>
            </a:r>
            <a:r>
              <a:rPr kumimoji="1" lang="ja-JP" altLang="en-US" dirty="0"/>
              <a:t>を再帰的に実行していき、剰余が</a:t>
            </a:r>
            <a:r>
              <a:rPr kumimoji="1" lang="en-US" altLang="ja-JP" dirty="0"/>
              <a:t>0</a:t>
            </a:r>
            <a:r>
              <a:rPr kumimoji="1" lang="ja-JP" altLang="en-US" dirty="0"/>
              <a:t>になった時の最大公約数が</a:t>
            </a:r>
            <a:r>
              <a:rPr kumimoji="1" lang="en-US" altLang="ja-JP" dirty="0"/>
              <a:t>a</a:t>
            </a:r>
            <a:r>
              <a:rPr kumimoji="1" lang="ja-JP" altLang="en-US" dirty="0"/>
              <a:t>と</a:t>
            </a:r>
            <a:r>
              <a:rPr kumimoji="1" lang="en-US" altLang="ja-JP" dirty="0"/>
              <a:t>b</a:t>
            </a:r>
            <a:r>
              <a:rPr kumimoji="1" lang="ja-JP" altLang="en-US" dirty="0"/>
              <a:t>の最大公約数となる。</a:t>
            </a:r>
            <a:endParaRPr kumimoji="1" lang="en-US" altLang="ja-JP" dirty="0"/>
          </a:p>
          <a:p>
            <a:r>
              <a:rPr kumimoji="1" lang="en-US" altLang="ja-JP" dirty="0"/>
              <a:t>a</a:t>
            </a:r>
            <a:r>
              <a:rPr kumimoji="1" lang="ja-JP" altLang="en-US" dirty="0"/>
              <a:t>と</a:t>
            </a:r>
            <a:r>
              <a:rPr kumimoji="1" lang="en-US" altLang="ja-JP" dirty="0"/>
              <a:t>b</a:t>
            </a:r>
            <a:r>
              <a:rPr kumimoji="1" lang="ja-JP" altLang="en-US" dirty="0"/>
              <a:t>の剰余を相</a:t>
            </a:r>
            <a:r>
              <a:rPr kumimoji="1" lang="ja-JP" altLang="en-US" u="sng" dirty="0"/>
              <a:t>互</a:t>
            </a:r>
            <a:r>
              <a:rPr kumimoji="1" lang="ja-JP" altLang="en-US" dirty="0"/>
              <a:t>に</a:t>
            </a:r>
            <a:r>
              <a:rPr kumimoji="1" lang="ja-JP" altLang="en-US" u="sng" dirty="0"/>
              <a:t>除</a:t>
            </a:r>
            <a:r>
              <a:rPr kumimoji="1" lang="ja-JP" altLang="en-US" dirty="0"/>
              <a:t>算していくので、</a:t>
            </a:r>
            <a:r>
              <a:rPr kumimoji="1" lang="ja-JP" altLang="en-US" u="sng" dirty="0"/>
              <a:t>互除法</a:t>
            </a:r>
          </a:p>
        </p:txBody>
      </p:sp>
    </p:spTree>
    <p:extLst>
      <p:ext uri="{BB962C8B-B14F-4D97-AF65-F5344CB8AC3E}">
        <p14:creationId xmlns:p14="http://schemas.microsoft.com/office/powerpoint/2010/main" val="29641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C46B-D198-414B-9415-72082F4AD2CA}"/>
              </a:ext>
            </a:extLst>
          </p:cNvPr>
          <p:cNvSpPr>
            <a:spLocks noGrp="1"/>
          </p:cNvSpPr>
          <p:nvPr>
            <p:ph type="title"/>
          </p:nvPr>
        </p:nvSpPr>
        <p:spPr/>
        <p:txBody>
          <a:bodyPr/>
          <a:lstStyle/>
          <a:p>
            <a:r>
              <a:rPr lang="ja-JP" altLang="en-US" dirty="0"/>
              <a:t>ユークリッドの互除法</a:t>
            </a:r>
            <a:endParaRPr kumimoji="1" lang="ja-JP" altLang="en-US" dirty="0"/>
          </a:p>
        </p:txBody>
      </p:sp>
      <p:sp>
        <p:nvSpPr>
          <p:cNvPr id="3" name="コンテンツ プレースホルダー 2">
            <a:extLst>
              <a:ext uri="{FF2B5EF4-FFF2-40B4-BE49-F238E27FC236}">
                <a16:creationId xmlns:a16="http://schemas.microsoft.com/office/drawing/2014/main" id="{BA44020D-1863-4F56-95AD-D637325A172E}"/>
              </a:ext>
            </a:extLst>
          </p:cNvPr>
          <p:cNvSpPr>
            <a:spLocks noGrp="1"/>
          </p:cNvSpPr>
          <p:nvPr>
            <p:ph idx="1"/>
          </p:nvPr>
        </p:nvSpPr>
        <p:spPr/>
        <p:txBody>
          <a:bodyPr/>
          <a:lstStyle/>
          <a:p>
            <a:pPr algn="l"/>
            <a:r>
              <a:rPr lang="en-US" altLang="ja-JP"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問題</a:t>
            </a:r>
            <a:r>
              <a:rPr lang="en-US" altLang="ja-JP" b="0" i="0" dirty="0">
                <a:solidFill>
                  <a:srgbClr val="202122"/>
                </a:solidFill>
                <a:effectLst/>
                <a:latin typeface="Arial" panose="020B0604020202020204" pitchFamily="34" charset="0"/>
              </a:rPr>
              <a:t>) 1071 </a:t>
            </a:r>
            <a:r>
              <a:rPr lang="ja-JP" altLang="en-US" b="0" i="0" dirty="0">
                <a:solidFill>
                  <a:srgbClr val="202122"/>
                </a:solidFill>
                <a:effectLst/>
                <a:latin typeface="Arial" panose="020B0604020202020204" pitchFamily="34" charset="0"/>
              </a:rPr>
              <a:t>と </a:t>
            </a:r>
            <a:r>
              <a:rPr lang="en-US" altLang="ja-JP" b="0" i="0" dirty="0">
                <a:solidFill>
                  <a:srgbClr val="202122"/>
                </a:solidFill>
                <a:effectLst/>
                <a:latin typeface="Arial" panose="020B0604020202020204" pitchFamily="34" charset="0"/>
              </a:rPr>
              <a:t>1029 </a:t>
            </a:r>
            <a:r>
              <a:rPr lang="ja-JP" altLang="en-US" b="0" i="0" dirty="0">
                <a:solidFill>
                  <a:srgbClr val="202122"/>
                </a:solidFill>
                <a:effectLst/>
                <a:latin typeface="Arial" panose="020B0604020202020204" pitchFamily="34" charset="0"/>
              </a:rPr>
              <a:t>の最大公約数を求める。</a:t>
            </a:r>
          </a:p>
          <a:p>
            <a:pPr algn="l">
              <a:buFont typeface="Arial" panose="020B0604020202020204" pitchFamily="34" charset="0"/>
              <a:buChar char="•"/>
            </a:pPr>
            <a:r>
              <a:rPr lang="en-US" altLang="ja-JP" b="0" i="0" dirty="0">
                <a:solidFill>
                  <a:srgbClr val="202122"/>
                </a:solidFill>
                <a:effectLst/>
                <a:latin typeface="Arial" panose="020B0604020202020204" pitchFamily="34" charset="0"/>
              </a:rPr>
              <a:t>1071 </a:t>
            </a:r>
            <a:r>
              <a:rPr lang="ja-JP" altLang="en-US" b="0" i="0" dirty="0">
                <a:solidFill>
                  <a:srgbClr val="202122"/>
                </a:solidFill>
                <a:effectLst/>
                <a:latin typeface="Arial" panose="020B0604020202020204" pitchFamily="34" charset="0"/>
              </a:rPr>
              <a:t>を </a:t>
            </a:r>
            <a:r>
              <a:rPr lang="en-US" altLang="ja-JP" b="0" i="0" dirty="0">
                <a:solidFill>
                  <a:srgbClr val="202122"/>
                </a:solidFill>
                <a:effectLst/>
                <a:latin typeface="Arial" panose="020B0604020202020204" pitchFamily="34" charset="0"/>
              </a:rPr>
              <a:t>1029 </a:t>
            </a:r>
            <a:r>
              <a:rPr lang="ja-JP" altLang="en-US" b="0" i="0" dirty="0">
                <a:solidFill>
                  <a:srgbClr val="202122"/>
                </a:solidFill>
                <a:effectLst/>
                <a:latin typeface="Arial" panose="020B0604020202020204" pitchFamily="34" charset="0"/>
              </a:rPr>
              <a:t>で割った余りは </a:t>
            </a:r>
            <a:r>
              <a:rPr lang="en-US" altLang="ja-JP" b="0" i="0" dirty="0">
                <a:solidFill>
                  <a:srgbClr val="202122"/>
                </a:solidFill>
                <a:effectLst/>
                <a:latin typeface="Arial" panose="020B0604020202020204" pitchFamily="34" charset="0"/>
              </a:rPr>
              <a:t>42</a:t>
            </a:r>
          </a:p>
          <a:p>
            <a:pPr algn="l">
              <a:buFont typeface="Arial" panose="020B0604020202020204" pitchFamily="34" charset="0"/>
              <a:buChar char="•"/>
            </a:pPr>
            <a:r>
              <a:rPr lang="en-US" altLang="ja-JP" b="0" i="0" dirty="0">
                <a:solidFill>
                  <a:srgbClr val="202122"/>
                </a:solidFill>
                <a:effectLst/>
                <a:latin typeface="Arial" panose="020B0604020202020204" pitchFamily="34" charset="0"/>
              </a:rPr>
              <a:t>1029 </a:t>
            </a:r>
            <a:r>
              <a:rPr lang="ja-JP" altLang="en-US" b="0" i="0" dirty="0">
                <a:solidFill>
                  <a:srgbClr val="202122"/>
                </a:solidFill>
                <a:effectLst/>
                <a:latin typeface="Arial" panose="020B0604020202020204" pitchFamily="34" charset="0"/>
              </a:rPr>
              <a:t>を </a:t>
            </a:r>
            <a:r>
              <a:rPr lang="en-US" altLang="ja-JP" b="0" i="0" dirty="0">
                <a:solidFill>
                  <a:srgbClr val="202122"/>
                </a:solidFill>
                <a:effectLst/>
                <a:latin typeface="Arial" panose="020B0604020202020204" pitchFamily="34" charset="0"/>
              </a:rPr>
              <a:t>42 </a:t>
            </a:r>
            <a:r>
              <a:rPr lang="ja-JP" altLang="en-US" b="0" i="0" dirty="0">
                <a:solidFill>
                  <a:srgbClr val="202122"/>
                </a:solidFill>
                <a:effectLst/>
                <a:latin typeface="Arial" panose="020B0604020202020204" pitchFamily="34" charset="0"/>
              </a:rPr>
              <a:t>で割った余りは </a:t>
            </a:r>
            <a:r>
              <a:rPr lang="en-US" altLang="ja-JP" b="0" i="0" dirty="0">
                <a:solidFill>
                  <a:srgbClr val="202122"/>
                </a:solidFill>
                <a:effectLst/>
                <a:latin typeface="Arial" panose="020B0604020202020204" pitchFamily="34" charset="0"/>
              </a:rPr>
              <a:t>21</a:t>
            </a:r>
          </a:p>
          <a:p>
            <a:pPr algn="l">
              <a:buFont typeface="Arial" panose="020B0604020202020204" pitchFamily="34" charset="0"/>
              <a:buChar char="•"/>
            </a:pPr>
            <a:r>
              <a:rPr lang="en-US" altLang="ja-JP" b="0" i="0" dirty="0">
                <a:solidFill>
                  <a:srgbClr val="202122"/>
                </a:solidFill>
                <a:effectLst/>
                <a:latin typeface="Arial" panose="020B0604020202020204" pitchFamily="34" charset="0"/>
              </a:rPr>
              <a:t>42 </a:t>
            </a:r>
            <a:r>
              <a:rPr lang="ja-JP" altLang="en-US" b="0" i="0" dirty="0">
                <a:solidFill>
                  <a:srgbClr val="202122"/>
                </a:solidFill>
                <a:effectLst/>
                <a:latin typeface="Arial" panose="020B0604020202020204" pitchFamily="34" charset="0"/>
              </a:rPr>
              <a:t>を </a:t>
            </a:r>
            <a:r>
              <a:rPr lang="en-US" altLang="ja-JP" b="0" i="0" dirty="0">
                <a:solidFill>
                  <a:srgbClr val="202122"/>
                </a:solidFill>
                <a:effectLst/>
                <a:latin typeface="Arial" panose="020B0604020202020204" pitchFamily="34" charset="0"/>
              </a:rPr>
              <a:t>21 </a:t>
            </a:r>
            <a:r>
              <a:rPr lang="ja-JP" altLang="en-US" b="0" i="0" dirty="0">
                <a:solidFill>
                  <a:srgbClr val="202122"/>
                </a:solidFill>
                <a:effectLst/>
                <a:latin typeface="Arial" panose="020B0604020202020204" pitchFamily="34" charset="0"/>
              </a:rPr>
              <a:t>で割った余りは </a:t>
            </a:r>
            <a:r>
              <a:rPr lang="en-US" altLang="ja-JP" b="0" i="0" dirty="0">
                <a:solidFill>
                  <a:srgbClr val="202122"/>
                </a:solidFill>
                <a:effectLst/>
                <a:latin typeface="Arial" panose="020B0604020202020204" pitchFamily="34" charset="0"/>
              </a:rPr>
              <a:t>0</a:t>
            </a:r>
          </a:p>
          <a:p>
            <a:pPr algn="l"/>
            <a:r>
              <a:rPr lang="ja-JP" altLang="en-US" b="0" i="0" dirty="0">
                <a:solidFill>
                  <a:srgbClr val="202122"/>
                </a:solidFill>
                <a:effectLst/>
                <a:latin typeface="Arial" panose="020B0604020202020204" pitchFamily="34" charset="0"/>
              </a:rPr>
              <a:t>よって、最大公約数は</a:t>
            </a:r>
            <a:r>
              <a:rPr lang="en-US" altLang="ja-JP" b="0" i="0" dirty="0">
                <a:solidFill>
                  <a:srgbClr val="202122"/>
                </a:solidFill>
                <a:effectLst/>
                <a:latin typeface="Arial" panose="020B0604020202020204" pitchFamily="34" charset="0"/>
              </a:rPr>
              <a:t>21</a:t>
            </a:r>
            <a:r>
              <a:rPr lang="ja-JP" altLang="en-US" b="0" i="0" dirty="0">
                <a:solidFill>
                  <a:srgbClr val="202122"/>
                </a:solidFill>
                <a:effectLst/>
                <a:latin typeface="Arial" panose="020B0604020202020204" pitchFamily="34" charset="0"/>
              </a:rPr>
              <a:t>である。</a:t>
            </a:r>
          </a:p>
          <a:p>
            <a:endParaRPr kumimoji="1" lang="ja-JP" altLang="en-US" u="sng" dirty="0"/>
          </a:p>
        </p:txBody>
      </p:sp>
    </p:spTree>
    <p:extLst>
      <p:ext uri="{BB962C8B-B14F-4D97-AF65-F5344CB8AC3E}">
        <p14:creationId xmlns:p14="http://schemas.microsoft.com/office/powerpoint/2010/main" val="25780505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Segoe 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9E5DC0F-C03A-456D-8D92-AEB98919A2BA}" vid="{25AF4829-6A04-471C-8D60-6757280DAFD3}"/>
    </a:ext>
  </a:extLst>
</a:theme>
</file>

<file path=docProps/app.xml><?xml version="1.0" encoding="utf-8"?>
<Properties xmlns="http://schemas.openxmlformats.org/officeDocument/2006/extended-properties" xmlns:vt="http://schemas.openxmlformats.org/officeDocument/2006/docPropsVTypes">
  <Template>blank</Template>
  <TotalTime>336</TotalTime>
  <Words>917</Words>
  <Application>Microsoft Office PowerPoint</Application>
  <PresentationFormat>ワイド画面</PresentationFormat>
  <Paragraphs>138</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Lato</vt:lpstr>
      <vt:lpstr>MJXc-TeX-main-R</vt:lpstr>
      <vt:lpstr>MJXc-TeX-math-I</vt:lpstr>
      <vt:lpstr>Arial</vt:lpstr>
      <vt:lpstr>Consolas</vt:lpstr>
      <vt:lpstr>Segoe UI</vt:lpstr>
      <vt:lpstr>Office テーマ</vt:lpstr>
      <vt:lpstr>ABC118解説</vt:lpstr>
      <vt:lpstr>A - B +/- A</vt:lpstr>
      <vt:lpstr>B - Foods Loved by Everyone</vt:lpstr>
      <vt:lpstr>B - Foods Loved by Everyone</vt:lpstr>
      <vt:lpstr>C - Monsters Battle Royale</vt:lpstr>
      <vt:lpstr>C - Monsters Battle Royale</vt:lpstr>
      <vt:lpstr>C - Monsters Battle Royale</vt:lpstr>
      <vt:lpstr>ユークリッドの互除法</vt:lpstr>
      <vt:lpstr>ユークリッドの互除法</vt:lpstr>
      <vt:lpstr>ユークリッドの互除法</vt:lpstr>
      <vt:lpstr>ユークリッドの互除法</vt:lpstr>
      <vt:lpstr>C - Monsters Battle Royale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ABC118解説</dc:title>
  <dc:creator>長谷川　哲</dc:creator>
  <cp:lastModifiedBy>長谷川　哲</cp:lastModifiedBy>
  <cp:revision>71</cp:revision>
  <dcterms:created xsi:type="dcterms:W3CDTF">2021-07-26T05:14:06Z</dcterms:created>
  <dcterms:modified xsi:type="dcterms:W3CDTF">2021-07-27T07:46:12Z</dcterms:modified>
</cp:coreProperties>
</file>