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83FABD-7BAB-4E5A-8B54-DC720E3D2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8C573BF-60E4-4B32-AB25-D31BCD1B0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9DE57B-7C1C-4220-9025-D59EE6CF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0C6F46-AC14-4B90-838B-51122A67D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6F2C89-12F5-4BF5-BB98-B20C6C85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7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26E0AD-4D31-4C67-9128-FED7CD8C0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C0011E5-C0E5-43E7-A19A-2F15C42C5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C8719A-DA7E-438A-B095-5A98A42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38FD6B-B68E-4097-9BBC-407BDF9F6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437348-71DC-4935-8EF2-F494C002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336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E14EDCD-E7FC-4E1A-A417-CF85A50DA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0BC1F39-2846-4A3D-9DBE-A4BA1EFBB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A20EBA-679F-478B-9EE2-D269C4327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CAD9F4-F27C-474D-A3E8-3FD691BE6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C6B366-261D-41A2-B86F-9B310E49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488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333CED-F6BB-41FA-A886-D68C9F57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9F43B4-1888-44A3-9BC8-5731F9D4D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3F68E4-E56C-4ABF-B0A8-771C369F7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0EAE4F-E489-4E3F-AF96-8371D4AF5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9F40AC-DA75-49E5-9169-DE93621B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423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7471F6-253F-4A19-AFCC-AF4BC34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A85DFC-B7D3-4751-82CE-EFEFD89AC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B77902-E351-49EC-8CF0-5338A9127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BA297D-57C8-41C4-8956-08875C17A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B36B5F-E4A0-4BC8-93F2-78A4C3A8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46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C6E51E-3590-47BA-8986-068B467EB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E10538-6308-419C-92CD-F1A51DFED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B2C38F2-E14B-4108-BCC3-33443246E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FA11E5-EDFC-4DF1-9B4E-FF21C3353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10BC91-48A8-4F61-BAEC-6F10F4AC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D1A39B-410C-4837-9330-E6FEE0768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779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5F68AA-284E-49E8-99CD-0260C74D6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666E5A-A884-42C9-98E6-8AD85FF04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EE1291-AA0F-40DF-AEEA-32E29B457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329B052-442C-4361-AF65-6EA6CA657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D44FFE0-A1C3-47EE-B40B-BD001B5B6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F26A074-A963-4DA7-BEAB-4205C016A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EFD0C71-3BD6-47FA-8245-861BA1C2A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DD8C634-5781-4E3C-ABAD-6A2CD6F7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69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627A22-0C3A-4A35-999C-5A19B63DC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776AF02-F2A1-4C3E-87CF-B557006BB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D26192C-2AF3-4080-A6ED-4C2D37F70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328671A-2751-49D8-ADE0-3FBF6455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44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C17F0F9-968A-45A7-ABF0-4C9EAEE7E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DADF542-2B2B-465C-A98D-043006E83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047F218-634F-4594-99D9-6B19A573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139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F936A4-A0B6-4A39-9BA9-5426FFB9A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92F9C9-BCBE-4574-AD3A-D1ABA7E37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B380D0-94D4-4F0C-B74A-845E2FB1B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D9BE46-2584-4BB5-9513-3186026D8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F2C04C-A729-4F41-9A81-BE5CAF07F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EB0F16-6E9F-4986-93AD-20BC0808E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25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355AF7-4C4A-4237-A99E-B3CEDEF4C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6D1F17F-AEE3-48E8-9576-7BF1F9F37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52BB011-EEDC-43C7-B32A-4D31A1920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70FB4A-E922-4D48-BA21-D9F3B1D65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FB1DB9-8D59-45F3-A700-AB61E8A77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B8841E-EA85-4A7B-9391-42010955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340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4514DD2-B81E-4300-AD7F-8A0175541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F8159F-FA28-4888-8F49-215A2F99F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872130-3878-4B9A-84E6-233841294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AEEE1-DE07-4E84-8E94-724BCA73CA92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89CEDD-10B1-4AA6-B75C-172E8BAF9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990621-AA74-4939-A555-294F2B8DD2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299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ACAB97-9DD5-4F17-BAE8-48751B6D9C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幅優先探索攻略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CF90B7D-0BF6-4068-9B83-98A86728AC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夏休み特別企画</a:t>
            </a:r>
          </a:p>
        </p:txBody>
      </p:sp>
    </p:spTree>
    <p:extLst>
      <p:ext uri="{BB962C8B-B14F-4D97-AF65-F5344CB8AC3E}">
        <p14:creationId xmlns:p14="http://schemas.microsoft.com/office/powerpoint/2010/main" val="3766166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1D582E-62C1-46D6-A65A-BFF181C69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幅優先探索</a:t>
            </a:r>
            <a:r>
              <a:rPr kumimoji="1" lang="en-US" altLang="ja-JP" dirty="0"/>
              <a:t>(BFS)</a:t>
            </a:r>
            <a:r>
              <a:rPr kumimoji="1" lang="ja-JP" altLang="en-US" dirty="0"/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D1D37E-6B46-49EC-8E76-6ACBDD88B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迷路や経路を調べる際に、</a:t>
            </a:r>
            <a:r>
              <a:rPr lang="en-US" altLang="ja-JP" dirty="0"/>
              <a:t>1</a:t>
            </a:r>
            <a:r>
              <a:rPr lang="ja-JP" altLang="en-US" dirty="0"/>
              <a:t>歩づつ歩数を進めながら調べていく、基本的には深さ優先探索</a:t>
            </a:r>
            <a:r>
              <a:rPr lang="en-US" altLang="ja-JP" dirty="0"/>
              <a:t>(DFS)</a:t>
            </a:r>
            <a:r>
              <a:rPr lang="ja-JP" altLang="en-US" dirty="0"/>
              <a:t>と同じ全探索の系譜。</a:t>
            </a:r>
            <a:endParaRPr lang="en-US" altLang="ja-JP" dirty="0"/>
          </a:p>
          <a:p>
            <a:r>
              <a:rPr lang="ja-JP" altLang="en-US" dirty="0"/>
              <a:t>今回は迷路／座標系問題</a:t>
            </a:r>
            <a:r>
              <a:rPr lang="en-US" altLang="ja-JP" dirty="0"/>
              <a:t>2</a:t>
            </a:r>
            <a:r>
              <a:rPr lang="ja-JP" altLang="en-US" dirty="0"/>
              <a:t>つをベースに解説する。</a:t>
            </a:r>
            <a:endParaRPr lang="en-US" altLang="ja-JP" dirty="0"/>
          </a:p>
          <a:p>
            <a:r>
              <a:rPr kumimoji="1" lang="ja-JP" altLang="en-US" dirty="0"/>
              <a:t>帰納法的に、分かるところから順番に答えを埋めていく。</a:t>
            </a:r>
            <a:endParaRPr kumimoji="1" lang="en-US" altLang="ja-JP" dirty="0"/>
          </a:p>
          <a:p>
            <a:r>
              <a:rPr lang="ja-JP" altLang="en-US" dirty="0"/>
              <a:t>迷路で</a:t>
            </a:r>
            <a:r>
              <a:rPr lang="ja-JP" altLang="en-US" b="1" u="sng" dirty="0"/>
              <a:t>最短経路</a:t>
            </a:r>
            <a:r>
              <a:rPr lang="ja-JP" altLang="en-US" dirty="0"/>
              <a:t>を求めるような問題に向いている。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4924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1BF3F5-E758-46DC-9575-F600F0385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幅優先探索のイメージ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7CE44033-1602-42DE-89BC-3DAAC97C04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062995"/>
              </p:ext>
            </p:extLst>
          </p:nvPr>
        </p:nvGraphicFramePr>
        <p:xfrm>
          <a:off x="1037706" y="2075005"/>
          <a:ext cx="3850179" cy="30788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83393">
                  <a:extLst>
                    <a:ext uri="{9D8B030D-6E8A-4147-A177-3AD203B41FA5}">
                      <a16:colId xmlns:a16="http://schemas.microsoft.com/office/drawing/2014/main" val="536834859"/>
                    </a:ext>
                  </a:extLst>
                </a:gridCol>
                <a:gridCol w="1283393">
                  <a:extLst>
                    <a:ext uri="{9D8B030D-6E8A-4147-A177-3AD203B41FA5}">
                      <a16:colId xmlns:a16="http://schemas.microsoft.com/office/drawing/2014/main" val="1453072493"/>
                    </a:ext>
                  </a:extLst>
                </a:gridCol>
                <a:gridCol w="1283393">
                  <a:extLst>
                    <a:ext uri="{9D8B030D-6E8A-4147-A177-3AD203B41FA5}">
                      <a16:colId xmlns:a16="http://schemas.microsoft.com/office/drawing/2014/main" val="1531706513"/>
                    </a:ext>
                  </a:extLst>
                </a:gridCol>
              </a:tblGrid>
              <a:tr h="10262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-1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033067"/>
                  </a:ext>
                </a:extLst>
              </a:tr>
              <a:tr h="10262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-1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6400843"/>
                  </a:ext>
                </a:extLst>
              </a:tr>
              <a:tr h="1026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ゴール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0498625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4D6FFB9-5440-4BED-954D-430F1FF22125}"/>
              </a:ext>
            </a:extLst>
          </p:cNvPr>
          <p:cNvSpPr txBox="1"/>
          <p:nvPr/>
        </p:nvSpPr>
        <p:spPr>
          <a:xfrm>
            <a:off x="5577840" y="2144682"/>
            <a:ext cx="52203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座標</a:t>
            </a:r>
            <a:r>
              <a:rPr lang="en-US" altLang="ja-JP" sz="2400" dirty="0"/>
              <a:t>[0,0]</a:t>
            </a:r>
            <a:r>
              <a:rPr lang="ja-JP" altLang="en-US" sz="2400" dirty="0"/>
              <a:t>から、</a:t>
            </a:r>
            <a:r>
              <a:rPr lang="en-US" altLang="ja-JP" sz="2400" dirty="0"/>
              <a:t>[5,5]</a:t>
            </a:r>
            <a:r>
              <a:rPr lang="ja-JP" altLang="en-US" sz="2400" dirty="0"/>
              <a:t>に移動する際の歩数を調べるロジックを考える。</a:t>
            </a:r>
            <a:endParaRPr lang="en-US" altLang="ja-JP" sz="2400" dirty="0"/>
          </a:p>
          <a:p>
            <a:r>
              <a:rPr lang="ja-JP" altLang="en-US" sz="2400" dirty="0"/>
              <a:t>スタート地点</a:t>
            </a:r>
            <a:r>
              <a:rPr lang="en-US" altLang="ja-JP" sz="2400" dirty="0"/>
              <a:t>[0,0]</a:t>
            </a:r>
            <a:r>
              <a:rPr lang="ja-JP" altLang="en-US" sz="2400" dirty="0"/>
              <a:t>の歩数を</a:t>
            </a:r>
            <a:r>
              <a:rPr lang="en-US" altLang="ja-JP" sz="2400" dirty="0"/>
              <a:t>0</a:t>
            </a:r>
            <a:r>
              <a:rPr lang="ja-JP" altLang="en-US" sz="2400" dirty="0"/>
              <a:t>と置く。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083466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1BF3F5-E758-46DC-9575-F600F0385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幅優先探索のイメージ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4D6FFB9-5440-4BED-954D-430F1FF22125}"/>
              </a:ext>
            </a:extLst>
          </p:cNvPr>
          <p:cNvSpPr txBox="1"/>
          <p:nvPr/>
        </p:nvSpPr>
        <p:spPr>
          <a:xfrm>
            <a:off x="5536276" y="2144683"/>
            <a:ext cx="57191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座標</a:t>
            </a:r>
            <a:r>
              <a:rPr lang="en-US" altLang="ja-JP" sz="2400" dirty="0"/>
              <a:t>[0,0]</a:t>
            </a:r>
            <a:r>
              <a:rPr lang="ja-JP" altLang="en-US" sz="2400" dirty="0"/>
              <a:t>から、上下左右を調べて、</a:t>
            </a:r>
            <a:r>
              <a:rPr lang="en-US" altLang="ja-JP" sz="2400" dirty="0"/>
              <a:t>1</a:t>
            </a:r>
            <a:r>
              <a:rPr lang="ja-JP" altLang="en-US" sz="2400" dirty="0"/>
              <a:t>歩目の歩数を記録する。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※</a:t>
            </a:r>
            <a:r>
              <a:rPr lang="ja-JP" altLang="en-US" sz="2400" dirty="0"/>
              <a:t>上下左右をチェックする際に、座標を飛び出していないか、はチェック必要。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調べる位置：</a:t>
            </a:r>
            <a:endParaRPr lang="en-US" altLang="ja-JP" sz="2400" dirty="0"/>
          </a:p>
          <a:p>
            <a:r>
              <a:rPr lang="en-US" altLang="ja-JP" sz="2400" dirty="0"/>
              <a:t>[0,0]</a:t>
            </a:r>
            <a:r>
              <a:rPr lang="ja-JP" altLang="en-US" sz="2400" dirty="0"/>
              <a:t>　→　</a:t>
            </a:r>
            <a:r>
              <a:rPr lang="en-US" altLang="ja-JP" sz="2400" dirty="0"/>
              <a:t>[1,0],[0,1]</a:t>
            </a:r>
          </a:p>
          <a:p>
            <a:endParaRPr lang="en-US" altLang="ja-JP" sz="2400" dirty="0"/>
          </a:p>
        </p:txBody>
      </p:sp>
      <p:graphicFrame>
        <p:nvGraphicFramePr>
          <p:cNvPr id="7" name="表 4">
            <a:extLst>
              <a:ext uri="{FF2B5EF4-FFF2-40B4-BE49-F238E27FC236}">
                <a16:creationId xmlns:a16="http://schemas.microsoft.com/office/drawing/2014/main" id="{27584BE0-64EA-4D3A-A685-1646EF19E9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2999185"/>
              </p:ext>
            </p:extLst>
          </p:nvPr>
        </p:nvGraphicFramePr>
        <p:xfrm>
          <a:off x="1037706" y="2075005"/>
          <a:ext cx="3850179" cy="30788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83393">
                  <a:extLst>
                    <a:ext uri="{9D8B030D-6E8A-4147-A177-3AD203B41FA5}">
                      <a16:colId xmlns:a16="http://schemas.microsoft.com/office/drawing/2014/main" val="536834859"/>
                    </a:ext>
                  </a:extLst>
                </a:gridCol>
                <a:gridCol w="1283393">
                  <a:extLst>
                    <a:ext uri="{9D8B030D-6E8A-4147-A177-3AD203B41FA5}">
                      <a16:colId xmlns:a16="http://schemas.microsoft.com/office/drawing/2014/main" val="1453072493"/>
                    </a:ext>
                  </a:extLst>
                </a:gridCol>
                <a:gridCol w="1283393">
                  <a:extLst>
                    <a:ext uri="{9D8B030D-6E8A-4147-A177-3AD203B41FA5}">
                      <a16:colId xmlns:a16="http://schemas.microsoft.com/office/drawing/2014/main" val="1531706513"/>
                    </a:ext>
                  </a:extLst>
                </a:gridCol>
              </a:tblGrid>
              <a:tr h="10262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-1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033067"/>
                  </a:ext>
                </a:extLst>
              </a:tr>
              <a:tr h="10262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-1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6400843"/>
                  </a:ext>
                </a:extLst>
              </a:tr>
              <a:tr h="1026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ゴール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0498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407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1BF3F5-E758-46DC-9575-F600F0385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幅優先探索のイメージ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4D6FFB9-5440-4BED-954D-430F1FF22125}"/>
              </a:ext>
            </a:extLst>
          </p:cNvPr>
          <p:cNvSpPr txBox="1"/>
          <p:nvPr/>
        </p:nvSpPr>
        <p:spPr>
          <a:xfrm>
            <a:off x="5727470" y="2144683"/>
            <a:ext cx="50707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同じように、</a:t>
            </a:r>
            <a:r>
              <a:rPr lang="en-US" altLang="ja-JP" sz="2400" dirty="0"/>
              <a:t>[1,0]</a:t>
            </a:r>
            <a:r>
              <a:rPr lang="ja-JP" altLang="en-US" sz="2400" dirty="0"/>
              <a:t>と</a:t>
            </a:r>
            <a:r>
              <a:rPr lang="en-US" altLang="ja-JP" sz="2400" dirty="0"/>
              <a:t>[0,1]</a:t>
            </a:r>
            <a:r>
              <a:rPr lang="ja-JP" altLang="en-US" sz="2400" dirty="0"/>
              <a:t>から、</a:t>
            </a:r>
            <a:r>
              <a:rPr lang="en-US" altLang="ja-JP" sz="2400" dirty="0"/>
              <a:t>1</a:t>
            </a:r>
            <a:r>
              <a:rPr lang="ja-JP" altLang="en-US" sz="2400" dirty="0"/>
              <a:t>歩づつ進めていく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調べる位置：</a:t>
            </a:r>
            <a:endParaRPr lang="en-US" altLang="ja-JP" sz="2400" dirty="0"/>
          </a:p>
          <a:p>
            <a:r>
              <a:rPr lang="en-US" altLang="ja-JP" sz="2400" dirty="0"/>
              <a:t>[0,0]</a:t>
            </a:r>
            <a:r>
              <a:rPr lang="ja-JP" altLang="en-US" sz="2400" dirty="0"/>
              <a:t>　→　</a:t>
            </a:r>
            <a:r>
              <a:rPr lang="en-US" altLang="ja-JP" sz="2400" dirty="0"/>
              <a:t>[1,0],[0,1]</a:t>
            </a:r>
            <a:r>
              <a:rPr lang="ja-JP" altLang="en-US" sz="2400" dirty="0"/>
              <a:t>　→　</a:t>
            </a:r>
            <a:r>
              <a:rPr lang="en-US" altLang="ja-JP" sz="2400" dirty="0"/>
              <a:t>[2,0],[1,1][0,2]</a:t>
            </a:r>
          </a:p>
          <a:p>
            <a:endParaRPr lang="en-US" altLang="ja-JP" sz="2400" dirty="0"/>
          </a:p>
        </p:txBody>
      </p:sp>
      <p:graphicFrame>
        <p:nvGraphicFramePr>
          <p:cNvPr id="7" name="表 4">
            <a:extLst>
              <a:ext uri="{FF2B5EF4-FFF2-40B4-BE49-F238E27FC236}">
                <a16:creationId xmlns:a16="http://schemas.microsoft.com/office/drawing/2014/main" id="{27584BE0-64EA-4D3A-A685-1646EF19E9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7469386"/>
              </p:ext>
            </p:extLst>
          </p:nvPr>
        </p:nvGraphicFramePr>
        <p:xfrm>
          <a:off x="1037706" y="2075005"/>
          <a:ext cx="3850179" cy="30788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83393">
                  <a:extLst>
                    <a:ext uri="{9D8B030D-6E8A-4147-A177-3AD203B41FA5}">
                      <a16:colId xmlns:a16="http://schemas.microsoft.com/office/drawing/2014/main" val="536834859"/>
                    </a:ext>
                  </a:extLst>
                </a:gridCol>
                <a:gridCol w="1283393">
                  <a:extLst>
                    <a:ext uri="{9D8B030D-6E8A-4147-A177-3AD203B41FA5}">
                      <a16:colId xmlns:a16="http://schemas.microsoft.com/office/drawing/2014/main" val="1453072493"/>
                    </a:ext>
                  </a:extLst>
                </a:gridCol>
                <a:gridCol w="1283393">
                  <a:extLst>
                    <a:ext uri="{9D8B030D-6E8A-4147-A177-3AD203B41FA5}">
                      <a16:colId xmlns:a16="http://schemas.microsoft.com/office/drawing/2014/main" val="1531706513"/>
                    </a:ext>
                  </a:extLst>
                </a:gridCol>
              </a:tblGrid>
              <a:tr h="10262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033067"/>
                  </a:ext>
                </a:extLst>
              </a:tr>
              <a:tr h="10262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-1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6400843"/>
                  </a:ext>
                </a:extLst>
              </a:tr>
              <a:tr h="1026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ゴール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0498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072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1BF3F5-E758-46DC-9575-F600F0385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幅優先探索のイメージ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4D6FFB9-5440-4BED-954D-430F1FF22125}"/>
              </a:ext>
            </a:extLst>
          </p:cNvPr>
          <p:cNvSpPr txBox="1"/>
          <p:nvPr/>
        </p:nvSpPr>
        <p:spPr>
          <a:xfrm>
            <a:off x="5561216" y="2144683"/>
            <a:ext cx="52370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同じように、</a:t>
            </a:r>
            <a:r>
              <a:rPr lang="en-US" altLang="ja-JP" sz="2400" dirty="0"/>
              <a:t>[1,0]</a:t>
            </a:r>
            <a:r>
              <a:rPr lang="ja-JP" altLang="en-US" sz="2400" dirty="0"/>
              <a:t>と</a:t>
            </a:r>
            <a:r>
              <a:rPr lang="en-US" altLang="ja-JP" sz="2400" dirty="0"/>
              <a:t>[0,1]</a:t>
            </a:r>
            <a:r>
              <a:rPr lang="ja-JP" altLang="en-US" sz="2400" dirty="0"/>
              <a:t>から、</a:t>
            </a:r>
            <a:r>
              <a:rPr lang="en-US" altLang="ja-JP" sz="2400" dirty="0"/>
              <a:t>1</a:t>
            </a:r>
            <a:r>
              <a:rPr lang="ja-JP" altLang="en-US" sz="2400" dirty="0"/>
              <a:t>歩づつ進めていく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調べる位置：</a:t>
            </a:r>
            <a:endParaRPr lang="en-US" altLang="ja-JP" sz="2400" dirty="0"/>
          </a:p>
          <a:p>
            <a:r>
              <a:rPr lang="en-US" altLang="ja-JP" sz="2400" dirty="0"/>
              <a:t>[0,0]</a:t>
            </a:r>
            <a:r>
              <a:rPr lang="ja-JP" altLang="en-US" sz="2400" dirty="0"/>
              <a:t>　→　</a:t>
            </a:r>
            <a:r>
              <a:rPr lang="en-US" altLang="ja-JP" sz="2400" dirty="0"/>
              <a:t>[1,0],[0,1]</a:t>
            </a:r>
            <a:r>
              <a:rPr lang="ja-JP" altLang="en-US" sz="2400" dirty="0"/>
              <a:t>　→　</a:t>
            </a:r>
            <a:r>
              <a:rPr lang="en-US" altLang="ja-JP" sz="2400" dirty="0"/>
              <a:t>[2,0],[1,1][0,2]</a:t>
            </a:r>
          </a:p>
          <a:p>
            <a:r>
              <a:rPr lang="en-US" altLang="ja-JP" sz="2400" dirty="0"/>
              <a:t>[2,1],[1,2]</a:t>
            </a:r>
            <a:r>
              <a:rPr lang="ja-JP" altLang="en-US" sz="2400" dirty="0"/>
              <a:t>　→　</a:t>
            </a:r>
            <a:r>
              <a:rPr lang="en-US" altLang="ja-JP" sz="2400" dirty="0"/>
              <a:t>[3,3]</a:t>
            </a:r>
          </a:p>
          <a:p>
            <a:endParaRPr lang="en-US" altLang="ja-JP" sz="2400" dirty="0"/>
          </a:p>
          <a:p>
            <a:r>
              <a:rPr lang="ja-JP" altLang="en-US" sz="2400" dirty="0"/>
              <a:t>次のステップで、</a:t>
            </a:r>
            <a:r>
              <a:rPr lang="en-US" altLang="ja-JP" sz="2400" dirty="0"/>
              <a:t>[3,3]</a:t>
            </a:r>
            <a:r>
              <a:rPr lang="ja-JP" altLang="en-US" sz="2400" dirty="0"/>
              <a:t>にたどり着くには</a:t>
            </a:r>
            <a:r>
              <a:rPr lang="en-US" altLang="ja-JP" sz="2400" dirty="0"/>
              <a:t>4</a:t>
            </a:r>
            <a:r>
              <a:rPr lang="ja-JP" altLang="en-US" sz="2400" dirty="0"/>
              <a:t>歩必要、とわかる。</a:t>
            </a:r>
            <a:endParaRPr lang="en-US" altLang="ja-JP" sz="2400" dirty="0"/>
          </a:p>
        </p:txBody>
      </p:sp>
      <p:graphicFrame>
        <p:nvGraphicFramePr>
          <p:cNvPr id="7" name="表 4">
            <a:extLst>
              <a:ext uri="{FF2B5EF4-FFF2-40B4-BE49-F238E27FC236}">
                <a16:creationId xmlns:a16="http://schemas.microsoft.com/office/drawing/2014/main" id="{27584BE0-64EA-4D3A-A685-1646EF19E9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39837"/>
              </p:ext>
            </p:extLst>
          </p:nvPr>
        </p:nvGraphicFramePr>
        <p:xfrm>
          <a:off x="1037706" y="2075005"/>
          <a:ext cx="3850179" cy="30788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83393">
                  <a:extLst>
                    <a:ext uri="{9D8B030D-6E8A-4147-A177-3AD203B41FA5}">
                      <a16:colId xmlns:a16="http://schemas.microsoft.com/office/drawing/2014/main" val="536834859"/>
                    </a:ext>
                  </a:extLst>
                </a:gridCol>
                <a:gridCol w="1283393">
                  <a:extLst>
                    <a:ext uri="{9D8B030D-6E8A-4147-A177-3AD203B41FA5}">
                      <a16:colId xmlns:a16="http://schemas.microsoft.com/office/drawing/2014/main" val="1453072493"/>
                    </a:ext>
                  </a:extLst>
                </a:gridCol>
                <a:gridCol w="1283393">
                  <a:extLst>
                    <a:ext uri="{9D8B030D-6E8A-4147-A177-3AD203B41FA5}">
                      <a16:colId xmlns:a16="http://schemas.microsoft.com/office/drawing/2014/main" val="1531706513"/>
                    </a:ext>
                  </a:extLst>
                </a:gridCol>
              </a:tblGrid>
              <a:tr h="10262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033067"/>
                  </a:ext>
                </a:extLst>
              </a:tr>
              <a:tr h="10262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6400843"/>
                  </a:ext>
                </a:extLst>
              </a:tr>
              <a:tr h="1026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ゴール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0498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738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29D445-B82E-4917-A867-984767199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コード化すると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3E496E-389B-42D8-AC40-02DA99042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元のマップと同じサイズで歩数を記録する</a:t>
            </a:r>
            <a:r>
              <a:rPr lang="ja-JP" altLang="en-US" dirty="0"/>
              <a:t>マップを用意する。</a:t>
            </a:r>
            <a:endParaRPr lang="en-US" altLang="ja-JP" dirty="0"/>
          </a:p>
          <a:p>
            <a:pPr lvl="1"/>
            <a:r>
              <a:rPr kumimoji="1" lang="en-US" altLang="ja-JP" dirty="0"/>
              <a:t>※</a:t>
            </a:r>
            <a:r>
              <a:rPr kumimoji="1" lang="ja-JP" altLang="en-US" dirty="0"/>
              <a:t>マップ＝二次元配列とする</a:t>
            </a:r>
            <a:r>
              <a:rPr kumimoji="1" lang="en-US" altLang="ja-JP" dirty="0"/>
              <a:t>(Not </a:t>
            </a:r>
            <a:r>
              <a:rPr kumimoji="1" lang="en-US" altLang="ja-JP" dirty="0" err="1"/>
              <a:t>java.util.Map</a:t>
            </a:r>
            <a:r>
              <a:rPr kumimoji="1" lang="en-US" altLang="ja-JP" dirty="0"/>
              <a:t>)</a:t>
            </a:r>
          </a:p>
          <a:p>
            <a:r>
              <a:rPr lang="ja-JP" altLang="en-US" dirty="0"/>
              <a:t>移動位置＝調べる位置を保存するキューを用意する。</a:t>
            </a:r>
            <a:endParaRPr lang="en-US" altLang="ja-JP" dirty="0"/>
          </a:p>
          <a:p>
            <a:r>
              <a:rPr lang="ja-JP" altLang="en-US" dirty="0"/>
              <a:t>キューのそれぞれについて、上下左右を調べる。</a:t>
            </a:r>
            <a:endParaRPr lang="en-US" altLang="ja-JP" dirty="0"/>
          </a:p>
          <a:p>
            <a:pPr lvl="1"/>
            <a:r>
              <a:rPr lang="ja-JP" altLang="en-US" dirty="0"/>
              <a:t>マップの範囲内で、まだ調べていなければ、</a:t>
            </a:r>
            <a:endParaRPr lang="en-US" altLang="ja-JP" dirty="0"/>
          </a:p>
          <a:p>
            <a:pPr lvl="2"/>
            <a:r>
              <a:rPr lang="ja-JP" altLang="en-US" dirty="0"/>
              <a:t>新しい移動位置としてキューに追加。</a:t>
            </a:r>
            <a:endParaRPr lang="en-US" altLang="ja-JP" dirty="0"/>
          </a:p>
          <a:p>
            <a:pPr lvl="2"/>
            <a:r>
              <a:rPr lang="ja-JP" altLang="en-US" dirty="0"/>
              <a:t>移動元の歩数＋１を歩数マップに記録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6048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AA68A4-6946-4A5F-AFD7-FE322CFF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解いてみよう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A738BE-6C7D-4916-A7D1-80FA8ECF2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サンプルプログラムを動かしてみる</a:t>
            </a:r>
            <a:endParaRPr kumimoji="1" lang="en-US" altLang="ja-JP" dirty="0"/>
          </a:p>
          <a:p>
            <a:r>
              <a:rPr lang="en-US" altLang="ja-JP" dirty="0"/>
              <a:t>ATC002 C</a:t>
            </a:r>
            <a:r>
              <a:rPr lang="ja-JP" altLang="en-US" dirty="0"/>
              <a:t> 幅優先探索 を解く</a:t>
            </a:r>
            <a:endParaRPr lang="en-US" altLang="ja-JP" dirty="0"/>
          </a:p>
          <a:p>
            <a:pPr lvl="1"/>
            <a:r>
              <a:rPr lang="ja-JP" altLang="en-US" dirty="0"/>
              <a:t>実は前にやった</a:t>
            </a:r>
            <a:r>
              <a:rPr lang="en-US" altLang="ja-JP" dirty="0"/>
              <a:t>ABC007C</a:t>
            </a:r>
            <a:r>
              <a:rPr lang="ja-JP" altLang="en-US" dirty="0"/>
              <a:t>と同じ</a:t>
            </a:r>
            <a:endParaRPr lang="en-US" altLang="ja-JP" dirty="0"/>
          </a:p>
          <a:p>
            <a:pPr lvl="1"/>
            <a:r>
              <a:rPr lang="ja-JP" altLang="en-US" dirty="0"/>
              <a:t>サンプルに迷路の壁が制約として追加される</a:t>
            </a:r>
          </a:p>
          <a:p>
            <a:r>
              <a:rPr kumimoji="1" lang="en-US" altLang="ja-JP" dirty="0"/>
              <a:t>AGC033 A Darker and Darker</a:t>
            </a:r>
            <a:r>
              <a:rPr kumimoji="1" lang="ja-JP" altLang="en-US" dirty="0"/>
              <a:t>を解く</a:t>
            </a:r>
            <a:endParaRPr kumimoji="1" lang="en-US" altLang="ja-JP" dirty="0"/>
          </a:p>
          <a:p>
            <a:pPr lvl="1"/>
            <a:r>
              <a:rPr lang="ja-JP" altLang="en-US" dirty="0"/>
              <a:t>塗りつぶし＝迷路を踏破、と同義</a:t>
            </a:r>
            <a:endParaRPr lang="en-US" altLang="ja-JP" dirty="0"/>
          </a:p>
          <a:p>
            <a:pPr lvl="1"/>
            <a:r>
              <a:rPr lang="ja-JP" altLang="en-US" dirty="0"/>
              <a:t>スタート地点が複数になってる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6240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メイリオ＋Segoe 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19E5DC0F-C03A-456D-8D92-AEB98919A2BA}" vid="{25AF4829-6A04-471C-8D60-6757280DAF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44</TotalTime>
  <Words>477</Words>
  <Application>Microsoft Office PowerPoint</Application>
  <PresentationFormat>ワイド画面</PresentationFormat>
  <Paragraphs>82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1" baseType="lpstr">
      <vt:lpstr>Arial</vt:lpstr>
      <vt:lpstr>Segoe UI</vt:lpstr>
      <vt:lpstr>Office テーマ</vt:lpstr>
      <vt:lpstr>幅優先探索攻略</vt:lpstr>
      <vt:lpstr>幅優先探索(BFS)とは</vt:lpstr>
      <vt:lpstr>幅優先探索のイメージ</vt:lpstr>
      <vt:lpstr>幅優先探索のイメージ</vt:lpstr>
      <vt:lpstr>幅優先探索のイメージ</vt:lpstr>
      <vt:lpstr>幅優先探索のイメージ</vt:lpstr>
      <vt:lpstr>コード化すると…</vt:lpstr>
      <vt:lpstr>解いてみよう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幅優先探索攻略</dc:title>
  <dc:creator>長谷川　哲</dc:creator>
  <cp:lastModifiedBy>長谷川　哲</cp:lastModifiedBy>
  <cp:revision>36</cp:revision>
  <dcterms:created xsi:type="dcterms:W3CDTF">2021-08-05T04:37:45Z</dcterms:created>
  <dcterms:modified xsi:type="dcterms:W3CDTF">2021-08-10T00:51:28Z</dcterms:modified>
</cp:coreProperties>
</file>