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2021/8/19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座標圧縮を攻略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夏休み特別企画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F967E-5340-4CA9-989A-B70A6469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座標圧縮とは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445E58-D602-4CFF-BA61-4F2391CE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複数のデータリストを大小の関係性を保ったまま小さくして、扱いやすくする手法。</a:t>
            </a:r>
            <a:endParaRPr kumimoji="1" lang="en-US" altLang="ja-JP" dirty="0"/>
          </a:p>
          <a:p>
            <a:r>
              <a:rPr kumimoji="1" lang="ja-JP" altLang="en-US" dirty="0"/>
              <a:t>身長体重などバラつきのあるデータをまとめてランキング形式にするような問題に適用できる。</a:t>
            </a:r>
            <a:endParaRPr kumimoji="1" lang="en-US" altLang="ja-JP" dirty="0"/>
          </a:p>
          <a:p>
            <a:r>
              <a:rPr lang="ja-JP" altLang="en-US" dirty="0"/>
              <a:t>値のある数直線等の座標から不要な部分を除いて、実値のある部分だけに圧縮するので、座標圧縮と呼ぶ。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6B2B81DB-6FDF-4CA0-B054-E04017AF2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11015"/>
              </p:ext>
            </p:extLst>
          </p:nvPr>
        </p:nvGraphicFramePr>
        <p:xfrm>
          <a:off x="959658" y="4576771"/>
          <a:ext cx="1039413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7452">
                  <a:extLst>
                    <a:ext uri="{9D8B030D-6E8A-4147-A177-3AD203B41FA5}">
                      <a16:colId xmlns:a16="http://schemas.microsoft.com/office/drawing/2014/main" val="313214346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3762462724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2852172156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948071452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311362408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735537423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523503731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449478364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404920774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897406895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3193328221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116620047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669951569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773881396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928494320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546625447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993176476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3162978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711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85C34DC-7076-4E6D-A1A3-FD2A600DB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84427"/>
              </p:ext>
            </p:extLst>
          </p:nvPr>
        </p:nvGraphicFramePr>
        <p:xfrm>
          <a:off x="959658" y="5476620"/>
          <a:ext cx="4619616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7452">
                  <a:extLst>
                    <a:ext uri="{9D8B030D-6E8A-4147-A177-3AD203B41FA5}">
                      <a16:colId xmlns:a16="http://schemas.microsoft.com/office/drawing/2014/main" val="313214346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3762462724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2852172156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948071452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311362408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735537423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523503731"/>
                    </a:ext>
                  </a:extLst>
                </a:gridCol>
                <a:gridCol w="577452">
                  <a:extLst>
                    <a:ext uri="{9D8B030D-6E8A-4147-A177-3AD203B41FA5}">
                      <a16:colId xmlns:a16="http://schemas.microsoft.com/office/drawing/2014/main" val="1449478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7112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0C5427D7-93EB-4974-B61D-C05C7E07CA4B}"/>
              </a:ext>
            </a:extLst>
          </p:cNvPr>
          <p:cNvSpPr/>
          <p:nvPr/>
        </p:nvSpPr>
        <p:spPr>
          <a:xfrm>
            <a:off x="2917767" y="5055676"/>
            <a:ext cx="365760" cy="3708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C0351F-0A64-4F88-8155-080D9DA2E3AE}"/>
              </a:ext>
            </a:extLst>
          </p:cNvPr>
          <p:cNvSpPr txBox="1"/>
          <p:nvPr/>
        </p:nvSpPr>
        <p:spPr>
          <a:xfrm>
            <a:off x="3258589" y="50375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圧縮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5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47A3C-9584-4E57-A8A1-CBA8A3DA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具体的には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AAC68055-8737-45E0-9F6A-1C4A345E57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327314"/>
              </p:ext>
            </p:extLst>
          </p:nvPr>
        </p:nvGraphicFramePr>
        <p:xfrm>
          <a:off x="838200" y="1692623"/>
          <a:ext cx="385017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089">
                  <a:extLst>
                    <a:ext uri="{9D8B030D-6E8A-4147-A177-3AD203B41FA5}">
                      <a16:colId xmlns:a16="http://schemas.microsoft.com/office/drawing/2014/main" val="117416752"/>
                    </a:ext>
                  </a:extLst>
                </a:gridCol>
                <a:gridCol w="1925089">
                  <a:extLst>
                    <a:ext uri="{9D8B030D-6E8A-4147-A177-3AD203B41FA5}">
                      <a16:colId xmlns:a16="http://schemas.microsoft.com/office/drawing/2014/main" val="153620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7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9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4843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356E626F-31C7-48A1-8AD4-5965411D6F79}"/>
              </a:ext>
            </a:extLst>
          </p:cNvPr>
          <p:cNvSpPr/>
          <p:nvPr/>
        </p:nvSpPr>
        <p:spPr>
          <a:xfrm>
            <a:off x="4995949" y="2493819"/>
            <a:ext cx="1100051" cy="76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61626BE5-A5E0-4432-BE3E-F464AEC95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426198"/>
              </p:ext>
            </p:extLst>
          </p:nvPr>
        </p:nvGraphicFramePr>
        <p:xfrm>
          <a:off x="6251171" y="1697762"/>
          <a:ext cx="385017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93">
                  <a:extLst>
                    <a:ext uri="{9D8B030D-6E8A-4147-A177-3AD203B41FA5}">
                      <a16:colId xmlns:a16="http://schemas.microsoft.com/office/drawing/2014/main" val="117416752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897078665"/>
                    </a:ext>
                  </a:extLst>
                </a:gridCol>
                <a:gridCol w="1283393">
                  <a:extLst>
                    <a:ext uri="{9D8B030D-6E8A-4147-A177-3AD203B41FA5}">
                      <a16:colId xmlns:a16="http://schemas.microsoft.com/office/drawing/2014/main" val="153620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7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9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4843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B18401-84FE-4865-B123-42327A809520}"/>
              </a:ext>
            </a:extLst>
          </p:cNvPr>
          <p:cNvSpPr/>
          <p:nvPr/>
        </p:nvSpPr>
        <p:spPr>
          <a:xfrm>
            <a:off x="838200" y="4671753"/>
            <a:ext cx="92631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BC2A6F-78BE-4F12-A9F1-B2B7BE3DA0AA}"/>
              </a:ext>
            </a:extLst>
          </p:cNvPr>
          <p:cNvSpPr txBox="1"/>
          <p:nvPr/>
        </p:nvSpPr>
        <p:spPr>
          <a:xfrm>
            <a:off x="781396" y="43558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AE7C8C0-C8E4-48CB-9560-20428E9EFDB1}"/>
              </a:ext>
            </a:extLst>
          </p:cNvPr>
          <p:cNvSpPr txBox="1"/>
          <p:nvPr/>
        </p:nvSpPr>
        <p:spPr>
          <a:xfrm>
            <a:off x="9542269" y="437821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100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74C931-E094-4C3B-94D4-392F4D3C15E4}"/>
              </a:ext>
            </a:extLst>
          </p:cNvPr>
          <p:cNvSpPr/>
          <p:nvPr/>
        </p:nvSpPr>
        <p:spPr>
          <a:xfrm>
            <a:off x="4854636" y="4700261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B,E 50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EBDF4B-39FC-4722-A548-8CCBB477542E}"/>
              </a:ext>
            </a:extLst>
          </p:cNvPr>
          <p:cNvSpPr/>
          <p:nvPr/>
        </p:nvSpPr>
        <p:spPr>
          <a:xfrm>
            <a:off x="5913123" y="4694718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 70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2FF8FD7-4A21-48DC-9376-078789D68CD0}"/>
              </a:ext>
            </a:extLst>
          </p:cNvPr>
          <p:cNvSpPr/>
          <p:nvPr/>
        </p:nvSpPr>
        <p:spPr>
          <a:xfrm>
            <a:off x="6979923" y="4697490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 80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EE91949-3E57-48A4-ADE2-D59D44A1363A}"/>
              </a:ext>
            </a:extLst>
          </p:cNvPr>
          <p:cNvSpPr/>
          <p:nvPr/>
        </p:nvSpPr>
        <p:spPr>
          <a:xfrm>
            <a:off x="9027623" y="4700260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 100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5C1180C-4B09-447F-99EB-BA94A05E6DDA}"/>
              </a:ext>
            </a:extLst>
          </p:cNvPr>
          <p:cNvSpPr/>
          <p:nvPr/>
        </p:nvSpPr>
        <p:spPr>
          <a:xfrm>
            <a:off x="2962107" y="4694717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 30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61A7E2-9B2E-434A-A882-38303914ADC8}"/>
              </a:ext>
            </a:extLst>
          </p:cNvPr>
          <p:cNvSpPr/>
          <p:nvPr/>
        </p:nvSpPr>
        <p:spPr>
          <a:xfrm>
            <a:off x="832659" y="5422670"/>
            <a:ext cx="43149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65D0C30-10D9-472D-8804-CB8B3AE221FB}"/>
              </a:ext>
            </a:extLst>
          </p:cNvPr>
          <p:cNvSpPr/>
          <p:nvPr/>
        </p:nvSpPr>
        <p:spPr>
          <a:xfrm>
            <a:off x="1939643" y="5451178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B,E 50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A632867-9CC2-4598-B235-9C3D4721CAF8}"/>
              </a:ext>
            </a:extLst>
          </p:cNvPr>
          <p:cNvSpPr/>
          <p:nvPr/>
        </p:nvSpPr>
        <p:spPr>
          <a:xfrm>
            <a:off x="2998130" y="5445635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 70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DC3D4DF-BEB9-4C37-B3B5-07C08F9FE152}"/>
              </a:ext>
            </a:extLst>
          </p:cNvPr>
          <p:cNvSpPr/>
          <p:nvPr/>
        </p:nvSpPr>
        <p:spPr>
          <a:xfrm>
            <a:off x="4076015" y="5451177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 100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50246FD-4111-4444-B0D0-E2122336E82A}"/>
              </a:ext>
            </a:extLst>
          </p:cNvPr>
          <p:cNvSpPr/>
          <p:nvPr/>
        </p:nvSpPr>
        <p:spPr>
          <a:xfrm>
            <a:off x="861762" y="5445634"/>
            <a:ext cx="1050218" cy="315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 30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E880646-0790-49E2-80D8-71A3DB899BE1}"/>
              </a:ext>
            </a:extLst>
          </p:cNvPr>
          <p:cNvSpPr txBox="1"/>
          <p:nvPr/>
        </p:nvSpPr>
        <p:spPr>
          <a:xfrm>
            <a:off x="775853" y="51234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4548D4-1605-4B09-A9F4-09470B77C841}"/>
              </a:ext>
            </a:extLst>
          </p:cNvPr>
          <p:cNvSpPr txBox="1"/>
          <p:nvPr/>
        </p:nvSpPr>
        <p:spPr>
          <a:xfrm>
            <a:off x="4901724" y="51261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433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27267-C789-4F3C-89FC-DB86540D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コード上は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CC1CA5-FFB7-499C-9F25-41D80513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元のデータリストから重複排除してソートしたリスト</a:t>
            </a:r>
            <a:r>
              <a:rPr kumimoji="1" lang="en-US" altLang="ja-JP" dirty="0"/>
              <a:t>2</a:t>
            </a:r>
            <a:r>
              <a:rPr kumimoji="1" lang="ja-JP" altLang="en-US" dirty="0"/>
              <a:t>を作る。</a:t>
            </a:r>
            <a:endParaRPr kumimoji="1" lang="en-US" altLang="ja-JP" dirty="0"/>
          </a:p>
          <a:p>
            <a:r>
              <a:rPr kumimoji="1" lang="ja-JP" altLang="en-US" dirty="0"/>
              <a:t>リスト</a:t>
            </a:r>
            <a:r>
              <a:rPr kumimoji="1" lang="en-US" altLang="ja-JP" dirty="0"/>
              <a:t>2</a:t>
            </a:r>
            <a:r>
              <a:rPr kumimoji="1" lang="ja-JP" altLang="en-US" dirty="0"/>
              <a:t>をループで回して、順番を振った連想配列を作る。</a:t>
            </a:r>
            <a:endParaRPr kumimoji="1" lang="en-US" altLang="ja-JP" dirty="0"/>
          </a:p>
          <a:p>
            <a:r>
              <a:rPr lang="ja-JP" altLang="en-US" dirty="0"/>
              <a:t>元のデータリストと、実値／順番の連想配列を組み合わせて、回答する。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重複排除には</a:t>
            </a:r>
            <a:r>
              <a:rPr kumimoji="1" lang="en-US" altLang="ja-JP" dirty="0"/>
              <a:t>List</a:t>
            </a:r>
            <a:r>
              <a:rPr kumimoji="1" lang="ja-JP" altLang="en-US" dirty="0"/>
              <a:t>→</a:t>
            </a:r>
            <a:r>
              <a:rPr kumimoji="1" lang="en-US" altLang="ja-JP" dirty="0"/>
              <a:t>Set</a:t>
            </a:r>
            <a:r>
              <a:rPr kumimoji="1" lang="ja-JP" altLang="en-US" dirty="0"/>
              <a:t>→</a:t>
            </a:r>
            <a:r>
              <a:rPr kumimoji="1" lang="en-US" altLang="ja-JP" dirty="0"/>
              <a:t>List</a:t>
            </a:r>
            <a:r>
              <a:rPr kumimoji="1" lang="ja-JP" altLang="en-US" dirty="0"/>
              <a:t>の三段変換を用いるのが簡単。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953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F9830-F24F-4E9E-ACDC-448EDBEB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コードで操作するオブジェクト</a:t>
            </a:r>
          </a:p>
        </p:txBody>
      </p:sp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5791EBDC-99A1-412B-9074-CEAB52133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785275"/>
              </p:ext>
            </p:extLst>
          </p:nvPr>
        </p:nvGraphicFramePr>
        <p:xfrm>
          <a:off x="954579" y="2041756"/>
          <a:ext cx="192823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117416752"/>
                    </a:ext>
                  </a:extLst>
                </a:gridCol>
                <a:gridCol w="1224657">
                  <a:extLst>
                    <a:ext uri="{9D8B030D-6E8A-4147-A177-3AD203B41FA5}">
                      <a16:colId xmlns:a16="http://schemas.microsoft.com/office/drawing/2014/main" val="153620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7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9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64843"/>
                  </a:ext>
                </a:extLst>
              </a:tr>
            </a:tbl>
          </a:graphicData>
        </a:graphic>
      </p:graphicFrame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CBFF836-2A44-4B00-86DB-1D6AA6947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633078"/>
              </p:ext>
            </p:extLst>
          </p:nvPr>
        </p:nvGraphicFramePr>
        <p:xfrm>
          <a:off x="3712904" y="2046894"/>
          <a:ext cx="122465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153620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7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9914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4F5F895-35BB-41CA-A4F0-69EECEEDC8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255690"/>
              </p:ext>
            </p:extLst>
          </p:nvPr>
        </p:nvGraphicFramePr>
        <p:xfrm>
          <a:off x="5834149" y="2046894"/>
          <a:ext cx="2387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569">
                  <a:extLst>
                    <a:ext uri="{9D8B030D-6E8A-4147-A177-3AD203B41FA5}">
                      <a16:colId xmlns:a16="http://schemas.microsoft.com/office/drawing/2014/main" val="1536201661"/>
                    </a:ext>
                  </a:extLst>
                </a:gridCol>
                <a:gridCol w="1193569">
                  <a:extLst>
                    <a:ext uri="{9D8B030D-6E8A-4147-A177-3AD203B41FA5}">
                      <a16:colId xmlns:a16="http://schemas.microsoft.com/office/drawing/2014/main" val="1067511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点数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順位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9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63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7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99144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0ADFB13F-1018-4808-B24D-494C2D044C4C}"/>
              </a:ext>
            </a:extLst>
          </p:cNvPr>
          <p:cNvSpPr/>
          <p:nvPr/>
        </p:nvSpPr>
        <p:spPr>
          <a:xfrm>
            <a:off x="2993810" y="2855017"/>
            <a:ext cx="608099" cy="42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891D047-9866-42EA-8FDE-6EAD033BF401}"/>
              </a:ext>
            </a:extLst>
          </p:cNvPr>
          <p:cNvSpPr/>
          <p:nvPr/>
        </p:nvSpPr>
        <p:spPr>
          <a:xfrm>
            <a:off x="5081805" y="2855016"/>
            <a:ext cx="608099" cy="42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CD19FD3-633A-401D-9597-580C9F854382}"/>
              </a:ext>
            </a:extLst>
          </p:cNvPr>
          <p:cNvSpPr/>
          <p:nvPr/>
        </p:nvSpPr>
        <p:spPr>
          <a:xfrm>
            <a:off x="7564582" y="5424631"/>
            <a:ext cx="1978429" cy="598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 : </a:t>
            </a:r>
            <a:r>
              <a:rPr lang="en-US" altLang="ja-JP"/>
              <a:t>70</a:t>
            </a:r>
            <a:r>
              <a:rPr lang="ja-JP" altLang="en-US" dirty="0"/>
              <a:t>点 </a:t>
            </a:r>
            <a:r>
              <a:rPr lang="en-US" altLang="ja-JP" dirty="0"/>
              <a:t>2</a:t>
            </a:r>
            <a:r>
              <a:rPr lang="ja-JP" altLang="en-US" dirty="0"/>
              <a:t>位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7C477272-6CBB-46F1-BB3D-FB2B8CF5C3C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4013092" y="2172400"/>
            <a:ext cx="1457094" cy="5645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FCB524D-59AF-4A36-9654-A69C752CA0C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028989" y="3899822"/>
            <a:ext cx="1523537" cy="1526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9DF62E1-0AF9-481A-989E-269D11D5DB3F}"/>
              </a:ext>
            </a:extLst>
          </p:cNvPr>
          <p:cNvSpPr/>
          <p:nvPr/>
        </p:nvSpPr>
        <p:spPr>
          <a:xfrm>
            <a:off x="2202334" y="4546455"/>
            <a:ext cx="3977566" cy="518967"/>
          </a:xfrm>
          <a:prstGeom prst="wedgeRoundRectCallout">
            <a:avLst>
              <a:gd name="adj1" fmla="val 3126"/>
              <a:gd name="adj2" fmla="val -164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点数だけ抽出して重複排除＆ソート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EFF824-BA87-441D-B4B1-EAC0DD9E4A74}"/>
              </a:ext>
            </a:extLst>
          </p:cNvPr>
          <p:cNvSpPr/>
          <p:nvPr/>
        </p:nvSpPr>
        <p:spPr>
          <a:xfrm>
            <a:off x="9066918" y="2504985"/>
            <a:ext cx="1891839" cy="778540"/>
          </a:xfrm>
          <a:prstGeom prst="wedgeRoundRectCallout">
            <a:avLst>
              <a:gd name="adj1" fmla="val -87830"/>
              <a:gd name="adj2" fmla="val -234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ループして</a:t>
            </a:r>
            <a:endParaRPr lang="en-US" altLang="ja-JP" dirty="0"/>
          </a:p>
          <a:p>
            <a:pPr algn="ctr"/>
            <a:r>
              <a:rPr lang="ja-JP" altLang="en-US" dirty="0"/>
              <a:t>順位をつける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35DE17-41CA-485A-8603-3532182C6FE5}"/>
              </a:ext>
            </a:extLst>
          </p:cNvPr>
          <p:cNvSpPr txBox="1"/>
          <p:nvPr/>
        </p:nvSpPr>
        <p:spPr>
          <a:xfrm>
            <a:off x="931025" y="16957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元のデータリスト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93E05C9-5B4F-4ED2-87E5-DC17FF820BE0}"/>
              </a:ext>
            </a:extLst>
          </p:cNvPr>
          <p:cNvSpPr txBox="1"/>
          <p:nvPr/>
        </p:nvSpPr>
        <p:spPr>
          <a:xfrm>
            <a:off x="3680048" y="1687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実値リスト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EB97FEA-3D38-4C1C-A3AA-1383F2754A6C}"/>
              </a:ext>
            </a:extLst>
          </p:cNvPr>
          <p:cNvSpPr txBox="1"/>
          <p:nvPr/>
        </p:nvSpPr>
        <p:spPr>
          <a:xfrm>
            <a:off x="5848964" y="1687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実値／</a:t>
            </a:r>
            <a:r>
              <a:rPr lang="ja-JP" altLang="en-US" dirty="0"/>
              <a:t>順位の連想配列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85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84BA7-D7DF-40BB-B26A-0D2B6687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ABC213</a:t>
            </a:r>
            <a:r>
              <a:rPr lang="ja-JP" altLang="en-US" dirty="0"/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C - Reorder Cards</a:t>
            </a:r>
            <a:endParaRPr kumimoji="1" lang="ja-JP" altLang="en-US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8BD0892-1CE9-43B6-8112-321B16D2B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082604"/>
              </p:ext>
            </p:extLst>
          </p:nvPr>
        </p:nvGraphicFramePr>
        <p:xfrm>
          <a:off x="1104207" y="2501899"/>
          <a:ext cx="2711335" cy="2494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267">
                  <a:extLst>
                    <a:ext uri="{9D8B030D-6E8A-4147-A177-3AD203B41FA5}">
                      <a16:colId xmlns:a16="http://schemas.microsoft.com/office/drawing/2014/main" val="124668953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3154440700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1540576714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4231488322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930687809"/>
                    </a:ext>
                  </a:extLst>
                </a:gridCol>
              </a:tblGrid>
              <a:tr h="498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898723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220844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071407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626897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447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B6AAC48-468A-4F4E-B061-70DDAE60F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32625"/>
              </p:ext>
            </p:extLst>
          </p:nvPr>
        </p:nvGraphicFramePr>
        <p:xfrm>
          <a:off x="4786746" y="2501899"/>
          <a:ext cx="2711335" cy="2494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267">
                  <a:extLst>
                    <a:ext uri="{9D8B030D-6E8A-4147-A177-3AD203B41FA5}">
                      <a16:colId xmlns:a16="http://schemas.microsoft.com/office/drawing/2014/main" val="124668953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3154440700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1540576714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4231488322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930687809"/>
                    </a:ext>
                  </a:extLst>
                </a:gridCol>
              </a:tblGrid>
              <a:tr h="498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98723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20844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071407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26897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447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6B5AD25-95A4-4339-AFC4-0B5B076043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7496"/>
              </p:ext>
            </p:extLst>
          </p:nvPr>
        </p:nvGraphicFramePr>
        <p:xfrm>
          <a:off x="8585664" y="2510212"/>
          <a:ext cx="1626801" cy="14964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2267">
                  <a:extLst>
                    <a:ext uri="{9D8B030D-6E8A-4147-A177-3AD203B41FA5}">
                      <a16:colId xmlns:a16="http://schemas.microsoft.com/office/drawing/2014/main" val="124668953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3154440700"/>
                    </a:ext>
                  </a:extLst>
                </a:gridCol>
                <a:gridCol w="542267">
                  <a:extLst>
                    <a:ext uri="{9D8B030D-6E8A-4147-A177-3AD203B41FA5}">
                      <a16:colId xmlns:a16="http://schemas.microsoft.com/office/drawing/2014/main" val="4231488322"/>
                    </a:ext>
                  </a:extLst>
                </a:gridCol>
              </a:tblGrid>
              <a:tr h="4988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898723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220844"/>
                  </a:ext>
                </a:extLst>
              </a:tr>
              <a:tr h="4988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4473"/>
                  </a:ext>
                </a:extLst>
              </a:tr>
            </a:tbl>
          </a:graphicData>
        </a:graphic>
      </p:graphicFrame>
      <p:sp>
        <p:nvSpPr>
          <p:cNvPr id="7" name="矢印: 右 6">
            <a:extLst>
              <a:ext uri="{FF2B5EF4-FFF2-40B4-BE49-F238E27FC236}">
                <a16:creationId xmlns:a16="http://schemas.microsoft.com/office/drawing/2014/main" id="{EB7BBD91-2453-4F56-BA09-9A25653CEA20}"/>
              </a:ext>
            </a:extLst>
          </p:cNvPr>
          <p:cNvSpPr/>
          <p:nvPr/>
        </p:nvSpPr>
        <p:spPr>
          <a:xfrm>
            <a:off x="4039292" y="3429000"/>
            <a:ext cx="523703" cy="4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5CDC2C1-6626-48EF-80E9-4DEA12BE90EE}"/>
              </a:ext>
            </a:extLst>
          </p:cNvPr>
          <p:cNvSpPr/>
          <p:nvPr/>
        </p:nvSpPr>
        <p:spPr>
          <a:xfrm>
            <a:off x="7780021" y="3033983"/>
            <a:ext cx="523703" cy="4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81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84BA7-D7DF-40BB-B26A-0D2B6687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ABC213</a:t>
            </a:r>
            <a:r>
              <a:rPr lang="ja-JP" altLang="en-US" dirty="0"/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C - Reorder Cards</a:t>
            </a:r>
            <a:endParaRPr kumimoji="1" lang="ja-JP" altLang="en-US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1718D0D9-E0A3-40CB-A425-A91DFF2E3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783475"/>
              </p:ext>
            </p:extLst>
          </p:nvPr>
        </p:nvGraphicFramePr>
        <p:xfrm>
          <a:off x="1187335" y="1695566"/>
          <a:ext cx="24785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93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3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9725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79B388B-9D97-4034-B5B8-E402E2D939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478556"/>
              </p:ext>
            </p:extLst>
          </p:nvPr>
        </p:nvGraphicFramePr>
        <p:xfrm>
          <a:off x="7105996" y="1695566"/>
          <a:ext cx="24785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93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3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9725"/>
                  </a:ext>
                </a:extLst>
              </a:tr>
            </a:tbl>
          </a:graphicData>
        </a:graphic>
      </p:graphicFrame>
      <p:sp>
        <p:nvSpPr>
          <p:cNvPr id="10" name="矢印: 右 9">
            <a:extLst>
              <a:ext uri="{FF2B5EF4-FFF2-40B4-BE49-F238E27FC236}">
                <a16:creationId xmlns:a16="http://schemas.microsoft.com/office/drawing/2014/main" id="{1210D7BC-C0D2-4ACD-AAFB-E696DA201EDE}"/>
              </a:ext>
            </a:extLst>
          </p:cNvPr>
          <p:cNvSpPr/>
          <p:nvPr/>
        </p:nvSpPr>
        <p:spPr>
          <a:xfrm>
            <a:off x="4048297" y="2352503"/>
            <a:ext cx="2734887" cy="448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6F5EFE-CB27-4C99-AFE3-109DA79F436B}"/>
              </a:ext>
            </a:extLst>
          </p:cNvPr>
          <p:cNvSpPr txBox="1"/>
          <p:nvPr/>
        </p:nvSpPr>
        <p:spPr>
          <a:xfrm>
            <a:off x="1280160" y="14048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圧縮前の座標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955DB21-784F-4978-8022-CA83A6A055B6}"/>
              </a:ext>
            </a:extLst>
          </p:cNvPr>
          <p:cNvSpPr txBox="1"/>
          <p:nvPr/>
        </p:nvSpPr>
        <p:spPr>
          <a:xfrm>
            <a:off x="7265323" y="13262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圧縮後の座標</a:t>
            </a:r>
          </a:p>
        </p:txBody>
      </p:sp>
      <p:graphicFrame>
        <p:nvGraphicFramePr>
          <p:cNvPr id="14" name="表 8">
            <a:extLst>
              <a:ext uri="{FF2B5EF4-FFF2-40B4-BE49-F238E27FC236}">
                <a16:creationId xmlns:a16="http://schemas.microsoft.com/office/drawing/2014/main" id="{CD04E499-890D-4B78-8BAD-17F35CC84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357069"/>
              </p:ext>
            </p:extLst>
          </p:nvPr>
        </p:nvGraphicFramePr>
        <p:xfrm>
          <a:off x="2891445" y="4484362"/>
          <a:ext cx="24785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93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</a:t>
                      </a:r>
                      <a:r>
                        <a:rPr kumimoji="1" lang="ja-JP" altLang="en-US" dirty="0"/>
                        <a:t>順位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3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9725"/>
                  </a:ext>
                </a:extLst>
              </a:tr>
            </a:tbl>
          </a:graphicData>
        </a:graphic>
      </p:graphicFrame>
      <p:graphicFrame>
        <p:nvGraphicFramePr>
          <p:cNvPr id="15" name="表 8">
            <a:extLst>
              <a:ext uri="{FF2B5EF4-FFF2-40B4-BE49-F238E27FC236}">
                <a16:creationId xmlns:a16="http://schemas.microsoft.com/office/drawing/2014/main" id="{FAE9DBC5-0131-40A4-94B6-F7B340D13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415878"/>
              </p:ext>
            </p:extLst>
          </p:nvPr>
        </p:nvGraphicFramePr>
        <p:xfrm>
          <a:off x="5692834" y="4500757"/>
          <a:ext cx="24785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193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r>
                        <a:rPr kumimoji="1" lang="ja-JP" altLang="en-US" dirty="0"/>
                        <a:t>順位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3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9725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B41F5A-8ACC-429A-8DEE-30DCDE767030}"/>
              </a:ext>
            </a:extLst>
          </p:cNvPr>
          <p:cNvSpPr txBox="1"/>
          <p:nvPr/>
        </p:nvSpPr>
        <p:spPr>
          <a:xfrm>
            <a:off x="3121461" y="413142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値</a:t>
            </a:r>
            <a:r>
              <a:rPr lang="en-US" altLang="ja-JP" dirty="0"/>
              <a:t>x</a:t>
            </a:r>
            <a:r>
              <a:rPr lang="ja-JP" altLang="en-US" dirty="0"/>
              <a:t>に対する順位表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F05CBC-BED4-491F-B123-BF056DBEE3E2}"/>
              </a:ext>
            </a:extLst>
          </p:cNvPr>
          <p:cNvSpPr txBox="1"/>
          <p:nvPr/>
        </p:nvSpPr>
        <p:spPr>
          <a:xfrm>
            <a:off x="5863561" y="4131425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値</a:t>
            </a:r>
            <a:r>
              <a:rPr lang="en-US" altLang="ja-JP" dirty="0"/>
              <a:t>y</a:t>
            </a:r>
            <a:r>
              <a:rPr lang="ja-JP" altLang="en-US" dirty="0"/>
              <a:t>に対する順位表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46F7880-BBB5-4DDD-9433-02B4099CF92D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2426624" y="3549766"/>
            <a:ext cx="1763399" cy="58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083F78F-D9FD-4650-925D-A4A526E8424B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2426624" y="3549766"/>
            <a:ext cx="4508705" cy="58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33BAFD2-766C-4194-8B89-C52A95F05D00}"/>
              </a:ext>
            </a:extLst>
          </p:cNvPr>
          <p:cNvCxnSpPr>
            <a:cxnSpLocks/>
            <a:stCxn id="17" idx="0"/>
            <a:endCxn id="9" idx="2"/>
          </p:cNvCxnSpPr>
          <p:nvPr/>
        </p:nvCxnSpPr>
        <p:spPr>
          <a:xfrm flipV="1">
            <a:off x="6935329" y="3549766"/>
            <a:ext cx="1409956" cy="58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08A9895-F668-4931-B455-41BA14D35D77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4190023" y="3549766"/>
            <a:ext cx="4155262" cy="581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01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C3B72-412D-49E9-84A4-84DBB79A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ABC113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C - ID</a:t>
            </a:r>
            <a:endParaRPr kumimoji="1" lang="ja-JP" altLang="en-US" dirty="0"/>
          </a:p>
        </p:txBody>
      </p:sp>
      <p:graphicFrame>
        <p:nvGraphicFramePr>
          <p:cNvPr id="4" name="表 8">
            <a:extLst>
              <a:ext uri="{FF2B5EF4-FFF2-40B4-BE49-F238E27FC236}">
                <a16:creationId xmlns:a16="http://schemas.microsoft.com/office/drawing/2014/main" id="{CD3CE9A7-82EC-44D0-A067-0B9B4A19E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26966"/>
              </p:ext>
            </p:extLst>
          </p:nvPr>
        </p:nvGraphicFramePr>
        <p:xfrm>
          <a:off x="1228899" y="1969885"/>
          <a:ext cx="21619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3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9725"/>
                  </a:ext>
                </a:extLst>
              </a:tr>
            </a:tbl>
          </a:graphicData>
        </a:graphic>
      </p:graphicFrame>
      <p:graphicFrame>
        <p:nvGraphicFramePr>
          <p:cNvPr id="5" name="表 8">
            <a:extLst>
              <a:ext uri="{FF2B5EF4-FFF2-40B4-BE49-F238E27FC236}">
                <a16:creationId xmlns:a16="http://schemas.microsoft.com/office/drawing/2014/main" id="{7B2E1578-463B-4365-AE31-3E4ED4513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7638156"/>
              </p:ext>
            </p:extLst>
          </p:nvPr>
        </p:nvGraphicFramePr>
        <p:xfrm>
          <a:off x="6881552" y="1969885"/>
          <a:ext cx="297887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916825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7400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  <a:gridCol w="916825">
                  <a:extLst>
                    <a:ext uri="{9D8B030D-6E8A-4147-A177-3AD203B41FA5}">
                      <a16:colId xmlns:a16="http://schemas.microsoft.com/office/drawing/2014/main" val="293011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順位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0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3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9725"/>
                  </a:ext>
                </a:extLst>
              </a:tr>
            </a:tbl>
          </a:graphicData>
        </a:graphic>
      </p:graphicFrame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E97A13C9-D17A-4A8D-9285-1AB073B35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048063"/>
              </p:ext>
            </p:extLst>
          </p:nvPr>
        </p:nvGraphicFramePr>
        <p:xfrm>
          <a:off x="1104209" y="4568795"/>
          <a:ext cx="2161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8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1080958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</a:tbl>
          </a:graphicData>
        </a:graphic>
      </p:graphicFrame>
      <p:graphicFrame>
        <p:nvGraphicFramePr>
          <p:cNvPr id="7" name="表 8">
            <a:extLst>
              <a:ext uri="{FF2B5EF4-FFF2-40B4-BE49-F238E27FC236}">
                <a16:creationId xmlns:a16="http://schemas.microsoft.com/office/drawing/2014/main" id="{F06F0CA8-C8B9-454E-8EB8-5BD24ED0B6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287116"/>
              </p:ext>
            </p:extLst>
          </p:nvPr>
        </p:nvGraphicFramePr>
        <p:xfrm>
          <a:off x="1104209" y="5511108"/>
          <a:ext cx="2161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</a:tbl>
          </a:graphicData>
        </a:graphic>
      </p:graphicFrame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74E24CC2-5443-4E44-8F67-6766BA815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406106"/>
              </p:ext>
            </p:extLst>
          </p:nvPr>
        </p:nvGraphicFramePr>
        <p:xfrm>
          <a:off x="3423460" y="4568795"/>
          <a:ext cx="2161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8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1080958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348F266-83BE-4DF2-B0F6-1A2F87712C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735273"/>
              </p:ext>
            </p:extLst>
          </p:nvPr>
        </p:nvGraphicFramePr>
        <p:xfrm>
          <a:off x="3423460" y="5511108"/>
          <a:ext cx="2161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</a:tbl>
          </a:graphicData>
        </a:graphic>
      </p:graphicFrame>
      <p:graphicFrame>
        <p:nvGraphicFramePr>
          <p:cNvPr id="10" name="表 8">
            <a:extLst>
              <a:ext uri="{FF2B5EF4-FFF2-40B4-BE49-F238E27FC236}">
                <a16:creationId xmlns:a16="http://schemas.microsoft.com/office/drawing/2014/main" id="{51C0392A-1D49-4C45-85EF-44D05C0300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651295"/>
              </p:ext>
            </p:extLst>
          </p:nvPr>
        </p:nvGraphicFramePr>
        <p:xfrm>
          <a:off x="5809212" y="4568795"/>
          <a:ext cx="2161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8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1080958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23F941D0-15CC-4B29-B8C9-724EA768C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050765"/>
              </p:ext>
            </p:extLst>
          </p:nvPr>
        </p:nvGraphicFramePr>
        <p:xfrm>
          <a:off x="5809212" y="5511108"/>
          <a:ext cx="2161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</a:tbl>
          </a:graphicData>
        </a:graphic>
      </p:graphicFrame>
      <p:graphicFrame>
        <p:nvGraphicFramePr>
          <p:cNvPr id="12" name="表 8">
            <a:extLst>
              <a:ext uri="{FF2B5EF4-FFF2-40B4-BE49-F238E27FC236}">
                <a16:creationId xmlns:a16="http://schemas.microsoft.com/office/drawing/2014/main" id="{75543A71-9B42-4F3E-8478-1EE0C705D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826281"/>
              </p:ext>
            </p:extLst>
          </p:nvPr>
        </p:nvGraphicFramePr>
        <p:xfrm>
          <a:off x="8128463" y="4568795"/>
          <a:ext cx="2161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958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1080958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松阪市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72A5F116-14BB-4251-9C74-D4290A45A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700041"/>
              </p:ext>
            </p:extLst>
          </p:nvPr>
        </p:nvGraphicFramePr>
        <p:xfrm>
          <a:off x="8128463" y="5511108"/>
          <a:ext cx="21619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30035537"/>
                    </a:ext>
                  </a:extLst>
                </a:gridCol>
                <a:gridCol w="930593">
                  <a:extLst>
                    <a:ext uri="{9D8B030D-6E8A-4147-A177-3AD203B41FA5}">
                      <a16:colId xmlns:a16="http://schemas.microsoft.com/office/drawing/2014/main" val="772742012"/>
                    </a:ext>
                  </a:extLst>
                </a:gridCol>
                <a:gridCol w="826193">
                  <a:extLst>
                    <a:ext uri="{9D8B030D-6E8A-4147-A177-3AD203B41FA5}">
                      <a16:colId xmlns:a16="http://schemas.microsoft.com/office/drawing/2014/main" val="1580231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伊勢市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77653"/>
                  </a:ext>
                </a:extLst>
              </a:tr>
            </a:tbl>
          </a:graphicData>
        </a:graphic>
      </p:graphicFrame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68DDDBE-A67D-4988-B0C3-CAB4F77D303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185167" y="3824085"/>
            <a:ext cx="124690" cy="7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E888760-AC22-4EFE-82E1-48E6FD17B36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309857" y="3824085"/>
            <a:ext cx="2194561" cy="7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1EA45CC-5382-40C6-B06C-8F5009F2F7E1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309857" y="3824085"/>
            <a:ext cx="4580313" cy="7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84C7DB4-CF9D-4E4F-93F7-CE49E6E7E375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309857" y="3824085"/>
            <a:ext cx="6899564" cy="7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矢印: 右 26">
            <a:extLst>
              <a:ext uri="{FF2B5EF4-FFF2-40B4-BE49-F238E27FC236}">
                <a16:creationId xmlns:a16="http://schemas.microsoft.com/office/drawing/2014/main" id="{CA91CDEA-A2BC-4B1B-AD71-D9E95C1622D6}"/>
              </a:ext>
            </a:extLst>
          </p:cNvPr>
          <p:cNvSpPr/>
          <p:nvPr/>
        </p:nvSpPr>
        <p:spPr>
          <a:xfrm>
            <a:off x="3840480" y="3071710"/>
            <a:ext cx="2884516" cy="454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C68F07B4-545F-495E-A934-64F02B1BB4AA}"/>
              </a:ext>
            </a:extLst>
          </p:cNvPr>
          <p:cNvSpPr/>
          <p:nvPr/>
        </p:nvSpPr>
        <p:spPr>
          <a:xfrm>
            <a:off x="3757352" y="1555838"/>
            <a:ext cx="2978873" cy="1006703"/>
          </a:xfrm>
          <a:prstGeom prst="wedgeRoundRectCallout">
            <a:avLst>
              <a:gd name="adj1" fmla="val -31872"/>
              <a:gd name="adj2" fmla="val 116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年が全体で一意であることを利用して、年リストをソートして、採番する。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119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</TotalTime>
  <Words>474</Words>
  <Application>Microsoft Office PowerPoint</Application>
  <PresentationFormat>ワイド画面</PresentationFormat>
  <Paragraphs>253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Lato</vt:lpstr>
      <vt:lpstr>Arial</vt:lpstr>
      <vt:lpstr>Segoe UI</vt:lpstr>
      <vt:lpstr>Office テーマ</vt:lpstr>
      <vt:lpstr>座標圧縮を攻略</vt:lpstr>
      <vt:lpstr>座標圧縮とは…</vt:lpstr>
      <vt:lpstr>具体的には</vt:lpstr>
      <vt:lpstr>コード上は…</vt:lpstr>
      <vt:lpstr>コードで操作するオブジェクト</vt:lpstr>
      <vt:lpstr>ABC213 C - Reorder Cards</vt:lpstr>
      <vt:lpstr>ABC213 C - Reorder Cards</vt:lpstr>
      <vt:lpstr>ABC113 C -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座標圧縮を攻略</dc:title>
  <dc:creator>長谷川　哲</dc:creator>
  <cp:lastModifiedBy>長谷川　哲</cp:lastModifiedBy>
  <cp:revision>66</cp:revision>
  <dcterms:created xsi:type="dcterms:W3CDTF">2021-08-10T09:54:07Z</dcterms:created>
  <dcterms:modified xsi:type="dcterms:W3CDTF">2021-08-19T06:23:45Z</dcterms:modified>
</cp:coreProperties>
</file>