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010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083FABD-7BAB-4E5A-8B54-DC720E3D21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8C573BF-60E4-4B32-AB25-D31BCD1B05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D9DE57B-7C1C-4220-9025-D59EE6CF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70C6F46-AC14-4B90-838B-51122A67D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6F2C89-12F5-4BF5-BB98-B20C6C859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76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26E0AD-4D31-4C67-9128-FED7CD8C0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C0011E5-C0E5-43E7-A19A-2F15C42C56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C8719A-DA7E-438A-B095-5A98A4213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38FD6B-B68E-4097-9BBC-407BDF9F6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7437348-71DC-4935-8EF2-F494C002B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369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E14EDCD-E7FC-4E1A-A417-CF85A50DA2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0BC1F39-2846-4A3D-9DBE-A4BA1EFBBD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EA20EBA-679F-478B-9EE2-D269C4327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CAD9F4-F27C-474D-A3E8-3FD691BE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C6B366-261D-41A2-B86F-9B310E491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4488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A333CED-F6BB-41FA-A886-D68C9F57C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A9F43B4-1888-44A3-9BC8-5731F9D4D7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E3F68E4-E56C-4ABF-B0A8-771C369F7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C0EAE4F-E489-4E3F-AF96-8371D4AF5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69F40AC-DA75-49E5-9169-DE93621B0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4238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7471F6-253F-4A19-AFCC-AF4BC34FB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BA85DFC-B7D3-4751-82CE-EFEFD89AC5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2B77902-E351-49EC-8CF0-5338A9127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BA297D-57C8-41C4-8956-08875C17A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DB36B5F-E4A0-4BC8-93F2-78A4C3A83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618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C6E51E-3590-47BA-8986-068B467E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0538-6308-419C-92CD-F1A51DFEDC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B2C38F2-E14B-4108-BCC3-33443246E9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FA11E5-EDFC-4DF1-9B4E-FF21C3353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210BC91-48A8-4F61-BAEC-6F10F4AC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5D1A39B-410C-4837-9330-E6FEE0768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6779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A5F68AA-284E-49E8-99CD-0260C74D61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666E5A-A884-42C9-98E6-8AD85FF041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CEE1291-AA0F-40DF-AEEA-32E29B457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29B052-442C-4361-AF65-6EA6CA6578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D44FFE0-A1C3-47EE-B40B-BD001B5B6F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7F26A074-A963-4DA7-BEAB-4205C016A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EFD0C71-3BD6-47FA-8245-861BA1C2A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DD8C634-5781-4E3C-ABAD-6A2CD6F73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692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627A22-0C3A-4A35-999C-5A19B63DC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776AF02-F2A1-4C3E-87CF-B557006BB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26192C-2AF3-4080-A6ED-4C2D37F70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328671A-2751-49D8-ADE0-3FBF6455A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584486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17F0F9-968A-45A7-ABF0-4C9EAEE7E2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DADF542-2B2B-465C-A98D-043006E83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F218-634F-4594-99D9-6B19A573C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1396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F936A4-A0B6-4A39-9BA9-5426FFB9A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C92F9C9-BCBE-4574-AD3A-D1ABA7E37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3B380D0-94D4-4F0C-B74A-845E2FB1B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ED9BE46-2584-4BB5-9513-3186026D8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5F2C04C-A729-4F41-9A81-BE5CAF07F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FEB0F16-6E9F-4986-93AD-20BC0808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0256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355AF7-4C4A-4237-A99E-B3CEDEF4C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6D1F17F-AEE3-48E8-9576-7BF1F9F37D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BB011-EEDC-43C7-B32A-4D31A1920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970FB4A-E922-4D48-BA21-D9F3B1D65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FB1DB9-8D59-45F3-A700-AB61E8A77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AB8841E-EA85-4A7B-9391-420109558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3401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64514DD2-B81E-4300-AD7F-8A0175541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5F8159F-FA28-4888-8F49-215A2F99FA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5872130-3878-4B9A-84E6-2338412947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6AEEE1-DE07-4E84-8E94-724BCA73CA92}" type="datetimeFigureOut">
              <a:rPr kumimoji="1" lang="ja-JP" altLang="en-US" smtClean="0"/>
              <a:t>2021/9/1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089CEDD-10B1-4AA6-B75C-172E8BAF9B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990621-AA74-4939-A555-294F2B8DD22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D8EB7-1E60-4E2C-AAFF-A411FC3BDFC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2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ACAB97-9DD5-4F17-BAE8-48751B6D9C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約数列挙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CF90B7D-0BF6-4068-9B83-98A86728AC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コピペの力を思い知れ</a:t>
            </a:r>
          </a:p>
        </p:txBody>
      </p:sp>
    </p:spTree>
    <p:extLst>
      <p:ext uri="{BB962C8B-B14F-4D97-AF65-F5344CB8AC3E}">
        <p14:creationId xmlns:p14="http://schemas.microsoft.com/office/powerpoint/2010/main" val="3766166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CE2693-0E88-4681-8025-CBA85A797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約数列挙とは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F7684E4-FF1A-4ECB-9F9A-4CB11FE66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ある数の約数一覧を取得する定型文</a:t>
            </a:r>
            <a:endParaRPr kumimoji="1" lang="en-US" altLang="ja-JP" dirty="0"/>
          </a:p>
          <a:p>
            <a:r>
              <a:rPr kumimoji="1" lang="ja-JP" altLang="en-US" dirty="0"/>
              <a:t>過去問でも約数列挙を用いた処理は数回出題されているので、比較的頻出問題。</a:t>
            </a:r>
            <a:endParaRPr kumimoji="1" lang="en-US" altLang="ja-JP" dirty="0"/>
          </a:p>
          <a:p>
            <a:r>
              <a:rPr lang="ja-JP" altLang="en-US" dirty="0"/>
              <a:t>コピペで解けるので、覚えておくと良い。</a:t>
            </a:r>
            <a:endParaRPr kumimoji="1" lang="en-US" altLang="ja-JP" dirty="0"/>
          </a:p>
          <a:p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1054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C689E7-84FB-42BC-9EC9-1EDC55641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トリアーエズ</a:t>
            </a:r>
            <a:endParaRPr kumimoji="1" lang="ja-JP" altLang="en-US" dirty="0"/>
          </a:p>
        </p:txBody>
      </p:sp>
      <p:pic>
        <p:nvPicPr>
          <p:cNvPr id="1026" name="Picture 2" descr="トリアーエズ - カードランド 秘密の店">
            <a:extLst>
              <a:ext uri="{FF2B5EF4-FFF2-40B4-BE49-F238E27FC236}">
                <a16:creationId xmlns:a16="http://schemas.microsoft.com/office/drawing/2014/main" id="{1F481F3F-5D40-42CD-8A98-9B5F4D09E6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6993" y="1496835"/>
            <a:ext cx="3405800" cy="4718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DEFB88B-E345-47C7-BF88-4E18EA308C29}"/>
              </a:ext>
            </a:extLst>
          </p:cNvPr>
          <p:cNvSpPr txBox="1"/>
          <p:nvPr/>
        </p:nvSpPr>
        <p:spPr>
          <a:xfrm>
            <a:off x="838200" y="1690688"/>
            <a:ext cx="7298793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latin typeface="+mn-ea"/>
              </a:rPr>
              <a:t>def </a:t>
            </a:r>
            <a:r>
              <a:rPr kumimoji="1" lang="en-US" altLang="ja-JP" sz="2400" dirty="0" err="1">
                <a:latin typeface="+mn-ea"/>
              </a:rPr>
              <a:t>make_divisors</a:t>
            </a:r>
            <a:r>
              <a:rPr kumimoji="1" lang="en-US" altLang="ja-JP" sz="2400" dirty="0">
                <a:latin typeface="+mn-ea"/>
              </a:rPr>
              <a:t>(n):</a:t>
            </a:r>
          </a:p>
          <a:p>
            <a:r>
              <a:rPr kumimoji="1" lang="en-US" altLang="ja-JP" sz="2400" dirty="0">
                <a:latin typeface="+mn-ea"/>
              </a:rPr>
              <a:t>    </a:t>
            </a:r>
            <a:r>
              <a:rPr kumimoji="1" lang="en-US" altLang="ja-JP" sz="2400" dirty="0" err="1">
                <a:latin typeface="+mn-ea"/>
              </a:rPr>
              <a:t>lower_divisors</a:t>
            </a:r>
            <a:r>
              <a:rPr kumimoji="1" lang="en-US" altLang="ja-JP" sz="2400" dirty="0">
                <a:latin typeface="+mn-ea"/>
              </a:rPr>
              <a:t> , </a:t>
            </a:r>
            <a:r>
              <a:rPr kumimoji="1" lang="en-US" altLang="ja-JP" sz="2400" dirty="0" err="1">
                <a:latin typeface="+mn-ea"/>
              </a:rPr>
              <a:t>upper_divisors</a:t>
            </a:r>
            <a:r>
              <a:rPr kumimoji="1" lang="en-US" altLang="ja-JP" sz="2400" dirty="0">
                <a:latin typeface="+mn-ea"/>
              </a:rPr>
              <a:t> = [], []</a:t>
            </a:r>
          </a:p>
          <a:p>
            <a:r>
              <a:rPr kumimoji="1" lang="en-US" altLang="ja-JP" sz="2400" dirty="0">
                <a:latin typeface="+mn-ea"/>
              </a:rPr>
              <a:t>    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 = 1</a:t>
            </a:r>
          </a:p>
          <a:p>
            <a:r>
              <a:rPr kumimoji="1" lang="en-US" altLang="ja-JP" sz="2400" dirty="0">
                <a:latin typeface="+mn-ea"/>
              </a:rPr>
              <a:t>    while 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*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 &lt;= n:</a:t>
            </a:r>
          </a:p>
          <a:p>
            <a:r>
              <a:rPr kumimoji="1" lang="en-US" altLang="ja-JP" sz="2400" dirty="0">
                <a:latin typeface="+mn-ea"/>
              </a:rPr>
              <a:t>        if n % 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 == 0:</a:t>
            </a:r>
          </a:p>
          <a:p>
            <a:r>
              <a:rPr kumimoji="1" lang="en-US" altLang="ja-JP" sz="2400" dirty="0">
                <a:latin typeface="+mn-ea"/>
              </a:rPr>
              <a:t>            </a:t>
            </a:r>
            <a:r>
              <a:rPr kumimoji="1" lang="en-US" altLang="ja-JP" sz="2400" dirty="0" err="1">
                <a:latin typeface="+mn-ea"/>
              </a:rPr>
              <a:t>lower_divisors.append</a:t>
            </a:r>
            <a:r>
              <a:rPr kumimoji="1" lang="en-US" altLang="ja-JP" sz="2400" dirty="0">
                <a:latin typeface="+mn-ea"/>
              </a:rPr>
              <a:t>(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)</a:t>
            </a:r>
          </a:p>
          <a:p>
            <a:r>
              <a:rPr kumimoji="1" lang="en-US" altLang="ja-JP" sz="2400" dirty="0">
                <a:latin typeface="+mn-ea"/>
              </a:rPr>
              <a:t>            if 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 != n // i:</a:t>
            </a:r>
          </a:p>
          <a:p>
            <a:r>
              <a:rPr kumimoji="1" lang="en-US" altLang="ja-JP" sz="2400" dirty="0">
                <a:latin typeface="+mn-ea"/>
              </a:rPr>
              <a:t>                </a:t>
            </a:r>
            <a:r>
              <a:rPr kumimoji="1" lang="en-US" altLang="ja-JP" sz="2400" dirty="0" err="1">
                <a:latin typeface="+mn-ea"/>
              </a:rPr>
              <a:t>upper_divisors.append</a:t>
            </a:r>
            <a:r>
              <a:rPr kumimoji="1" lang="en-US" altLang="ja-JP" sz="2400" dirty="0">
                <a:latin typeface="+mn-ea"/>
              </a:rPr>
              <a:t>(n//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)</a:t>
            </a:r>
          </a:p>
          <a:p>
            <a:r>
              <a:rPr kumimoji="1" lang="en-US" altLang="ja-JP" sz="2400" dirty="0">
                <a:latin typeface="+mn-ea"/>
              </a:rPr>
              <a:t>        </a:t>
            </a:r>
            <a:r>
              <a:rPr kumimoji="1" lang="en-US" altLang="ja-JP" sz="2400" dirty="0" err="1">
                <a:latin typeface="+mn-ea"/>
              </a:rPr>
              <a:t>i</a:t>
            </a:r>
            <a:r>
              <a:rPr kumimoji="1" lang="en-US" altLang="ja-JP" sz="2400" dirty="0">
                <a:latin typeface="+mn-ea"/>
              </a:rPr>
              <a:t> += 1</a:t>
            </a:r>
          </a:p>
          <a:p>
            <a:r>
              <a:rPr kumimoji="1" lang="en-US" altLang="ja-JP" sz="2400" dirty="0">
                <a:latin typeface="+mn-ea"/>
              </a:rPr>
              <a:t>    return </a:t>
            </a:r>
            <a:r>
              <a:rPr kumimoji="1" lang="en-US" altLang="ja-JP" sz="2400" dirty="0" err="1">
                <a:latin typeface="+mn-ea"/>
              </a:rPr>
              <a:t>lower_divisors</a:t>
            </a:r>
            <a:r>
              <a:rPr kumimoji="1" lang="en-US" altLang="ja-JP" sz="2400" dirty="0">
                <a:latin typeface="+mn-ea"/>
              </a:rPr>
              <a:t> + </a:t>
            </a:r>
            <a:r>
              <a:rPr kumimoji="1" lang="en-US" altLang="ja-JP" sz="2400" dirty="0" err="1">
                <a:latin typeface="+mn-ea"/>
              </a:rPr>
              <a:t>upper_divisors</a:t>
            </a:r>
            <a:r>
              <a:rPr kumimoji="1" lang="en-US" altLang="ja-JP" sz="2400" dirty="0">
                <a:latin typeface="+mn-ea"/>
              </a:rPr>
              <a:t>[::-1]</a:t>
            </a:r>
          </a:p>
          <a:p>
            <a:endParaRPr kumimoji="1" lang="en-US" altLang="ja-JP" sz="2400" dirty="0">
              <a:latin typeface="+mn-ea"/>
            </a:endParaRPr>
          </a:p>
          <a:p>
            <a:endParaRPr kumimoji="1" lang="ja-JP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24592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91281E-7F51-43E6-8D0B-76AE4A7B7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やってること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826952-64E5-4ECA-A894-4285FAC83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大小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つのリストを宣言する。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1</a:t>
            </a:r>
            <a:r>
              <a:rPr kumimoji="1" lang="ja-JP" altLang="en-US" dirty="0"/>
              <a:t>から</a:t>
            </a:r>
            <a:r>
              <a:rPr kumimoji="1" lang="en-US" altLang="ja-JP" dirty="0"/>
              <a:t>n</a:t>
            </a:r>
            <a:r>
              <a:rPr kumimoji="1" lang="ja-JP" altLang="en-US" dirty="0"/>
              <a:t>の平方根まで順番に</a:t>
            </a:r>
            <a:endParaRPr kumimoji="1" lang="en-US" altLang="ja-JP" dirty="0"/>
          </a:p>
          <a:p>
            <a:pPr lvl="1"/>
            <a:r>
              <a:rPr kumimoji="1" lang="en-US" altLang="ja-JP" dirty="0"/>
              <a:t>n</a:t>
            </a:r>
            <a:r>
              <a:rPr kumimoji="1" lang="ja-JP" altLang="en-US" dirty="0"/>
              <a:t>を割ったあまりが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か、を調べていく。</a:t>
            </a:r>
            <a:endParaRPr kumimoji="1" lang="en-US" altLang="ja-JP" dirty="0"/>
          </a:p>
          <a:p>
            <a:pPr lvl="1"/>
            <a:r>
              <a:rPr lang="ja-JP" altLang="en-US" dirty="0"/>
              <a:t>余りが</a:t>
            </a:r>
            <a:r>
              <a:rPr lang="en-US" altLang="ja-JP" dirty="0"/>
              <a:t>0</a:t>
            </a:r>
            <a:r>
              <a:rPr lang="ja-JP" altLang="en-US" dirty="0"/>
              <a:t>なら</a:t>
            </a:r>
            <a:endParaRPr lang="en-US" altLang="ja-JP" dirty="0"/>
          </a:p>
          <a:p>
            <a:pPr lvl="2"/>
            <a:r>
              <a:rPr lang="ja-JP" altLang="en-US" dirty="0"/>
              <a:t>小さい方のリストにその数字を追加</a:t>
            </a:r>
            <a:endParaRPr lang="en-US" altLang="ja-JP" dirty="0"/>
          </a:p>
          <a:p>
            <a:pPr lvl="2"/>
            <a:r>
              <a:rPr kumimoji="1" lang="en-US" altLang="ja-JP" dirty="0"/>
              <a:t>n</a:t>
            </a:r>
            <a:r>
              <a:rPr kumimoji="1" lang="ja-JP" altLang="en-US" dirty="0"/>
              <a:t>をその数字で割った数字を大きい方のリストに追加</a:t>
            </a:r>
            <a:endParaRPr kumimoji="1" lang="en-US" altLang="ja-JP" dirty="0"/>
          </a:p>
          <a:p>
            <a:r>
              <a:rPr lang="ja-JP" altLang="en-US" dirty="0"/>
              <a:t>大リストと小リストを結合して、結果リストとして返す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394579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82D395-91B5-431A-95CF-858DD8225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テンプレートに色々数字を入れてみる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8BD3BBC-CF9C-4698-9194-5FD741DC7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テンプレートに色々数字を入れてみて、結果が正しいことを確認してみよう。</a:t>
            </a:r>
          </a:p>
        </p:txBody>
      </p:sp>
    </p:spTree>
    <p:extLst>
      <p:ext uri="{BB962C8B-B14F-4D97-AF65-F5344CB8AC3E}">
        <p14:creationId xmlns:p14="http://schemas.microsoft.com/office/powerpoint/2010/main" val="3375896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47F722-C39E-452E-9825-0BB9B37CD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ABC180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C - Cream puff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E604269-503D-4CEE-BD33-76F3A0A55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シュークリームが</a:t>
            </a:r>
            <a:r>
              <a:rPr kumimoji="1" lang="en-US" altLang="ja-JP" dirty="0"/>
              <a:t>n</a:t>
            </a:r>
            <a:r>
              <a:rPr kumimoji="1" lang="ja-JP" altLang="en-US" dirty="0"/>
              <a:t>個あって、あまりが出ないような組み合わせの数を</a:t>
            </a:r>
            <a:r>
              <a:rPr kumimoji="1" lang="en-US" altLang="ja-JP" dirty="0"/>
              <a:t>…</a:t>
            </a:r>
            <a:r>
              <a:rPr lang="ja-JP" altLang="en-US" dirty="0"/>
              <a:t>ん？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124843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CB3994-F45F-4880-8BD4-DFA082380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ABC112</a:t>
            </a:r>
            <a:r>
              <a:rPr lang="ja-JP" altLang="en-US" b="1" i="0" dirty="0">
                <a:solidFill>
                  <a:srgbClr val="333333"/>
                </a:solidFill>
                <a:effectLst/>
                <a:latin typeface="Lato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D - Partition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242DBD-6B1C-4DCA-A405-346DD0E9E8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最大公約数を</a:t>
            </a:r>
            <a:r>
              <a:rPr kumimoji="1" lang="en-US" altLang="ja-JP" dirty="0"/>
              <a:t>x</a:t>
            </a:r>
            <a:r>
              <a:rPr kumimoji="1" lang="ja-JP" altLang="en-US" dirty="0"/>
              <a:t>とすると、</a:t>
            </a:r>
            <a:r>
              <a:rPr kumimoji="1" lang="en-US" altLang="ja-JP" dirty="0"/>
              <a:t>x*(a1+a2+a3+…+an)=M </a:t>
            </a:r>
            <a:r>
              <a:rPr kumimoji="1" lang="ja-JP" altLang="en-US" dirty="0"/>
              <a:t>となる。</a:t>
            </a:r>
            <a:endParaRPr kumimoji="1" lang="en-US" altLang="ja-JP" dirty="0"/>
          </a:p>
          <a:p>
            <a:r>
              <a:rPr lang="ja-JP" altLang="en-US" dirty="0"/>
              <a:t>このとき、</a:t>
            </a:r>
            <a:r>
              <a:rPr lang="en-US" altLang="ja-JP" dirty="0"/>
              <a:t>a1</a:t>
            </a:r>
            <a:r>
              <a:rPr lang="ja-JP" altLang="en-US" dirty="0"/>
              <a:t>～</a:t>
            </a:r>
            <a:r>
              <a:rPr lang="en-US" altLang="ja-JP" dirty="0"/>
              <a:t>an</a:t>
            </a:r>
            <a:r>
              <a:rPr lang="ja-JP" altLang="en-US" dirty="0"/>
              <a:t>の要素の個数は</a:t>
            </a:r>
            <a:r>
              <a:rPr lang="en-US" altLang="ja-JP" dirty="0"/>
              <a:t>N</a:t>
            </a:r>
            <a:r>
              <a:rPr lang="ja-JP" altLang="en-US" dirty="0"/>
              <a:t>になる。</a:t>
            </a:r>
            <a:endParaRPr lang="en-US" altLang="ja-JP" dirty="0"/>
          </a:p>
          <a:p>
            <a:r>
              <a:rPr kumimoji="1" lang="en-US" altLang="ja-JP" dirty="0"/>
              <a:t>(a1+a2+…an)</a:t>
            </a:r>
            <a:r>
              <a:rPr kumimoji="1" lang="ja-JP" altLang="en-US" dirty="0"/>
              <a:t>の個数指定はあるが、中身の指定は無い。</a:t>
            </a:r>
            <a:endParaRPr kumimoji="1" lang="en-US" altLang="ja-JP" dirty="0"/>
          </a:p>
          <a:p>
            <a:r>
              <a:rPr lang="ja-JP" altLang="en-US" dirty="0"/>
              <a:t>と言うことは</a:t>
            </a:r>
            <a:r>
              <a:rPr lang="en-US" altLang="ja-JP" dirty="0"/>
              <a:t>(1+1+1+…1)</a:t>
            </a:r>
            <a:r>
              <a:rPr lang="ja-JP" altLang="en-US" dirty="0"/>
              <a:t>とかでも間違いではない。</a:t>
            </a:r>
            <a:endParaRPr lang="en-US" altLang="ja-JP" dirty="0"/>
          </a:p>
          <a:p>
            <a:r>
              <a:rPr lang="en-US" altLang="ja-JP" dirty="0"/>
              <a:t>M</a:t>
            </a:r>
            <a:r>
              <a:rPr lang="ja-JP" altLang="en-US" dirty="0"/>
              <a:t>の約数から</a:t>
            </a:r>
            <a:r>
              <a:rPr lang="en-US" altLang="ja-JP" dirty="0"/>
              <a:t>1</a:t>
            </a:r>
            <a:r>
              <a:rPr lang="ja-JP" altLang="en-US" dirty="0"/>
              <a:t>個づつ、この条件で調べていけば</a:t>
            </a:r>
            <a:r>
              <a:rPr lang="en-US" altLang="ja-JP" dirty="0"/>
              <a:t>…</a:t>
            </a:r>
            <a:r>
              <a:rPr lang="ja-JP" altLang="en-US" dirty="0"/>
              <a:t>？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53406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51DF3-28BD-4AF4-BFEF-1A800D0C0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ABC215</a:t>
            </a:r>
            <a:r>
              <a:rPr lang="ja-JP" altLang="en-US" b="1" dirty="0">
                <a:solidFill>
                  <a:srgbClr val="333333"/>
                </a:solidFill>
                <a:latin typeface="Lato"/>
              </a:rPr>
              <a:t> </a:t>
            </a:r>
            <a:r>
              <a:rPr lang="en-US" altLang="ja-JP" b="1" i="0" dirty="0">
                <a:solidFill>
                  <a:srgbClr val="333333"/>
                </a:solidFill>
                <a:effectLst/>
                <a:latin typeface="Lato"/>
              </a:rPr>
              <a:t>D - Coprime 2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6229443-6EC4-4665-8F79-F86B103AA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 dirty="0"/>
              <a:t>リスト</a:t>
            </a:r>
            <a:r>
              <a:rPr lang="en-US" altLang="ja-JP" dirty="0"/>
              <a:t>A</a:t>
            </a:r>
            <a:r>
              <a:rPr lang="ja-JP" altLang="en-US" dirty="0"/>
              <a:t>の全てと素である数を求める。</a:t>
            </a:r>
            <a:endParaRPr lang="en-US" altLang="ja-JP" dirty="0"/>
          </a:p>
          <a:p>
            <a:r>
              <a:rPr kumimoji="1" lang="ja-JP" altLang="en-US" dirty="0"/>
              <a:t>＝集合（</a:t>
            </a:r>
            <a:r>
              <a:rPr kumimoji="1" lang="en-US" altLang="ja-JP" dirty="0"/>
              <a:t>1</a:t>
            </a:r>
            <a:r>
              <a:rPr kumimoji="1" lang="ja-JP" altLang="en-US" dirty="0"/>
              <a:t>～</a:t>
            </a:r>
            <a:r>
              <a:rPr kumimoji="1" lang="en-US" altLang="ja-JP" dirty="0"/>
              <a:t>M</a:t>
            </a:r>
            <a:r>
              <a:rPr kumimoji="1" lang="ja-JP" altLang="en-US" dirty="0"/>
              <a:t>）から、リスト</a:t>
            </a:r>
            <a:r>
              <a:rPr kumimoji="1" lang="en-US" altLang="ja-JP" dirty="0"/>
              <a:t>A</a:t>
            </a:r>
            <a:r>
              <a:rPr kumimoji="1" lang="ja-JP" altLang="en-US" dirty="0"/>
              <a:t>のいずれかと素でない数の集合を差し引いた残り。</a:t>
            </a:r>
            <a:endParaRPr kumimoji="1" lang="en-US" altLang="ja-JP" dirty="0"/>
          </a:p>
          <a:p>
            <a:r>
              <a:rPr lang="ja-JP" altLang="en-US" dirty="0"/>
              <a:t>リスト</a:t>
            </a:r>
            <a:r>
              <a:rPr lang="en-US" altLang="ja-JP" dirty="0"/>
              <a:t>A</a:t>
            </a:r>
            <a:r>
              <a:rPr lang="ja-JP" altLang="en-US" dirty="0"/>
              <a:t>に含まれる数の約数を全部列挙していく。</a:t>
            </a:r>
            <a:endParaRPr kumimoji="1" lang="en-US" altLang="ja-JP" dirty="0"/>
          </a:p>
          <a:p>
            <a:r>
              <a:rPr kumimoji="1" lang="ja-JP" altLang="en-US" dirty="0"/>
              <a:t>約数をエラトステネスの篩の要領で倍々していき、素でない数として、マーキングしていく。</a:t>
            </a:r>
            <a:endParaRPr kumimoji="1" lang="en-US" altLang="ja-JP" dirty="0"/>
          </a:p>
          <a:p>
            <a:r>
              <a:rPr lang="ja-JP" altLang="en-US" dirty="0"/>
              <a:t>最後にマーキングしていない数を表示していく。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7548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AA4136-0615-44D6-87A9-D0B0A5D258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エラトステネスの篩</a:t>
            </a:r>
          </a:p>
        </p:txBody>
      </p:sp>
      <p:graphicFrame>
        <p:nvGraphicFramePr>
          <p:cNvPr id="4" name="表 4">
            <a:extLst>
              <a:ext uri="{FF2B5EF4-FFF2-40B4-BE49-F238E27FC236}">
                <a16:creationId xmlns:a16="http://schemas.microsoft.com/office/drawing/2014/main" id="{8CC64DB4-B64B-474C-916C-4BFCF2CE3D3E}"/>
              </a:ext>
            </a:extLst>
          </p:cNvPr>
          <p:cNvGraphicFramePr>
            <a:graphicFrameLocks noGrp="1"/>
          </p:cNvGraphicFramePr>
          <p:nvPr/>
        </p:nvGraphicFramePr>
        <p:xfrm>
          <a:off x="1159163" y="2501900"/>
          <a:ext cx="4402050" cy="2602115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40205">
                  <a:extLst>
                    <a:ext uri="{9D8B030D-6E8A-4147-A177-3AD203B41FA5}">
                      <a16:colId xmlns:a16="http://schemas.microsoft.com/office/drawing/2014/main" val="2730145116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2207566274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2135839253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722775973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189630468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2835188494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4078304884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509343506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2608706423"/>
                    </a:ext>
                  </a:extLst>
                </a:gridCol>
                <a:gridCol w="440205">
                  <a:extLst>
                    <a:ext uri="{9D8B030D-6E8A-4147-A177-3AD203B41FA5}">
                      <a16:colId xmlns:a16="http://schemas.microsoft.com/office/drawing/2014/main" val="4088495942"/>
                    </a:ext>
                  </a:extLst>
                </a:gridCol>
              </a:tblGrid>
              <a:tr h="5204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2573988"/>
                  </a:ext>
                </a:extLst>
              </a:tr>
              <a:tr h="5204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19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15856257"/>
                  </a:ext>
                </a:extLst>
              </a:tr>
              <a:tr h="5204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29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007614"/>
                  </a:ext>
                </a:extLst>
              </a:tr>
              <a:tr h="5204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39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2410593"/>
                  </a:ext>
                </a:extLst>
              </a:tr>
              <a:tr h="520423"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41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42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43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44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45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46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47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48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49</a:t>
                      </a:r>
                      <a:endParaRPr kumimoji="1" lang="ja-JP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en-US" altLang="ja-JP" dirty="0"/>
                        <a:t>50</a:t>
                      </a:r>
                      <a:endParaRPr kumimoji="1" lang="ja-JP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99216852"/>
                  </a:ext>
                </a:extLst>
              </a:tr>
            </a:tbl>
          </a:graphicData>
        </a:graphic>
      </p:graphicFrame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F802586-5BF4-4EC7-962B-C623A0923345}"/>
              </a:ext>
            </a:extLst>
          </p:cNvPr>
          <p:cNvSpPr txBox="1"/>
          <p:nvPr/>
        </p:nvSpPr>
        <p:spPr>
          <a:xfrm>
            <a:off x="6185089" y="3190072"/>
            <a:ext cx="3440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/>
              <a:t>（１）</a:t>
            </a:r>
            <a:r>
              <a:rPr lang="en-US" altLang="ja-JP" sz="2200" dirty="0"/>
              <a:t>2</a:t>
            </a:r>
            <a:r>
              <a:rPr lang="ja-JP" altLang="en-US" sz="2200" dirty="0"/>
              <a:t>の倍数を除去する</a:t>
            </a:r>
            <a:endParaRPr kumimoji="1" lang="ja-JP" altLang="en-US" sz="2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5E72BCC-63BF-4FF5-9091-7D86B1D7C062}"/>
              </a:ext>
            </a:extLst>
          </p:cNvPr>
          <p:cNvSpPr/>
          <p:nvPr/>
        </p:nvSpPr>
        <p:spPr>
          <a:xfrm>
            <a:off x="2704928" y="2280960"/>
            <a:ext cx="45719" cy="306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0CFC1A2F-27EB-4D48-BD5E-485688355930}"/>
              </a:ext>
            </a:extLst>
          </p:cNvPr>
          <p:cNvSpPr/>
          <p:nvPr/>
        </p:nvSpPr>
        <p:spPr>
          <a:xfrm>
            <a:off x="1783081" y="2280960"/>
            <a:ext cx="45719" cy="306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BBA6E90-B23B-4DA0-AC52-7C1B2D93A225}"/>
              </a:ext>
            </a:extLst>
          </p:cNvPr>
          <p:cNvSpPr/>
          <p:nvPr/>
        </p:nvSpPr>
        <p:spPr>
          <a:xfrm>
            <a:off x="4469996" y="2283732"/>
            <a:ext cx="45719" cy="306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3D0795E-F981-45CB-B5AD-109D370310DE}"/>
              </a:ext>
            </a:extLst>
          </p:cNvPr>
          <p:cNvSpPr/>
          <p:nvPr/>
        </p:nvSpPr>
        <p:spPr>
          <a:xfrm>
            <a:off x="3548149" y="2283732"/>
            <a:ext cx="45719" cy="306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4975AE2-F1E3-42F0-BE76-D18D29086D67}"/>
              </a:ext>
            </a:extLst>
          </p:cNvPr>
          <p:cNvSpPr/>
          <p:nvPr/>
        </p:nvSpPr>
        <p:spPr>
          <a:xfrm>
            <a:off x="5327591" y="2280960"/>
            <a:ext cx="45719" cy="30673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5D1E944-EBF9-476B-B7B7-652E00314AFF}"/>
              </a:ext>
            </a:extLst>
          </p:cNvPr>
          <p:cNvSpPr txBox="1"/>
          <p:nvPr/>
        </p:nvSpPr>
        <p:spPr>
          <a:xfrm>
            <a:off x="6185089" y="3780344"/>
            <a:ext cx="344036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/>
              <a:t>（２）</a:t>
            </a:r>
            <a:r>
              <a:rPr lang="en-US" altLang="ja-JP" sz="2200" dirty="0"/>
              <a:t>3</a:t>
            </a:r>
            <a:r>
              <a:rPr lang="ja-JP" altLang="en-US" sz="2200" dirty="0"/>
              <a:t>の倍数を除去する</a:t>
            </a:r>
            <a:endParaRPr kumimoji="1" lang="ja-JP" altLang="en-US" sz="2200" dirty="0"/>
          </a:p>
        </p:txBody>
      </p:sp>
      <p:sp>
        <p:nvSpPr>
          <p:cNvPr id="14" name="乗算記号 13">
            <a:extLst>
              <a:ext uri="{FF2B5EF4-FFF2-40B4-BE49-F238E27FC236}">
                <a16:creationId xmlns:a16="http://schemas.microsoft.com/office/drawing/2014/main" id="{D7DC540A-F82B-44A9-B04C-9BE051310085}"/>
              </a:ext>
            </a:extLst>
          </p:cNvPr>
          <p:cNvSpPr/>
          <p:nvPr/>
        </p:nvSpPr>
        <p:spPr>
          <a:xfrm>
            <a:off x="1191496" y="3629992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乗算記号 14">
            <a:extLst>
              <a:ext uri="{FF2B5EF4-FFF2-40B4-BE49-F238E27FC236}">
                <a16:creationId xmlns:a16="http://schemas.microsoft.com/office/drawing/2014/main" id="{2F85F2DA-AF3A-455F-81B8-3D4E435AD01F}"/>
              </a:ext>
            </a:extLst>
          </p:cNvPr>
          <p:cNvSpPr/>
          <p:nvPr/>
        </p:nvSpPr>
        <p:spPr>
          <a:xfrm>
            <a:off x="4720507" y="2606040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乗算記号 15">
            <a:extLst>
              <a:ext uri="{FF2B5EF4-FFF2-40B4-BE49-F238E27FC236}">
                <a16:creationId xmlns:a16="http://schemas.microsoft.com/office/drawing/2014/main" id="{F146CD81-9CF4-43C8-8D12-F81C427EAD58}"/>
              </a:ext>
            </a:extLst>
          </p:cNvPr>
          <p:cNvSpPr/>
          <p:nvPr/>
        </p:nvSpPr>
        <p:spPr>
          <a:xfrm>
            <a:off x="2933533" y="3071322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乗算記号 16">
            <a:extLst>
              <a:ext uri="{FF2B5EF4-FFF2-40B4-BE49-F238E27FC236}">
                <a16:creationId xmlns:a16="http://schemas.microsoft.com/office/drawing/2014/main" id="{7E57D229-1333-416F-ABFF-67E5937A303E}"/>
              </a:ext>
            </a:extLst>
          </p:cNvPr>
          <p:cNvSpPr/>
          <p:nvPr/>
        </p:nvSpPr>
        <p:spPr>
          <a:xfrm>
            <a:off x="3849050" y="3629992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乗算記号 17">
            <a:extLst>
              <a:ext uri="{FF2B5EF4-FFF2-40B4-BE49-F238E27FC236}">
                <a16:creationId xmlns:a16="http://schemas.microsoft.com/office/drawing/2014/main" id="{76376CFD-F799-4FFA-858E-081E73E15136}"/>
              </a:ext>
            </a:extLst>
          </p:cNvPr>
          <p:cNvSpPr/>
          <p:nvPr/>
        </p:nvSpPr>
        <p:spPr>
          <a:xfrm>
            <a:off x="2077053" y="4170320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乗算記号 18">
            <a:extLst>
              <a:ext uri="{FF2B5EF4-FFF2-40B4-BE49-F238E27FC236}">
                <a16:creationId xmlns:a16="http://schemas.microsoft.com/office/drawing/2014/main" id="{E9A16D91-5E78-47B9-82F5-EAF875C8D20D}"/>
              </a:ext>
            </a:extLst>
          </p:cNvPr>
          <p:cNvSpPr/>
          <p:nvPr/>
        </p:nvSpPr>
        <p:spPr>
          <a:xfrm>
            <a:off x="4714228" y="4170320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乗算記号 19">
            <a:extLst>
              <a:ext uri="{FF2B5EF4-FFF2-40B4-BE49-F238E27FC236}">
                <a16:creationId xmlns:a16="http://schemas.microsoft.com/office/drawing/2014/main" id="{4928FD29-D5AC-4F8D-A574-7762D5FF57CD}"/>
              </a:ext>
            </a:extLst>
          </p:cNvPr>
          <p:cNvSpPr/>
          <p:nvPr/>
        </p:nvSpPr>
        <p:spPr>
          <a:xfrm>
            <a:off x="2949896" y="4672188"/>
            <a:ext cx="351902" cy="369332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DDDDC6CA-7C88-42E0-BF2D-2EB8C3AD92E0}"/>
              </a:ext>
            </a:extLst>
          </p:cNvPr>
          <p:cNvSpPr txBox="1"/>
          <p:nvPr/>
        </p:nvSpPr>
        <p:spPr>
          <a:xfrm>
            <a:off x="6185089" y="1937151"/>
            <a:ext cx="421782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Alist</a:t>
            </a:r>
            <a:r>
              <a:rPr kumimoji="1" lang="en-US" altLang="ja-JP" sz="2200" dirty="0"/>
              <a:t>=[2,3,4,6,8]</a:t>
            </a:r>
            <a:r>
              <a:rPr kumimoji="1" lang="ja-JP" altLang="en-US" sz="2200" dirty="0"/>
              <a:t>、</a:t>
            </a:r>
            <a:r>
              <a:rPr kumimoji="1" lang="en-US" altLang="ja-JP" sz="2200" dirty="0"/>
              <a:t>M=50</a:t>
            </a:r>
            <a:r>
              <a:rPr kumimoji="1" lang="ja-JP" altLang="en-US" sz="2200" dirty="0"/>
              <a:t>の場合</a:t>
            </a:r>
            <a:endParaRPr kumimoji="1" lang="en-US" altLang="ja-JP" sz="2200" dirty="0"/>
          </a:p>
          <a:p>
            <a:r>
              <a:rPr kumimoji="1" lang="en-US" altLang="ja-JP" sz="2200" dirty="0"/>
              <a:t>2,3</a:t>
            </a:r>
            <a:r>
              <a:rPr kumimoji="1" lang="ja-JP" altLang="en-US" sz="2200" dirty="0"/>
              <a:t>の倍数であれば、素ではない</a:t>
            </a:r>
            <a:endParaRPr kumimoji="1" lang="en-US" altLang="ja-JP" sz="2200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AC024323-C869-499B-8A80-2B5751DD32D5}"/>
              </a:ext>
            </a:extLst>
          </p:cNvPr>
          <p:cNvSpPr txBox="1"/>
          <p:nvPr/>
        </p:nvSpPr>
        <p:spPr>
          <a:xfrm>
            <a:off x="6185089" y="4673128"/>
            <a:ext cx="498085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200" dirty="0"/>
              <a:t>（３）塗りつぶされていないのが答え</a:t>
            </a:r>
            <a:endParaRPr kumimoji="1" lang="ja-JP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3564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7" grpId="0"/>
    </p:bldLst>
  </p:timing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メイリオ＋Segoe UI">
      <a:majorFont>
        <a:latin typeface="Segoe UI"/>
        <a:ea typeface="メイリオ"/>
        <a:cs typeface=""/>
      </a:majorFont>
      <a:minorFont>
        <a:latin typeface="Segoe UI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.potx" id="{19E5DC0F-C03A-456D-8D92-AEB98919A2BA}" vid="{25AF4829-6A04-471C-8D60-6757280DAF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67</TotalTime>
  <Words>531</Words>
  <Application>Microsoft Office PowerPoint</Application>
  <PresentationFormat>ワイド画面</PresentationFormat>
  <Paragraphs>98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Lato</vt:lpstr>
      <vt:lpstr>メイリオ</vt:lpstr>
      <vt:lpstr>Arial</vt:lpstr>
      <vt:lpstr>Segoe UI</vt:lpstr>
      <vt:lpstr>Office テーマ</vt:lpstr>
      <vt:lpstr>約数列挙</vt:lpstr>
      <vt:lpstr>約数列挙とは</vt:lpstr>
      <vt:lpstr>トリアーエズ</vt:lpstr>
      <vt:lpstr>やってること</vt:lpstr>
      <vt:lpstr>テンプレートに色々数字を入れてみる</vt:lpstr>
      <vt:lpstr>ABC180 C - Cream puff</vt:lpstr>
      <vt:lpstr>ABC112 D - Partition</vt:lpstr>
      <vt:lpstr>ABC215 D - Coprime 2</vt:lpstr>
      <vt:lpstr>エラトステネスの篩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約数列挙</dc:title>
  <dc:creator>長谷川　哲</dc:creator>
  <cp:lastModifiedBy>長谷川　哲</cp:lastModifiedBy>
  <cp:revision>29</cp:revision>
  <dcterms:created xsi:type="dcterms:W3CDTF">2021-09-01T06:40:58Z</dcterms:created>
  <dcterms:modified xsi:type="dcterms:W3CDTF">2021-09-01T07:48:22Z</dcterms:modified>
</cp:coreProperties>
</file>