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3" r:id="rId29"/>
    <p:sldId id="294" r:id="rId30"/>
    <p:sldId id="292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lvl1pPr>
      <a:defRPr sz="2300">
        <a:latin typeface="Verdana"/>
        <a:ea typeface="Verdana"/>
        <a:cs typeface="Verdana"/>
        <a:sym typeface="Verdana"/>
      </a:defRPr>
    </a:lvl1pPr>
    <a:lvl2pPr indent="457200">
      <a:defRPr sz="2300">
        <a:latin typeface="Verdana"/>
        <a:ea typeface="Verdana"/>
        <a:cs typeface="Verdana"/>
        <a:sym typeface="Verdana"/>
      </a:defRPr>
    </a:lvl2pPr>
    <a:lvl3pPr indent="914400">
      <a:defRPr sz="2300">
        <a:latin typeface="Verdana"/>
        <a:ea typeface="Verdana"/>
        <a:cs typeface="Verdana"/>
        <a:sym typeface="Verdana"/>
      </a:defRPr>
    </a:lvl3pPr>
    <a:lvl4pPr indent="1371600">
      <a:defRPr sz="2300">
        <a:latin typeface="Verdana"/>
        <a:ea typeface="Verdana"/>
        <a:cs typeface="Verdana"/>
        <a:sym typeface="Verdana"/>
      </a:defRPr>
    </a:lvl4pPr>
    <a:lvl5pPr indent="1828800">
      <a:defRPr sz="2300">
        <a:latin typeface="Verdana"/>
        <a:ea typeface="Verdana"/>
        <a:cs typeface="Verdana"/>
        <a:sym typeface="Verdana"/>
      </a:defRPr>
    </a:lvl5pPr>
    <a:lvl6pPr indent="2286000">
      <a:defRPr sz="2300">
        <a:latin typeface="Verdana"/>
        <a:ea typeface="Verdana"/>
        <a:cs typeface="Verdana"/>
        <a:sym typeface="Verdana"/>
      </a:defRPr>
    </a:lvl6pPr>
    <a:lvl7pPr indent="2743200">
      <a:defRPr sz="2300">
        <a:latin typeface="Verdana"/>
        <a:ea typeface="Verdana"/>
        <a:cs typeface="Verdana"/>
        <a:sym typeface="Verdana"/>
      </a:defRPr>
    </a:lvl7pPr>
    <a:lvl8pPr indent="3200400">
      <a:defRPr sz="2300">
        <a:latin typeface="Verdana"/>
        <a:ea typeface="Verdana"/>
        <a:cs typeface="Verdana"/>
        <a:sym typeface="Verdana"/>
      </a:defRPr>
    </a:lvl8pPr>
    <a:lvl9pPr indent="3657600">
      <a:defRPr sz="2300">
        <a:latin typeface="Verdana"/>
        <a:ea typeface="Verdana"/>
        <a:cs typeface="Verdana"/>
        <a:sym typeface="Verdan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2D8A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BE0E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251597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/>
              <a:t>Anybody has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5574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enodo.com" TargetMode="External"/><Relationship Id="rId2" Type="http://schemas.openxmlformats.org/officeDocument/2006/relationships/hyperlink" Target="http://www.denod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4212" y="2732783"/>
            <a:ext cx="7772401" cy="1438697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40404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Haga clic para modificar el estilo de título del patrón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939700" y="4171479"/>
            <a:ext cx="7264599" cy="268652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1000"/>
              </a:spcBef>
              <a:buClrTx/>
              <a:buSzTx/>
              <a:buFontTx/>
              <a:buNone/>
              <a:defRPr sz="22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808080"/>
                </a:solidFill>
              </a:rPr>
              <a:t>Haga clic para modificar el estilo de subtítulo del patrón</a:t>
            </a:r>
          </a:p>
        </p:txBody>
      </p:sp>
      <p:pic>
        <p:nvPicPr>
          <p:cNvPr id="8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946" y="776114"/>
            <a:ext cx="5347406" cy="1572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Haga clic para modificar el estilo de título del patrón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</a:rPr>
              <a:t>Haga clic para modificar el estilo de texto del patrón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defRPr>
                <a:latin typeface="Verdana"/>
                <a:ea typeface="Verdana"/>
                <a:cs typeface="Verdana"/>
                <a:sym typeface="Verdana"/>
              </a:defRPr>
            </a:lvl2pPr>
            <a:lvl3pPr>
              <a:defRPr>
                <a:latin typeface="Verdana"/>
                <a:ea typeface="Verdana"/>
                <a:cs typeface="Verdana"/>
                <a:sym typeface="Verdana"/>
              </a:defRPr>
            </a:lvl3pPr>
            <a:lvl4pPr>
              <a:defRPr>
                <a:latin typeface="Verdana"/>
                <a:ea typeface="Verdana"/>
                <a:cs typeface="Verdana"/>
                <a:sym typeface="Verdana"/>
              </a:defRPr>
            </a:lvl4pPr>
            <a:lvl5pPr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6638925" y="274638"/>
            <a:ext cx="20574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66725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>
              <a:defRPr>
                <a:latin typeface="Verdana"/>
                <a:ea typeface="Verdana"/>
                <a:cs typeface="Verdana"/>
                <a:sym typeface="Verdana"/>
              </a:defRPr>
            </a:lvl2pPr>
            <a:lvl3pPr>
              <a:defRPr>
                <a:latin typeface="Verdana"/>
                <a:ea typeface="Verdana"/>
                <a:cs typeface="Verdana"/>
                <a:sym typeface="Verdana"/>
              </a:defRPr>
            </a:lvl3pPr>
            <a:lvl4pPr>
              <a:defRPr>
                <a:latin typeface="Verdana"/>
                <a:ea typeface="Verdana"/>
                <a:cs typeface="Verdana"/>
                <a:sym typeface="Verdana"/>
              </a:defRPr>
            </a:lvl4pPr>
            <a:lvl5pPr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763687" y="1628799"/>
            <a:ext cx="5616626" cy="631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lnSpc>
                <a:spcPct val="150000"/>
              </a:lnSpc>
              <a:defRPr sz="1800"/>
            </a:pPr>
            <a:r>
              <a:rPr sz="1400">
                <a:latin typeface="Tahoma"/>
                <a:ea typeface="Tahoma"/>
                <a:cs typeface="Tahoma"/>
                <a:sym typeface="Tahoma"/>
                <a:hlinkClick r:id="rId2"/>
              </a:rPr>
              <a:t>www.denodo.com</a:t>
            </a:r>
            <a:r>
              <a:rPr sz="1400"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sz="1400">
                <a:latin typeface="Tahoma"/>
                <a:ea typeface="Tahoma"/>
                <a:cs typeface="Tahoma"/>
                <a:sym typeface="Tahoma"/>
                <a:hlinkClick r:id="rId3"/>
              </a:rPr>
              <a:t>info@denodo.com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1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3648" y="2276872"/>
            <a:ext cx="6624736" cy="3988226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hape 42"/>
          <p:cNvSpPr/>
          <p:nvPr/>
        </p:nvSpPr>
        <p:spPr>
          <a:xfrm>
            <a:off x="4571998" y="1772816"/>
            <a:ext cx="1" cy="216025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43" name="image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15816" y="404664"/>
            <a:ext cx="3976857" cy="1169664"/>
          </a:xfrm>
          <a:prstGeom prst="rect">
            <a:avLst/>
          </a:prstGeom>
          <a:ln w="12700">
            <a:miter lim="400000"/>
          </a:ln>
          <a:effectLst>
            <a:outerShdw blurRad="12700" dist="12700" dir="4800000" rotWithShape="0">
              <a:srgbClr val="FFFFFF"/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5576" y="5949279"/>
            <a:ext cx="72008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900" b="1">
                <a:solidFill>
                  <a:srgbClr val="404040"/>
                </a:solidFill>
              </a:rPr>
              <a:t>© Copyright Denodo Technologies </a:t>
            </a:r>
            <a:r>
              <a:rPr sz="900" b="1">
                <a:solidFill>
                  <a:srgbClr val="808080"/>
                </a:solidFill>
              </a:rPr>
              <a:t>All rights reserved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Unless otherwise specified, no part of this PDF file may be reproduced or utilized in any form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or by any means, electronic or mechanical, including photocopying and microfilm, without prior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900">
                <a:solidFill>
                  <a:srgbClr val="808080"/>
                </a:solidFill>
              </a:rPr>
              <a:t>the written authorization from Denodo Technologies.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2000" b="1" cap="all"/>
            </a:lvl1pPr>
          </a:lstStyle>
          <a:p>
            <a:pPr lvl="0">
              <a:defRPr sz="1800" b="0" cap="none"/>
            </a:pPr>
            <a:r>
              <a:rPr sz="2000" b="1" cap="all"/>
              <a:t>Haga clic para modificar el estilo de título del patrón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ClrTx/>
              <a:buSzTx/>
              <a:buFontTx/>
              <a:buNone/>
              <a:defRPr sz="20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Haga clic para modificar el estilo de texto del patrón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4038600" cy="5419725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790575" indent="-333375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234439" indent="-320039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1727200" indent="-355600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184400" indent="-355600">
              <a:spcBef>
                <a:spcPts val="1300"/>
              </a:spcBef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49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479617"/>
            <a:ext cx="4040188" cy="695258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404040"/>
                </a:solidFill>
              </a:rPr>
              <a:t>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68312" y="274638"/>
            <a:ext cx="8218488" cy="13255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Haga clic para modificar el estilo de título del patrón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702128" indent="-244928"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143000" indent="-228600"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645920" indent="-274320"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103120" indent="-274320"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075510" y="6093295"/>
            <a:ext cx="1672954" cy="492046"/>
          </a:xfrm>
          <a:prstGeom prst="rect">
            <a:avLst/>
          </a:prstGeom>
          <a:ln w="12700">
            <a:miter lim="400000"/>
          </a:ln>
          <a:effectLst>
            <a:outerShdw blurRad="12700" dist="12700" dir="4800000" rotWithShape="0">
              <a:srgbClr val="FFFFFF"/>
            </a:outerShdw>
          </a:effectLst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68312" y="274638"/>
            <a:ext cx="8218488" cy="116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/>
            </a:pPr>
            <a:r>
              <a:rPr sz="3000"/>
              <a:t>Haga clic para modificar el estilo de título del patrón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541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Haga clic para modificar el estilo de texto del patrón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Segundo nivel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Tercer nivel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Cuarto nivel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>
        <a:defRPr sz="3000">
          <a:latin typeface="Verdana"/>
          <a:ea typeface="Verdana"/>
          <a:cs typeface="Verdana"/>
          <a:sym typeface="Verdana"/>
        </a:defRPr>
      </a:lvl1pPr>
      <a:lvl2pPr>
        <a:defRPr sz="3000">
          <a:latin typeface="Verdana"/>
          <a:ea typeface="Verdana"/>
          <a:cs typeface="Verdana"/>
          <a:sym typeface="Verdana"/>
        </a:defRPr>
      </a:lvl2pPr>
      <a:lvl3pPr>
        <a:defRPr sz="3000">
          <a:latin typeface="Verdana"/>
          <a:ea typeface="Verdana"/>
          <a:cs typeface="Verdana"/>
          <a:sym typeface="Verdana"/>
        </a:defRPr>
      </a:lvl3pPr>
      <a:lvl4pPr>
        <a:defRPr sz="3000">
          <a:latin typeface="Verdana"/>
          <a:ea typeface="Verdana"/>
          <a:cs typeface="Verdana"/>
          <a:sym typeface="Verdana"/>
        </a:defRPr>
      </a:lvl4pPr>
      <a:lvl5pPr>
        <a:defRPr sz="3000">
          <a:latin typeface="Verdana"/>
          <a:ea typeface="Verdana"/>
          <a:cs typeface="Verdana"/>
          <a:sym typeface="Verdana"/>
        </a:defRPr>
      </a:lvl5pPr>
      <a:lvl6pPr indent="457200">
        <a:defRPr sz="3000">
          <a:latin typeface="Verdana"/>
          <a:ea typeface="Verdana"/>
          <a:cs typeface="Verdana"/>
          <a:sym typeface="Verdana"/>
        </a:defRPr>
      </a:lvl6pPr>
      <a:lvl7pPr indent="914400">
        <a:defRPr sz="3000">
          <a:latin typeface="Verdana"/>
          <a:ea typeface="Verdana"/>
          <a:cs typeface="Verdana"/>
          <a:sym typeface="Verdana"/>
        </a:defRPr>
      </a:lvl7pPr>
      <a:lvl8pPr indent="1371600">
        <a:defRPr sz="3000">
          <a:latin typeface="Verdana"/>
          <a:ea typeface="Verdana"/>
          <a:cs typeface="Verdana"/>
          <a:sym typeface="Verdana"/>
        </a:defRPr>
      </a:lvl8pPr>
      <a:lvl9pPr indent="1828800">
        <a:defRPr sz="3000">
          <a:latin typeface="Verdana"/>
          <a:ea typeface="Verdana"/>
          <a:cs typeface="Verdana"/>
          <a:sym typeface="Verdana"/>
        </a:defRPr>
      </a:lvl9pPr>
    </p:titleStyle>
    <p:bodyStyle>
      <a:lvl1pPr marL="342900" indent="-342900">
        <a:spcBef>
          <a:spcPts val="1100"/>
        </a:spcBef>
        <a:buClr>
          <a:srgbClr val="EF4135"/>
        </a:buClr>
        <a:buSzPct val="100000"/>
        <a:buFont typeface="Arial"/>
        <a:buChar char="■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1pPr>
      <a:lvl2pPr marL="800100" indent="-342900">
        <a:spcBef>
          <a:spcPts val="1100"/>
        </a:spcBef>
        <a:buClr>
          <a:srgbClr val="EF4135"/>
        </a:buClr>
        <a:buSzPct val="100000"/>
        <a:buFont typeface="Arial"/>
        <a:buChar char="•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2pPr>
      <a:lvl3pPr marL="1219200" indent="-304800">
        <a:spcBef>
          <a:spcPts val="1100"/>
        </a:spcBef>
        <a:buClr>
          <a:srgbClr val="EF4135"/>
        </a:buClr>
        <a:buSzPct val="100000"/>
        <a:buFont typeface="Arial"/>
        <a:buChar char="■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3pPr>
      <a:lvl4pPr marL="1714500" indent="-342900">
        <a:spcBef>
          <a:spcPts val="1100"/>
        </a:spcBef>
        <a:buClr>
          <a:srgbClr val="EF4135"/>
        </a:buClr>
        <a:buSzPct val="100000"/>
        <a:buFont typeface="Arial"/>
        <a:buChar char="•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4pPr>
      <a:lvl5pPr marL="21717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5pPr>
      <a:lvl6pPr marL="26289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6pPr>
      <a:lvl7pPr marL="30861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7pPr>
      <a:lvl8pPr marL="35433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8pPr>
      <a:lvl9pPr marL="4000500" indent="-342900">
        <a:spcBef>
          <a:spcPts val="1100"/>
        </a:spcBef>
        <a:buClr>
          <a:srgbClr val="EF4135"/>
        </a:buClr>
        <a:buSzPct val="100000"/>
        <a:buFont typeface="Arial"/>
        <a:buChar char="»"/>
        <a:defRPr sz="2400">
          <a:solidFill>
            <a:srgbClr val="404040"/>
          </a:solidFill>
          <a:latin typeface="Tahoma"/>
          <a:ea typeface="Tahoma"/>
          <a:cs typeface="Tahoma"/>
          <a:sym typeface="Tahoma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fernandez@denodo.co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data.org/documentation/odata-version-2-0/uri-conventions/" TargetMode="External"/><Relationship Id="rId2" Type="http://schemas.openxmlformats.org/officeDocument/2006/relationships/hyperlink" Target="http://www.odata.org/documentation/odata-version-2-0/overview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11559" y="3212975"/>
            <a:ext cx="7920882" cy="1150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>
                <a:solidFill>
                  <a:srgbClr val="404040"/>
                </a:solidFill>
              </a:rPr>
              <a:t>CUSTOMER BETA PROGRAM</a:t>
            </a:r>
            <a:br>
              <a:rPr sz="2800" b="1">
                <a:solidFill>
                  <a:srgbClr val="404040"/>
                </a:solidFill>
              </a:rPr>
            </a:br>
            <a:r>
              <a:rPr sz="2800" b="1">
                <a:solidFill>
                  <a:srgbClr val="404040"/>
                </a:solidFill>
              </a:rPr>
              <a:t>Denodo OData Service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899592" y="4725144"/>
            <a:ext cx="7264597" cy="1201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dirty="0" smtClean="0">
                <a:solidFill>
                  <a:srgbClr val="808080"/>
                </a:solidFill>
              </a:rPr>
              <a:t>30 </a:t>
            </a:r>
            <a:r>
              <a:rPr sz="2200" dirty="0" smtClean="0">
                <a:solidFill>
                  <a:srgbClr val="808080"/>
                </a:solidFill>
              </a:rPr>
              <a:t>July 2015</a:t>
            </a:r>
            <a:endParaRPr lang="en-US" sz="2200" dirty="0" smtClean="0">
              <a:solidFill>
                <a:srgbClr val="80808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00" b="1" dirty="0" smtClean="0">
                <a:solidFill>
                  <a:srgbClr val="808080"/>
                </a:solidFill>
              </a:rPr>
              <a:t>CONFIDENTIAL</a:t>
            </a:r>
            <a:endParaRPr sz="2200" b="1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Authentication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RESTfulWS-like URLs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http[s]://{server}:{port}/denodo-odata.svc/{database}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https://localhost:8080/denodo-odata.svc/movies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RESTfulWS-like authentication</a:t>
            </a:r>
          </a:p>
        </p:txBody>
      </p:sp>
      <p:pic>
        <p:nvPicPr>
          <p:cNvPr id="83" name="odata-28 Jul 2015 08-10-4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740" y="3194521"/>
            <a:ext cx="6102780" cy="2970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Metadata: Service Document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OData Service root for each database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Lists the top-level feeds – i.e. the available views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724" y="2617229"/>
            <a:ext cx="8229601" cy="3061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Metadata: Entity Data Model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/$metadata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Describes the entire database using CSDL (XML)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5 kinds of artifact: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Entity Types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Entity Sets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 Sets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Imported Functions</a:t>
            </a:r>
          </a:p>
        </p:txBody>
      </p:sp>
      <p:pic>
        <p:nvPicPr>
          <p:cNvPr id="91" name="odata-28 Jul 2015 08-24-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017" y="1926535"/>
            <a:ext cx="7615724" cy="1442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Mapping OData with VDP</a:t>
            </a:r>
          </a:p>
        </p:txBody>
      </p:sp>
      <p:graphicFrame>
        <p:nvGraphicFramePr>
          <p:cNvPr id="94" name="Table 94"/>
          <p:cNvGraphicFramePr/>
          <p:nvPr/>
        </p:nvGraphicFramePr>
        <p:xfrm>
          <a:off x="716280" y="1529080"/>
          <a:ext cx="7366000" cy="37998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683000"/>
                <a:gridCol w="3683000"/>
              </a:tblGrid>
              <a:tr h="474980"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Verdana"/>
                        </a:rPr>
                        <a:t>Denodo ODATA Service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ym typeface="Verdana"/>
                        </a:rPr>
                        <a:t>VDP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Entity Type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View Definition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Entity Type &gt; Property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View Column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Entity Type &gt; Navigation Property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300" i="1">
                          <a:sym typeface="Verdana"/>
                        </a:rPr>
                        <a:t>      Association Role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 Definition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Entity Set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View Data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Association Set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(Associated data)</a:t>
                      </a:r>
                    </a:p>
                  </a:txBody>
                  <a:tcPr marL="63500" marR="63500" marT="63500" marB="63500" anchor="ctr" horzOverflow="overflow"/>
                </a:tc>
              </a:tr>
              <a:tr h="47498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Imported Functions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600">
                          <a:sym typeface="Verdana"/>
                        </a:rPr>
                        <a:t>-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One view, one collection (entity set)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Each view in the VDP database –&gt; collection</a:t>
            </a: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http://localhost:8080/denodo-odata.svc/movies/city</a:t>
            </a:r>
          </a:p>
          <a:p>
            <a:pPr marL="0" lvl="0" indent="0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9365" y="1991357"/>
            <a:ext cx="5965534" cy="1541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data-28 Jul 2015 08-32-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986" y="4477906"/>
            <a:ext cx="6995078" cy="1672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ATOMPub vs JSON: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$format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Data can be returned in AtomPub (XML) or JSON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Except the EDM (</a:t>
            </a:r>
            <a:r>
              <a:rPr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/$metadata</a:t>
            </a:r>
            <a:r>
              <a:rPr sz="2400">
                <a:solidFill>
                  <a:srgbClr val="404040"/>
                </a:solidFill>
              </a:rPr>
              <a:t>) – CSDL is XML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Request parameter: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7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http://server/denodo-odata.svc/movies/city?$format=json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HTTP Header:</a:t>
            </a:r>
          </a:p>
          <a:p>
            <a:pPr marL="0" lvl="1" indent="22860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Accept: application/json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$format=atom</a:t>
            </a:r>
            <a:r>
              <a:rPr sz="3000"/>
              <a:t> (default)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64" y="1573616"/>
            <a:ext cx="9062672" cy="4113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$format=json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642" y="1155455"/>
            <a:ext cx="6938253" cy="4831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Querying by primary key: (id)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 specific ID can be specified between params: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/denodo-odata.svc/movies/city(32)</a:t>
            </a:r>
          </a:p>
        </p:txBody>
      </p:sp>
      <p:pic>
        <p:nvPicPr>
          <p:cNvPr id="112" name="odata-28 Jul 2015 08-44-3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3639" y="2559764"/>
            <a:ext cx="6327505" cy="3685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Associations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Associations are defined as logical entities in VDP</a:t>
            </a:r>
          </a:p>
        </p:txBody>
      </p:sp>
      <p:pic>
        <p:nvPicPr>
          <p:cNvPr id="11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15" y="4775200"/>
            <a:ext cx="4067342" cy="1589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20277" y="2228139"/>
            <a:ext cx="5004523" cy="2689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sz="2000" b="1" cap="all"/>
              <a:t>The BETA Program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Navigating associations: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/navprop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Equivalent to RESTfulWS navigations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Equivalent to </a:t>
            </a:r>
            <a:r>
              <a:rPr sz="2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SELECT_NAVIGATIONAL</a:t>
            </a:r>
            <a:r>
              <a:rPr sz="2400">
                <a:solidFill>
                  <a:srgbClr val="404040"/>
                </a:solidFill>
              </a:rPr>
              <a:t> queries in VQL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/denodo-odata.svc/movies/country(22)/cities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52" y="2828795"/>
            <a:ext cx="5918084" cy="3756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$filter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Request parameter, WHERE clause in SELECT statement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/denodo-odata.svc/movies/city?$filter=startswith(city,'Bu') eq true</a:t>
            </a:r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512" y="2229812"/>
            <a:ext cx="6540329" cy="4052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 operators: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ne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sz="3000"/>
              <a:t>,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sz="3000"/>
              <a:t>…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Currently implemented</a:t>
            </a:r>
          </a:p>
        </p:txBody>
      </p:sp>
      <p:graphicFrame>
        <p:nvGraphicFramePr>
          <p:cNvPr id="129" name="Table 129"/>
          <p:cNvGraphicFramePr/>
          <p:nvPr/>
        </p:nvGraphicFramePr>
        <p:xfrm>
          <a:off x="1894840" y="2463799"/>
          <a:ext cx="5364360" cy="247832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88120"/>
                <a:gridCol w="1788120"/>
                <a:gridCol w="1788120"/>
              </a:tblGrid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eq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gt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lt</a:t>
                      </a:r>
                    </a:p>
                  </a:txBody>
                  <a:tcPr marL="63500" marR="63500" marT="63500" marB="63500" anchor="ctr" horzOverflow="overflow"/>
                </a:tc>
              </a:tr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ge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le</a:t>
                      </a:r>
                    </a:p>
                  </a:txBody>
                  <a:tcPr marL="63500" marR="63500" marT="63500" marB="63500" anchor="ctr" horzOverflow="overflow"/>
                </a:tc>
              </a:tr>
              <a:tr h="82610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and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or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not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Selection functions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Currently implemented</a:t>
            </a:r>
          </a:p>
        </p:txBody>
      </p:sp>
      <p:graphicFrame>
        <p:nvGraphicFramePr>
          <p:cNvPr id="133" name="Table 133"/>
          <p:cNvGraphicFramePr/>
          <p:nvPr/>
        </p:nvGraphicFramePr>
        <p:xfrm>
          <a:off x="1889819" y="2504440"/>
          <a:ext cx="5364360" cy="805061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88120"/>
                <a:gridCol w="1788120"/>
                <a:gridCol w="1788120"/>
              </a:tblGrid>
              <a:tr h="805061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startswith()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substringof()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>
                          <a:sym typeface="Verdana"/>
                        </a:rPr>
                        <a:t>indexof()</a:t>
                      </a:r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Projection: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$select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Selection of specific fields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/denodo-odata.svc/movies/customer?$select=first_name,last_name,email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709" y="2355485"/>
            <a:ext cx="6768611" cy="3871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Ordering: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$orderby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Order by specific properties...</a:t>
            </a:r>
          </a:p>
          <a:p>
            <a:pPr marL="0" lvl="0" indent="0" algn="ctr">
              <a:buClrTx/>
              <a:buSzTx/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/denodo-odata.svc/movies/country?$orderby=country desc</a:t>
            </a:r>
          </a:p>
        </p:txBody>
      </p:sp>
      <p:pic>
        <p:nvPicPr>
          <p:cNvPr id="14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52" y="2278254"/>
            <a:ext cx="6859688" cy="3973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3000" dirty="0"/>
              <a:t>Pagination: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$top</a:t>
            </a:r>
            <a:r>
              <a:rPr sz="3000" dirty="0"/>
              <a:t>,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$skip</a:t>
            </a:r>
            <a:r>
              <a:rPr sz="3000" dirty="0"/>
              <a:t>,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3000" dirty="0" err="1">
                <a:latin typeface="Courier New"/>
                <a:ea typeface="Courier New"/>
                <a:cs typeface="Courier New"/>
                <a:sym typeface="Courier New"/>
              </a:rPr>
              <a:t>skiptoken</a:t>
            </a: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Request-defined pagination:</a:t>
            </a:r>
          </a:p>
          <a:p>
            <a:pPr marL="0" lv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denodo-odata.svc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/movies/customer?$skip=5&amp;$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top=3</a:t>
            </a:r>
          </a:p>
          <a:p>
            <a:endParaRPr lang="en-US" dirty="0" smtClean="0"/>
          </a:p>
          <a:p>
            <a:r>
              <a:rPr lang="en-US" dirty="0" smtClean="0"/>
              <a:t>Server response includes $</a:t>
            </a:r>
            <a:r>
              <a:rPr lang="en-US" dirty="0" err="1" smtClean="0"/>
              <a:t>skiptoken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Max page size: 1000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7" y="3804249"/>
            <a:ext cx="7934544" cy="682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 dirty="0"/>
              <a:t>Pagination: </a:t>
            </a:r>
            <a:r>
              <a:rPr sz="3000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sz="3000" dirty="0" err="1">
                <a:latin typeface="Courier New"/>
                <a:ea typeface="Courier New"/>
                <a:cs typeface="Courier New"/>
                <a:sym typeface="Courier New"/>
              </a:rPr>
              <a:t>inlinecount</a:t>
            </a:r>
            <a:endParaRPr sz="3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Returns total results</a:t>
            </a:r>
          </a:p>
          <a:p>
            <a:pPr marL="0" indent="0" algn="ctr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denodo-odata.svc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/movies/customer?$skip=5&amp;$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top=3&amp;$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inlinecount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allpages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dirty="0" smtClean="0"/>
          </a:p>
          <a:p>
            <a:pPr lvl="0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1" y="2925342"/>
            <a:ext cx="6743507" cy="12153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types: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are correctly handled by the OData 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6" y="2700068"/>
            <a:ext cx="8549860" cy="20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673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types: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OData 2.0 does not support arrays, default to String rep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2558812"/>
            <a:ext cx="8315866" cy="17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05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Project Status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Unpublished (first BETA)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Developed by </a:t>
            </a:r>
            <a:r>
              <a:rPr sz="2400" b="1">
                <a:solidFill>
                  <a:srgbClr val="404040"/>
                </a:solidFill>
              </a:rPr>
              <a:t>DenodoLabs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To be distributed through a specific channel during BETA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Future </a:t>
            </a:r>
            <a:r>
              <a:rPr sz="2400" b="1">
                <a:solidFill>
                  <a:srgbClr val="404040"/>
                </a:solidFill>
              </a:rPr>
              <a:t>DenodoConnect Enterprise</a:t>
            </a:r>
            <a:r>
              <a:rPr sz="2400">
                <a:solidFill>
                  <a:srgbClr val="404040"/>
                </a:solidFill>
              </a:rPr>
              <a:t> component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Distributed from the Support Site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000" dirty="0" smtClean="0"/>
              <a:t>Main </a:t>
            </a:r>
            <a:r>
              <a:rPr sz="3000" dirty="0" smtClean="0"/>
              <a:t>Limitations</a:t>
            </a:r>
            <a:endParaRPr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Read-only</a:t>
            </a:r>
          </a:p>
          <a:p>
            <a:r>
              <a:rPr lang="en-US" dirty="0" smtClean="0"/>
              <a:t>Limited sets of operators and functions</a:t>
            </a:r>
          </a:p>
          <a:p>
            <a:r>
              <a:rPr lang="en-US" dirty="0" smtClean="0"/>
              <a:t>No support for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$expand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Complex types:</a:t>
            </a:r>
          </a:p>
          <a:p>
            <a:pPr lvl="1"/>
            <a:r>
              <a:rPr lang="en-US" b="1" dirty="0" smtClean="0"/>
              <a:t>No array types </a:t>
            </a:r>
            <a:r>
              <a:rPr lang="en-US" dirty="0" smtClean="0"/>
              <a:t>in OData 2.0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Navigation of associations with complex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60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 b="0" cap="none"/>
            </a:pPr>
            <a:r>
              <a:rPr sz="2000" b="1" cap="all"/>
              <a:t>The ToolKit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Denodo OData Service ToolKit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Contents</a:t>
            </a:r>
          </a:p>
          <a:p>
            <a:pPr marL="742950" lvl="1" indent="-285750">
              <a:spcBef>
                <a:spcPts val="900"/>
              </a:spcBef>
              <a:buFont typeface="Verdana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Denodo OData Service distribution (beta):</a:t>
            </a:r>
          </a:p>
          <a:p>
            <a:pPr marL="1143000" lvl="2" indent="-2286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Denodo OData Service software (beta)</a:t>
            </a:r>
          </a:p>
          <a:p>
            <a:pPr marL="1143000" lvl="2" indent="-228600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Denodo OData Service user manual</a:t>
            </a:r>
            <a:endParaRPr sz="2000">
              <a:solidFill>
                <a:srgbClr val="595959"/>
              </a:solidFill>
            </a:endParaRPr>
          </a:p>
          <a:p>
            <a:pPr marL="742950" lvl="1" indent="-285750">
              <a:spcBef>
                <a:spcPts val="900"/>
              </a:spcBef>
              <a:buFont typeface="Verdana"/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95959"/>
                </a:solidFill>
              </a:rPr>
              <a:t>This slide deck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Available after this meeting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3059832" y="2852935"/>
            <a:ext cx="2808314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/>
          </a:lstStyle>
          <a:p>
            <a:pPr lvl="0">
              <a:defRPr sz="1800"/>
            </a:pPr>
            <a:r>
              <a:rPr sz="3000"/>
              <a:t>Q&amp;A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xfrm>
            <a:off x="3059832" y="2852935"/>
            <a:ext cx="2808314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/>
          </a:lstStyle>
          <a:p>
            <a:pPr lvl="0">
              <a:defRPr sz="1800"/>
            </a:pPr>
            <a:r>
              <a:rPr sz="3000"/>
              <a:t>Thank you!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6" cy="1066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3000"/>
              <a:t>BETA Program: Timeline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66725" y="1438275"/>
            <a:ext cx="8229600" cy="465502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GA intended publishing date: </a:t>
            </a:r>
            <a:r>
              <a:rPr sz="2400" b="1" dirty="0">
                <a:solidFill>
                  <a:srgbClr val="404040"/>
                </a:solidFill>
              </a:rPr>
              <a:t>27 August 2015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Feedback channel: email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Not the Support Site (unpublished software!)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404040"/>
                </a:solidFill>
              </a:rPr>
              <a:t>Daniel Fernández </a:t>
            </a:r>
            <a:r>
              <a:rPr sz="2400" b="1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dfernandez@denodo.com</a:t>
            </a:r>
            <a:endParaRPr sz="2400" b="1" u="sng" dirty="0">
              <a:solidFill>
                <a:srgbClr val="606060"/>
              </a:solidFill>
              <a:uFill>
                <a:solidFill>
                  <a:srgbClr val="606060"/>
                </a:solidFill>
              </a:uFill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 cap="none"/>
            </a:pPr>
            <a:r>
              <a:rPr sz="2000" b="1" cap="all" dirty="0"/>
              <a:t>The </a:t>
            </a:r>
            <a:r>
              <a:rPr lang="en-US" sz="2000" b="1" cap="all" dirty="0" err="1" smtClean="0"/>
              <a:t>Denodo</a:t>
            </a:r>
            <a:r>
              <a:rPr lang="en-US" sz="2000" b="1" cap="all" dirty="0" smtClean="0"/>
              <a:t> </a:t>
            </a:r>
            <a:r>
              <a:rPr sz="2000" b="1" cap="all" dirty="0" smtClean="0"/>
              <a:t>OData </a:t>
            </a:r>
            <a:r>
              <a:rPr sz="2000" b="1" cap="all" dirty="0"/>
              <a:t>Service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Artifact Overview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A </a:t>
            </a:r>
            <a:r>
              <a:rPr sz="2400" b="1" dirty="0">
                <a:solidFill>
                  <a:srgbClr val="404040"/>
                </a:solidFill>
              </a:rPr>
              <a:t>Java </a:t>
            </a:r>
            <a:r>
              <a:rPr lang="en-US" sz="2400" b="1" dirty="0" smtClean="0">
                <a:solidFill>
                  <a:srgbClr val="404040"/>
                </a:solidFill>
              </a:rPr>
              <a:t>W</a:t>
            </a:r>
            <a:r>
              <a:rPr sz="2400" b="1" dirty="0" smtClean="0">
                <a:solidFill>
                  <a:srgbClr val="404040"/>
                </a:solidFill>
              </a:rPr>
              <a:t>eb </a:t>
            </a:r>
            <a:r>
              <a:rPr lang="en-US" sz="2400" b="1" dirty="0" smtClean="0">
                <a:solidFill>
                  <a:srgbClr val="404040"/>
                </a:solidFill>
              </a:rPr>
              <a:t>A</a:t>
            </a:r>
            <a:r>
              <a:rPr sz="2400" b="1" dirty="0" smtClean="0">
                <a:solidFill>
                  <a:srgbClr val="404040"/>
                </a:solidFill>
              </a:rPr>
              <a:t>pplication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dirty="0">
                <a:solidFill>
                  <a:srgbClr val="404040"/>
                </a:solidFill>
              </a:rPr>
              <a:t>(.war)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Deployed on e.g. an Apache Tomcat server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404040"/>
                </a:solidFill>
              </a:rPr>
              <a:t>A</a:t>
            </a:r>
            <a:r>
              <a:rPr lang="en-US" sz="2400" dirty="0" smtClean="0">
                <a:solidFill>
                  <a:srgbClr val="404040"/>
                </a:solidFill>
              </a:rPr>
              <a:t>dditional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b="1" dirty="0">
                <a:solidFill>
                  <a:srgbClr val="404040"/>
                </a:solidFill>
              </a:rPr>
              <a:t>northbound</a:t>
            </a:r>
            <a:r>
              <a:rPr sz="2400" dirty="0">
                <a:solidFill>
                  <a:srgbClr val="404040"/>
                </a:solidFill>
              </a:rPr>
              <a:t> interface for </a:t>
            </a:r>
            <a:r>
              <a:rPr sz="2400" dirty="0" err="1" smtClean="0">
                <a:solidFill>
                  <a:srgbClr val="404040"/>
                </a:solidFill>
              </a:rPr>
              <a:t>Denodo</a:t>
            </a:r>
            <a:r>
              <a:rPr sz="2400" dirty="0" smtClean="0">
                <a:solidFill>
                  <a:srgbClr val="404040"/>
                </a:solidFill>
              </a:rPr>
              <a:t> </a:t>
            </a:r>
            <a:r>
              <a:rPr sz="2400" dirty="0">
                <a:solidFill>
                  <a:srgbClr val="404040"/>
                </a:solidFill>
              </a:rPr>
              <a:t>Platform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Multi-database </a:t>
            </a:r>
            <a:r>
              <a:rPr sz="2300" dirty="0">
                <a:solidFill>
                  <a:srgbClr val="404040"/>
                </a:solidFill>
              </a:rPr>
              <a:t>–</a:t>
            </a:r>
            <a:r>
              <a:rPr sz="2400" dirty="0">
                <a:solidFill>
                  <a:srgbClr val="404040"/>
                </a:solidFill>
              </a:rPr>
              <a:t> serves an entire </a:t>
            </a:r>
            <a:r>
              <a:rPr sz="2400" dirty="0" err="1">
                <a:solidFill>
                  <a:srgbClr val="404040"/>
                </a:solidFill>
              </a:rPr>
              <a:t>Denodo</a:t>
            </a:r>
            <a:r>
              <a:rPr sz="2400" dirty="0">
                <a:solidFill>
                  <a:srgbClr val="404040"/>
                </a:solidFill>
              </a:rPr>
              <a:t> installation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Southbound: connects to VDP via JDBC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000"/>
              <a:t>OData support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Supports </a:t>
            </a:r>
            <a:r>
              <a:rPr sz="2400" b="1" dirty="0">
                <a:solidFill>
                  <a:srgbClr val="404040"/>
                </a:solidFill>
              </a:rPr>
              <a:t>OData 2.0 (partially</a:t>
            </a:r>
            <a:r>
              <a:rPr sz="2400" b="1" dirty="0" smtClean="0">
                <a:solidFill>
                  <a:srgbClr val="404040"/>
                </a:solidFill>
              </a:rPr>
              <a:t>)</a:t>
            </a:r>
            <a:endParaRPr lang="en-US" sz="2400" b="1" dirty="0" smtClean="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00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hlinkClick r:id="rId2"/>
              </a:rPr>
              <a:t>http://www.odata.org/documentation/odata-version-2-0/overview/</a:t>
            </a:r>
            <a:endParaRPr lang="en-US" sz="1600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600" u="sng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hlinkClick r:id="rId3"/>
              </a:rPr>
              <a:t>http://www.odata.org/documentation/odata-version-2-0/uri-conventions/</a:t>
            </a:r>
            <a:endParaRPr sz="1600" b="1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404040"/>
                </a:solidFill>
              </a:rPr>
              <a:t>OData 4.0 </a:t>
            </a:r>
            <a:r>
              <a:rPr sz="2400" dirty="0">
                <a:solidFill>
                  <a:srgbClr val="404040"/>
                </a:solidFill>
              </a:rPr>
              <a:t>is an OASIS </a:t>
            </a:r>
            <a:r>
              <a:rPr sz="2400" dirty="0" smtClean="0">
                <a:solidFill>
                  <a:srgbClr val="404040"/>
                </a:solidFill>
              </a:rPr>
              <a:t>standard</a:t>
            </a:r>
            <a:r>
              <a:rPr lang="en-US" sz="2400" dirty="0" smtClean="0">
                <a:solidFill>
                  <a:srgbClr val="404040"/>
                </a:solidFill>
              </a:rPr>
              <a:t> since 2014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Why 2.0?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OData 4 clients can talk to OData 2 servers</a:t>
            </a: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404040"/>
                </a:solidFill>
              </a:rPr>
              <a:t>SalesForce</a:t>
            </a:r>
            <a:r>
              <a:rPr sz="2400" dirty="0">
                <a:solidFill>
                  <a:srgbClr val="404040"/>
                </a:solidFill>
              </a:rPr>
              <a:t> </a:t>
            </a:r>
            <a:r>
              <a:rPr sz="2400" dirty="0" err="1">
                <a:solidFill>
                  <a:srgbClr val="404040"/>
                </a:solidFill>
              </a:rPr>
              <a:t>LightningConnect</a:t>
            </a:r>
            <a:endParaRPr sz="2400" dirty="0">
              <a:solidFill>
                <a:srgbClr val="404040"/>
              </a:solidFill>
            </a:endParaRPr>
          </a:p>
          <a:p>
            <a:pPr lvl="1">
              <a:buChar char="■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Technical constraint: unstable dependencies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/>
              <a:t>ODataServ vs RESTfulWS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Similar in concept to the </a:t>
            </a:r>
            <a:r>
              <a:rPr sz="2400" dirty="0" err="1" smtClean="0">
                <a:solidFill>
                  <a:srgbClr val="404040"/>
                </a:solidFill>
              </a:rPr>
              <a:t>RESTfulWS</a:t>
            </a:r>
            <a:endParaRPr lang="en-US" sz="2400" dirty="0" smtClean="0">
              <a:solidFill>
                <a:srgbClr val="404040"/>
              </a:solidFill>
            </a:endParaRPr>
          </a:p>
          <a:p>
            <a:pPr marL="0" lv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http://localhost:9090/denodo-restfulws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Authentication, URLs</a:t>
            </a:r>
            <a:r>
              <a:rPr sz="2400" dirty="0" smtClean="0">
                <a:solidFill>
                  <a:srgbClr val="404040"/>
                </a:solidFill>
              </a:rPr>
              <a:t>…</a:t>
            </a:r>
            <a:endParaRPr sz="2400" dirty="0">
              <a:solidFill>
                <a:srgbClr val="40404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404040"/>
                </a:solidFill>
              </a:rPr>
              <a:t>But no HTML interface!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50" y="3407768"/>
            <a:ext cx="4763668" cy="29311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000" dirty="0"/>
              <a:t>Recommended Tools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rgbClr val="404040"/>
                </a:solidFill>
              </a:rPr>
              <a:t>API </a:t>
            </a:r>
            <a:r>
              <a:rPr sz="2400" dirty="0">
                <a:solidFill>
                  <a:srgbClr val="404040"/>
                </a:solidFill>
              </a:rPr>
              <a:t>Tools: Postman, </a:t>
            </a:r>
            <a:r>
              <a:rPr sz="2400" dirty="0" err="1">
                <a:solidFill>
                  <a:srgbClr val="404040"/>
                </a:solidFill>
              </a:rPr>
              <a:t>HTTPRequester</a:t>
            </a:r>
            <a:r>
              <a:rPr sz="2400" dirty="0">
                <a:solidFill>
                  <a:srgbClr val="404040"/>
                </a:solidFill>
              </a:rPr>
              <a:t>…</a:t>
            </a:r>
          </a:p>
        </p:txBody>
      </p:sp>
      <p:pic>
        <p:nvPicPr>
          <p:cNvPr id="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6928" y="1989658"/>
            <a:ext cx="6297346" cy="40746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637</Words>
  <Application>Microsoft Office PowerPoint</Application>
  <PresentationFormat>On-screen Show (4:3)</PresentationFormat>
  <Paragraphs>171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Helvetica</vt:lpstr>
      <vt:lpstr>Helvetica Neue</vt:lpstr>
      <vt:lpstr>Tahoma</vt:lpstr>
      <vt:lpstr>Verdana</vt:lpstr>
      <vt:lpstr>Wingdings</vt:lpstr>
      <vt:lpstr>Default</vt:lpstr>
      <vt:lpstr>CUSTOMER BETA PROGRAM Denodo OData Service</vt:lpstr>
      <vt:lpstr>The BETA Program</vt:lpstr>
      <vt:lpstr>Project Status</vt:lpstr>
      <vt:lpstr>BETA Program: Timeline</vt:lpstr>
      <vt:lpstr>The Denodo OData Service</vt:lpstr>
      <vt:lpstr>Artifact Overview</vt:lpstr>
      <vt:lpstr>OData support</vt:lpstr>
      <vt:lpstr>ODataServ vs RESTfulWS</vt:lpstr>
      <vt:lpstr>Recommended Tools</vt:lpstr>
      <vt:lpstr>Authentication</vt:lpstr>
      <vt:lpstr>Metadata: Service Document /</vt:lpstr>
      <vt:lpstr>Metadata: Entity Data Model /$metadata</vt:lpstr>
      <vt:lpstr>Mapping OData with VDP</vt:lpstr>
      <vt:lpstr>One view, one collection (entity set)</vt:lpstr>
      <vt:lpstr>ATOMPub vs JSON: $format</vt:lpstr>
      <vt:lpstr>$format=atom (default)</vt:lpstr>
      <vt:lpstr>$format=json</vt:lpstr>
      <vt:lpstr>Querying by primary key: (id)</vt:lpstr>
      <vt:lpstr>Associations</vt:lpstr>
      <vt:lpstr>Navigating associations: /navprop</vt:lpstr>
      <vt:lpstr>Selection: $filter</vt:lpstr>
      <vt:lpstr>Selection operators: eq, ne, gt, ge…</vt:lpstr>
      <vt:lpstr>Selection functions</vt:lpstr>
      <vt:lpstr>Projection: $select</vt:lpstr>
      <vt:lpstr>Ordering: $orderby</vt:lpstr>
      <vt:lpstr>Pagination: $top, $skip, $skiptoken</vt:lpstr>
      <vt:lpstr>Pagination: $inlinecount</vt:lpstr>
      <vt:lpstr>Complex types: structs</vt:lpstr>
      <vt:lpstr>Complex types: arrays</vt:lpstr>
      <vt:lpstr>Main Limitations</vt:lpstr>
      <vt:lpstr>The ToolKit</vt:lpstr>
      <vt:lpstr>Denodo OData Service ToolKit</vt:lpstr>
      <vt:lpstr>Q&amp;A</vt:lpstr>
      <vt:lpstr>Thank you!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BETA PROGRAM Denodo OData Service</dc:title>
  <cp:lastModifiedBy>Daniel Fernández Garrido</cp:lastModifiedBy>
  <cp:revision>8</cp:revision>
  <dcterms:modified xsi:type="dcterms:W3CDTF">2015-07-29T14:36:50Z</dcterms:modified>
</cp:coreProperties>
</file>