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93" r:id="rId29"/>
    <p:sldId id="294" r:id="rId30"/>
    <p:sldId id="292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lvl1pPr>
      <a:defRPr sz="2300">
        <a:latin typeface="Verdana"/>
        <a:ea typeface="Verdana"/>
        <a:cs typeface="Verdana"/>
        <a:sym typeface="Verdana"/>
      </a:defRPr>
    </a:lvl1pPr>
    <a:lvl2pPr indent="457200">
      <a:defRPr sz="2300">
        <a:latin typeface="Verdana"/>
        <a:ea typeface="Verdana"/>
        <a:cs typeface="Verdana"/>
        <a:sym typeface="Verdana"/>
      </a:defRPr>
    </a:lvl2pPr>
    <a:lvl3pPr indent="914400">
      <a:defRPr sz="2300">
        <a:latin typeface="Verdana"/>
        <a:ea typeface="Verdana"/>
        <a:cs typeface="Verdana"/>
        <a:sym typeface="Verdana"/>
      </a:defRPr>
    </a:lvl3pPr>
    <a:lvl4pPr indent="1371600">
      <a:defRPr sz="2300">
        <a:latin typeface="Verdana"/>
        <a:ea typeface="Verdana"/>
        <a:cs typeface="Verdana"/>
        <a:sym typeface="Verdana"/>
      </a:defRPr>
    </a:lvl4pPr>
    <a:lvl5pPr indent="1828800">
      <a:defRPr sz="2300">
        <a:latin typeface="Verdana"/>
        <a:ea typeface="Verdana"/>
        <a:cs typeface="Verdana"/>
        <a:sym typeface="Verdana"/>
      </a:defRPr>
    </a:lvl5pPr>
    <a:lvl6pPr indent="2286000">
      <a:defRPr sz="2300">
        <a:latin typeface="Verdana"/>
        <a:ea typeface="Verdana"/>
        <a:cs typeface="Verdana"/>
        <a:sym typeface="Verdana"/>
      </a:defRPr>
    </a:lvl6pPr>
    <a:lvl7pPr indent="2743200">
      <a:defRPr sz="2300">
        <a:latin typeface="Verdana"/>
        <a:ea typeface="Verdana"/>
        <a:cs typeface="Verdana"/>
        <a:sym typeface="Verdana"/>
      </a:defRPr>
    </a:lvl7pPr>
    <a:lvl8pPr indent="3200400">
      <a:defRPr sz="2300">
        <a:latin typeface="Verdana"/>
        <a:ea typeface="Verdana"/>
        <a:cs typeface="Verdana"/>
        <a:sym typeface="Verdana"/>
      </a:defRPr>
    </a:lvl8pPr>
    <a:lvl9pPr indent="3657600">
      <a:defRPr sz="2300">
        <a:latin typeface="Verdana"/>
        <a:ea typeface="Verdana"/>
        <a:cs typeface="Verdana"/>
        <a:sym typeface="Verdan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lastRow>
    <a:fir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8A"/>
          </a:solidFill>
        </a:fill>
      </a:tcStyle>
    </a:firstCol>
    <a:la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8A"/>
          </a:solidFill>
        </a:fill>
      </a:tcStyle>
    </a:lastRow>
    <a:fir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8A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6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52515974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Anybody has any question?</a:t>
            </a:r>
          </a:p>
        </p:txBody>
      </p:sp>
    </p:spTree>
    <p:extLst>
      <p:ext uri="{BB962C8B-B14F-4D97-AF65-F5344CB8AC3E}">
        <p14:creationId xmlns:p14="http://schemas.microsoft.com/office/powerpoint/2010/main" val="2557451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denodo.com" TargetMode="External"/><Relationship Id="rId2" Type="http://schemas.openxmlformats.org/officeDocument/2006/relationships/hyperlink" Target="http://www.denod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4212" y="2732783"/>
            <a:ext cx="7772401" cy="1438697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40404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04040"/>
                </a:solidFill>
              </a:rPr>
              <a:t>Haga clic para modificar el estilo de título del patrón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939700" y="4171479"/>
            <a:ext cx="7264599" cy="268652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000"/>
              </a:spcBef>
              <a:buClrTx/>
              <a:buSzTx/>
              <a:buFontTx/>
              <a:buNone/>
              <a:defRPr sz="22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808080"/>
                </a:solidFill>
              </a:rPr>
              <a:t>Haga clic para modificar el estilo de subtítulo del patrón</a:t>
            </a:r>
          </a:p>
        </p:txBody>
      </p:sp>
      <p:pic>
        <p:nvPicPr>
          <p:cNvPr id="8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2946" y="776114"/>
            <a:ext cx="5347406" cy="15727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pPr lvl="0">
              <a:defRPr sz="1800" b="0"/>
            </a:pPr>
            <a:r>
              <a:rPr sz="2000" b="1"/>
              <a:t>Haga clic para modificar el estilo de título del patrón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14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04040"/>
                </a:solidFill>
              </a:rPr>
              <a:t>Haga clic para modificar el estilo de texto del patrón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Haga clic para modificar el estilo de título del patrón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ea typeface="Verdana"/>
                <a:cs typeface="Verdana"/>
                <a:sym typeface="Verdana"/>
              </a:defRPr>
            </a:lvl1pPr>
            <a:lvl2pPr>
              <a:defRPr>
                <a:latin typeface="Verdana"/>
                <a:ea typeface="Verdana"/>
                <a:cs typeface="Verdana"/>
                <a:sym typeface="Verdana"/>
              </a:defRPr>
            </a:lvl2pPr>
            <a:lvl3pPr>
              <a:defRPr>
                <a:latin typeface="Verdana"/>
                <a:ea typeface="Verdana"/>
                <a:cs typeface="Verdana"/>
                <a:sym typeface="Verdana"/>
              </a:defRPr>
            </a:lvl3pPr>
            <a:lvl4pPr>
              <a:defRPr>
                <a:latin typeface="Verdana"/>
                <a:ea typeface="Verdana"/>
                <a:cs typeface="Verdana"/>
                <a:sym typeface="Verdana"/>
              </a:defRPr>
            </a:lvl4pPr>
            <a:lvl5pPr>
              <a:defRPr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Haga clic para modificar el estilo de texto del patrón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Segundo nivel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Tercer nivel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Cuarto nivel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Quinto nivel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6638925" y="274638"/>
            <a:ext cx="20574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Haga clic para modificar el estilo de título del patrón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466725" y="274638"/>
            <a:ext cx="6019800" cy="6583363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ea typeface="Verdana"/>
                <a:cs typeface="Verdana"/>
                <a:sym typeface="Verdana"/>
              </a:defRPr>
            </a:lvl1pPr>
            <a:lvl2pPr>
              <a:defRPr>
                <a:latin typeface="Verdana"/>
                <a:ea typeface="Verdana"/>
                <a:cs typeface="Verdana"/>
                <a:sym typeface="Verdana"/>
              </a:defRPr>
            </a:lvl2pPr>
            <a:lvl3pPr>
              <a:defRPr>
                <a:latin typeface="Verdana"/>
                <a:ea typeface="Verdana"/>
                <a:cs typeface="Verdana"/>
                <a:sym typeface="Verdana"/>
              </a:defRPr>
            </a:lvl3pPr>
            <a:lvl4pPr>
              <a:defRPr>
                <a:latin typeface="Verdana"/>
                <a:ea typeface="Verdana"/>
                <a:cs typeface="Verdana"/>
                <a:sym typeface="Verdana"/>
              </a:defRPr>
            </a:lvl4pPr>
            <a:lvl5pPr>
              <a:defRPr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Haga clic para modificar el estilo de texto del patrón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Segundo nivel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Tercer nivel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Cuarto nivel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Quinto nivel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Custom Layout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1763687" y="1628799"/>
            <a:ext cx="5616626" cy="631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>
              <a:lnSpc>
                <a:spcPct val="150000"/>
              </a:lnSpc>
              <a:defRPr sz="1800"/>
            </a:pPr>
            <a:r>
              <a:rPr sz="1400">
                <a:latin typeface="Tahoma"/>
                <a:ea typeface="Tahoma"/>
                <a:cs typeface="Tahoma"/>
                <a:sym typeface="Tahoma"/>
                <a:hlinkClick r:id="rId2"/>
              </a:rPr>
              <a:t>www.denodo.com</a:t>
            </a:r>
            <a:r>
              <a:rPr sz="1400">
                <a:latin typeface="Tahoma"/>
                <a:ea typeface="Tahoma"/>
                <a:cs typeface="Tahoma"/>
                <a:sym typeface="Tahoma"/>
              </a:rPr>
              <a:t>   </a:t>
            </a:r>
            <a:r>
              <a:rPr sz="1400">
                <a:latin typeface="Tahoma"/>
                <a:ea typeface="Tahoma"/>
                <a:cs typeface="Tahoma"/>
                <a:sym typeface="Tahoma"/>
                <a:hlinkClick r:id="rId3"/>
              </a:rPr>
              <a:t>info@denodo.com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1" name="image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03648" y="2276872"/>
            <a:ext cx="6624736" cy="3988226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/>
          <p:nvPr/>
        </p:nvSpPr>
        <p:spPr>
          <a:xfrm>
            <a:off x="4571998" y="1772816"/>
            <a:ext cx="1" cy="216025"/>
          </a:xfrm>
          <a:prstGeom prst="line">
            <a:avLst/>
          </a:prstGeom>
          <a:ln w="12700">
            <a:solidFill>
              <a:srgbClr val="808080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pic>
        <p:nvPicPr>
          <p:cNvPr id="43" name="image1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15816" y="404664"/>
            <a:ext cx="3976857" cy="1169664"/>
          </a:xfrm>
          <a:prstGeom prst="rect">
            <a:avLst/>
          </a:prstGeom>
          <a:ln w="12700">
            <a:miter lim="400000"/>
          </a:ln>
          <a:effectLst>
            <a:outerShdw blurRad="12700" dist="12700" dir="4800000" rotWithShape="0">
              <a:srgbClr val="FFFFFF"/>
            </a:outerShdw>
          </a:effectLst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5576" y="5949279"/>
            <a:ext cx="7200801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900" b="1">
                <a:solidFill>
                  <a:srgbClr val="404040"/>
                </a:solidFill>
              </a:rPr>
              <a:t>© Copyright Denodo Technologies </a:t>
            </a:r>
            <a:r>
              <a:rPr sz="900" b="1">
                <a:solidFill>
                  <a:srgbClr val="808080"/>
                </a:solidFill>
              </a:rPr>
              <a:t>All rights reserved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900">
                <a:solidFill>
                  <a:srgbClr val="808080"/>
                </a:solidFill>
              </a:rPr>
              <a:t>Unless otherwise specified, no part of this PDF file may be reproduced or utilized in any form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900">
                <a:solidFill>
                  <a:srgbClr val="808080"/>
                </a:solidFill>
              </a:rPr>
              <a:t>or by any means, electronic or mechanical, including photocopying and microfilm, without prior 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900">
                <a:solidFill>
                  <a:srgbClr val="808080"/>
                </a:solidFill>
              </a:rPr>
              <a:t>the written authorization from Denodo Technologies.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Haga clic para modificar el estilo de título del patrón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Haga clic para modificar el estilo de texto del patrón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Segundo nivel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Tercer nivel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Cuarto nivel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Quinto nivel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/>
          <a:lstStyle>
            <a:lvl1pPr>
              <a:defRPr sz="2000" b="1" cap="all"/>
            </a:lvl1pPr>
          </a:lstStyle>
          <a:p>
            <a:pPr lvl="0">
              <a:defRPr sz="1800" b="0" cap="none"/>
            </a:pPr>
            <a:r>
              <a:rPr sz="2000" b="1" cap="all"/>
              <a:t>Haga clic para modificar el estilo de título del patrón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900"/>
              </a:spcBef>
              <a:buClrTx/>
              <a:buSzTx/>
              <a:buFontTx/>
              <a:buNone/>
              <a:defRPr sz="20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95959"/>
                </a:solidFill>
              </a:rPr>
              <a:t>Haga clic para modificar el estilo de texto del patrón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Haga clic para modificar el estilo de título del patrón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66725" y="1438275"/>
            <a:ext cx="4038600" cy="5419725"/>
          </a:xfrm>
          <a:prstGeom prst="rect">
            <a:avLst/>
          </a:prstGeom>
        </p:spPr>
        <p:txBody>
          <a:bodyPr/>
          <a:lstStyle>
            <a:lvl1pPr>
              <a:spcBef>
                <a:spcPts val="1300"/>
              </a:spcBef>
              <a:defRPr sz="2800">
                <a:latin typeface="Verdana"/>
                <a:ea typeface="Verdana"/>
                <a:cs typeface="Verdana"/>
                <a:sym typeface="Verdana"/>
              </a:defRPr>
            </a:lvl1pPr>
            <a:lvl2pPr marL="790575" indent="-333375">
              <a:spcBef>
                <a:spcPts val="1300"/>
              </a:spcBef>
              <a:defRPr sz="2800">
                <a:latin typeface="Verdana"/>
                <a:ea typeface="Verdana"/>
                <a:cs typeface="Verdana"/>
                <a:sym typeface="Verdana"/>
              </a:defRPr>
            </a:lvl2pPr>
            <a:lvl3pPr marL="1234439" indent="-320039">
              <a:spcBef>
                <a:spcPts val="1300"/>
              </a:spcBef>
              <a:defRPr sz="2800">
                <a:latin typeface="Verdana"/>
                <a:ea typeface="Verdana"/>
                <a:cs typeface="Verdana"/>
                <a:sym typeface="Verdana"/>
              </a:defRPr>
            </a:lvl3pPr>
            <a:lvl4pPr marL="1727200" indent="-355600">
              <a:spcBef>
                <a:spcPts val="1300"/>
              </a:spcBef>
              <a:defRPr sz="2800">
                <a:latin typeface="Verdana"/>
                <a:ea typeface="Verdana"/>
                <a:cs typeface="Verdana"/>
                <a:sym typeface="Verdana"/>
              </a:defRPr>
            </a:lvl4pPr>
            <a:lvl5pPr marL="2184400" indent="-355600">
              <a:spcBef>
                <a:spcPts val="1300"/>
              </a:spcBef>
              <a:defRPr sz="2800"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04040"/>
                </a:solidFill>
              </a:rPr>
              <a:t>Haga clic para modificar el estilo de texto del patrón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04040"/>
                </a:solidFill>
              </a:rPr>
              <a:t>Segundo nivel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04040"/>
                </a:solidFill>
              </a:rPr>
              <a:t>Tercer nivel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04040"/>
                </a:solidFill>
              </a:rPr>
              <a:t>Cuarto nivel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04040"/>
                </a:solidFill>
              </a:rPr>
              <a:t>Quinto nivel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0498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Haga clic para modificar el estilo de título del patrón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457200" y="1479617"/>
            <a:ext cx="4040188" cy="695258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404040"/>
                </a:solidFill>
              </a:rPr>
              <a:t>Title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468312" y="274638"/>
            <a:ext cx="8218488" cy="13255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Haga clic para modificar el estilo de título del patrón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pPr lvl="0">
              <a:defRPr sz="1800" b="0"/>
            </a:pPr>
            <a:r>
              <a:rPr sz="2000" b="1"/>
              <a:t>Haga clic para modificar el estilo de título del patrón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ea typeface="Verdana"/>
                <a:cs typeface="Verdana"/>
                <a:sym typeface="Verdana"/>
              </a:defRPr>
            </a:lvl1pPr>
            <a:lvl2pPr marL="702128" indent="-244928">
              <a:defRPr>
                <a:latin typeface="Verdana"/>
                <a:ea typeface="Verdana"/>
                <a:cs typeface="Verdana"/>
                <a:sym typeface="Verdana"/>
              </a:defRPr>
            </a:lvl2pPr>
            <a:lvl3pPr marL="1143000" indent="-228600">
              <a:defRPr>
                <a:latin typeface="Verdana"/>
                <a:ea typeface="Verdana"/>
                <a:cs typeface="Verdana"/>
                <a:sym typeface="Verdana"/>
              </a:defRPr>
            </a:lvl3pPr>
            <a:lvl4pPr marL="1645920" indent="-274320">
              <a:defRPr>
                <a:latin typeface="Verdana"/>
                <a:ea typeface="Verdana"/>
                <a:cs typeface="Verdana"/>
                <a:sym typeface="Verdana"/>
              </a:defRPr>
            </a:lvl4pPr>
            <a:lvl5pPr marL="2103120" indent="-274320">
              <a:defRPr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Haga clic para modificar el estilo de texto del patrón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Segundo nivel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Tercer nivel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Cuarto nivel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Quinto nivel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/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7075510" y="6093295"/>
            <a:ext cx="1672954" cy="492046"/>
          </a:xfrm>
          <a:prstGeom prst="rect">
            <a:avLst/>
          </a:prstGeom>
          <a:ln w="12700">
            <a:miter lim="400000"/>
          </a:ln>
          <a:effectLst>
            <a:outerShdw blurRad="12700" dist="12700" dir="4800000" rotWithShape="0">
              <a:srgbClr val="FFFFFF"/>
            </a:outerShdw>
          </a:effectLst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68312" y="274638"/>
            <a:ext cx="8218488" cy="1163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/>
            </a:pPr>
            <a:r>
              <a:rPr sz="3000"/>
              <a:t>Haga clic para modificar el estilo de título del patrón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66725" y="1438275"/>
            <a:ext cx="8229600" cy="5419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Haga clic para modificar el estilo de texto del patrón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Segundo nivel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Tercer nivel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Cuarto nivel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Quinto nivel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>
        <a:defRPr sz="3000">
          <a:latin typeface="Verdana"/>
          <a:ea typeface="Verdana"/>
          <a:cs typeface="Verdana"/>
          <a:sym typeface="Verdana"/>
        </a:defRPr>
      </a:lvl1pPr>
      <a:lvl2pPr>
        <a:defRPr sz="3000">
          <a:latin typeface="Verdana"/>
          <a:ea typeface="Verdana"/>
          <a:cs typeface="Verdana"/>
          <a:sym typeface="Verdana"/>
        </a:defRPr>
      </a:lvl2pPr>
      <a:lvl3pPr>
        <a:defRPr sz="3000">
          <a:latin typeface="Verdana"/>
          <a:ea typeface="Verdana"/>
          <a:cs typeface="Verdana"/>
          <a:sym typeface="Verdana"/>
        </a:defRPr>
      </a:lvl3pPr>
      <a:lvl4pPr>
        <a:defRPr sz="3000">
          <a:latin typeface="Verdana"/>
          <a:ea typeface="Verdana"/>
          <a:cs typeface="Verdana"/>
          <a:sym typeface="Verdana"/>
        </a:defRPr>
      </a:lvl4pPr>
      <a:lvl5pPr>
        <a:defRPr sz="3000">
          <a:latin typeface="Verdana"/>
          <a:ea typeface="Verdana"/>
          <a:cs typeface="Verdana"/>
          <a:sym typeface="Verdana"/>
        </a:defRPr>
      </a:lvl5pPr>
      <a:lvl6pPr indent="457200">
        <a:defRPr sz="3000">
          <a:latin typeface="Verdana"/>
          <a:ea typeface="Verdana"/>
          <a:cs typeface="Verdana"/>
          <a:sym typeface="Verdana"/>
        </a:defRPr>
      </a:lvl6pPr>
      <a:lvl7pPr indent="914400">
        <a:defRPr sz="3000">
          <a:latin typeface="Verdana"/>
          <a:ea typeface="Verdana"/>
          <a:cs typeface="Verdana"/>
          <a:sym typeface="Verdana"/>
        </a:defRPr>
      </a:lvl7pPr>
      <a:lvl8pPr indent="1371600">
        <a:defRPr sz="3000">
          <a:latin typeface="Verdana"/>
          <a:ea typeface="Verdana"/>
          <a:cs typeface="Verdana"/>
          <a:sym typeface="Verdana"/>
        </a:defRPr>
      </a:lvl8pPr>
      <a:lvl9pPr indent="1828800">
        <a:defRPr sz="3000">
          <a:latin typeface="Verdana"/>
          <a:ea typeface="Verdana"/>
          <a:cs typeface="Verdana"/>
          <a:sym typeface="Verdana"/>
        </a:defRPr>
      </a:lvl9pPr>
    </p:titleStyle>
    <p:bodyStyle>
      <a:lvl1pPr marL="342900" indent="-342900">
        <a:spcBef>
          <a:spcPts val="1100"/>
        </a:spcBef>
        <a:buClr>
          <a:srgbClr val="EF4135"/>
        </a:buClr>
        <a:buSzPct val="100000"/>
        <a:buFont typeface="Arial"/>
        <a:buChar char="■"/>
        <a:defRPr sz="2400">
          <a:solidFill>
            <a:srgbClr val="404040"/>
          </a:solidFill>
          <a:latin typeface="Tahoma"/>
          <a:ea typeface="Tahoma"/>
          <a:cs typeface="Tahoma"/>
          <a:sym typeface="Tahoma"/>
        </a:defRPr>
      </a:lvl1pPr>
      <a:lvl2pPr marL="800100" indent="-342900">
        <a:spcBef>
          <a:spcPts val="1100"/>
        </a:spcBef>
        <a:buClr>
          <a:srgbClr val="EF4135"/>
        </a:buClr>
        <a:buSzPct val="100000"/>
        <a:buFont typeface="Arial"/>
        <a:buChar char="•"/>
        <a:defRPr sz="2400">
          <a:solidFill>
            <a:srgbClr val="404040"/>
          </a:solidFill>
          <a:latin typeface="Tahoma"/>
          <a:ea typeface="Tahoma"/>
          <a:cs typeface="Tahoma"/>
          <a:sym typeface="Tahoma"/>
        </a:defRPr>
      </a:lvl2pPr>
      <a:lvl3pPr marL="1219200" indent="-304800">
        <a:spcBef>
          <a:spcPts val="1100"/>
        </a:spcBef>
        <a:buClr>
          <a:srgbClr val="EF4135"/>
        </a:buClr>
        <a:buSzPct val="100000"/>
        <a:buFont typeface="Arial"/>
        <a:buChar char="■"/>
        <a:defRPr sz="2400">
          <a:solidFill>
            <a:srgbClr val="404040"/>
          </a:solidFill>
          <a:latin typeface="Tahoma"/>
          <a:ea typeface="Tahoma"/>
          <a:cs typeface="Tahoma"/>
          <a:sym typeface="Tahoma"/>
        </a:defRPr>
      </a:lvl3pPr>
      <a:lvl4pPr marL="1714500" indent="-342900">
        <a:spcBef>
          <a:spcPts val="1100"/>
        </a:spcBef>
        <a:buClr>
          <a:srgbClr val="EF4135"/>
        </a:buClr>
        <a:buSzPct val="100000"/>
        <a:buFont typeface="Arial"/>
        <a:buChar char="•"/>
        <a:defRPr sz="2400">
          <a:solidFill>
            <a:srgbClr val="404040"/>
          </a:solidFill>
          <a:latin typeface="Tahoma"/>
          <a:ea typeface="Tahoma"/>
          <a:cs typeface="Tahoma"/>
          <a:sym typeface="Tahoma"/>
        </a:defRPr>
      </a:lvl4pPr>
      <a:lvl5pPr marL="2171700" indent="-342900">
        <a:spcBef>
          <a:spcPts val="1100"/>
        </a:spcBef>
        <a:buClr>
          <a:srgbClr val="EF4135"/>
        </a:buClr>
        <a:buSzPct val="100000"/>
        <a:buFont typeface="Arial"/>
        <a:buChar char="»"/>
        <a:defRPr sz="2400">
          <a:solidFill>
            <a:srgbClr val="404040"/>
          </a:solidFill>
          <a:latin typeface="Tahoma"/>
          <a:ea typeface="Tahoma"/>
          <a:cs typeface="Tahoma"/>
          <a:sym typeface="Tahoma"/>
        </a:defRPr>
      </a:lvl5pPr>
      <a:lvl6pPr marL="2628900" indent="-342900">
        <a:spcBef>
          <a:spcPts val="1100"/>
        </a:spcBef>
        <a:buClr>
          <a:srgbClr val="EF4135"/>
        </a:buClr>
        <a:buSzPct val="100000"/>
        <a:buFont typeface="Arial"/>
        <a:buChar char="»"/>
        <a:defRPr sz="2400">
          <a:solidFill>
            <a:srgbClr val="404040"/>
          </a:solidFill>
          <a:latin typeface="Tahoma"/>
          <a:ea typeface="Tahoma"/>
          <a:cs typeface="Tahoma"/>
          <a:sym typeface="Tahoma"/>
        </a:defRPr>
      </a:lvl6pPr>
      <a:lvl7pPr marL="3086100" indent="-342900">
        <a:spcBef>
          <a:spcPts val="1100"/>
        </a:spcBef>
        <a:buClr>
          <a:srgbClr val="EF4135"/>
        </a:buClr>
        <a:buSzPct val="100000"/>
        <a:buFont typeface="Arial"/>
        <a:buChar char="»"/>
        <a:defRPr sz="2400">
          <a:solidFill>
            <a:srgbClr val="404040"/>
          </a:solidFill>
          <a:latin typeface="Tahoma"/>
          <a:ea typeface="Tahoma"/>
          <a:cs typeface="Tahoma"/>
          <a:sym typeface="Tahoma"/>
        </a:defRPr>
      </a:lvl7pPr>
      <a:lvl8pPr marL="3543300" indent="-342900">
        <a:spcBef>
          <a:spcPts val="1100"/>
        </a:spcBef>
        <a:buClr>
          <a:srgbClr val="EF4135"/>
        </a:buClr>
        <a:buSzPct val="100000"/>
        <a:buFont typeface="Arial"/>
        <a:buChar char="»"/>
        <a:defRPr sz="2400">
          <a:solidFill>
            <a:srgbClr val="404040"/>
          </a:solidFill>
          <a:latin typeface="Tahoma"/>
          <a:ea typeface="Tahoma"/>
          <a:cs typeface="Tahoma"/>
          <a:sym typeface="Tahoma"/>
        </a:defRPr>
      </a:lvl8pPr>
      <a:lvl9pPr marL="4000500" indent="-342900">
        <a:spcBef>
          <a:spcPts val="1100"/>
        </a:spcBef>
        <a:buClr>
          <a:srgbClr val="EF4135"/>
        </a:buClr>
        <a:buSzPct val="100000"/>
        <a:buFont typeface="Arial"/>
        <a:buChar char="»"/>
        <a:defRPr sz="2400">
          <a:solidFill>
            <a:srgbClr val="404040"/>
          </a:solidFill>
          <a:latin typeface="Tahoma"/>
          <a:ea typeface="Tahoma"/>
          <a:cs typeface="Tahoma"/>
          <a:sym typeface="Tahoma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dfernandez@denodo.com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data.org/documentation/odata-version-2-0/uri-conventions/" TargetMode="External"/><Relationship Id="rId2" Type="http://schemas.openxmlformats.org/officeDocument/2006/relationships/hyperlink" Target="http://www.odata.org/documentation/odata-version-2-0/overview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11559" y="3212975"/>
            <a:ext cx="7920882" cy="11509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b="1">
                <a:solidFill>
                  <a:srgbClr val="404040"/>
                </a:solidFill>
              </a:rPr>
              <a:t>CUSTOMER BETA PROGRAM</a:t>
            </a:r>
            <a:br>
              <a:rPr sz="2800" b="1">
                <a:solidFill>
                  <a:srgbClr val="404040"/>
                </a:solidFill>
              </a:rPr>
            </a:br>
            <a:r>
              <a:rPr sz="2800" b="1">
                <a:solidFill>
                  <a:srgbClr val="404040"/>
                </a:solidFill>
              </a:rPr>
              <a:t>Denodo OData Service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899592" y="4725144"/>
            <a:ext cx="7264597" cy="12017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200" dirty="0" smtClean="0">
                <a:solidFill>
                  <a:srgbClr val="808080"/>
                </a:solidFill>
              </a:rPr>
              <a:t>30 </a:t>
            </a:r>
            <a:r>
              <a:rPr sz="2200" dirty="0" smtClean="0">
                <a:solidFill>
                  <a:srgbClr val="808080"/>
                </a:solidFill>
              </a:rPr>
              <a:t>July 2015</a:t>
            </a:r>
            <a:endParaRPr lang="en-US" sz="2200" dirty="0" smtClean="0">
              <a:solidFill>
                <a:srgbClr val="80808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dirty="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200" b="1" dirty="0" smtClean="0">
                <a:solidFill>
                  <a:srgbClr val="808080"/>
                </a:solidFill>
              </a:rPr>
              <a:t>CONFIDENTIAL</a:t>
            </a:r>
            <a:endParaRPr sz="2200" b="1" dirty="0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Authentication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RESTfulWS-like URLs</a:t>
            </a:r>
          </a:p>
          <a:p>
            <a:pPr marL="0" lvl="0" indent="0" algn="ctr"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1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http[s]://{server}:{port}/denodo-odata.svc/{database}</a:t>
            </a:r>
          </a:p>
          <a:p>
            <a:pPr marL="0" lvl="0" indent="0" algn="ctr"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1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https://localhost:8080/denodo-odata.svc/movies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RESTfulWS-like authentication</a:t>
            </a:r>
          </a:p>
        </p:txBody>
      </p:sp>
      <p:pic>
        <p:nvPicPr>
          <p:cNvPr id="83" name="odata-28 Jul 2015 08-10-4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740" y="3194521"/>
            <a:ext cx="6102780" cy="29709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Metadata: Service Document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/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OData Service root for each database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Lists the top-level feeds – i.e. the available views</a:t>
            </a:r>
          </a:p>
        </p:txBody>
      </p:sp>
      <p:pic>
        <p:nvPicPr>
          <p:cNvPr id="8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724" y="2617229"/>
            <a:ext cx="8229601" cy="30618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Metadata: Entity Data Model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/$metadata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Describes the entire database using CSDL (XML)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40404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40404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40404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5 kinds of artifact:</a:t>
            </a:r>
          </a:p>
          <a:p>
            <a:pPr lvl="1">
              <a:buChar char="■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Entity Types</a:t>
            </a:r>
          </a:p>
          <a:p>
            <a:pPr lvl="1">
              <a:buChar char="■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Associations</a:t>
            </a:r>
          </a:p>
          <a:p>
            <a:pPr lvl="1">
              <a:buChar char="■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Entity Sets</a:t>
            </a:r>
          </a:p>
          <a:p>
            <a:pPr lvl="1">
              <a:buChar char="■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Association Sets</a:t>
            </a:r>
          </a:p>
          <a:p>
            <a:pPr lvl="1">
              <a:buChar char="■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Imported Functions</a:t>
            </a:r>
          </a:p>
        </p:txBody>
      </p:sp>
      <p:pic>
        <p:nvPicPr>
          <p:cNvPr id="91" name="odata-28 Jul 2015 08-24-2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017" y="1926535"/>
            <a:ext cx="7615724" cy="14429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Mapping OData with VDP</a:t>
            </a:r>
          </a:p>
        </p:txBody>
      </p:sp>
      <p:graphicFrame>
        <p:nvGraphicFramePr>
          <p:cNvPr id="94" name="Table 94"/>
          <p:cNvGraphicFramePr/>
          <p:nvPr/>
        </p:nvGraphicFramePr>
        <p:xfrm>
          <a:off x="716280" y="1529080"/>
          <a:ext cx="7366000" cy="37998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683000"/>
                <a:gridCol w="3683000"/>
              </a:tblGrid>
              <a:tr h="474980"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Verdana"/>
                        </a:rPr>
                        <a:t>Denodo ODATA Service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Verdana"/>
                        </a:rPr>
                        <a:t>VDP</a:t>
                      </a:r>
                    </a:p>
                  </a:txBody>
                  <a:tcPr marL="63500" marR="63500" marT="63500" marB="63500" anchor="ctr" horzOverflow="overflow"/>
                </a:tc>
              </a:tr>
              <a:tr h="47498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>
                          <a:sym typeface="Verdana"/>
                        </a:rPr>
                        <a:t>Entity Type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>
                          <a:sym typeface="Verdana"/>
                        </a:rPr>
                        <a:t>View Definition</a:t>
                      </a:r>
                    </a:p>
                  </a:txBody>
                  <a:tcPr marL="63500" marR="63500" marT="63500" marB="63500" anchor="ctr" horzOverflow="overflow"/>
                </a:tc>
              </a:tr>
              <a:tr h="47498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300" i="1">
                          <a:sym typeface="Verdana"/>
                        </a:rPr>
                        <a:t>      Entity Type &gt; Property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300" i="1">
                          <a:sym typeface="Verdana"/>
                        </a:rPr>
                        <a:t>      View Column</a:t>
                      </a:r>
                    </a:p>
                  </a:txBody>
                  <a:tcPr marL="63500" marR="63500" marT="63500" marB="63500" anchor="ctr" horzOverflow="overflow"/>
                </a:tc>
              </a:tr>
              <a:tr h="47498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300" i="1">
                          <a:sym typeface="Verdana"/>
                        </a:rPr>
                        <a:t>      Entity Type &gt; Navigation Property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300" i="1">
                          <a:sym typeface="Verdana"/>
                        </a:rPr>
                        <a:t>      Association Role</a:t>
                      </a:r>
                    </a:p>
                  </a:txBody>
                  <a:tcPr marL="63500" marR="63500" marT="63500" marB="63500" anchor="ctr" horzOverflow="overflow"/>
                </a:tc>
              </a:tr>
              <a:tr h="47498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>
                          <a:sym typeface="Verdana"/>
                        </a:rPr>
                        <a:t>Association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>
                          <a:sym typeface="Verdana"/>
                        </a:rPr>
                        <a:t>Association Definition</a:t>
                      </a:r>
                    </a:p>
                  </a:txBody>
                  <a:tcPr marL="63500" marR="63500" marT="63500" marB="63500" anchor="ctr" horzOverflow="overflow"/>
                </a:tc>
              </a:tr>
              <a:tr h="47498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>
                          <a:sym typeface="Verdana"/>
                        </a:rPr>
                        <a:t>Entity Set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>
                          <a:sym typeface="Verdana"/>
                        </a:rPr>
                        <a:t>View Data</a:t>
                      </a:r>
                    </a:p>
                  </a:txBody>
                  <a:tcPr marL="63500" marR="63500" marT="63500" marB="63500" anchor="ctr" horzOverflow="overflow"/>
                </a:tc>
              </a:tr>
              <a:tr h="47498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>
                          <a:sym typeface="Verdana"/>
                        </a:rPr>
                        <a:t>Association Set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>
                          <a:sym typeface="Verdana"/>
                        </a:rPr>
                        <a:t>(Associated data)</a:t>
                      </a:r>
                    </a:p>
                  </a:txBody>
                  <a:tcPr marL="63500" marR="63500" marT="63500" marB="63500" anchor="ctr" horzOverflow="overflow"/>
                </a:tc>
              </a:tr>
              <a:tr h="47498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>
                          <a:sym typeface="Verdana"/>
                        </a:rPr>
                        <a:t>Imported Functions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>
                          <a:sym typeface="Verdana"/>
                        </a:rPr>
                        <a:t>-</a:t>
                      </a:r>
                    </a:p>
                  </a:txBody>
                  <a:tcPr marL="63500" marR="63500" marT="63500" marB="6350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One view, one collection (entity set)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Each view in the VDP database –&gt; collection</a:t>
            </a:r>
          </a:p>
          <a:p>
            <a:pPr marL="0" lvl="0" indent="0"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404040"/>
              </a:solidFill>
            </a:endParaRPr>
          </a:p>
          <a:p>
            <a:pPr marL="0" lvl="0" indent="0"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404040"/>
              </a:solidFill>
            </a:endParaRPr>
          </a:p>
          <a:p>
            <a:pPr marL="0" lvl="0" indent="0"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404040"/>
              </a:solidFill>
            </a:endParaRPr>
          </a:p>
          <a:p>
            <a:pPr marL="0" lvl="0" indent="0"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404040"/>
              </a:solidFill>
            </a:endParaRPr>
          </a:p>
          <a:p>
            <a:pPr marL="0" lvl="0" indent="0" algn="ctr"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http://localhost:8080/denodo-odata.svc/movies/city</a:t>
            </a:r>
          </a:p>
          <a:p>
            <a:pPr marL="0" lvl="0" indent="0"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404040"/>
              </a:solidFill>
            </a:endParaRPr>
          </a:p>
        </p:txBody>
      </p:sp>
      <p:pic>
        <p:nvPicPr>
          <p:cNvPr id="9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9365" y="1991357"/>
            <a:ext cx="5965534" cy="1541515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odata-28 Jul 2015 08-32-1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3986" y="4477906"/>
            <a:ext cx="6995078" cy="16727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ATOMPub vs JSON: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$format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Data can be returned in AtomPub (XML) or JSON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40404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Except the EDM (</a:t>
            </a:r>
            <a:r>
              <a:rPr sz="24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/$metadata</a:t>
            </a:r>
            <a:r>
              <a:rPr sz="2400">
                <a:solidFill>
                  <a:srgbClr val="404040"/>
                </a:solidFill>
              </a:rPr>
              <a:t>) – CSDL is XML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40404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Request parameter:</a:t>
            </a:r>
          </a:p>
          <a:p>
            <a:pPr marL="0" lvl="0" indent="0" algn="ctr"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1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http://server/denodo-odata.svc/movies/city?$format=json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40404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HTTP Header:</a:t>
            </a:r>
          </a:p>
          <a:p>
            <a:pPr marL="0" lvl="1" indent="228600" algn="ctr"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Accept: application/json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$format=atom</a:t>
            </a:r>
            <a:r>
              <a:rPr sz="3000"/>
              <a:t> (default)</a:t>
            </a:r>
          </a:p>
        </p:txBody>
      </p:sp>
      <p:pic>
        <p:nvPicPr>
          <p:cNvPr id="10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64" y="1573616"/>
            <a:ext cx="9062672" cy="41134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$format=json</a:t>
            </a:r>
          </a:p>
        </p:txBody>
      </p:sp>
      <p:pic>
        <p:nvPicPr>
          <p:cNvPr id="10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9642" y="1155455"/>
            <a:ext cx="6938253" cy="48312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Querying by primary key: (id)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A specific ID can be specified between params:</a:t>
            </a:r>
          </a:p>
          <a:p>
            <a:pPr marL="0" lvl="0" indent="0" algn="ctr"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/denodo-odata.svc/movies/city(32)</a:t>
            </a:r>
          </a:p>
        </p:txBody>
      </p:sp>
      <p:pic>
        <p:nvPicPr>
          <p:cNvPr id="112" name="odata-28 Jul 2015 08-44-3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3639" y="2559764"/>
            <a:ext cx="6327505" cy="36857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Associations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Associations are defined as logical entities in VDP</a:t>
            </a:r>
          </a:p>
        </p:txBody>
      </p:sp>
      <p:pic>
        <p:nvPicPr>
          <p:cNvPr id="11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9415" y="4775200"/>
            <a:ext cx="4067342" cy="15897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20277" y="2228139"/>
            <a:ext cx="5004523" cy="26892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/>
            </a:pPr>
            <a:r>
              <a:rPr sz="2000" b="1" cap="all"/>
              <a:t>The BETA Program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Navigating associations: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/navprop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Equivalent to RESTfulWS navigations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Equivalent to </a:t>
            </a:r>
            <a:r>
              <a:rPr sz="24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SELECT_NAVIGATIONAL</a:t>
            </a:r>
            <a:r>
              <a:rPr sz="2400">
                <a:solidFill>
                  <a:srgbClr val="404040"/>
                </a:solidFill>
              </a:rPr>
              <a:t> queries in VQL</a:t>
            </a:r>
          </a:p>
          <a:p>
            <a:pPr marL="0" lvl="0" indent="0" algn="ctr"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/denodo-odata.svc/movies/country(22)/cities</a:t>
            </a:r>
          </a:p>
        </p:txBody>
      </p:sp>
      <p:pic>
        <p:nvPicPr>
          <p:cNvPr id="12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252" y="2828795"/>
            <a:ext cx="5918084" cy="37565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Selection: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$filter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Request parameter, WHERE clause in SELECT statement</a:t>
            </a:r>
          </a:p>
          <a:p>
            <a:pPr marL="0" lvl="0" indent="0" algn="ctr"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/denodo-odata.svc/movies/city?$filter=startswith(city,'Bu') eq true</a:t>
            </a:r>
          </a:p>
        </p:txBody>
      </p:sp>
      <p:pic>
        <p:nvPicPr>
          <p:cNvPr id="12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1512" y="2229812"/>
            <a:ext cx="6540329" cy="40521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Selection operators: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eq</a:t>
            </a:r>
            <a:r>
              <a:rPr sz="3000"/>
              <a:t>,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ne</a:t>
            </a:r>
            <a:r>
              <a:rPr sz="3000"/>
              <a:t>,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gt</a:t>
            </a:r>
            <a:r>
              <a:rPr sz="3000"/>
              <a:t>,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ge</a:t>
            </a:r>
            <a:r>
              <a:rPr sz="3000"/>
              <a:t>…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Currently implemented</a:t>
            </a:r>
          </a:p>
        </p:txBody>
      </p:sp>
      <p:graphicFrame>
        <p:nvGraphicFramePr>
          <p:cNvPr id="129" name="Table 129"/>
          <p:cNvGraphicFramePr/>
          <p:nvPr/>
        </p:nvGraphicFramePr>
        <p:xfrm>
          <a:off x="1894840" y="2463799"/>
          <a:ext cx="5364360" cy="2478324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788120"/>
                <a:gridCol w="1788120"/>
                <a:gridCol w="1788120"/>
              </a:tblGrid>
              <a:tr h="826108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sym typeface="Verdana"/>
                        </a:rPr>
                        <a:t>eq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sym typeface="Verdana"/>
                        </a:rPr>
                        <a:t>gt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sym typeface="Verdana"/>
                        </a:rPr>
                        <a:t>lt</a:t>
                      </a:r>
                    </a:p>
                  </a:txBody>
                  <a:tcPr marL="63500" marR="63500" marT="63500" marB="63500" anchor="ctr" horzOverflow="overflow"/>
                </a:tc>
              </a:tr>
              <a:tr h="826108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sym typeface="Verdana"/>
                        </a:rPr>
                        <a:t>ne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sym typeface="Verdana"/>
                        </a:rPr>
                        <a:t>ge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sym typeface="Verdana"/>
                        </a:rPr>
                        <a:t>le</a:t>
                      </a:r>
                    </a:p>
                  </a:txBody>
                  <a:tcPr marL="63500" marR="63500" marT="63500" marB="63500" anchor="ctr" horzOverflow="overflow"/>
                </a:tc>
              </a:tr>
              <a:tr h="826108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sym typeface="Verdana"/>
                        </a:rPr>
                        <a:t>and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sym typeface="Verdana"/>
                        </a:rPr>
                        <a:t>or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sym typeface="Verdana"/>
                        </a:rPr>
                        <a:t>not</a:t>
                      </a:r>
                    </a:p>
                  </a:txBody>
                  <a:tcPr marL="63500" marR="63500" marT="63500" marB="6350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Selection functions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Currently implemented</a:t>
            </a:r>
          </a:p>
        </p:txBody>
      </p:sp>
      <p:graphicFrame>
        <p:nvGraphicFramePr>
          <p:cNvPr id="133" name="Table 133"/>
          <p:cNvGraphicFramePr/>
          <p:nvPr/>
        </p:nvGraphicFramePr>
        <p:xfrm>
          <a:off x="1889819" y="2504440"/>
          <a:ext cx="5364360" cy="805061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788120"/>
                <a:gridCol w="1788120"/>
                <a:gridCol w="1788120"/>
              </a:tblGrid>
              <a:tr h="805061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sym typeface="Verdana"/>
                        </a:rPr>
                        <a:t>startswith()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sym typeface="Verdana"/>
                        </a:rPr>
                        <a:t>substringof()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sym typeface="Verdana"/>
                        </a:rPr>
                        <a:t>indexof()</a:t>
                      </a:r>
                    </a:p>
                  </a:txBody>
                  <a:tcPr marL="63500" marR="63500" marT="63500" marB="6350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Projection: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$select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Selection of specific fields</a:t>
            </a:r>
          </a:p>
          <a:p>
            <a:pPr marL="0" lvl="0" indent="0" algn="ctr"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/denodo-odata.svc/movies/customer?$select=first_name,last_name,email</a:t>
            </a:r>
          </a:p>
        </p:txBody>
      </p:sp>
      <p:pic>
        <p:nvPicPr>
          <p:cNvPr id="13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7709" y="2355485"/>
            <a:ext cx="6768611" cy="38714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Ordering: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$orderby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Order by specific properties...</a:t>
            </a:r>
          </a:p>
          <a:p>
            <a:pPr marL="0" lvl="0" indent="0" algn="ctr"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/denodo-odata.svc/movies/country?$orderby=country desc</a:t>
            </a:r>
          </a:p>
        </p:txBody>
      </p:sp>
      <p:pic>
        <p:nvPicPr>
          <p:cNvPr id="14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7952" y="2278254"/>
            <a:ext cx="6859688" cy="39737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3000" dirty="0"/>
              <a:t>Pagination: </a:t>
            </a:r>
            <a:r>
              <a:rPr sz="3000" dirty="0">
                <a:latin typeface="Courier New"/>
                <a:ea typeface="Courier New"/>
                <a:cs typeface="Courier New"/>
                <a:sym typeface="Courier New"/>
              </a:rPr>
              <a:t>$top</a:t>
            </a:r>
            <a:r>
              <a:rPr sz="3000" dirty="0"/>
              <a:t>, </a:t>
            </a:r>
            <a:r>
              <a:rPr sz="3000" dirty="0">
                <a:latin typeface="Courier New"/>
                <a:ea typeface="Courier New"/>
                <a:cs typeface="Courier New"/>
                <a:sym typeface="Courier New"/>
              </a:rPr>
              <a:t>$skip</a:t>
            </a:r>
            <a:r>
              <a:rPr sz="3000" dirty="0"/>
              <a:t>, </a:t>
            </a:r>
            <a:r>
              <a:rPr sz="3000" dirty="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sz="3000" dirty="0" err="1">
                <a:latin typeface="Courier New"/>
                <a:ea typeface="Courier New"/>
                <a:cs typeface="Courier New"/>
                <a:sym typeface="Courier New"/>
              </a:rPr>
              <a:t>skiptoken</a:t>
            </a:r>
            <a:endParaRPr sz="3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Request-defined pagination:</a:t>
            </a:r>
          </a:p>
          <a:p>
            <a:pPr marL="0" lvl="0" indent="0" algn="ctr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denodo-odata.svc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/movies/customer?$skip=5&amp;$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top=3</a:t>
            </a:r>
          </a:p>
          <a:p>
            <a:endParaRPr lang="en-US" dirty="0" smtClean="0"/>
          </a:p>
          <a:p>
            <a:r>
              <a:rPr lang="en-US" dirty="0" smtClean="0"/>
              <a:t>Server response includes $</a:t>
            </a:r>
            <a:r>
              <a:rPr lang="en-US" dirty="0" err="1" smtClean="0"/>
              <a:t>skiptoken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Max page size: 1000 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37" y="3804249"/>
            <a:ext cx="7934544" cy="6820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 dirty="0"/>
              <a:t>Pagination: </a:t>
            </a:r>
            <a:r>
              <a:rPr sz="3000" dirty="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sz="3000" dirty="0" err="1">
                <a:latin typeface="Courier New"/>
                <a:ea typeface="Courier New"/>
                <a:cs typeface="Courier New"/>
                <a:sym typeface="Courier New"/>
              </a:rPr>
              <a:t>inlinecount</a:t>
            </a:r>
            <a:endParaRPr sz="3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Shape 1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Returns total results</a:t>
            </a:r>
          </a:p>
          <a:p>
            <a:pPr marL="0" indent="0" algn="ctr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denodo-odata.svc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/movies/customer?$skip=5&amp;$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top=3&amp;$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inlinecount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allpages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US" dirty="0" smtClean="0"/>
          </a:p>
          <a:p>
            <a:pPr lvl="0"/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591" y="2925342"/>
            <a:ext cx="6743507" cy="121533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types: </a:t>
            </a:r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r>
              <a:rPr lang="en-US" dirty="0" smtClean="0"/>
              <a:t> are correctly handled by the OData Service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26" y="2700068"/>
            <a:ext cx="8549860" cy="206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6732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types: arrays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OData 2.0 does not support arrays, default to String rep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2558812"/>
            <a:ext cx="8315866" cy="171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3053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18486" cy="10668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3000"/>
              <a:t>Project Status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466725" y="1438275"/>
            <a:ext cx="8229600" cy="465502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Unpublished (first BETA)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40404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Developed by </a:t>
            </a:r>
            <a:r>
              <a:rPr sz="2400" b="1">
                <a:solidFill>
                  <a:srgbClr val="404040"/>
                </a:solidFill>
              </a:rPr>
              <a:t>DenodoLabs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40404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To be distributed through a specific channel during BETA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40404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Future </a:t>
            </a:r>
            <a:r>
              <a:rPr sz="2400" b="1">
                <a:solidFill>
                  <a:srgbClr val="404040"/>
                </a:solidFill>
              </a:rPr>
              <a:t>DenodoConnect Enterprise</a:t>
            </a:r>
            <a:r>
              <a:rPr sz="2400">
                <a:solidFill>
                  <a:srgbClr val="404040"/>
                </a:solidFill>
              </a:rPr>
              <a:t> component</a:t>
            </a:r>
          </a:p>
          <a:p>
            <a:pPr lvl="1">
              <a:buChar char="■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Distributed from the Support Site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3000" dirty="0" smtClean="0"/>
              <a:t>Main </a:t>
            </a:r>
            <a:r>
              <a:rPr sz="3000" dirty="0" smtClean="0"/>
              <a:t>Limitations</a:t>
            </a:r>
            <a:endParaRPr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Read-only</a:t>
            </a:r>
          </a:p>
          <a:p>
            <a:r>
              <a:rPr lang="en-US" dirty="0" smtClean="0"/>
              <a:t>Limited sets of operators and functions</a:t>
            </a:r>
          </a:p>
          <a:p>
            <a:r>
              <a:rPr lang="en-US" dirty="0" smtClean="0"/>
              <a:t>No support for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$expand</a:t>
            </a:r>
            <a:r>
              <a:rPr lang="en-US" dirty="0" smtClean="0"/>
              <a:t> command</a:t>
            </a:r>
          </a:p>
          <a:p>
            <a:r>
              <a:rPr lang="en-US" dirty="0" smtClean="0"/>
              <a:t>Complex types:</a:t>
            </a:r>
          </a:p>
          <a:p>
            <a:pPr lvl="1"/>
            <a:r>
              <a:rPr lang="en-US" b="1" dirty="0" smtClean="0"/>
              <a:t>No array types </a:t>
            </a:r>
            <a:r>
              <a:rPr lang="en-US" dirty="0" smtClean="0"/>
              <a:t>in OData 2.0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Navigation of associations with complex endpoints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8605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 b="0" cap="none"/>
            </a:pPr>
            <a:r>
              <a:rPr sz="2000" b="1" cap="all"/>
              <a:t>The ToolKit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18486" cy="10668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3000"/>
              <a:t>Denodo OData Service ToolKit</a:t>
            </a:r>
          </a:p>
        </p:txBody>
      </p:sp>
      <p:sp>
        <p:nvSpPr>
          <p:cNvPr id="156" name="Shape 156"/>
          <p:cNvSpPr>
            <a:spLocks noGrp="1"/>
          </p:cNvSpPr>
          <p:nvPr>
            <p:ph type="body" idx="1"/>
          </p:nvPr>
        </p:nvSpPr>
        <p:spPr>
          <a:xfrm>
            <a:off x="466725" y="1438275"/>
            <a:ext cx="8229600" cy="465502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Contents</a:t>
            </a:r>
          </a:p>
          <a:p>
            <a:pPr marL="742950" lvl="1" indent="-285750">
              <a:spcBef>
                <a:spcPts val="900"/>
              </a:spcBef>
              <a:buFont typeface="Verdana"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95959"/>
                </a:solidFill>
              </a:rPr>
              <a:t>Denodo OData Service distribution (beta):</a:t>
            </a:r>
          </a:p>
          <a:p>
            <a:pPr marL="1143000" lvl="2" indent="-228600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Denodo OData Service software (beta)</a:t>
            </a:r>
          </a:p>
          <a:p>
            <a:pPr marL="1143000" lvl="2" indent="-228600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Denodo OData Service user manual</a:t>
            </a:r>
            <a:endParaRPr sz="2000">
              <a:solidFill>
                <a:srgbClr val="595959"/>
              </a:solidFill>
            </a:endParaRPr>
          </a:p>
          <a:p>
            <a:pPr marL="742950" lvl="1" indent="-285750">
              <a:spcBef>
                <a:spcPts val="900"/>
              </a:spcBef>
              <a:buFont typeface="Verdana"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95959"/>
                </a:solidFill>
              </a:rPr>
              <a:t>This slide deck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Available after this meeting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xfrm>
            <a:off x="3059832" y="2852935"/>
            <a:ext cx="2808314" cy="10668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/>
          </a:lstStyle>
          <a:p>
            <a:pPr lvl="0">
              <a:defRPr sz="1800"/>
            </a:pPr>
            <a:r>
              <a:rPr sz="3000"/>
              <a:t>Q&amp;A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xfrm>
            <a:off x="3059832" y="2852935"/>
            <a:ext cx="2808314" cy="10668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/>
          </a:lstStyle>
          <a:p>
            <a:pPr lvl="0">
              <a:defRPr sz="1800"/>
            </a:pPr>
            <a:r>
              <a:rPr sz="3000"/>
              <a:t>Thank you!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18486" cy="10668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3000"/>
              <a:t>BETA Program: Timeline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466725" y="1438275"/>
            <a:ext cx="8229600" cy="465502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404040"/>
                </a:solidFill>
              </a:rPr>
              <a:t>GA intended publishing date: </a:t>
            </a:r>
            <a:r>
              <a:rPr sz="2400" b="1" dirty="0" smtClean="0">
                <a:solidFill>
                  <a:srgbClr val="404040"/>
                </a:solidFill>
              </a:rPr>
              <a:t>2</a:t>
            </a:r>
            <a:r>
              <a:rPr lang="en-US" sz="2400" b="1" dirty="0" smtClean="0">
                <a:solidFill>
                  <a:srgbClr val="404040"/>
                </a:solidFill>
              </a:rPr>
              <a:t> September</a:t>
            </a:r>
            <a:r>
              <a:rPr sz="2400" b="1" dirty="0" smtClean="0">
                <a:solidFill>
                  <a:srgbClr val="404040"/>
                </a:solidFill>
              </a:rPr>
              <a:t> </a:t>
            </a:r>
            <a:r>
              <a:rPr sz="2400" b="1" dirty="0">
                <a:solidFill>
                  <a:srgbClr val="404040"/>
                </a:solidFill>
              </a:rPr>
              <a:t>2015</a:t>
            </a:r>
            <a:endParaRPr sz="2400" dirty="0">
              <a:solidFill>
                <a:srgbClr val="40404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rgbClr val="40404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404040"/>
                </a:solidFill>
              </a:rPr>
              <a:t>Feedback channel: email</a:t>
            </a:r>
          </a:p>
          <a:p>
            <a:pPr lvl="1">
              <a:buChar char="■"/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404040"/>
                </a:solidFill>
              </a:rPr>
              <a:t>Not the Support Site (unpublished software!)</a:t>
            </a:r>
          </a:p>
          <a:p>
            <a:pPr lvl="1">
              <a:buChar char="■"/>
              <a:defRPr sz="1800">
                <a:solidFill>
                  <a:srgbClr val="000000"/>
                </a:solidFill>
              </a:defRPr>
            </a:pPr>
            <a:r>
              <a:rPr sz="2400" b="1" dirty="0">
                <a:solidFill>
                  <a:srgbClr val="404040"/>
                </a:solidFill>
              </a:rPr>
              <a:t>Daniel Fernández </a:t>
            </a:r>
            <a:r>
              <a:rPr sz="2400" b="1" u="sng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dfernandez@denodo.com</a:t>
            </a:r>
            <a:endParaRPr sz="2400" b="1" u="sng" dirty="0">
              <a:solidFill>
                <a:srgbClr val="606060"/>
              </a:solidFill>
              <a:uFill>
                <a:solidFill>
                  <a:srgbClr val="606060"/>
                </a:solidFill>
              </a:uFill>
              <a:hlinkClick r:id="rId2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/>
            </a:pPr>
            <a:r>
              <a:rPr sz="2000" b="1" cap="all" dirty="0"/>
              <a:t>The </a:t>
            </a:r>
            <a:r>
              <a:rPr lang="en-US" sz="2000" b="1" cap="all" dirty="0" err="1" smtClean="0"/>
              <a:t>Denodo</a:t>
            </a:r>
            <a:r>
              <a:rPr lang="en-US" sz="2000" b="1" cap="all" dirty="0" smtClean="0"/>
              <a:t> </a:t>
            </a:r>
            <a:r>
              <a:rPr sz="2000" b="1" cap="all" dirty="0" smtClean="0"/>
              <a:t>OData </a:t>
            </a:r>
            <a:r>
              <a:rPr sz="2000" b="1" cap="all" dirty="0"/>
              <a:t>Service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Artifact Overview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404040"/>
                </a:solidFill>
              </a:rPr>
              <a:t>A </a:t>
            </a:r>
            <a:r>
              <a:rPr sz="2400" b="1" dirty="0">
                <a:solidFill>
                  <a:srgbClr val="404040"/>
                </a:solidFill>
              </a:rPr>
              <a:t>Java </a:t>
            </a:r>
            <a:r>
              <a:rPr lang="en-US" sz="2400" b="1" dirty="0" smtClean="0">
                <a:solidFill>
                  <a:srgbClr val="404040"/>
                </a:solidFill>
              </a:rPr>
              <a:t>W</a:t>
            </a:r>
            <a:r>
              <a:rPr sz="2400" b="1" dirty="0" smtClean="0">
                <a:solidFill>
                  <a:srgbClr val="404040"/>
                </a:solidFill>
              </a:rPr>
              <a:t>eb </a:t>
            </a:r>
            <a:r>
              <a:rPr lang="en-US" sz="2400" b="1" dirty="0" smtClean="0">
                <a:solidFill>
                  <a:srgbClr val="404040"/>
                </a:solidFill>
              </a:rPr>
              <a:t>A</a:t>
            </a:r>
            <a:r>
              <a:rPr sz="2400" b="1" dirty="0" smtClean="0">
                <a:solidFill>
                  <a:srgbClr val="404040"/>
                </a:solidFill>
              </a:rPr>
              <a:t>pplication</a:t>
            </a:r>
            <a:r>
              <a:rPr sz="2400" dirty="0" smtClean="0">
                <a:solidFill>
                  <a:srgbClr val="404040"/>
                </a:solidFill>
              </a:rPr>
              <a:t> </a:t>
            </a:r>
            <a:r>
              <a:rPr sz="2400" dirty="0">
                <a:solidFill>
                  <a:srgbClr val="404040"/>
                </a:solidFill>
              </a:rPr>
              <a:t>(.war)</a:t>
            </a:r>
          </a:p>
          <a:p>
            <a:pPr lvl="1">
              <a:buChar char="■"/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404040"/>
                </a:solidFill>
              </a:rPr>
              <a:t>Deployed on e.g. an Apache Tomcat server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rgbClr val="40404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 smtClean="0">
                <a:solidFill>
                  <a:srgbClr val="404040"/>
                </a:solidFill>
              </a:rPr>
              <a:t>A</a:t>
            </a:r>
            <a:r>
              <a:rPr lang="en-US" sz="2400" dirty="0" smtClean="0">
                <a:solidFill>
                  <a:srgbClr val="404040"/>
                </a:solidFill>
              </a:rPr>
              <a:t>dditional</a:t>
            </a:r>
            <a:r>
              <a:rPr sz="2400" dirty="0" smtClean="0">
                <a:solidFill>
                  <a:srgbClr val="404040"/>
                </a:solidFill>
              </a:rPr>
              <a:t> </a:t>
            </a:r>
            <a:r>
              <a:rPr sz="2400" b="1" dirty="0">
                <a:solidFill>
                  <a:srgbClr val="404040"/>
                </a:solidFill>
              </a:rPr>
              <a:t>northbound</a:t>
            </a:r>
            <a:r>
              <a:rPr sz="2400" dirty="0">
                <a:solidFill>
                  <a:srgbClr val="404040"/>
                </a:solidFill>
              </a:rPr>
              <a:t> interface for </a:t>
            </a:r>
            <a:r>
              <a:rPr sz="2400" dirty="0" err="1" smtClean="0">
                <a:solidFill>
                  <a:srgbClr val="404040"/>
                </a:solidFill>
              </a:rPr>
              <a:t>Denodo</a:t>
            </a:r>
            <a:r>
              <a:rPr sz="2400" dirty="0" smtClean="0">
                <a:solidFill>
                  <a:srgbClr val="404040"/>
                </a:solidFill>
              </a:rPr>
              <a:t> </a:t>
            </a:r>
            <a:r>
              <a:rPr sz="2400" dirty="0">
                <a:solidFill>
                  <a:srgbClr val="404040"/>
                </a:solidFill>
              </a:rPr>
              <a:t>Platform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rgbClr val="40404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404040"/>
                </a:solidFill>
              </a:rPr>
              <a:t>Multi-database </a:t>
            </a:r>
            <a:r>
              <a:rPr sz="2300" dirty="0">
                <a:solidFill>
                  <a:srgbClr val="404040"/>
                </a:solidFill>
              </a:rPr>
              <a:t>–</a:t>
            </a:r>
            <a:r>
              <a:rPr sz="2400" dirty="0">
                <a:solidFill>
                  <a:srgbClr val="404040"/>
                </a:solidFill>
              </a:rPr>
              <a:t> serves an entire </a:t>
            </a:r>
            <a:r>
              <a:rPr sz="2400" dirty="0" err="1">
                <a:solidFill>
                  <a:srgbClr val="404040"/>
                </a:solidFill>
              </a:rPr>
              <a:t>Denodo</a:t>
            </a:r>
            <a:r>
              <a:rPr sz="2400" dirty="0">
                <a:solidFill>
                  <a:srgbClr val="404040"/>
                </a:solidFill>
              </a:rPr>
              <a:t> installation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rgbClr val="40404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404040"/>
                </a:solidFill>
              </a:rPr>
              <a:t>Southbound: connects to VDP via JDBC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3000"/>
              <a:t>OData support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404040"/>
                </a:solidFill>
              </a:rPr>
              <a:t>Supports </a:t>
            </a:r>
            <a:r>
              <a:rPr sz="2400" b="1" dirty="0">
                <a:solidFill>
                  <a:srgbClr val="404040"/>
                </a:solidFill>
              </a:rPr>
              <a:t>OData 2.0 (partially</a:t>
            </a:r>
            <a:r>
              <a:rPr sz="2400" b="1" dirty="0" smtClean="0">
                <a:solidFill>
                  <a:srgbClr val="404040"/>
                </a:solidFill>
              </a:rPr>
              <a:t>)</a:t>
            </a:r>
            <a:endParaRPr lang="en-US" sz="2400" b="1" dirty="0" smtClean="0">
              <a:solidFill>
                <a:srgbClr val="40404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600" u="sng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hlinkClick r:id="rId2"/>
              </a:rPr>
              <a:t>http://www.odata.org/documentation/odata-version-2-0/overview/</a:t>
            </a:r>
            <a:endParaRPr lang="en-US" sz="1600" dirty="0"/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600" u="sng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hlinkClick r:id="rId3"/>
              </a:rPr>
              <a:t>http://www.odata.org/documentation/odata-version-2-0/uri-conventions/</a:t>
            </a:r>
            <a:endParaRPr sz="1600" b="1" dirty="0">
              <a:solidFill>
                <a:srgbClr val="40404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rgbClr val="40404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b="1" dirty="0">
                <a:solidFill>
                  <a:srgbClr val="404040"/>
                </a:solidFill>
              </a:rPr>
              <a:t>OData 4.0 </a:t>
            </a:r>
            <a:r>
              <a:rPr sz="2400" dirty="0">
                <a:solidFill>
                  <a:srgbClr val="404040"/>
                </a:solidFill>
              </a:rPr>
              <a:t>is an OASIS </a:t>
            </a:r>
            <a:r>
              <a:rPr sz="2400" dirty="0" smtClean="0">
                <a:solidFill>
                  <a:srgbClr val="404040"/>
                </a:solidFill>
              </a:rPr>
              <a:t>standard</a:t>
            </a:r>
            <a:r>
              <a:rPr lang="en-US" sz="2400" dirty="0" smtClean="0">
                <a:solidFill>
                  <a:srgbClr val="404040"/>
                </a:solidFill>
              </a:rPr>
              <a:t> since 2014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rgbClr val="40404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404040"/>
                </a:solidFill>
              </a:rPr>
              <a:t>Why 2.0?</a:t>
            </a:r>
          </a:p>
          <a:p>
            <a:pPr lvl="1">
              <a:buChar char="■"/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404040"/>
                </a:solidFill>
              </a:rPr>
              <a:t>OData 4 clients can talk to OData 2 servers</a:t>
            </a:r>
          </a:p>
          <a:p>
            <a:pPr lvl="1">
              <a:buChar char="■"/>
              <a:defRPr sz="1800">
                <a:solidFill>
                  <a:srgbClr val="000000"/>
                </a:solidFill>
              </a:defRPr>
            </a:pPr>
            <a:r>
              <a:rPr sz="2400" dirty="0" err="1">
                <a:solidFill>
                  <a:srgbClr val="404040"/>
                </a:solidFill>
              </a:rPr>
              <a:t>SalesForce</a:t>
            </a:r>
            <a:r>
              <a:rPr sz="2400" dirty="0">
                <a:solidFill>
                  <a:srgbClr val="404040"/>
                </a:solidFill>
              </a:rPr>
              <a:t> </a:t>
            </a:r>
            <a:r>
              <a:rPr sz="2400" dirty="0" err="1">
                <a:solidFill>
                  <a:srgbClr val="404040"/>
                </a:solidFill>
              </a:rPr>
              <a:t>LightningConnect</a:t>
            </a:r>
            <a:endParaRPr sz="2400" dirty="0">
              <a:solidFill>
                <a:srgbClr val="404040"/>
              </a:solidFill>
            </a:endParaRPr>
          </a:p>
          <a:p>
            <a:pPr lvl="1">
              <a:buChar char="■"/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404040"/>
                </a:solidFill>
              </a:rPr>
              <a:t>Technical constraint: unstable dependencies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ODataServ vs RESTfulWS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404040"/>
                </a:solidFill>
              </a:rPr>
              <a:t>Similar in concept to the </a:t>
            </a:r>
            <a:r>
              <a:rPr sz="2400" dirty="0" err="1" smtClean="0">
                <a:solidFill>
                  <a:srgbClr val="404040"/>
                </a:solidFill>
              </a:rPr>
              <a:t>RESTfulWS</a:t>
            </a:r>
            <a:endParaRPr lang="en-US" sz="2400" dirty="0" smtClean="0">
              <a:solidFill>
                <a:srgbClr val="404040"/>
              </a:solidFill>
            </a:endParaRPr>
          </a:p>
          <a:p>
            <a:pPr marL="0" lvl="0" indent="0" algn="ctr">
              <a:buNone/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http://localhost:9090/denodo-restfulws</a:t>
            </a:r>
            <a:endParaRPr sz="2400" dirty="0">
              <a:solidFill>
                <a:srgbClr val="40404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404040"/>
                </a:solidFill>
              </a:rPr>
              <a:t>Authentication, URLs</a:t>
            </a:r>
            <a:r>
              <a:rPr sz="2400" dirty="0" smtClean="0">
                <a:solidFill>
                  <a:srgbClr val="404040"/>
                </a:solidFill>
              </a:rPr>
              <a:t>…</a:t>
            </a:r>
            <a:endParaRPr sz="2400" dirty="0">
              <a:solidFill>
                <a:srgbClr val="40404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404040"/>
                </a:solidFill>
              </a:rPr>
              <a:t>But no HTML interface!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450" y="3407768"/>
            <a:ext cx="4763668" cy="293111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 dirty="0"/>
              <a:t>Recommended Tools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 smtClean="0">
                <a:solidFill>
                  <a:srgbClr val="404040"/>
                </a:solidFill>
              </a:rPr>
              <a:t>API </a:t>
            </a:r>
            <a:r>
              <a:rPr sz="2400" dirty="0">
                <a:solidFill>
                  <a:srgbClr val="404040"/>
                </a:solidFill>
              </a:rPr>
              <a:t>Tools: Postman, </a:t>
            </a:r>
            <a:r>
              <a:rPr sz="2400" dirty="0" err="1">
                <a:solidFill>
                  <a:srgbClr val="404040"/>
                </a:solidFill>
              </a:rPr>
              <a:t>HTTPRequester</a:t>
            </a:r>
            <a:r>
              <a:rPr sz="2400" dirty="0">
                <a:solidFill>
                  <a:srgbClr val="404040"/>
                </a:solidFill>
              </a:rPr>
              <a:t>…</a:t>
            </a:r>
          </a:p>
        </p:txBody>
      </p:sp>
      <p:pic>
        <p:nvPicPr>
          <p:cNvPr id="7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6928" y="1989658"/>
            <a:ext cx="6297346" cy="40746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637</Words>
  <Application>Microsoft Office PowerPoint</Application>
  <PresentationFormat>On-screen Show (4:3)</PresentationFormat>
  <Paragraphs>171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Courier New</vt:lpstr>
      <vt:lpstr>Helvetica</vt:lpstr>
      <vt:lpstr>Helvetica Neue</vt:lpstr>
      <vt:lpstr>Tahoma</vt:lpstr>
      <vt:lpstr>Verdana</vt:lpstr>
      <vt:lpstr>Wingdings</vt:lpstr>
      <vt:lpstr>Default</vt:lpstr>
      <vt:lpstr>CUSTOMER BETA PROGRAM Denodo OData Service</vt:lpstr>
      <vt:lpstr>The BETA Program</vt:lpstr>
      <vt:lpstr>Project Status</vt:lpstr>
      <vt:lpstr>BETA Program: Timeline</vt:lpstr>
      <vt:lpstr>The Denodo OData Service</vt:lpstr>
      <vt:lpstr>Artifact Overview</vt:lpstr>
      <vt:lpstr>OData support</vt:lpstr>
      <vt:lpstr>ODataServ vs RESTfulWS</vt:lpstr>
      <vt:lpstr>Recommended Tools</vt:lpstr>
      <vt:lpstr>Authentication</vt:lpstr>
      <vt:lpstr>Metadata: Service Document /</vt:lpstr>
      <vt:lpstr>Metadata: Entity Data Model /$metadata</vt:lpstr>
      <vt:lpstr>Mapping OData with VDP</vt:lpstr>
      <vt:lpstr>One view, one collection (entity set)</vt:lpstr>
      <vt:lpstr>ATOMPub vs JSON: $format</vt:lpstr>
      <vt:lpstr>$format=atom (default)</vt:lpstr>
      <vt:lpstr>$format=json</vt:lpstr>
      <vt:lpstr>Querying by primary key: (id)</vt:lpstr>
      <vt:lpstr>Associations</vt:lpstr>
      <vt:lpstr>Navigating associations: /navprop</vt:lpstr>
      <vt:lpstr>Selection: $filter</vt:lpstr>
      <vt:lpstr>Selection operators: eq, ne, gt, ge…</vt:lpstr>
      <vt:lpstr>Selection functions</vt:lpstr>
      <vt:lpstr>Projection: $select</vt:lpstr>
      <vt:lpstr>Ordering: $orderby</vt:lpstr>
      <vt:lpstr>Pagination: $top, $skip, $skiptoken</vt:lpstr>
      <vt:lpstr>Pagination: $inlinecount</vt:lpstr>
      <vt:lpstr>Complex types: structs</vt:lpstr>
      <vt:lpstr>Complex types: arrays</vt:lpstr>
      <vt:lpstr>Main Limitations</vt:lpstr>
      <vt:lpstr>The ToolKit</vt:lpstr>
      <vt:lpstr>Denodo OData Service ToolKit</vt:lpstr>
      <vt:lpstr>Q&amp;A</vt:lpstr>
      <vt:lpstr>Thank you!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BETA PROGRAM Denodo OData Service</dc:title>
  <cp:lastModifiedBy>Daniel Fernández Garrido</cp:lastModifiedBy>
  <cp:revision>9</cp:revision>
  <dcterms:modified xsi:type="dcterms:W3CDTF">2015-07-30T08:33:46Z</dcterms:modified>
</cp:coreProperties>
</file>