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4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dissolve/>
  </p:transition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089025"/>
          </a:xfrm>
        </p:spPr>
        <p:txBody>
          <a:bodyPr/>
          <a:lstStyle/>
          <a:p>
            <a:r>
              <a:rPr lang="en-US" dirty="0" smtClean="0"/>
              <a:t>Marcus Antonius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o-RO" dirty="0"/>
          </a:p>
        </p:txBody>
      </p:sp>
      <p:pic>
        <p:nvPicPr>
          <p:cNvPr id="26626" name="Picture 2" descr="Marble bust of Mark Antony (Vatican Museums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0"/>
            <a:ext cx="2844000" cy="37224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628" name="Picture 4" descr="Mark Antony - Wikipe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2362200"/>
            <a:ext cx="4191000" cy="28194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o-R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24993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o-RO" dirty="0" smtClean="0"/>
              <a:t>Marcus Antonius (14 ianuarie 83 I.H – 1 august 30 I.H), a fost un politician și general roman care a jucat un rol critic în transformarea Republicii Romane dintr-o republică constituțională în Imperiul Roman autocratic.</a:t>
            </a:r>
            <a:endParaRPr lang="ro-RO" dirty="0"/>
          </a:p>
        </p:txBody>
      </p:sp>
      <p:pic>
        <p:nvPicPr>
          <p:cNvPr id="5" name="Picture 4" descr="marcus antoniu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429000"/>
            <a:ext cx="5943600" cy="3200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Viata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activitatea</a:t>
            </a:r>
            <a:r>
              <a:rPr lang="en-US" dirty="0" smtClean="0"/>
              <a:t> </a:t>
            </a:r>
            <a:r>
              <a:rPr lang="en-US" dirty="0" err="1" smtClean="0"/>
              <a:t>acestuia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>
              <a:buNone/>
            </a:pPr>
            <a:r>
              <a:rPr lang="ro-RO" dirty="0" smtClean="0"/>
              <a:t>      Antonius a fost o rudă și un susținător al lui Iulius Caesar și a servit ca unul dintre generalii săi în timpul cuceririi Galiei și al Războiului Civil. Anton</a:t>
            </a:r>
            <a:r>
              <a:rPr lang="en-US" dirty="0" err="1" smtClean="0"/>
              <a:t>ius</a:t>
            </a:r>
            <a:r>
              <a:rPr lang="en-US" dirty="0" smtClean="0"/>
              <a:t> </a:t>
            </a:r>
            <a:r>
              <a:rPr lang="ro-RO" dirty="0" smtClean="0"/>
              <a:t>a fost numit administrator al Italiei, în timp ce Cezar a eliminat oponenții politici din Grecia, Africa de Nord și Spania. După asasinarea lui Cezar în 44 î.Hr., Anton</a:t>
            </a:r>
            <a:r>
              <a:rPr lang="en-US" dirty="0" err="1" smtClean="0"/>
              <a:t>ius</a:t>
            </a:r>
            <a:r>
              <a:rPr lang="ro-RO" dirty="0" smtClean="0"/>
              <a:t> și-a unit forțele cu Marcus Aemilius Lepidus, un alt general al lui Cezar, și cu Octavian, strănepotul și fiul adoptiv al lui Cezar, formând o dictatură formată din trei oameni cunoscută de istorici drept Al Doilea Triumvirat. Triumvirii i-au învins pe ucigașii lui Cezar, Liberatores, în bătălia de la Filipi din 42 î.Hr. și au împărțit între ei guvernul Republicii. </a:t>
            </a:r>
            <a:r>
              <a:rPr lang="ro-RO" dirty="0" smtClean="0"/>
              <a:t>Lui Antoniu </a:t>
            </a:r>
            <a:r>
              <a:rPr lang="ro-RO" dirty="0" smtClean="0"/>
              <a:t>i s-au repartizat provinciile estice ale Romei, inclusiv regatul client al Egiptului, condus apoi de Cleopatra VII Philopator, și i s-a dat comanda în războiul Romei împotriva Partiei.</a:t>
            </a:r>
            <a:endParaRPr lang="ro-RO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229600" cy="58674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2">
            <a:normAutofit fontScale="70000" lnSpcReduction="20000"/>
          </a:bodyPr>
          <a:lstStyle/>
          <a:p>
            <a:pPr>
              <a:buNone/>
            </a:pPr>
            <a:r>
              <a:rPr lang="ro-RO" dirty="0" smtClean="0"/>
              <a:t>      </a:t>
            </a:r>
            <a:r>
              <a:rPr lang="vi-VN" dirty="0" smtClean="0"/>
              <a:t>Relațiile dintre triumviri au fost tensionate, deoarece diverșii membri au căutat o putere politică mai mare. Războiul civil dintre Anton</a:t>
            </a:r>
            <a:r>
              <a:rPr lang="en-US" dirty="0" err="1" smtClean="0"/>
              <a:t>ius</a:t>
            </a:r>
            <a:r>
              <a:rPr lang="vi-VN" dirty="0" smtClean="0"/>
              <a:t> și Octavian a fost evitat în anul 40 î.Hr., când Antoniu s-a căsătorit cu sora lui Octavian, Octavia. În ciuda acestei căsătorii, Anton</a:t>
            </a:r>
            <a:r>
              <a:rPr lang="en-US" dirty="0" err="1" smtClean="0"/>
              <a:t>iu</a:t>
            </a:r>
            <a:r>
              <a:rPr lang="vi-VN" dirty="0" smtClean="0"/>
              <a:t> a purtat o poveste de dragoste cu Cleopatra, care i-a născut trei copii, încordând și mai mult relațiile lui Anton</a:t>
            </a:r>
            <a:r>
              <a:rPr lang="en-US" dirty="0" err="1" smtClean="0"/>
              <a:t>iu</a:t>
            </a:r>
            <a:r>
              <a:rPr lang="vi-VN" dirty="0" smtClean="0"/>
              <a:t> cu Octavian. Lepidus a fost exclus din asociere în 36 î.Hr., iar în 33 î.Hr. neînțelegerile dintre Anton</a:t>
            </a:r>
            <a:r>
              <a:rPr lang="en-US" dirty="0" err="1" smtClean="0"/>
              <a:t>iu</a:t>
            </a:r>
            <a:r>
              <a:rPr lang="vi-VN" dirty="0" smtClean="0"/>
              <a:t> și Octavian au provocat o scindare între triumvirii rămași. Ostilitatea lor continuă a izbucnit în război civil în anul 31 î.Hr., când Senatul roman, la îndrumarea lui Octavian, a declarat război Cleopatrei și l-a proclamat pe Antoniu trădător. Mai târziu în acel an, </a:t>
            </a:r>
            <a:r>
              <a:rPr lang="vi-VN" dirty="0" smtClean="0"/>
              <a:t>Anton</a:t>
            </a:r>
            <a:r>
              <a:rPr lang="ro-RO" dirty="0" smtClean="0"/>
              <a:t>iu</a:t>
            </a:r>
            <a:r>
              <a:rPr lang="vi-VN" dirty="0" smtClean="0"/>
              <a:t> </a:t>
            </a:r>
            <a:r>
              <a:rPr lang="vi-VN" dirty="0" smtClean="0"/>
              <a:t>a fost învins de forțele lui Octavian în bătălia de la Actium. Antoni</a:t>
            </a:r>
            <a:r>
              <a:rPr lang="en-US" dirty="0" smtClean="0"/>
              <a:t>u</a:t>
            </a:r>
            <a:r>
              <a:rPr lang="vi-VN" dirty="0" smtClean="0"/>
              <a:t> și Cleopatra au fugit în Egipt unde, după ce au fost din nou învinși în bătălia de la Alexandria, s-au sinucis. Odată cu moartea lui Anton</a:t>
            </a:r>
            <a:r>
              <a:rPr lang="en-US" dirty="0" err="1" smtClean="0"/>
              <a:t>iu</a:t>
            </a:r>
            <a:r>
              <a:rPr lang="vi-VN" dirty="0" smtClean="0"/>
              <a:t>, Octavian a devenit stăpânul incontestabil al lumii romane. În anul 27 î.Hr., lui Octavian i s-a acordat titlul de Augustus, marcând etapa finală în transformarea Republicii Romane într-un imperiu, cu el însuși ca primul împărat roman.</a:t>
            </a:r>
          </a:p>
          <a:p>
            <a:endParaRPr lang="ro-RO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Antonius </a:t>
            </a:r>
            <a:r>
              <a:rPr lang="en-US" dirty="0" err="1" smtClean="0"/>
              <a:t>si</a:t>
            </a:r>
            <a:r>
              <a:rPr lang="en-US" dirty="0" smtClean="0"/>
              <a:t> Cleopatra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229600" cy="5334000"/>
          </a:xfrm>
        </p:spPr>
        <p:txBody>
          <a:bodyPr numCol="2">
            <a:normAutofit fontScale="77500" lnSpcReduction="20000"/>
          </a:bodyPr>
          <a:lstStyle/>
          <a:p>
            <a:pPr>
              <a:buNone/>
            </a:pPr>
            <a:r>
              <a:rPr lang="ro-RO" dirty="0" smtClean="0"/>
              <a:t>      M</a:t>
            </a:r>
            <a:r>
              <a:rPr lang="vi-VN" dirty="0" smtClean="0"/>
              <a:t>arc Antoniu a întâlnit-o pe Cleopatra la Tars, în octombrie 41 î.Hr. Cleopatra voia să și-l facă pe Marc Antoniu aliat, așa cum îi fusese înainte Cezar. De aceea a ajuns la Tarsus într-o magnifică barjă, costumată în Venus, zeița iubirii la romani. Acolo ei au format o alianță și au devenit amanți. Antoniu s-a întors la Alexandria cu ea, unde au petrecut iarna 41 î.Hr. - 40 î.Hr. În primăvara anului 40 î.Hr. a fost nevoit să se întoarcă la Roma, la aflarea știrii că soția sa Fulvia este în mijlocul războiului civil. Fulvia a murit în timp ce Antoniu era în drum spre Sicyon (unde era exilată Fulvia). Antoniu a făcut pace cu Octavian, în septembrie 40 î.Hr. și s-a căsătorit cu sora lui Octavian,Octavia Minor. Imperiul parților a sprijinit pe Brutus și Cassius în războiul civil, trimițând forțe ce s-au angajat în bătălia de la Filipi, în urma victoriei lui Antoniu și Octavian, parții au invadat teritoriul roman, ocupând Siria, avansează în Asia Mică</a:t>
            </a:r>
            <a:r>
              <a:rPr lang="en-US" dirty="0" smtClean="0"/>
              <a:t> </a:t>
            </a:r>
            <a:r>
              <a:rPr lang="vi-VN" dirty="0" smtClean="0"/>
              <a:t>și instalează pe Antigonus ca rege marionetă în Iudeea, pentru a-l înlocui pe pro-romanul Hyrcan</a:t>
            </a:r>
            <a:r>
              <a:rPr lang="en-US" dirty="0" smtClean="0"/>
              <a:t>u</a:t>
            </a:r>
            <a:r>
              <a:rPr lang="vi-VN" dirty="0" smtClean="0"/>
              <a:t>s. </a:t>
            </a:r>
            <a:endParaRPr lang="vi-VN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lgerian" pitchFamily="82" charset="0"/>
              </a:rPr>
              <a:t>Va</a:t>
            </a:r>
            <a:r>
              <a:rPr lang="en-US" dirty="0" smtClean="0">
                <a:latin typeface="Algerian" pitchFamily="82" charset="0"/>
              </a:rPr>
              <a:t> </a:t>
            </a:r>
            <a:r>
              <a:rPr lang="en-US" dirty="0" err="1" smtClean="0">
                <a:latin typeface="Algerian" pitchFamily="82" charset="0"/>
              </a:rPr>
              <a:t>multumesc</a:t>
            </a:r>
            <a:r>
              <a:rPr lang="en-US" dirty="0" smtClean="0">
                <a:latin typeface="Algerian" pitchFamily="82" charset="0"/>
              </a:rPr>
              <a:t>!</a:t>
            </a:r>
            <a:endParaRPr lang="ro-RO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o-RO" dirty="0"/>
          </a:p>
        </p:txBody>
      </p:sp>
      <p:pic>
        <p:nvPicPr>
          <p:cNvPr id="41986" name="Picture 2" descr="How Maritime Insurance Helped Build Ancient Ro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44000" cy="456514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324600" y="6019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lgerian" pitchFamily="82" charset="0"/>
              </a:rPr>
              <a:t>Proiect</a:t>
            </a:r>
            <a:r>
              <a:rPr lang="en-US" dirty="0" smtClean="0">
                <a:latin typeface="Algerian" pitchFamily="82" charset="0"/>
              </a:rPr>
              <a:t> </a:t>
            </a:r>
            <a:r>
              <a:rPr lang="en-US" dirty="0" err="1" smtClean="0">
                <a:latin typeface="Algerian" pitchFamily="82" charset="0"/>
              </a:rPr>
              <a:t>realizat</a:t>
            </a:r>
            <a:r>
              <a:rPr lang="en-US" dirty="0" smtClean="0">
                <a:latin typeface="Algerian" pitchFamily="82" charset="0"/>
              </a:rPr>
              <a:t> de </a:t>
            </a:r>
            <a:r>
              <a:rPr lang="en-US" dirty="0" err="1" smtClean="0">
                <a:latin typeface="Algerian" pitchFamily="82" charset="0"/>
              </a:rPr>
              <a:t>Ience</a:t>
            </a:r>
            <a:r>
              <a:rPr lang="en-US" dirty="0" smtClean="0">
                <a:latin typeface="Algerian" pitchFamily="82" charset="0"/>
              </a:rPr>
              <a:t> </a:t>
            </a:r>
            <a:r>
              <a:rPr lang="en-US" dirty="0" err="1" smtClean="0">
                <a:latin typeface="Algerian" pitchFamily="82" charset="0"/>
              </a:rPr>
              <a:t>Denisa</a:t>
            </a:r>
            <a:endParaRPr lang="ro-RO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62484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lgerian" pitchFamily="82" charset="0"/>
              </a:rPr>
              <a:t>Bibliografie</a:t>
            </a:r>
            <a:r>
              <a:rPr lang="en-US" dirty="0" smtClean="0">
                <a:latin typeface="Algerian" pitchFamily="82" charset="0"/>
              </a:rPr>
              <a:t>: Wikipedia</a:t>
            </a:r>
            <a:endParaRPr lang="ro-RO" dirty="0">
              <a:latin typeface="Algerian" pitchFamily="82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22</TotalTime>
  <Words>679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Marcus Antonius</vt:lpstr>
      <vt:lpstr> </vt:lpstr>
      <vt:lpstr>Viata si activitatea acestuia</vt:lpstr>
      <vt:lpstr> </vt:lpstr>
      <vt:lpstr> Antonius si Cleopatra</vt:lpstr>
      <vt:lpstr>Va multumesc!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Marcus Antonius</dc:title>
  <dc:creator>cristi</dc:creator>
  <cp:lastModifiedBy>webinc</cp:lastModifiedBy>
  <cp:revision>9</cp:revision>
  <dcterms:created xsi:type="dcterms:W3CDTF">2006-08-16T00:00:00Z</dcterms:created>
  <dcterms:modified xsi:type="dcterms:W3CDTF">2023-05-10T19:24:18Z</dcterms:modified>
</cp:coreProperties>
</file>