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0" r:id="rId5"/>
    <p:sldId id="257" r:id="rId6"/>
    <p:sldId id="261" r:id="rId7"/>
    <p:sldId id="258" r:id="rId8"/>
    <p:sldId id="266" r:id="rId9"/>
    <p:sldId id="265" r:id="rId10"/>
    <p:sldId id="259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B072B-6E3A-494E-9EE1-FBD72AC0A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45DB68-E8ED-4AAC-BFB0-AA695D761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37D64E-81D6-46ED-B28A-55779685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AD9-8CAF-42B2-A769-4354C2C31D27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D4328D-6B1C-4E03-87C0-0FFB6B5D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8F1156-E851-48CC-87A9-DB0A858F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DAB-360B-4466-A4FC-53DE85648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61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6CA02-2C00-4C3F-8605-03C74BB1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10D478-CE59-4490-8C18-22443E1B6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E7E775-AEA0-4A52-B09B-4E3D2E8B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AD9-8CAF-42B2-A769-4354C2C31D27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7A3B97-1B37-408D-BD86-8CFB2A15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AA4819-E8BF-4E7C-B921-F569E0C4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DAB-360B-4466-A4FC-53DE85648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90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A6AF4F-FF24-4BFC-BFAC-2435AAF63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A29D7F-C438-41DA-89F1-B632F06E2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A3E87B-C916-4FF6-B268-59513B32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AD9-8CAF-42B2-A769-4354C2C31D27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3BFBB4-9A72-4A4D-A614-E3BFEA2A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D8A7B4-4119-4A31-9CAD-0DDAB6DD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DAB-360B-4466-A4FC-53DE85648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48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AE83A-316F-439B-9587-D849032C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BCC81D-EC87-4D9E-961D-36F52C62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5472DF-1E75-4FEB-A54C-25DDA3B4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AD9-8CAF-42B2-A769-4354C2C31D27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724C91-4E51-4269-B783-7B26393A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F7BA11-6E7E-4317-9397-E556B51D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DAB-360B-4466-A4FC-53DE85648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44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FD10B-4E39-4DB9-914D-9215D9A6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31FF79-0D9B-4AD6-9C0C-B34829F2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08A890-F9F0-46F4-A325-4914A639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AD9-8CAF-42B2-A769-4354C2C31D27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F5A1F-B752-4DF5-BFDA-9BC26FE2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238981-0B88-4CAF-8BAF-266CA58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DAB-360B-4466-A4FC-53DE85648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06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8C918-74D4-4598-A0DB-FAE4C06E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14A426-C2D3-4C4A-A884-957DFB953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C04437-E105-4E0E-8B58-B82865951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3518B9-9B0A-4A6B-BAD0-B92D7CDD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AD9-8CAF-42B2-A769-4354C2C31D27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2585CF-6E76-4C67-88C3-1D4E54C5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9C8BA-2316-4441-91CD-6DB68BF6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DAB-360B-4466-A4FC-53DE85648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45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B4320-6EBD-4CE6-A282-123835D5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385C25-C53C-41B0-AA14-6F1FDAECD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62B5AD-3174-4FB1-90E3-F79EF509A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5E29BC-DBFA-46EB-9446-A0B374F34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B596E1-30EF-42BA-A713-01E246281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6948D-A85D-43BA-A279-EEDE42BB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AD9-8CAF-42B2-A769-4354C2C31D27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D50462-8B81-4A6B-8C9D-C3686A88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C54BCC-80AF-44B4-AF5C-32299DFA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DAB-360B-4466-A4FC-53DE85648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22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8A1C6-ECA9-452D-9A0E-B1033E6D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658934-FDA8-4CC3-AC9C-7C4C088F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AD9-8CAF-42B2-A769-4354C2C31D27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7484F6-D892-4B7F-988E-59BF69E9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1ADEA6-C23B-4C51-89BA-838227AA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DAB-360B-4466-A4FC-53DE85648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02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A6334E-3DD4-46F4-9B9C-ED3D7751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AD9-8CAF-42B2-A769-4354C2C31D27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E0E2EA-9F1B-4DE5-834C-82BC1703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483187-A90B-48E5-806C-02951291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DAB-360B-4466-A4FC-53DE85648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68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7124A-0701-4EE1-928D-DA0A641E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0B7DE4-86D4-4A90-B007-14EAA1E92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4A4339-4AAA-4137-B67F-AEC652FF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27F792-E72A-466A-A1B1-7CFBB300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AD9-8CAF-42B2-A769-4354C2C31D27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F54E6B-DF63-4A22-B52B-BDB1C03B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5ADC92-81B0-46F6-8022-B968A2AB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DAB-360B-4466-A4FC-53DE85648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37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8B676-0F59-4857-A648-DBF68171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8148E4-BBC1-41A4-A85A-8D6B472D2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6D6686-B5D3-42CD-A0BA-7687799E4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E3ECC8-FCB9-445F-811E-9ADFEC31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AD9-8CAF-42B2-A769-4354C2C31D27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14557-772C-490A-A36F-6CC34C4D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4520C1-9E13-461F-B76C-E6CD9C3A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DAB-360B-4466-A4FC-53DE85648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0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5BEA1-FB3B-4781-9A8B-5F9AAB50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2ADB68-D51B-42CB-A276-FCA8F45B8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1F3B16-D2B5-4512-AE7F-E3CF79DFD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86AD9-8CAF-42B2-A769-4354C2C31D27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8E8BE3-350B-4FFC-8025-A6C809892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ECE8E1-9EC4-4CE8-8C05-993A397EA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9DAB-360B-4466-A4FC-53DE85648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72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0AA20-9C90-4908-8266-1685E4B22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Приведение матрицы к жордановой форме</a:t>
            </a:r>
          </a:p>
        </p:txBody>
      </p:sp>
    </p:spTree>
    <p:extLst>
      <p:ext uri="{BB962C8B-B14F-4D97-AF65-F5344CB8AC3E}">
        <p14:creationId xmlns:p14="http://schemas.microsoft.com/office/powerpoint/2010/main" val="147638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7D14E3-0AAF-44D0-B12E-C76C4001D9D5}"/>
                  </a:ext>
                </a:extLst>
              </p:cNvPr>
              <p:cNvSpPr txBox="1"/>
              <p:nvPr/>
            </p:nvSpPr>
            <p:spPr>
              <a:xfrm>
                <a:off x="577049" y="355107"/>
                <a:ext cx="11061576" cy="5960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>
                    <a:solidFill>
                      <a:srgbClr val="FF0000"/>
                    </a:solidFill>
                  </a:rPr>
                  <a:t>Пример 5</a:t>
                </a:r>
                <a:r>
                  <a:rPr lang="en-US" b="1" dirty="0">
                    <a:solidFill>
                      <a:srgbClr val="FF0000"/>
                    </a:solidFill>
                  </a:rPr>
                  <a:t>. </a:t>
                </a:r>
                <a:r>
                  <a:rPr lang="ru-RU" dirty="0"/>
                  <a:t>Преобразовать матрицу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𝐴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−4</m:t>
                                  </m:r>
                                </m:e>
                              </m:eqAr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в жорданову каноническую форму</a:t>
                </a:r>
              </a:p>
              <a:p>
                <a:endParaRPr lang="ru-RU" dirty="0"/>
              </a:p>
              <a:p>
                <a:r>
                  <a:rPr lang="en-US" sz="1800" dirty="0"/>
                  <a:t>1) </a:t>
                </a:r>
                <a:r>
                  <a:rPr lang="ru-RU" sz="1800" dirty="0"/>
                  <a:t>Записываем характеристический полином матрицы </a:t>
                </a:r>
                <a14:m>
                  <m:oMath xmlns:m="http://schemas.openxmlformats.org/officeDocument/2006/math">
                    <m:r>
                      <a:rPr lang="ru-RU" sz="180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ru-RU" sz="1800" dirty="0"/>
                  <a:t>:</a:t>
                </a:r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ru-R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ru-R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ru-RU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ru-R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ru-RU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ru-R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ru-RU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eqArr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ru-RU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ru-RU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eqAr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eqArr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r>
                                                    <a:rPr lang="ru-RU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eqAr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−3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−6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  </m:t>
                                        </m:r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13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e>
                                        </m:eqArr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−3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−4</m:t>
                                            </m:r>
                                          </m:e>
                                        </m:eqAr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eqArr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8</m:t>
                                                  </m:r>
                                                </m:e>
                                              </m:eqAr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ru-RU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ru-R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1)</m:t>
                          </m:r>
                        </m:e>
                        <m:sup>
                          <m:r>
                            <a:rPr lang="ru-R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ru-RU" sz="1800" dirty="0"/>
              </a:p>
              <a:p>
                <a:endParaRPr lang="en-US" sz="1800" dirty="0"/>
              </a:p>
              <a:p>
                <a:r>
                  <a:rPr lang="en-US" sz="1800" dirty="0"/>
                  <a:t>2) </a:t>
                </a:r>
                <a:r>
                  <a:rPr lang="ru-RU" sz="1800" dirty="0"/>
                  <a:t>Вычисляем собственные значения: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ru-RU" sz="1800" dirty="0"/>
              </a:p>
              <a:p>
                <a:endParaRPr lang="ru-RU" sz="1800" dirty="0"/>
              </a:p>
              <a:p>
                <a:r>
                  <a:rPr lang="ru-RU" sz="1800" dirty="0"/>
                  <a:t>3) Определяем количество жордановых блоков по формуле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𝑟𝑎𝑛𝑘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sz="1800" dirty="0"/>
              </a:p>
              <a:p>
                <a:endParaRPr lang="ru-RU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𝜆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𝐼</m:t>
                      </m:r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ru-RU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−3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−4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8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−4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−7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0" i="1" dirty="0">
                  <a:effectLst/>
                  <a:latin typeface="Cambria Math"/>
                  <a:ea typeface="Times New Roman" panose="02020603050405020304" pitchFamily="18" charset="0"/>
                </a:endParaRPr>
              </a:p>
              <a:p>
                <a:endParaRPr lang="en-US" sz="1800" b="0" i="1" dirty="0">
                  <a:effectLst/>
                  <a:latin typeface="Cambria Math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1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=2 .</m:t>
                    </m:r>
                    <m:r>
                      <m:rPr>
                        <m:nor/>
                      </m:rPr>
                      <a:rPr lang="ru-RU" sz="1800"/>
                      <m:t>К</m:t>
                    </m:r>
                    <m:r>
                      <m:rPr>
                        <m:nor/>
                      </m:rPr>
                      <a:rPr lang="ru-RU" sz="1800" dirty="0"/>
                      <m:t>оличество жордановых блоков</m:t>
                    </m:r>
                    <m:r>
                      <a:rPr lang="en-US" sz="18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−2=4−2=2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7D14E3-0AAF-44D0-B12E-C76C4001D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9" y="355107"/>
                <a:ext cx="11061576" cy="5960158"/>
              </a:xfrm>
              <a:prstGeom prst="rect">
                <a:avLst/>
              </a:prstGeom>
              <a:blipFill>
                <a:blip r:embed="rId2"/>
                <a:stretch>
                  <a:fillRect l="-4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2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0C02C3-D035-4588-BEA3-7AC8493E36BF}"/>
                  </a:ext>
                </a:extLst>
              </p:cNvPr>
              <p:cNvSpPr txBox="1"/>
              <p:nvPr/>
            </p:nvSpPr>
            <p:spPr>
              <a:xfrm>
                <a:off x="719092" y="452761"/>
                <a:ext cx="10999433" cy="573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Следовательно, матрица состоит из двух жордановых клеток. Возможны два варианта:</a:t>
                </a:r>
              </a:p>
              <a:p>
                <a:pPr marL="342900" indent="-342900">
                  <a:buAutoNum type="arabicParenR"/>
                </a:pPr>
                <a:r>
                  <a:rPr lang="ru-RU" dirty="0"/>
                  <a:t>Две жордановы клетки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endParaRPr lang="ru-RU" dirty="0"/>
              </a:p>
              <a:p>
                <a:pPr marL="342900" indent="-342900">
                  <a:buAutoNum type="arabicParenR"/>
                </a:pPr>
                <a:r>
                  <a:rPr lang="ru-RU" dirty="0"/>
                  <a:t>Две жордановы клетки: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ru-RU" dirty="0"/>
              </a:p>
              <a:p>
                <a:pPr marL="342900" indent="-342900">
                  <a:buAutoNum type="arabicParenR"/>
                </a:pPr>
                <a:endParaRPr lang="ru-RU" dirty="0"/>
              </a:p>
              <a:p>
                <a:r>
                  <a:rPr lang="ru-RU" dirty="0"/>
                  <a:t>Определяем количество клеток 2-го порядка по формуле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dirty="0"/>
                  <a:t> – порядок жордановой клетки, </a:t>
                </a:r>
              </a:p>
              <a:p>
                <a:pPr marL="342900" indent="-342900">
                  <a:buAutoNum type="arabicParenR"/>
                </a:pPr>
                <a:endParaRPr lang="ru-RU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−18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−18</m:t>
                                          </m:r>
                                        </m:e>
                                        <m:e>
                                          <m: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=2−2∙1−0=0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0C02C3-D035-4588-BEA3-7AC8493E3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92" y="452761"/>
                <a:ext cx="10999433" cy="5739200"/>
              </a:xfrm>
              <a:prstGeom prst="rect">
                <a:avLst/>
              </a:prstGeom>
              <a:blipFill>
                <a:blip r:embed="rId2"/>
                <a:stretch>
                  <a:fillRect l="-499" t="-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67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F430B2-B0D9-413D-A903-3F88121F06C8}"/>
                  </a:ext>
                </a:extLst>
              </p:cNvPr>
              <p:cNvSpPr txBox="1"/>
              <p:nvPr/>
            </p:nvSpPr>
            <p:spPr>
              <a:xfrm>
                <a:off x="881109" y="601008"/>
                <a:ext cx="10482308" cy="3873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Следовательно, клеток размера 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ru-RU" sz="2000" dirty="0"/>
                  <a:t> нет, и матрица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ru-RU" sz="2000" dirty="0"/>
                  <a:t> имеет вид (с точностью до расположения блоков)</a:t>
                </a:r>
              </a:p>
              <a:p>
                <a:endParaRPr lang="ru-RU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ru-RU" sz="2000" dirty="0"/>
                  <a:t>Проверяем в </a:t>
                </a:r>
                <a:r>
                  <a:rPr lang="en-US" sz="2000" dirty="0" err="1"/>
                  <a:t>Matlab</a:t>
                </a:r>
                <a:r>
                  <a:rPr lang="en-US" sz="2000" dirty="0"/>
                  <a:t>:</a:t>
                </a:r>
                <a:endParaRPr lang="ru-RU" sz="2000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F430B2-B0D9-413D-A903-3F88121F0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09" y="601008"/>
                <a:ext cx="10482308" cy="3873112"/>
              </a:xfrm>
              <a:prstGeom prst="rect">
                <a:avLst/>
              </a:prstGeom>
              <a:blipFill>
                <a:blip r:embed="rId2"/>
                <a:stretch>
                  <a:fillRect l="-640" t="-9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B74553-64B3-482C-A5F8-C59C4DC13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1" t="21528" r="47266" b="38889"/>
          <a:stretch/>
        </p:blipFill>
        <p:spPr>
          <a:xfrm>
            <a:off x="4822548" y="3048954"/>
            <a:ext cx="3450416" cy="28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3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68C95EE-3E79-4F80-A7B7-354EB55EEA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5237" y="414074"/>
                <a:ext cx="10515600" cy="614652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2000" b="1" dirty="0"/>
                  <a:t>Определение 1. </a:t>
                </a:r>
                <a:r>
                  <a:rPr lang="ru-RU" sz="2000" dirty="0"/>
                  <a:t>Жордановой клеткой называется квадратная матрица порядка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вида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ru-RU" sz="2000" dirty="0"/>
                  <a:t> , </a:t>
                </a:r>
                <a:endParaRPr lang="en-US" sz="2000" dirty="0"/>
              </a:p>
              <a:p>
                <a:pPr marL="0" indent="0" algn="just">
                  <a:buNone/>
                </a:pPr>
                <a:r>
                  <a:rPr lang="ru-RU" sz="2000" dirty="0"/>
                  <a:t>в которой на главной диагонали стоит одно и то же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/>
                  <a:t> (собственное значение), над главной диагональю число 1, а все остальные элементы матрицы равны нулю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значение кратности </a:t>
                </a:r>
                <a:r>
                  <a:rPr lang="en-US" sz="2000" i="1" dirty="0" err="1"/>
                  <a:t>i</a:t>
                </a:r>
                <a:r>
                  <a:rPr lang="ru-RU" sz="2000" dirty="0"/>
                  <a:t>-го собственного значения. </a:t>
                </a:r>
              </a:p>
              <a:p>
                <a:pPr marL="0" indent="0">
                  <a:buNone/>
                </a:pPr>
                <a:r>
                  <a:rPr lang="ru-RU" sz="2000" b="1" dirty="0"/>
                  <a:t>Определение 2. </a:t>
                </a:r>
                <a:r>
                  <a:rPr lang="ru-RU" sz="2000" dirty="0"/>
                  <a:t>Жордановой матрицей называется квадратная матрица вида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        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        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         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r>
                  <a:rPr lang="ru-RU" sz="2000" dirty="0"/>
                  <a:t>где</a:t>
                </a:r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жордановы клетки (разных порядков), а остальные элементы – нулевые.</a:t>
                </a:r>
                <a:r>
                  <a:rPr lang="en-US" sz="2000" dirty="0"/>
                  <a:t> </a:t>
                </a:r>
                <a:endParaRPr lang="ru-RU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sz="2000" dirty="0"/>
                  <a:t> – собственные числа матрицы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000" dirty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68C95EE-3E79-4F80-A7B7-354EB55EE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237" y="414074"/>
                <a:ext cx="10515600" cy="6146523"/>
              </a:xfrm>
              <a:blipFill>
                <a:blip r:embed="rId2"/>
                <a:stretch>
                  <a:fillRect l="-580" t="-1488" r="-638" b="-9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43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E0EF4A-8637-429B-B1AE-A89F538CD502}"/>
                  </a:ext>
                </a:extLst>
              </p:cNvPr>
              <p:cNvSpPr txBox="1"/>
              <p:nvPr/>
            </p:nvSpPr>
            <p:spPr>
              <a:xfrm>
                <a:off x="532660" y="328474"/>
                <a:ext cx="11052699" cy="541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>
                    <a:solidFill>
                      <a:srgbClr val="FF0000"/>
                    </a:solidFill>
                  </a:rPr>
                  <a:t>Пример 1.</a:t>
                </a:r>
                <a:r>
                  <a:rPr lang="ru-RU" sz="2400" b="1" dirty="0"/>
                  <a:t> </a:t>
                </a:r>
                <a:r>
                  <a:rPr lang="ru-RU" sz="2400" dirty="0"/>
                  <a:t>Матрица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400" dirty="0"/>
                  <a:t> вида</a:t>
                </a:r>
              </a:p>
              <a:p>
                <a:r>
                  <a:rPr lang="en-US" sz="2400" dirty="0"/>
                  <a:t> </a:t>
                </a:r>
                <a:r>
                  <a:rPr lang="ru-RU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algn="just"/>
                <a:r>
                  <a:rPr lang="ru-RU" sz="2400" dirty="0"/>
                  <a:t>является Жордановой матрицей 5-го порядка, состоит из двух жордановых клеток 3-го и 2-го порядка. </a:t>
                </a:r>
              </a:p>
              <a:p>
                <a:pPr algn="just"/>
                <a:endParaRPr lang="ru-RU" sz="2400" dirty="0"/>
              </a:p>
              <a:p>
                <a:pPr algn="just"/>
                <a:r>
                  <a:rPr lang="ru-RU" sz="2400" dirty="0"/>
                  <a:t>Числа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sz="2400" dirty="0"/>
                  <a:t> – собственные значения матрицы, </a:t>
                </a:r>
              </a:p>
              <a:p>
                <a:pPr algn="just"/>
                <a:r>
                  <a:rPr lang="ru-RU" sz="2400" dirty="0"/>
                  <a:t>характеристический полином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E0EF4A-8637-429B-B1AE-A89F538CD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60" y="328474"/>
                <a:ext cx="11052699" cy="5415778"/>
              </a:xfrm>
              <a:prstGeom prst="rect">
                <a:avLst/>
              </a:prstGeom>
              <a:blipFill>
                <a:blip r:embed="rId2"/>
                <a:stretch>
                  <a:fillRect l="-827" t="-901" r="-8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2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7F84EC-F61C-4CEC-9154-0D3FCA6D9E7D}"/>
                  </a:ext>
                </a:extLst>
              </p:cNvPr>
              <p:cNvSpPr txBox="1"/>
              <p:nvPr/>
            </p:nvSpPr>
            <p:spPr>
              <a:xfrm>
                <a:off x="523783" y="381740"/>
                <a:ext cx="11390050" cy="5888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dirty="0">
                    <a:solidFill>
                      <a:srgbClr val="FF0000"/>
                    </a:solidFill>
                  </a:rPr>
                  <a:t>Алгоритм приведения матрицы к Жордановой форме:</a:t>
                </a:r>
              </a:p>
              <a:p>
                <a:endParaRPr lang="ru-RU" sz="2000" dirty="0"/>
              </a:p>
              <a:p>
                <a:r>
                  <a:rPr lang="ru-RU" sz="2000" dirty="0"/>
                  <a:t>Рассматривается матрица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</a:rPr>
                      <m:t>𝐴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000" dirty="0"/>
              </a:p>
              <a:p>
                <a:endParaRPr lang="ru-RU" sz="2000" dirty="0"/>
              </a:p>
              <a:p>
                <a:pPr marL="342900" indent="-342900">
                  <a:buAutoNum type="arabicParenR"/>
                </a:pPr>
                <a:r>
                  <a:rPr lang="ru-RU" sz="2000" dirty="0"/>
                  <a:t>Записать характеристический полином матрицы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</a:rPr>
                      <m:t>𝐴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algn="ctr"/>
                <a:endParaRPr lang="ru-RU" sz="2000" dirty="0"/>
              </a:p>
              <a:p>
                <a:r>
                  <a:rPr lang="en-US" sz="2000" dirty="0"/>
                  <a:t>2) </a:t>
                </a:r>
                <a:r>
                  <a:rPr lang="ru-RU" sz="2000" dirty="0"/>
                  <a:t>Вычислить собственные значения матрицы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</a:rPr>
                      <m:t>𝐴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endParaRPr lang="ru-RU" sz="2000" dirty="0"/>
              </a:p>
              <a:p>
                <a:r>
                  <a:rPr lang="en-US" sz="2000" dirty="0"/>
                  <a:t>3) </a:t>
                </a:r>
                <a:r>
                  <a:rPr lang="ru-RU" sz="2000" dirty="0"/>
                  <a:t>Определить количество жордановых блоков</a:t>
                </a: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𝑟𝑎𝑛𝑘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000" dirty="0"/>
              </a:p>
              <a:p>
                <a:r>
                  <a:rPr lang="en-US" sz="2000" dirty="0"/>
                  <a:t>4) </a:t>
                </a:r>
                <a:r>
                  <a:rPr lang="ru-RU" sz="2000" dirty="0"/>
                  <a:t>Записать матрицу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𝐽</m:t>
                    </m:r>
                  </m:oMath>
                </a14:m>
                <a:endParaRPr lang="en-US" sz="2000" dirty="0"/>
              </a:p>
              <a:p>
                <a:endParaRPr lang="ru-RU" sz="2000" dirty="0"/>
              </a:p>
              <a:p>
                <a:r>
                  <a:rPr lang="en-US" sz="2000" dirty="0"/>
                  <a:t>5) </a:t>
                </a:r>
                <a:r>
                  <a:rPr lang="ru-RU" sz="2000" dirty="0"/>
                  <a:t>При необходимости найти матрицу преобразования подобия и проверить результат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7F84EC-F61C-4CEC-9154-0D3FCA6D9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83" y="381740"/>
                <a:ext cx="11390050" cy="5888471"/>
              </a:xfrm>
              <a:prstGeom prst="rect">
                <a:avLst/>
              </a:prstGeom>
              <a:blipFill>
                <a:blip r:embed="rId2"/>
                <a:stretch>
                  <a:fillRect l="-589" t="-621" b="-4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3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15E606-5AB9-4143-914C-9D18AF6E29D6}"/>
              </a:ext>
            </a:extLst>
          </p:cNvPr>
          <p:cNvSpPr txBox="1"/>
          <p:nvPr/>
        </p:nvSpPr>
        <p:spPr>
          <a:xfrm>
            <a:off x="597408" y="150849"/>
            <a:ext cx="513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/>
              <a:t>Каноническая жорданова форма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C5C2CE-8B1A-4F80-BF36-1FF69E4F657E}"/>
                  </a:ext>
                </a:extLst>
              </p:cNvPr>
              <p:cNvSpPr txBox="1"/>
              <p:nvPr/>
            </p:nvSpPr>
            <p:spPr>
              <a:xfrm>
                <a:off x="363013" y="676234"/>
                <a:ext cx="11621840" cy="7858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dirty="0">
                    <a:solidFill>
                      <a:srgbClr val="FF0000"/>
                    </a:solidFill>
                  </a:rPr>
                  <a:t>Пример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2</a:t>
                </a:r>
                <a:r>
                  <a:rPr lang="ru-RU" sz="2000" b="1" dirty="0">
                    <a:solidFill>
                      <a:srgbClr val="FF0000"/>
                    </a:solidFill>
                  </a:rPr>
                  <a:t>. </a:t>
                </a:r>
                <a:r>
                  <a:rPr lang="ru-RU" sz="2000" dirty="0"/>
                  <a:t>Преобразовать матрицу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𝐴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в жорданову каноническую форму и найти матрицу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/>
                        <a:ea typeface="Times New Roman" panose="02020603050405020304" pitchFamily="18" charset="0"/>
                      </a:rPr>
                      <m:t>: </m:t>
                    </m:r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𝑇𝐽</m:t>
                    </m:r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𝐴𝑇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ru-RU" sz="2000" b="1" i="1" dirty="0"/>
              </a:p>
              <a:p>
                <a:endParaRPr lang="ru-RU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 1) </a:t>
                </a:r>
                <a:r>
                  <a:rPr lang="ru-RU" sz="2000" dirty="0"/>
                  <a:t>Записываем характеристический полином матрицы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ru-RU" sz="2000" dirty="0"/>
                  <a:t>:</a:t>
                </a: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−4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−3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ru-R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  <a:p>
                <a:endParaRPr lang="en-US" sz="2000" dirty="0"/>
              </a:p>
              <a:p>
                <a:r>
                  <a:rPr lang="en-US" sz="2000" dirty="0"/>
                  <a:t>2) </a:t>
                </a:r>
                <a:r>
                  <a:rPr lang="ru-RU" sz="2000" dirty="0"/>
                  <a:t>Вычисляем собственные значения: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ru-RU" sz="2000" dirty="0"/>
              </a:p>
              <a:p>
                <a:endParaRPr lang="ru-RU" sz="2000" dirty="0"/>
              </a:p>
              <a:p>
                <a:r>
                  <a:rPr lang="ru-RU" sz="2000" dirty="0"/>
                  <a:t>3) Определяем количество жордановых блоков по формуле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𝑟𝑎𝑛𝑘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𝜆</m:t>
                      </m:r>
                      <m:r>
                        <a:rPr lang="ru-RU" sz="20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𝐼</m:t>
                      </m:r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r>
                        <a:rPr lang="ru-RU" sz="20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20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effectLst/>
                          <a:latin typeface="Cambria Math"/>
                          <a:ea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sz="2000" b="0" i="1" dirty="0">
                  <a:effectLst/>
                  <a:latin typeface="Cambria Math"/>
                  <a:ea typeface="Times New Roman" panose="02020603050405020304" pitchFamily="18" charset="0"/>
                </a:endParaRPr>
              </a:p>
              <a:p>
                <a:endParaRPr lang="en-US" sz="2000" b="0" i="1" dirty="0">
                  <a:effectLst/>
                  <a:latin typeface="Cambria Math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=2 .</m:t>
                    </m:r>
                    <m:r>
                      <m:rPr>
                        <m:nor/>
                      </m:rPr>
                      <a:rPr lang="ru-RU" sz="2000"/>
                      <m:t>К</m:t>
                    </m:r>
                    <m:r>
                      <m:rPr>
                        <m:nor/>
                      </m:rPr>
                      <a:rPr lang="ru-RU" sz="2000" dirty="0"/>
                      <m:t>оличество жордановых блоков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−2=1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</a:t>
                </a:r>
              </a:p>
              <a:p>
                <a:endParaRPr lang="ru-RU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en-US" dirty="0"/>
              </a:p>
              <a:p>
                <a:pPr algn="ctr"/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C5C2CE-8B1A-4F80-BF36-1FF69E4F6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13" y="676234"/>
                <a:ext cx="11621840" cy="7858754"/>
              </a:xfrm>
              <a:prstGeom prst="rect">
                <a:avLst/>
              </a:prstGeom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63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1C7018-5A1B-4943-96F1-D45572CA0F3B}"/>
                  </a:ext>
                </a:extLst>
              </p:cNvPr>
              <p:cNvSpPr txBox="1"/>
              <p:nvPr/>
            </p:nvSpPr>
            <p:spPr>
              <a:xfrm>
                <a:off x="478424" y="676234"/>
                <a:ext cx="10680807" cy="7363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4) </a:t>
                </a:r>
                <a:r>
                  <a:rPr lang="ru-RU" sz="2000" dirty="0"/>
                  <a:t>Записываем матрицу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𝐽</m:t>
                    </m:r>
                  </m:oMath>
                </a14:m>
                <a:endParaRPr lang="en-US" sz="2000" dirty="0"/>
              </a:p>
              <a:p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ru-RU" dirty="0">
                    <a:ea typeface="Times New Roman" panose="02020603050405020304" pitchFamily="18" charset="0"/>
                  </a:rPr>
                  <a:t>			</a:t>
                </a:r>
                <a:r>
                  <a:rPr lang="ru-RU" sz="2000" dirty="0"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𝐽</m:t>
                    </m:r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sz="2000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5) Вычисляем матрицу преобразования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𝑇𝐽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𝐴𝑇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: 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endParaRPr lang="ru-RU" sz="20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;</m:t>
                      </m:r>
                      <m:r>
                        <a:rPr lang="ru-RU" sz="2000" b="0" i="1" smtClean="0">
                          <a:effectLst/>
                          <a:latin typeface="Cambria Math"/>
                          <a:ea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effectLst/>
                              <a:latin typeface="Cambria Math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;</m:t>
                      </m:r>
                      <m:r>
                        <a:rPr lang="ru-RU" sz="2000" b="0" i="1" smtClean="0">
                          <a:effectLst/>
                          <a:latin typeface="Cambria Math"/>
                          <a:ea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</a:p>
              <a:p>
                <a:pPr algn="just">
                  <a:spcAft>
                    <a:spcPts val="600"/>
                  </a:spcAft>
                </a:pPr>
                <a:endParaRPr lang="ru-RU" sz="20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endParaRPr lang="ru-RU" sz="2000" dirty="0"/>
              </a:p>
              <a:p>
                <a:endParaRPr lang="ru-RU" dirty="0"/>
              </a:p>
              <a:p>
                <a:endParaRPr lang="en-US" dirty="0"/>
              </a:p>
              <a:p>
                <a:pPr algn="ctr"/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1C7018-5A1B-4943-96F1-D45572CA0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24" y="676234"/>
                <a:ext cx="10680807" cy="7363234"/>
              </a:xfrm>
              <a:prstGeom prst="rect">
                <a:avLst/>
              </a:prstGeom>
              <a:blipFill>
                <a:blip r:embed="rId2"/>
                <a:stretch>
                  <a:fillRect l="-570" t="-4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71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5176F4-1B80-4EF6-9B9E-02A4E442DBC1}"/>
                  </a:ext>
                </a:extLst>
              </p:cNvPr>
              <p:cNvSpPr txBox="1"/>
              <p:nvPr/>
            </p:nvSpPr>
            <p:spPr>
              <a:xfrm>
                <a:off x="649549" y="417251"/>
                <a:ext cx="10892901" cy="6088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dirty="0">
                    <a:solidFill>
                      <a:srgbClr val="FF0000"/>
                    </a:solidFill>
                  </a:rPr>
                  <a:t>Пример 3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. </a:t>
                </a:r>
                <a:r>
                  <a:rPr lang="ru-RU" sz="2000" dirty="0"/>
                  <a:t>Преобразовать матрицу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𝐴</m:t>
                    </m:r>
                    <m:r>
                      <a:rPr lang="ru-RU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ru-RU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в жорданову каноническую форму</a:t>
                </a:r>
                <a:endParaRPr lang="en-US" sz="2000" dirty="0"/>
              </a:p>
              <a:p>
                <a:endParaRPr lang="en-US" sz="2000" i="1" dirty="0"/>
              </a:p>
              <a:p>
                <a:r>
                  <a:rPr lang="en-US" sz="2000" dirty="0"/>
                  <a:t>1) </a:t>
                </a:r>
                <a:r>
                  <a:rPr lang="ru-RU" sz="2000" dirty="0"/>
                  <a:t>Записываем характеристический полином матрицы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ru-RU" sz="2000" dirty="0"/>
                  <a:t>:</a:t>
                </a: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e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ru-RU" sz="20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ru-R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  <a:p>
                <a:endParaRPr lang="en-US" sz="2000" dirty="0"/>
              </a:p>
              <a:p>
                <a:r>
                  <a:rPr lang="en-US" sz="2000" dirty="0"/>
                  <a:t>2) </a:t>
                </a:r>
                <a:r>
                  <a:rPr lang="ru-RU" sz="2000" dirty="0"/>
                  <a:t>Вычисляем собственные значения: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ru-RU" sz="2000" dirty="0"/>
              </a:p>
              <a:p>
                <a:endParaRPr lang="ru-RU" sz="2000" dirty="0"/>
              </a:p>
              <a:p>
                <a:r>
                  <a:rPr lang="ru-RU" sz="2000" dirty="0"/>
                  <a:t>3) Определяем количество жордановых блоков по формуле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𝑟𝑎𝑛𝑘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𝜆</m:t>
                      </m:r>
                      <m:r>
                        <a:rPr lang="ru-RU" sz="20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𝐼</m:t>
                      </m:r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r>
                        <a:rPr lang="ru-RU" sz="20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20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effectLst/>
                          <a:latin typeface="Cambria Math"/>
                          <a:ea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sz="2000" b="0" i="1" dirty="0">
                  <a:effectLst/>
                  <a:latin typeface="Cambria Math"/>
                  <a:ea typeface="Times New Roman" panose="02020603050405020304" pitchFamily="18" charset="0"/>
                </a:endParaRPr>
              </a:p>
              <a:p>
                <a:endParaRPr lang="en-US" sz="2000" b="0" i="1" dirty="0">
                  <a:effectLst/>
                  <a:latin typeface="Cambria Math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.</m:t>
                    </m:r>
                    <m:r>
                      <m:rPr>
                        <m:nor/>
                      </m:rPr>
                      <a:rPr lang="ru-RU" sz="2000"/>
                      <m:t>К</m:t>
                    </m:r>
                    <m:r>
                      <m:rPr>
                        <m:nor/>
                      </m:rPr>
                      <a:rPr lang="ru-RU" sz="2000" dirty="0"/>
                      <m:t>оличество жордановых блоков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−1=3−1=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</a:t>
                </a:r>
              </a:p>
              <a:p>
                <a:endParaRPr lang="en-US" sz="2000" i="1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5176F4-1B80-4EF6-9B9E-02A4E442D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9" y="417251"/>
                <a:ext cx="10892901" cy="6088398"/>
              </a:xfrm>
              <a:prstGeom prst="rect">
                <a:avLst/>
              </a:prstGeom>
              <a:blipFill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6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649D31-B811-4EC4-A3C2-665336844F72}"/>
                  </a:ext>
                </a:extLst>
              </p:cNvPr>
              <p:cNvSpPr txBox="1"/>
              <p:nvPr/>
            </p:nvSpPr>
            <p:spPr>
              <a:xfrm>
                <a:off x="665825" y="417250"/>
                <a:ext cx="10484528" cy="1528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Тогда с точностью до расположения жордановых клеток матрица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ru-RU" sz="2000" dirty="0"/>
                  <a:t> имеет вид</a:t>
                </a:r>
              </a:p>
              <a:p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ru-RU" sz="2000" dirty="0"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𝐽</m:t>
                    </m:r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649D31-B811-4EC4-A3C2-665336844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5" y="417250"/>
                <a:ext cx="10484528" cy="1528047"/>
              </a:xfrm>
              <a:prstGeom prst="rect">
                <a:avLst/>
              </a:prstGeom>
              <a:blipFill>
                <a:blip r:embed="rId2"/>
                <a:stretch>
                  <a:fillRect l="-581" t="-19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F8DFA5-400D-419E-828D-2BEA2187B75E}"/>
                  </a:ext>
                </a:extLst>
              </p:cNvPr>
              <p:cNvSpPr txBox="1"/>
              <p:nvPr/>
            </p:nvSpPr>
            <p:spPr>
              <a:xfrm>
                <a:off x="597023" y="512231"/>
                <a:ext cx="10393532" cy="1666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b="1" dirty="0">
                    <a:solidFill>
                      <a:srgbClr val="FF0000"/>
                    </a:solidFill>
                  </a:rPr>
                  <a:t>Пример </a:t>
                </a:r>
                <a:r>
                  <a:rPr lang="ru-RU" b="1" dirty="0">
                    <a:solidFill>
                      <a:srgbClr val="FF0000"/>
                    </a:solidFill>
                  </a:rPr>
                  <a:t>4</a:t>
                </a:r>
                <a:r>
                  <a:rPr lang="ru-RU" sz="1800" b="1" dirty="0">
                    <a:solidFill>
                      <a:srgbClr val="FF0000"/>
                    </a:solidFill>
                  </a:rPr>
                  <a:t>. </a:t>
                </a:r>
                <a:r>
                  <a:rPr lang="ru-RU" sz="1800" dirty="0"/>
                  <a:t>Преобразовать матрицу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ru-RU" sz="1800" i="1" smtClean="0">
                        <a:latin typeface="Cambria Math"/>
                      </a:rPr>
                      <m:t>𝐴</m:t>
                    </m:r>
                    <m:r>
                      <a:rPr lang="ru-RU" sz="180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ru-RU" dirty="0"/>
                  <a:t>в жорданову каноническую форму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ru-RU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F8DFA5-400D-419E-828D-2BEA2187B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23" y="512231"/>
                <a:ext cx="10393532" cy="1666803"/>
              </a:xfrm>
              <a:prstGeom prst="rect">
                <a:avLst/>
              </a:prstGeom>
              <a:blipFill>
                <a:blip r:embed="rId2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3618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650</Words>
  <Application>Microsoft Office PowerPoint</Application>
  <PresentationFormat>Широкоэкранный</PresentationFormat>
  <Paragraphs>124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Тема Office</vt:lpstr>
      <vt:lpstr>Приведение матрицы к жордановой форме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29</cp:revision>
  <dcterms:created xsi:type="dcterms:W3CDTF">2022-03-18T18:30:11Z</dcterms:created>
  <dcterms:modified xsi:type="dcterms:W3CDTF">2022-03-18T21:12:06Z</dcterms:modified>
</cp:coreProperties>
</file>