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8"/>
  </p:notesMasterIdLst>
  <p:handoutMasterIdLst>
    <p:handoutMasterId r:id="rId29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512" y="6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Санкт-Петербург</a:t>
            </a:r>
            <a:r>
              <a:rPr lang="en-US" dirty="0"/>
              <a:t>, 20</a:t>
            </a:r>
            <a:r>
              <a:rPr lang="ru-RU" dirty="0"/>
              <a:t>20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Матрицы и определители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04E14D1-0645-4CBF-858C-B493342BD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46F0B9-1A85-423B-836A-B3A647D07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942680"/>
                <a:ext cx="7886700" cy="566780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3. </a:t>
                </a:r>
                <a:r>
                  <a:rPr lang="ru-RU" b="1" dirty="0"/>
                  <a:t>Произведение матриц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Две матрицы можно перемножить, только если число столбцов первой матрицы равно числу строк второй матрицы!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Произведение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и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-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FontTx/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  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ru-RU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ru-RU" dirty="0"/>
              </a:p>
              <a:p>
                <a:pPr marL="0" indent="0">
                  <a:buFontTx/>
                  <a:buNone/>
                </a:pPr>
                <a:endParaRPr lang="ru-RU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×</m:t>
                          </m:r>
                          <m:bar>
                            <m:ba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ba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∙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bar>
                          <m:r>
                            <a:rPr 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/>
                  <a:t>Если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ru-RU" dirty="0"/>
                  <a:t> – квадратные матрицы одного размера, то произведения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всегда существуют.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46F0B9-1A85-423B-836A-B3A647D0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42680"/>
                <a:ext cx="7886700" cy="5667802"/>
              </a:xfrm>
              <a:prstGeom prst="rect">
                <a:avLst/>
              </a:prstGeom>
              <a:blipFill>
                <a:blip r:embed="rId3"/>
                <a:stretch>
                  <a:fillRect l="-773" t="-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326F56E-18E1-4BBA-8F35-CB723413F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6AA942-B3C0-43C1-A9C4-0D1CBF676280}"/>
                  </a:ext>
                </a:extLst>
              </p:cNvPr>
              <p:cNvSpPr txBox="1"/>
              <p:nvPr/>
            </p:nvSpPr>
            <p:spPr>
              <a:xfrm>
                <a:off x="641023" y="1027522"/>
                <a:ext cx="8045777" cy="42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Пример: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rgbClr val="C00000"/>
                    </a:solidFill>
                  </a:rPr>
                  <a:t>Задание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</a:t>
                </a:r>
                <a:endParaRPr lang="ru-RU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Вычислите произведение матриц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6AA942-B3C0-43C1-A9C4-0D1CBF67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3" y="1027522"/>
                <a:ext cx="8045777" cy="4201920"/>
              </a:xfrm>
              <a:prstGeom prst="rect">
                <a:avLst/>
              </a:prstGeom>
              <a:blipFill>
                <a:blip r:embed="rId2"/>
                <a:stretch>
                  <a:fillRect l="-758" t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544BDB1-9F57-4D22-9355-2C60473D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9A41A1-B5B5-4F00-B930-8F1E272D9319}"/>
                  </a:ext>
                </a:extLst>
              </p:cNvPr>
              <p:cNvSpPr txBox="1"/>
              <p:nvPr/>
            </p:nvSpPr>
            <p:spPr>
              <a:xfrm>
                <a:off x="471340" y="1055802"/>
                <a:ext cx="8215460" cy="327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sz="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sz="800" i="1" dirty="0"/>
              </a:p>
              <a:p>
                <a:pPr marL="0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−1∙3+1∙0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−1∙1+1∙(−1)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∙2+1∙4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2∙3+0∙0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2∙1+0∙(−1)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∙2+0∙4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0∙3+3∙0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0∙1+3∙(−1)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∙2+3∙4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Таким образом,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9A41A1-B5B5-4F00-B930-8F1E272D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0" y="1055802"/>
                <a:ext cx="8215460" cy="3274935"/>
              </a:xfrm>
              <a:prstGeom prst="rect">
                <a:avLst/>
              </a:prstGeo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42E466-93F6-4F82-A178-6579E441CBDA}"/>
                  </a:ext>
                </a:extLst>
              </p:cNvPr>
              <p:cNvSpPr txBox="1"/>
              <p:nvPr/>
            </p:nvSpPr>
            <p:spPr>
              <a:xfrm>
                <a:off x="584462" y="4072379"/>
                <a:ext cx="6966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Можем ли мы перемножить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42E466-93F6-4F82-A178-6579E441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4072379"/>
                <a:ext cx="6966408" cy="646331"/>
              </a:xfrm>
              <a:prstGeom prst="rect">
                <a:avLst/>
              </a:prstGeom>
              <a:blipFill>
                <a:blip r:embed="rId3"/>
                <a:stretch>
                  <a:fillRect l="-787" t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8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09516C1-5732-4C7C-B30F-EA9E6A5AF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963099-E916-4A72-8503-BB7DE48EB293}"/>
                  </a:ext>
                </a:extLst>
              </p:cNvPr>
              <p:cNvSpPr txBox="1"/>
              <p:nvPr/>
            </p:nvSpPr>
            <p:spPr>
              <a:xfrm>
                <a:off x="471340" y="1188992"/>
                <a:ext cx="7696984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FontTx/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FontTx/>
                  <a:buNone/>
                </a:pPr>
                <a:r>
                  <a:rPr lang="ru-RU" dirty="0"/>
                  <a:t>Матрицы</a:t>
                </a:r>
                <a:r>
                  <a:rPr lang="ru-RU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ru-RU" dirty="0"/>
                  <a:t> называются перестановочными,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b="0" dirty="0"/>
              </a:p>
              <a:p>
                <a:pPr marL="0" indent="0" algn="just">
                  <a:buFontTx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FontTx/>
                  <a:buNone/>
                </a:pPr>
                <a:r>
                  <a:rPr lang="ru-RU" dirty="0"/>
                  <a:t>В общем случае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 algn="just">
                  <a:buFontTx/>
                  <a:buNone/>
                </a:pPr>
                <a:endParaRPr lang="ru-RU" dirty="0"/>
              </a:p>
              <a:p>
                <a:pPr marL="0" indent="0" algn="just">
                  <a:buFontTx/>
                  <a:buNone/>
                </a:pPr>
                <a:r>
                  <a:rPr lang="ru-RU" dirty="0"/>
                  <a:t>Свойства умножения матриц:</a:t>
                </a:r>
              </a:p>
              <a:p>
                <a:pPr marL="0" indent="0" algn="just">
                  <a:buFontTx/>
                  <a:buNone/>
                </a:pPr>
                <a:endParaRPr lang="ru-RU" dirty="0"/>
              </a:p>
              <a:p>
                <a:pPr marL="0" indent="0" algn="just">
                  <a:buFontTx/>
                  <a:buNone/>
                </a:pPr>
                <a:r>
                  <a:rPr lang="ru-RU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ru-RU" dirty="0"/>
              </a:p>
              <a:p>
                <a:pPr algn="just"/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ru-RU" dirty="0"/>
              </a:p>
              <a:p>
                <a:pPr marL="0" indent="0" algn="just">
                  <a:buFontTx/>
                  <a:buNone/>
                </a:pPr>
                <a:r>
                  <a:rPr lang="en-US" dirty="0"/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FontTx/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just">
                  <a:buFontTx/>
                  <a:buNone/>
                </a:pPr>
                <a:endParaRPr lang="en-US" dirty="0"/>
              </a:p>
              <a:p>
                <a:pPr marL="0" indent="0" algn="just">
                  <a:buFontTx/>
                  <a:buNone/>
                </a:pPr>
                <a:r>
                  <a:rPr lang="ru-RU" dirty="0"/>
                  <a:t>Свойства операции транспонирования:</a:t>
                </a:r>
              </a:p>
              <a:p>
                <a:pPr marL="0" indent="0" algn="just">
                  <a:buFontTx/>
                  <a:buNone/>
                </a:pPr>
                <a:endParaRPr lang="ru-RU" dirty="0"/>
              </a:p>
              <a:p>
                <a:pPr algn="just"/>
                <a:r>
                  <a:rPr lang="en-US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 algn="just">
                  <a:buFontTx/>
                  <a:buNone/>
                </a:pPr>
                <a:endParaRPr lang="ru-RU" dirty="0"/>
              </a:p>
              <a:p>
                <a:pPr marL="0" indent="0" algn="just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963099-E916-4A72-8503-BB7DE48EB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0" y="1188992"/>
                <a:ext cx="7696984" cy="5078313"/>
              </a:xfrm>
              <a:prstGeom prst="rect">
                <a:avLst/>
              </a:prstGeom>
              <a:blipFill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37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0ECB638-9D87-49F2-8332-5A0E1757D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321302-5212-4E6C-8926-007183EAD4C6}"/>
                  </a:ext>
                </a:extLst>
              </p:cNvPr>
              <p:cNvSpPr txBox="1"/>
              <p:nvPr/>
            </p:nvSpPr>
            <p:spPr>
              <a:xfrm>
                <a:off x="339365" y="1027522"/>
                <a:ext cx="8347435" cy="5008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Элементарные преобразования матриц</a:t>
                </a:r>
              </a:p>
              <a:p>
                <a:pPr algn="ctr"/>
                <a:endParaRPr lang="ru-RU" dirty="0"/>
              </a:p>
              <a:p>
                <a:pPr marL="285750" indent="-285750" algn="just">
                  <a:buFontTx/>
                  <a:buChar char="-"/>
                </a:pPr>
                <a:r>
                  <a:rPr lang="ru-RU" dirty="0"/>
                  <a:t>Перестановка местами двух параллельных рядов матрицы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ru-RU" dirty="0"/>
                  <a:t>Умножение всех элементов матрицы на число, отличное от нуля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ru-RU" dirty="0"/>
                  <a:t>Прибавление ко всем элементам ряда матрицы соответствующих элементов параллельного ряда, умноженных на одно и то же число</a:t>
                </a:r>
              </a:p>
              <a:p>
                <a:pPr marL="285750" indent="-285750" algn="just">
                  <a:buFontTx/>
                  <a:buChar char="-"/>
                </a:pPr>
                <a:endParaRPr lang="ru-RU" dirty="0"/>
              </a:p>
              <a:p>
                <a:pPr algn="just"/>
                <a:r>
                  <a:rPr lang="ru-RU" dirty="0"/>
                  <a:t>Две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называются эквивалентными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ru-RU" dirty="0"/>
                  <a:t>, если одна из них получается из другой с помощью элементарных преобразований.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При помощи элементарных преобразований любую матрицу можно привести к матрице, у которой в начале главной диагонали стоят подряд несколько единиц, а все остальные элементы равны нулю:</a:t>
                </a:r>
              </a:p>
              <a:p>
                <a:pPr algn="just"/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321302-5212-4E6C-8926-007183EA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5" y="1027522"/>
                <a:ext cx="8347435" cy="5008294"/>
              </a:xfrm>
              <a:prstGeom prst="rect">
                <a:avLst/>
              </a:prstGeom>
              <a:blipFill>
                <a:blip r:embed="rId2"/>
                <a:stretch>
                  <a:fillRect l="-657" t="-731" r="-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42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57C509D-7212-42BC-9749-5BE25EA3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9AD33-CE17-4ADB-ACDD-F29B0F91FE3E}"/>
              </a:ext>
            </a:extLst>
          </p:cNvPr>
          <p:cNvSpPr txBox="1"/>
          <p:nvPr/>
        </p:nvSpPr>
        <p:spPr>
          <a:xfrm>
            <a:off x="612742" y="999241"/>
            <a:ext cx="833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Контрольные вопросы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3BC16-CF83-42A5-B03E-43BFFDA81082}"/>
              </a:ext>
            </a:extLst>
          </p:cNvPr>
          <p:cNvSpPr txBox="1"/>
          <p:nvPr/>
        </p:nvSpPr>
        <p:spPr>
          <a:xfrm>
            <a:off x="509047" y="1508289"/>
            <a:ext cx="81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Что такое числовая матрица? Могут ли все элементы матрицы равняться нулю?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5B46F1-E394-4DA0-95B7-727751647277}"/>
                  </a:ext>
                </a:extLst>
              </p:cNvPr>
              <p:cNvSpPr txBox="1"/>
              <p:nvPr/>
            </p:nvSpPr>
            <p:spPr>
              <a:xfrm>
                <a:off x="612742" y="2422689"/>
                <a:ext cx="7871382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2. Какие матрицы называются равными? Равны ли матрицы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5B46F1-E394-4DA0-95B7-72775164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2" y="2422689"/>
                <a:ext cx="7871382" cy="554254"/>
              </a:xfrm>
              <a:prstGeom prst="rect">
                <a:avLst/>
              </a:prstGeom>
              <a:blipFill>
                <a:blip r:embed="rId2"/>
                <a:stretch>
                  <a:fillRect l="-697" b="-10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7768D-029D-4B3F-9B41-AA04DC5EFE8E}"/>
                  </a:ext>
                </a:extLst>
              </p:cNvPr>
              <p:cNvSpPr txBox="1"/>
              <p:nvPr/>
            </p:nvSpPr>
            <p:spPr>
              <a:xfrm>
                <a:off x="612742" y="3091992"/>
                <a:ext cx="79467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3. Как сложить две матрицы? Можно ли сложить матрицы с размерами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ru-RU" dirty="0"/>
                  <a:t>?</a:t>
                </a:r>
              </a:p>
              <a:p>
                <a:endParaRPr lang="ru-RU" dirty="0"/>
              </a:p>
              <a:p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7768D-029D-4B3F-9B41-AA04DC5EF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2" y="3091992"/>
                <a:ext cx="7946796" cy="1200329"/>
              </a:xfrm>
              <a:prstGeom prst="rect">
                <a:avLst/>
              </a:prstGeom>
              <a:blipFill>
                <a:blip r:embed="rId3"/>
                <a:stretch>
                  <a:fillRect l="-691" t="-2538" r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56002F-31EE-4FEB-8CD7-943FF0610DC9}"/>
              </a:ext>
            </a:extLst>
          </p:cNvPr>
          <p:cNvSpPr txBox="1"/>
          <p:nvPr/>
        </p:nvSpPr>
        <p:spPr>
          <a:xfrm>
            <a:off x="678730" y="3968685"/>
            <a:ext cx="78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Как вычесть две матрицы? Можно ли из матрицы А вычесть такую же матрицу? Что получится?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48BE8-BD5C-450D-B4A0-8B451611C203}"/>
              </a:ext>
            </a:extLst>
          </p:cNvPr>
          <p:cNvSpPr txBox="1"/>
          <p:nvPr/>
        </p:nvSpPr>
        <p:spPr>
          <a:xfrm>
            <a:off x="678730" y="4873658"/>
            <a:ext cx="794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5. Какая матрица называется транспонированной по отношению к матрице А? Для любой ли матрицы А существует операция транспонирования?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3993B-9487-4B88-9BEB-49CA05791C1F}"/>
              </a:ext>
            </a:extLst>
          </p:cNvPr>
          <p:cNvSpPr txBox="1"/>
          <p:nvPr/>
        </p:nvSpPr>
        <p:spPr>
          <a:xfrm>
            <a:off x="772998" y="5656082"/>
            <a:ext cx="809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6. Для каких матриц А и В определено произведение АВ? Как вычисляются элементы матрицы АВ?</a:t>
            </a:r>
          </a:p>
        </p:txBody>
      </p:sp>
    </p:spTree>
    <p:extLst>
      <p:ext uri="{BB962C8B-B14F-4D97-AF65-F5344CB8AC3E}">
        <p14:creationId xmlns:p14="http://schemas.microsoft.com/office/powerpoint/2010/main" val="75153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F57664C-57C4-464E-889D-95D225AC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9EBA45-1AB7-4AAC-BDA0-FFDFE5EE8606}"/>
                  </a:ext>
                </a:extLst>
              </p:cNvPr>
              <p:cNvSpPr txBox="1"/>
              <p:nvPr/>
            </p:nvSpPr>
            <p:spPr>
              <a:xfrm>
                <a:off x="480767" y="1074656"/>
                <a:ext cx="8206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7. Известно, что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Каковы размеры матрицы А?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9EBA45-1AB7-4AAC-BDA0-FFDFE5EE8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7" y="1074656"/>
                <a:ext cx="8206033" cy="369332"/>
              </a:xfrm>
              <a:prstGeom prst="rect">
                <a:avLst/>
              </a:prstGeom>
              <a:blipFill>
                <a:blip r:embed="rId2"/>
                <a:stretch>
                  <a:fillRect l="-669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5DB25-2AFA-4832-9D60-7E1D790903D9}"/>
                  </a:ext>
                </a:extLst>
              </p:cNvPr>
              <p:cNvSpPr txBox="1"/>
              <p:nvPr/>
            </p:nvSpPr>
            <p:spPr>
              <a:xfrm>
                <a:off x="480767" y="5420413"/>
                <a:ext cx="8130619" cy="110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11. Даны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Найти 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5DB25-2AFA-4832-9D60-7E1D79090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7" y="5420413"/>
                <a:ext cx="8130619" cy="1108252"/>
              </a:xfrm>
              <a:prstGeom prst="rect">
                <a:avLst/>
              </a:prstGeom>
              <a:blipFill>
                <a:blip r:embed="rId3"/>
                <a:stretch>
                  <a:fillRect l="-675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2B7469-CEBA-4905-8470-4FBC6A04101B}"/>
                  </a:ext>
                </a:extLst>
              </p:cNvPr>
              <p:cNvSpPr txBox="1"/>
              <p:nvPr/>
            </p:nvSpPr>
            <p:spPr>
              <a:xfrm>
                <a:off x="575035" y="1743959"/>
                <a:ext cx="8314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8. </a:t>
                </a:r>
                <a:r>
                  <a:rPr lang="ru-RU" dirty="0"/>
                  <a:t>Можно ли умножить строку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элементами 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матрица) на столбец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элементами? Что получится?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2B7469-CEBA-4905-8470-4FBC6A041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35" y="1743959"/>
                <a:ext cx="8314441" cy="646331"/>
              </a:xfrm>
              <a:prstGeom prst="rect">
                <a:avLst/>
              </a:prstGeom>
              <a:blipFill>
                <a:blip r:embed="rId4"/>
                <a:stretch>
                  <a:fillRect l="-58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C8A638-B431-4F7E-863F-7EFEA3E84F90}"/>
                  </a:ext>
                </a:extLst>
              </p:cNvPr>
              <p:cNvSpPr txBox="1"/>
              <p:nvPr/>
            </p:nvSpPr>
            <p:spPr>
              <a:xfrm>
                <a:off x="697584" y="2582944"/>
                <a:ext cx="79138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9. Всегда ли выполняется равенство: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C8A638-B431-4F7E-863F-7EFEA3E84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4" y="2582944"/>
                <a:ext cx="7913802" cy="1200329"/>
              </a:xfrm>
              <a:prstGeom prst="rect">
                <a:avLst/>
              </a:prstGeom>
              <a:blipFill>
                <a:blip r:embed="rId5"/>
                <a:stretch>
                  <a:fillRect l="-616" t="-3046" b="-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A9899-81F5-47E3-A8FB-69CA1B0F2131}"/>
                  </a:ext>
                </a:extLst>
              </p:cNvPr>
              <p:cNvSpPr txBox="1"/>
              <p:nvPr/>
            </p:nvSpPr>
            <p:spPr>
              <a:xfrm>
                <a:off x="697584" y="4006392"/>
                <a:ext cx="7729979" cy="1139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10. </a:t>
                </a:r>
                <a:r>
                  <a:rPr lang="ru-RU" dirty="0"/>
                  <a:t>Что такое единичная матрица? Является ли единичной следующая матрица?</a:t>
                </a:r>
              </a:p>
              <a:p>
                <a:r>
                  <a:rPr lang="ru-RU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    2)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       3)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A9899-81F5-47E3-A8FB-69CA1B0F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4" y="4006392"/>
                <a:ext cx="7729979" cy="1139286"/>
              </a:xfrm>
              <a:prstGeom prst="rect">
                <a:avLst/>
              </a:prstGeom>
              <a:blipFill>
                <a:blip r:embed="rId6"/>
                <a:stretch>
                  <a:fillRect l="-631" t="-2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30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9B5A260-7666-40E6-AFD6-E5B25F75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EEB26C-AB62-4428-B042-74A538909C10}"/>
                  </a:ext>
                </a:extLst>
              </p:cNvPr>
              <p:cNvSpPr txBox="1"/>
              <p:nvPr/>
            </p:nvSpPr>
            <p:spPr>
              <a:xfrm>
                <a:off x="744718" y="999241"/>
                <a:ext cx="8059917" cy="4610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Определители</a:t>
                </a:r>
              </a:p>
              <a:p>
                <a:endParaRPr lang="ru-RU" dirty="0"/>
              </a:p>
              <a:p>
                <a:r>
                  <a:rPr lang="ru-RU" dirty="0"/>
                  <a:t>Определитель</a:t>
                </a:r>
                <a:r>
                  <a:rPr lang="en-US" dirty="0"/>
                  <a:t> (</a:t>
                </a:r>
                <a:r>
                  <a:rPr lang="ru-RU" dirty="0"/>
                  <a:t>или детерминант) – это число, которое можно сопоставить квадратной матрице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Правила сопоставления в зависимости от порядка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матрицы:</a:t>
                </a:r>
              </a:p>
              <a:p>
                <a:endParaRPr lang="en-US" dirty="0"/>
              </a:p>
              <a:p>
                <a:r>
                  <a:rPr lang="en-US" b="0" dirty="0"/>
                  <a:t>1)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0" dirty="0"/>
                  <a:t>2)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i="1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ru-RU" i="1" dirty="0"/>
              </a:p>
              <a:p>
                <a:pPr marL="342900" indent="-342900">
                  <a:buAutoNum type="arabicParenR" startAt="2"/>
                </a:pPr>
                <a:endParaRPr lang="ru-RU" i="1" dirty="0"/>
              </a:p>
              <a:p>
                <a:r>
                  <a:rPr lang="ru-RU" dirty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EEB26C-AB62-4428-B042-74A53890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999241"/>
                <a:ext cx="8059917" cy="4610814"/>
              </a:xfrm>
              <a:prstGeom prst="rect">
                <a:avLst/>
              </a:prstGeom>
              <a:blipFill>
                <a:blip r:embed="rId2"/>
                <a:stretch>
                  <a:fillRect l="-605" t="-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3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57DD1F5-85B3-48DE-9478-F1FF8B597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78481D-DBC2-45A2-85D6-B7DA758CA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4" t="22188" r="20205" b="11284"/>
          <a:stretch/>
        </p:blipFill>
        <p:spPr>
          <a:xfrm>
            <a:off x="1593130" y="1998481"/>
            <a:ext cx="5703216" cy="3421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8B3AC-9A77-41CD-8C9B-C9B7EADF5544}"/>
              </a:ext>
            </a:extLst>
          </p:cNvPr>
          <p:cNvSpPr txBox="1"/>
          <p:nvPr/>
        </p:nvSpPr>
        <p:spPr>
          <a:xfrm>
            <a:off x="1300899" y="914400"/>
            <a:ext cx="73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Схема вычисления определителя 3-го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399684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E8D01DB-27C9-44FF-A500-FB002DF3B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3FEF9-0EA1-4A7C-BDCF-7DCB1B199AC4}"/>
                  </a:ext>
                </a:extLst>
              </p:cNvPr>
              <p:cNvSpPr txBox="1"/>
              <p:nvPr/>
            </p:nvSpPr>
            <p:spPr>
              <a:xfrm>
                <a:off x="669303" y="1102936"/>
                <a:ext cx="7729979" cy="3178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Задание.</a:t>
                </a:r>
              </a:p>
              <a:p>
                <a:endParaRPr lang="ru-RU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Вычислите определители следующих матриц: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C3FEF9-0EA1-4A7C-BDCF-7DCB1B19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3" y="1102936"/>
                <a:ext cx="7729979" cy="3178242"/>
              </a:xfrm>
              <a:prstGeom prst="rect">
                <a:avLst/>
              </a:prstGeom>
              <a:blipFill>
                <a:blip r:embed="rId2"/>
                <a:stretch>
                  <a:fillRect l="-710" t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3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ижний колонтитул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Название Вашего доклада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29A83E-78E9-47EF-B30C-0F867D94266F}"/>
              </a:ext>
            </a:extLst>
          </p:cNvPr>
          <p:cNvSpPr txBox="1"/>
          <p:nvPr/>
        </p:nvSpPr>
        <p:spPr>
          <a:xfrm>
            <a:off x="240383" y="940851"/>
            <a:ext cx="866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Матрицы. Основные понятия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11151F1E-0DA2-420F-B736-D7E73C7D17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62" y="1556246"/>
                <a:ext cx="7787381" cy="48186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Что такое матрица</a:t>
                </a:r>
                <a:r>
                  <a:rPr lang="en-US" dirty="0"/>
                  <a:t>?</a:t>
                </a:r>
              </a:p>
              <a:p>
                <a:endParaRPr lang="en-US" sz="1200" dirty="0"/>
              </a:p>
              <a:p>
                <a:pPr marL="0" indent="0">
                  <a:buFontTx/>
                  <a:buNone/>
                </a:pPr>
                <a:r>
                  <a:rPr lang="ru-RU" dirty="0"/>
                  <a:t>Это прямоугольная таблица, содержащая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строк одинаковой длины, которая записывается в следующем виде</a:t>
                </a:r>
                <a:r>
                  <a:rPr lang="en-US" dirty="0"/>
                  <a:t>:</a:t>
                </a:r>
              </a:p>
              <a:p>
                <a:pPr marL="0" indent="0">
                  <a:buFontTx/>
                  <a:buNone/>
                </a:pPr>
                <a:endParaRPr lang="en-US" sz="1200" dirty="0"/>
              </a:p>
              <a:p>
                <a:pPr marL="0" indent="0">
                  <a:buFontTx/>
                  <a:buNone/>
                </a:pPr>
                <a:endParaRPr lang="en-US" sz="120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     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ru-RU" sz="1200" dirty="0"/>
              </a:p>
              <a:p>
                <a:pPr marL="0" indent="0">
                  <a:buFontTx/>
                  <a:buNone/>
                </a:pPr>
                <a:r>
                  <a:rPr lang="ru-RU" dirty="0"/>
                  <a:t>Размерность матрицы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ru-RU" dirty="0"/>
                  <a:t>Если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то матрица </a:t>
                </a:r>
                <a:r>
                  <a:rPr lang="en-US" dirty="0"/>
                  <a:t>A </a:t>
                </a:r>
                <a:r>
                  <a:rPr lang="ru-RU" dirty="0"/>
                  <a:t>называется</a:t>
                </a:r>
                <a:r>
                  <a:rPr lang="en-US" dirty="0"/>
                  <a:t> </a:t>
                </a:r>
                <a:r>
                  <a:rPr lang="ru-RU" dirty="0">
                    <a:solidFill>
                      <a:srgbClr val="FF0000"/>
                    </a:solidFill>
                  </a:rPr>
                  <a:t>квадратной</a:t>
                </a:r>
                <a:r>
                  <a:rPr lang="en-US" dirty="0"/>
                  <a:t> </a:t>
                </a:r>
                <a:r>
                  <a:rPr lang="ru-RU" dirty="0"/>
                  <a:t>матрицей.</a:t>
                </a:r>
              </a:p>
              <a:p>
                <a:pPr marL="0" indent="0">
                  <a:buFontTx/>
                  <a:buNone/>
                </a:pPr>
                <a:r>
                  <a:rPr lang="ru-RU" dirty="0"/>
                  <a:t>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-- </a:t>
                </a:r>
                <a:r>
                  <a:rPr lang="ru-RU" dirty="0"/>
                  <a:t>элементы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Элементы, стоящие на диагонали, идущей из левого верхнего угла, образуют </a:t>
                </a:r>
                <a:r>
                  <a:rPr lang="ru-RU" dirty="0">
                    <a:solidFill>
                      <a:srgbClr val="FF0000"/>
                    </a:solidFill>
                  </a:rPr>
                  <a:t>главную диагональ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11151F1E-0DA2-420F-B736-D7E73C7D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2" y="1556246"/>
                <a:ext cx="7787381" cy="4818680"/>
              </a:xfrm>
              <a:prstGeom prst="rect">
                <a:avLst/>
              </a:prstGeom>
              <a:blipFill>
                <a:blip r:embed="rId3"/>
                <a:stretch>
                  <a:fillRect l="-782" t="-632" r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CBDED2B-6F69-4A9D-B6F0-0AC857C69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8FA53D-98AA-4FE1-8458-E83D76B6A025}"/>
                  </a:ext>
                </a:extLst>
              </p:cNvPr>
              <p:cNvSpPr txBox="1"/>
              <p:nvPr/>
            </p:nvSpPr>
            <p:spPr>
              <a:xfrm>
                <a:off x="320511" y="838985"/>
                <a:ext cx="8663233" cy="5956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Вычисление определителей порядка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выше</a:t>
                </a:r>
              </a:p>
              <a:p>
                <a:pPr algn="ctr"/>
                <a:endParaRPr lang="ru-RU" dirty="0"/>
              </a:p>
              <a:p>
                <a:pPr algn="just"/>
                <a:r>
                  <a:rPr lang="ru-RU" dirty="0"/>
                  <a:t>Обозначим</a:t>
                </a:r>
                <a:r>
                  <a:rPr lang="en-US" dirty="0"/>
                  <a:t> </a:t>
                </a:r>
                <a:r>
                  <a:rPr lang="ru-RU" dirty="0"/>
                  <a:t>определитель 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			</a:t>
                </a:r>
                <a:r>
                  <a:rPr lang="en-US" dirty="0"/>
                  <a:t> </a:t>
                </a:r>
                <a:r>
                  <a:rPr lang="ru-RU" dirty="0"/>
                  <a:t>(1)</a:t>
                </a:r>
              </a:p>
              <a:p>
                <a:pPr algn="just"/>
                <a:r>
                  <a:rPr lang="ru-RU" dirty="0"/>
                  <a:t>квадратной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Минор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в определителе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-го порядка (1) есть определитель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-го порядка, получающийся из определителя (1), если из него вычеркнуть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строку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столбец. </a:t>
                </a:r>
              </a:p>
              <a:p>
                <a:pPr algn="just"/>
                <a:r>
                  <a:rPr lang="ru-RU" dirty="0"/>
                  <a:t>Алгебраическое дополнение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есть коэффициент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в разложении определителя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: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							(2)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Определитель можно следующим образом выразить через элементы произвольной строки или столбца: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ru-RU" dirty="0"/>
                  <a:t>			(3)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разложение по столбцу или строке .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8FA53D-98AA-4FE1-8458-E83D76B6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1" y="838985"/>
                <a:ext cx="8663233" cy="5956182"/>
              </a:xfrm>
              <a:prstGeom prst="rect">
                <a:avLst/>
              </a:prstGeom>
              <a:blipFill>
                <a:blip r:embed="rId2"/>
                <a:stretch>
                  <a:fillRect l="-633" t="-614" r="-563" b="-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3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72217FA-B77B-4A62-99BC-26C9D1DA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316BC-1C50-4DD2-86DE-C2774AB8E1A5}"/>
                  </a:ext>
                </a:extLst>
              </p:cNvPr>
              <p:cNvSpPr txBox="1"/>
              <p:nvPr/>
            </p:nvSpPr>
            <p:spPr>
              <a:xfrm>
                <a:off x="358219" y="1021620"/>
                <a:ext cx="8427562" cy="2849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C00000"/>
                    </a:solidFill>
                  </a:rPr>
                  <a:t>Пример. 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ru-RU" dirty="0"/>
                  <a:t>Вычислим определитель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/>
                  <a:t>с помощь разложения по строке:</a:t>
                </a:r>
                <a:endParaRPr lang="en-US" b="0" dirty="0"/>
              </a:p>
              <a:p>
                <a:pPr marL="0" indent="0">
                  <a:buNone/>
                </a:pPr>
                <a:endParaRPr lang="en-US" sz="5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𝑑𝑒𝑡𝐴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=1∙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∙5+2∙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=5+6=11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Задание: вычислите определитель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 разложением по</a:t>
                </a:r>
              </a:p>
              <a:p>
                <a:pPr marL="0" indent="0">
                  <a:buNone/>
                </a:pPr>
                <a:r>
                  <a:rPr lang="ru-RU" dirty="0"/>
                  <a:t>1-му столбцу.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316BC-1C50-4DD2-86DE-C2774AB8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9" y="1021620"/>
                <a:ext cx="8427562" cy="2849947"/>
              </a:xfrm>
              <a:prstGeom prst="rect">
                <a:avLst/>
              </a:prstGeom>
              <a:blipFill>
                <a:blip r:embed="rId2"/>
                <a:stretch>
                  <a:fillRect l="-651" b="-2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3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F06835D-4BCD-43D8-A3A4-A744F4FA2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DF5AD-48EB-48D1-B080-17621B141663}"/>
                  </a:ext>
                </a:extLst>
              </p:cNvPr>
              <p:cNvSpPr txBox="1"/>
              <p:nvPr/>
            </p:nvSpPr>
            <p:spPr>
              <a:xfrm>
                <a:off x="339366" y="886118"/>
                <a:ext cx="8540684" cy="5811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Свойства определителей</a:t>
                </a:r>
              </a:p>
              <a:p>
                <a:pPr algn="ctr"/>
                <a:endParaRPr lang="ru-RU" dirty="0"/>
              </a:p>
              <a:p>
                <a:pPr algn="just"/>
                <a:r>
                  <a:rPr lang="ru-RU" b="1" i="1" dirty="0"/>
                  <a:t>Свойство 1.</a:t>
                </a:r>
                <a:r>
                  <a:rPr lang="ru-RU" b="1" dirty="0"/>
                  <a:t> </a:t>
                </a:r>
                <a:r>
                  <a:rPr lang="ru-RU" dirty="0"/>
                  <a:t>Равноправность строк и столбцов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Определитель не изменится, если его строки заменить столбцами, и наоборот.</a:t>
                </a:r>
              </a:p>
              <a:p>
                <a:pPr algn="just"/>
                <a:endParaRPr lang="ru-RU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algn="ctr"/>
                <a:endParaRPr lang="en-US" dirty="0"/>
              </a:p>
              <a:p>
                <a:pPr algn="just"/>
                <a:r>
                  <a:rPr lang="ru-RU" b="1" i="1" dirty="0"/>
                  <a:t>Свойство 2.</a:t>
                </a:r>
                <a:r>
                  <a:rPr lang="ru-RU" dirty="0"/>
                  <a:t> При перестановка двух параллельных рядом определитель меняет знак (ряды – строки или столбцы определителя).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b="1" i="1" dirty="0"/>
                  <a:t>Свойство 3.</a:t>
                </a:r>
                <a:r>
                  <a:rPr lang="ru-RU" dirty="0"/>
                  <a:t> Определитель, имеющий два одинаковых ряда, равен нулю.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b="1" i="1" dirty="0"/>
                  <a:t>Свойство 4. </a:t>
                </a:r>
                <a:r>
                  <a:rPr lang="ru-RU" dirty="0"/>
                  <a:t>Общий множитель элементов какого-либо ряда определителя можно вынести за знак определителя.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b="1" i="1" dirty="0"/>
                  <a:t>Следствие из свойств 3 и 4:</a:t>
                </a:r>
                <a:r>
                  <a:rPr lang="ru-RU" dirty="0"/>
                  <a:t> Если все элементы какого-то ряда пропорциональны соответствующим элементам параллельного ряда, то такой определитель равен нулю.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DF5AD-48EB-48D1-B080-17621B14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6" y="886118"/>
                <a:ext cx="8540684" cy="5811591"/>
              </a:xfrm>
              <a:prstGeom prst="rect">
                <a:avLst/>
              </a:prstGeom>
              <a:blipFill>
                <a:blip r:embed="rId2"/>
                <a:stretch>
                  <a:fillRect l="-642" t="-524" r="-571" b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7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582556E-1CEC-403F-A3A5-4F9E3BDD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A5003-DAA8-4BE4-8B84-EB8E4168D678}"/>
                  </a:ext>
                </a:extLst>
              </p:cNvPr>
              <p:cNvSpPr txBox="1"/>
              <p:nvPr/>
            </p:nvSpPr>
            <p:spPr>
              <a:xfrm>
                <a:off x="367645" y="989814"/>
                <a:ext cx="8427563" cy="585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Свойство 5. Если элементы какого-либо ряда определителя представляют собой суммы двух слагаемых, то определитель может быть разложен на сумму соответствующих определителей.</a:t>
                </a:r>
              </a:p>
              <a:p>
                <a:endParaRPr lang="ru-RU" dirty="0"/>
              </a:p>
              <a:p>
                <a:r>
                  <a:rPr lang="ru-RU" dirty="0"/>
                  <a:t>Пример: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Свойство 6. Элементарные преобразования определителя.</a:t>
                </a:r>
              </a:p>
              <a:p>
                <a:pPr algn="just"/>
                <a:r>
                  <a:rPr lang="ru-RU" dirty="0"/>
                  <a:t>Определитель не изменится, если к элементам одного ряда прибавить элементы параллельного ряда, умноженные на любое число. </a:t>
                </a:r>
              </a:p>
              <a:p>
                <a:endParaRPr lang="ru-RU" dirty="0"/>
              </a:p>
              <a:p>
                <a:r>
                  <a:rPr lang="ru-RU" dirty="0"/>
                  <a:t>Свойство 7.</a:t>
                </a:r>
                <a:r>
                  <a:rPr lang="en-US" dirty="0"/>
                  <a:t> </a:t>
                </a:r>
                <a:r>
                  <a:rPr lang="ru-RU" dirty="0"/>
                  <a:t>Разложение определителя по элементам некоторого ряда</a:t>
                </a:r>
              </a:p>
              <a:p>
                <a:pPr algn="just"/>
                <a:r>
                  <a:rPr lang="ru-RU" dirty="0"/>
                  <a:t>Определитель равен сумме произведений элементов некоторого ряда на соответствующие им алгебраические дополнения (это свойство мы уже использовали выше).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Свойство 8. Сумма произведений элементов какого-либо ряда определителя на алгебраические дополнения соответствующих элементов параллельного ряда равна нулю.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A5003-DAA8-4BE4-8B84-EB8E4168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5" y="989814"/>
                <a:ext cx="8427563" cy="5853077"/>
              </a:xfrm>
              <a:prstGeom prst="rect">
                <a:avLst/>
              </a:prstGeom>
              <a:blipFill>
                <a:blip r:embed="rId2"/>
                <a:stretch>
                  <a:fillRect l="-578" t="-520" r="-578" b="-6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02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1490B47-51F5-4CB6-AA7D-94EC7DF50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66FE3-642F-47B0-A318-91A47855D278}"/>
                  </a:ext>
                </a:extLst>
              </p:cNvPr>
              <p:cNvSpPr txBox="1"/>
              <p:nvPr/>
            </p:nvSpPr>
            <p:spPr>
              <a:xfrm>
                <a:off x="292231" y="1008667"/>
                <a:ext cx="8691513" cy="2220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Вычислите определитель матрицы </a:t>
                </a:r>
                <a:r>
                  <a:rPr lang="en-US" i="1" dirty="0"/>
                  <a:t>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Теорема.</a:t>
                </a:r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квадратные матрицы одного порядка, то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66FE3-642F-47B0-A318-91A47855D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008667"/>
                <a:ext cx="8691513" cy="2220801"/>
              </a:xfrm>
              <a:prstGeom prst="rect">
                <a:avLst/>
              </a:prstGeom>
              <a:blipFill>
                <a:blip r:embed="rId2"/>
                <a:stretch>
                  <a:fillRect l="-631" t="-1370" b="-3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62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</a:t>
            </a:r>
            <a:r>
              <a:rPr lang="ru-RU" sz="1200" dirty="0">
                <a:solidFill>
                  <a:schemeClr val="bg1"/>
                </a:solidFill>
              </a:rPr>
              <a:t>20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CF1E8DE-D913-47F1-B5B4-CA2659A2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E13E1C-ADF0-4CDB-AD7B-2A34E4C64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473693"/>
                <a:ext cx="7886700" cy="47032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Пример</a:t>
                </a:r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матрица размера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×3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FontTx/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квадратная матрица</a:t>
                </a:r>
                <a:endParaRPr lang="en-US" dirty="0"/>
              </a:p>
              <a:p>
                <a:pPr marL="0" indent="0">
                  <a:buFontTx/>
                  <a:buNone/>
                </a:pPr>
                <a:endParaRPr lang="en-US" sz="800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E13E1C-ADF0-4CDB-AD7B-2A34E4C6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73693"/>
                <a:ext cx="7886700" cy="4703270"/>
              </a:xfrm>
              <a:prstGeom prst="rect">
                <a:avLst/>
              </a:prstGeom>
              <a:blipFill>
                <a:blip r:embed="rId3"/>
                <a:stretch>
                  <a:fillRect l="-773" t="-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7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2F13D20-919E-4C44-B116-C35D7D0C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78A40-BE3F-4626-888B-7C1FB6262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942680"/>
                <a:ext cx="8058150" cy="56678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b="1" dirty="0"/>
                  <a:t>Диагональная матрица </a:t>
                </a:r>
                <a:r>
                  <a:rPr lang="ru-RU" dirty="0"/>
                  <a:t>– все элементы, кроме элементов главной диагонали, равны нулю.</a:t>
                </a:r>
              </a:p>
              <a:p>
                <a:r>
                  <a:rPr lang="ru-RU" b="1" dirty="0"/>
                  <a:t>Единичная матрица </a:t>
                </a:r>
                <a:r>
                  <a:rPr lang="ru-RU" dirty="0"/>
                  <a:t>(обозначается </a:t>
                </a:r>
                <a:r>
                  <a:rPr lang="en-US" dirty="0"/>
                  <a:t>E </a:t>
                </a:r>
                <a:r>
                  <a:rPr lang="ru-RU" dirty="0"/>
                  <a:t>или </a:t>
                </a:r>
                <a:r>
                  <a:rPr lang="en-US" dirty="0"/>
                  <a:t>I)</a:t>
                </a:r>
                <a:endParaRPr lang="ru-RU" dirty="0"/>
              </a:p>
              <a:p>
                <a:endParaRPr lang="en-US" b="1" i="1" dirty="0"/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I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en-US" sz="800" dirty="0"/>
              </a:p>
              <a:p>
                <a:pPr marL="0" indent="0">
                  <a:buFontTx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       </a:t>
                </a:r>
                <a:r>
                  <a:rPr lang="ru-RU" dirty="0">
                    <a:solidFill>
                      <a:srgbClr val="C00000"/>
                    </a:solidFill>
                  </a:rPr>
                  <a:t>Пример</a:t>
                </a:r>
                <a:r>
                  <a:rPr lang="en-US" dirty="0">
                    <a:solidFill>
                      <a:srgbClr val="C00000"/>
                    </a:solidFill>
                  </a:rPr>
                  <a:t>: </a:t>
                </a:r>
                <a:r>
                  <a:rPr lang="en-US" dirty="0"/>
                  <a:t>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I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r>
                  <a:rPr lang="ru-RU" dirty="0"/>
                  <a:t> </a:t>
                </a:r>
                <a:r>
                  <a:rPr lang="ru-RU" b="1" dirty="0"/>
                  <a:t>Нулевая матрица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содержит только нулевые элементы</a:t>
                </a:r>
              </a:p>
              <a:p>
                <a:r>
                  <a:rPr lang="ru-RU" b="1" dirty="0"/>
                  <a:t>Треугольная матрица </a:t>
                </a:r>
                <a:r>
                  <a:rPr lang="ru-RU" dirty="0"/>
                  <a:t>– все элементы, расположенные по одну сторону от главной диагонали, равны нулю.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E78A40-BE3F-4626-888B-7C1FB6262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42680"/>
                <a:ext cx="8058150" cy="5667802"/>
              </a:xfrm>
              <a:prstGeom prst="rect">
                <a:avLst/>
              </a:prstGeom>
              <a:blipFill>
                <a:blip r:embed="rId3"/>
                <a:stretch>
                  <a:fillRect t="-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9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6C9712F-722B-4ED0-92B9-B506FC77D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14BBE253-4B94-4110-A95E-DECBB48053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084082"/>
                <a:ext cx="7886700" cy="509288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dirty="0"/>
                  <a:t>Матрица, содержащая один столбец , называется вектор-столбец</a:t>
                </a:r>
                <a:r>
                  <a:rPr lang="en-US" dirty="0"/>
                  <a:t>:</a:t>
                </a:r>
              </a:p>
              <a:p>
                <a:pPr marL="0" indent="0">
                  <a:buFontTx/>
                  <a:buNone/>
                </a:pPr>
                <a:endParaRPr lang="en-US" sz="1200" dirty="0"/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ru-RU" dirty="0"/>
                  <a:t>Матрица, содержащая одну строку , называется вектор-строка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14BBE253-4B94-4110-A95E-DECBB480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84082"/>
                <a:ext cx="7886700" cy="5092881"/>
              </a:xfrm>
              <a:prstGeom prst="rect">
                <a:avLst/>
              </a:prstGeom>
              <a:blipFill>
                <a:blip r:embed="rId3"/>
                <a:stretch>
                  <a:fillRect l="-773" t="-7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8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4F4C6D1-CB80-4BFC-9EA6-0C5B480B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B0030C8-6795-41F5-9344-B07A692AF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b="1" i="1" dirty="0"/>
                  <a:t>Транспонированная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dirty="0"/>
                  <a:t> – получена из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заменой каждой ее строки столбцом с тем же номером: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     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…     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Свойство транспонированной матрицы: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B0030C8-6795-41F5-9344-B07A692A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773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44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CAF0100-2B02-42D9-A9AA-F9C546848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781A58-C21D-48BE-B314-7DA753339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dirty="0">
                    <a:solidFill>
                      <a:srgbClr val="C00000"/>
                    </a:solidFill>
                  </a:rPr>
                  <a:t>Пример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Tx/>
                  <a:buNone/>
                </a:pPr>
                <a:endParaRPr lang="en-US" sz="800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	</a:t>
                </a:r>
                <a:r>
                  <a:rPr lang="ru-RU" dirty="0"/>
                  <a:t>Строки становятся столбцами </a:t>
                </a:r>
                <a:r>
                  <a:rPr lang="en-US" dirty="0"/>
                  <a:t>(</a:t>
                </a:r>
                <a:r>
                  <a:rPr lang="ru-RU" dirty="0"/>
                  <a:t>и наоборот</a:t>
                </a:r>
                <a:r>
                  <a:rPr lang="en-US" dirty="0"/>
                  <a:t>)</a:t>
                </a:r>
                <a:r>
                  <a:rPr lang="ru-RU"/>
                  <a:t>.</a:t>
                </a:r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  <a:p>
                <a:pPr marL="0" indent="0">
                  <a:buFontTx/>
                  <a:buNone/>
                </a:pPr>
                <a:r>
                  <a:rPr lang="en-US" dirty="0"/>
                  <a:t>			</a:t>
                </a:r>
                <a:endParaRPr lang="ru-RU" dirty="0"/>
              </a:p>
              <a:p>
                <a:pPr marL="0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781A58-C21D-48BE-B314-7DA75333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773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2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B79BB14-8E12-4904-86CB-58A3BD884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3F77E-00E1-4B03-B427-B349AE5A3374}"/>
              </a:ext>
            </a:extLst>
          </p:cNvPr>
          <p:cNvSpPr txBox="1"/>
          <p:nvPr/>
        </p:nvSpPr>
        <p:spPr>
          <a:xfrm>
            <a:off x="1263192" y="989814"/>
            <a:ext cx="75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Действия над матрицами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3AA58-D663-444B-8371-7E46C039732F}"/>
                  </a:ext>
                </a:extLst>
              </p:cNvPr>
              <p:cNvSpPr txBox="1"/>
              <p:nvPr/>
            </p:nvSpPr>
            <p:spPr>
              <a:xfrm>
                <a:off x="527901" y="1593130"/>
                <a:ext cx="8248454" cy="4213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b="1" dirty="0"/>
                  <a:t>Сложение</a:t>
                </a:r>
              </a:p>
              <a:p>
                <a:r>
                  <a:rPr lang="ru-RU" dirty="0"/>
                  <a:t>Сумма двух матриц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>
                    <a:solidFill>
                      <a:srgbClr val="C00000"/>
                    </a:solidFill>
                  </a:rPr>
                  <a:t>Пример</a:t>
                </a:r>
                <a:r>
                  <a:rPr lang="en-US" dirty="0">
                    <a:solidFill>
                      <a:srgbClr val="C0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3AA58-D663-444B-8371-7E46C039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1593130"/>
                <a:ext cx="8248454" cy="4213333"/>
              </a:xfrm>
              <a:prstGeom prst="rect">
                <a:avLst/>
              </a:prstGeom>
              <a:blipFill>
                <a:blip r:embed="rId2"/>
                <a:stretch>
                  <a:fillRect l="-665"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2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7B94EC2-FDAD-4C23-A825-9725006CD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6C41A2-CFF3-4417-B485-82C78219D389}"/>
                  </a:ext>
                </a:extLst>
              </p:cNvPr>
              <p:cNvSpPr txBox="1"/>
              <p:nvPr/>
            </p:nvSpPr>
            <p:spPr>
              <a:xfrm>
                <a:off x="754144" y="1206631"/>
                <a:ext cx="7833675" cy="2573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2. </a:t>
                </a:r>
                <a:r>
                  <a:rPr lang="ru-RU" b="1" dirty="0"/>
                  <a:t>Умножение на число</a:t>
                </a:r>
              </a:p>
              <a:p>
                <a:endParaRPr lang="ru-RU" dirty="0"/>
              </a:p>
              <a:p>
                <a:r>
                  <a:rPr lang="ru-RU" dirty="0"/>
                  <a:t>Произведение 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и 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Пример: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6C41A2-CFF3-4417-B485-82C78219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4" y="1206631"/>
                <a:ext cx="7833675" cy="2573333"/>
              </a:xfrm>
              <a:prstGeom prst="rect">
                <a:avLst/>
              </a:prstGeom>
              <a:blipFill>
                <a:blip r:embed="rId2"/>
                <a:stretch>
                  <a:fillRect l="-700" t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6129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1440</Words>
  <Application>Microsoft Office PowerPoint</Application>
  <PresentationFormat>Экран 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Verdana</vt:lpstr>
      <vt:lpstr>Cover</vt:lpstr>
      <vt:lpstr>1_Cover</vt:lpstr>
      <vt:lpstr>Матрицы и определители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user</cp:lastModifiedBy>
  <cp:revision>87</cp:revision>
  <dcterms:created xsi:type="dcterms:W3CDTF">2014-06-27T12:30:22Z</dcterms:created>
  <dcterms:modified xsi:type="dcterms:W3CDTF">2020-09-04T07:13:26Z</dcterms:modified>
</cp:coreProperties>
</file>