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32CB8-D1BC-4040-8937-E356AE5DE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D36167-FD65-4C64-AA2F-829FA70E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E71836-353D-492E-8FDC-F7E08722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C3C391-ABE0-4071-9DEB-CD888CB3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8031C-42E5-4905-9A1E-C4C6E406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8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94D06-0186-44F6-99D3-6DE80944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734D78-490F-4EFD-959B-20746B2DD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2A55C-BB3C-4A6A-BD06-6798EEF8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8DA40-119B-4217-87FD-F20F69D4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51F55F-0F44-449B-A5F5-CBC8E812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8848D8-9698-46D7-8140-6DE088EB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E7444F-1EB1-484A-A02F-EE126FD9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50F36A-09F5-4016-BD76-53FF8B4A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0C1AB-A572-4504-B6FE-09E3E531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FD5526-39FC-4584-BAF8-3CED48C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5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E6360-9BDE-4001-B2EC-3C06F0E6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78257-30D1-460E-9058-092D9AB2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25528-7919-4D37-A47C-E8479D5B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3CD49-F22C-4123-ADD0-74B22C02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77B00-B3C9-4FF0-B958-AA473974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9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73061-5392-4F14-827C-08031976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6FB9F-1133-4C70-BB4A-746B69B3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DB4D9-9AA2-4DDE-9430-6EB7576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6AD02-8B81-4D8B-8DF9-E1AEF752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FCF7C-A1EB-4E35-A72E-6F21DABC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5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0EBEB-FAD0-4A26-A6F5-39341A90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5871B-0221-49F8-B8BD-E32F35CBE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9311CE-92B4-4ED6-86D2-73B1C874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803B14-EF09-4EE2-8D57-3205C530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2F0C4B-7C2E-41F5-85D1-8224E7FC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D87A45-B69B-4E93-B7CC-CD6ED394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5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F644-C084-4352-A0D6-F0A00B0F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80F163-4597-43DF-8279-893E2D61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83EEC1-A8F0-440B-95F9-59603F902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335AAA-BBD9-4FD2-BA65-0CAFF58CC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582013-DE57-4C50-80B5-5DAC926B1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CB57BB-D976-468C-8465-E484B801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9DB3F4-076C-4D84-8E88-BFB806E9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CA138C-DEDF-4064-9537-FEA08BB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DC761-C56E-4F19-9D31-FA05F329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89BC18-7D15-4F4E-AA11-13FE907F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355677-4B6D-4A22-AD10-5BD6657D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5E21C-A0BA-4E56-AFC5-1300C09A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90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230882-F8A9-4C23-BC74-966878F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44ABBF-C971-4A95-8B3C-5DF9FD19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B9CCB6-F9E5-4D1C-93C1-FA95E2E1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9EE77-8380-428D-8ABB-F792365A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D1B4C-58B7-4F1E-9C62-55509D5E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A9550-C974-4D10-A60F-31381C03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F9B20F-FD88-4965-B6A8-7D9D4974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590531-BB5B-4B26-9CF7-D8D09A4E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137D0-BACC-40E5-A882-C7CEB76E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B8F22-6E8D-4872-B2F6-5B2EBEAA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A22275-9D52-41AB-8881-82C7C5998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4B975C-55C7-4701-BFD1-9232A06C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D1DB81-5D50-471F-AE8E-280DB98F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79C2A9-F57C-4435-94C9-96BA14A9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C244A-BED9-417D-8746-00B09706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1115E-1EDF-4324-8318-0D0D7A7D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6B8CA-D973-42A4-9161-5EDCC2BE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47CE8-8983-475E-8A5B-B658C2FED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8402-031F-46FB-9115-F9FE68F84F9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B1560-0510-46D3-A461-53C289CFF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C7744-5B73-4A8B-A2DC-7D9517AE4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07DA-556A-49BA-96C9-D82CFCD1F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DA6D8-C1CA-4765-8F37-5ED3F6D04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Собственные значения и собственные векторы матриц</a:t>
            </a:r>
            <a:br>
              <a:rPr lang="ru-RU" sz="4800" dirty="0"/>
            </a:br>
            <a:r>
              <a:rPr lang="ru-RU" sz="4800" dirty="0"/>
              <a:t>Алгебраическая и геометрическая кратность собственных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78790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EA2AF0-B215-4E0A-BEE6-A7A9BAAC39B3}"/>
                  </a:ext>
                </a:extLst>
              </p:cNvPr>
              <p:cNvSpPr txBox="1"/>
              <p:nvPr/>
            </p:nvSpPr>
            <p:spPr>
              <a:xfrm>
                <a:off x="408373" y="133166"/>
                <a:ext cx="10866268" cy="703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3) Рассмотрим матрицу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ru-RU" sz="2800" dirty="0"/>
                  <a:t>Характеристический полином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800" dirty="0"/>
                  <a:t>Собственные значения этой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800" dirty="0"/>
                  <a:t>. Алгебраическая кратность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sz="2800" b="0" dirty="0"/>
              </a:p>
              <a:p>
                <a:r>
                  <a:rPr lang="ru-RU" sz="2800" dirty="0"/>
                  <a:t>Вычислим собственные векторы: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r>
                  <a:rPr lang="ru-RU" sz="2800" dirty="0"/>
                  <a:t>Собственный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ru-RU" sz="28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ru-RU" sz="2800" b="0" dirty="0"/>
                  <a:t> может принимать любое значение (плоскость). Геометрическая кратность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800" b="0" dirty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EA2AF0-B215-4E0A-BEE6-A7A9BAAC3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3" y="133166"/>
                <a:ext cx="10866268" cy="7030386"/>
              </a:xfrm>
              <a:prstGeom prst="rect">
                <a:avLst/>
              </a:prstGeom>
              <a:blipFill>
                <a:blip r:embed="rId2"/>
                <a:stretch>
                  <a:fillRect l="-1178" r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0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0523C-E118-4B86-9B0B-F7DA474C1068}"/>
                  </a:ext>
                </a:extLst>
              </p:cNvPr>
              <p:cNvSpPr txBox="1"/>
              <p:nvPr/>
            </p:nvSpPr>
            <p:spPr>
              <a:xfrm>
                <a:off x="454240" y="377430"/>
                <a:ext cx="11283519" cy="5244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2800" dirty="0"/>
              </a:p>
              <a:p>
                <a:pPr algn="just"/>
                <a:endParaRPr lang="ru-R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b="0" dirty="0"/>
              </a:p>
              <a:p>
                <a:endParaRPr lang="ru-RU" sz="2800" dirty="0"/>
              </a:p>
              <a:p>
                <a:r>
                  <a:rPr lang="ru-RU" sz="2800" dirty="0"/>
                  <a:t>Собственный вектор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u-RU" sz="2800" b="0" dirty="0"/>
                  <a:t> – прямая. Геометрическая кратность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800" b="0" dirty="0"/>
                  <a:t>.</a:t>
                </a:r>
              </a:p>
              <a:p>
                <a:endParaRPr lang="ru-RU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0523C-E118-4B86-9B0B-F7DA474C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377430"/>
                <a:ext cx="11283519" cy="5244705"/>
              </a:xfrm>
              <a:prstGeom prst="rect">
                <a:avLst/>
              </a:prstGeo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F58FD-4AA5-4815-A1CF-7225584775C7}"/>
                  </a:ext>
                </a:extLst>
              </p:cNvPr>
              <p:cNvSpPr txBox="1"/>
              <p:nvPr/>
            </p:nvSpPr>
            <p:spPr>
              <a:xfrm>
                <a:off x="408373" y="133166"/>
                <a:ext cx="10866268" cy="711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4) Рассмотрим матрицу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r>
                  <a:rPr lang="ru-RU" sz="2800" dirty="0"/>
                  <a:t>Характеристический полином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800" dirty="0"/>
                  <a:t>Собственные значения этой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800" dirty="0"/>
                  <a:t>. Алгебраическая кратность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sz="2800" b="0" dirty="0"/>
              </a:p>
              <a:p>
                <a:r>
                  <a:rPr lang="ru-RU" sz="2800" dirty="0"/>
                  <a:t>Вычислим собственные векторы: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r>
                  <a:rPr lang="ru-RU" sz="2800" dirty="0"/>
                  <a:t>Собственный вектор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ru-RU" sz="2800" dirty="0"/>
                  <a:t> может принимать любое значение,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800" b="0" dirty="0"/>
                  <a:t> (ось ОХ). Геометрическая кратность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0" dirty="0"/>
                  <a:t>1.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F58FD-4AA5-4815-A1CF-72255847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3" y="133166"/>
                <a:ext cx="10866268" cy="7110023"/>
              </a:xfrm>
              <a:prstGeom prst="rect">
                <a:avLst/>
              </a:prstGeom>
              <a:blipFill>
                <a:blip r:embed="rId2"/>
                <a:stretch>
                  <a:fillRect l="-1178" r="-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20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44351B-8EDD-421E-9A18-7A369FF8E123}"/>
                  </a:ext>
                </a:extLst>
              </p:cNvPr>
              <p:cNvSpPr txBox="1"/>
              <p:nvPr/>
            </p:nvSpPr>
            <p:spPr>
              <a:xfrm>
                <a:off x="710214" y="479394"/>
                <a:ext cx="10608815" cy="584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dirty="0"/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r>
                  <a:rPr lang="ru-RU" sz="2800" dirty="0"/>
                  <a:t>Собственный вектор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/>
                  <a:t> может принимать любое значение,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800" b="0" dirty="0"/>
                  <a:t> (ось О</a:t>
                </a:r>
                <a:r>
                  <a:rPr lang="en-US" sz="2800" b="0" dirty="0"/>
                  <a:t>Z</a:t>
                </a:r>
                <a:r>
                  <a:rPr lang="ru-RU" sz="2800" b="0" dirty="0"/>
                  <a:t>). Геометрическая кратность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0" dirty="0"/>
                  <a:t>1.</a:t>
                </a:r>
              </a:p>
              <a:p>
                <a:endParaRPr lang="ru-RU" sz="2800" dirty="0"/>
              </a:p>
              <a:p>
                <a:r>
                  <a:rPr lang="ru-RU" sz="2800" dirty="0"/>
                  <a:t>В этом случае оба собственных подпространства, соответствующих собственным значениям, являются прямыми</a:t>
                </a:r>
                <a:r>
                  <a:rPr lang="en-US" sz="2800" dirty="0"/>
                  <a:t> </a:t>
                </a:r>
                <a:r>
                  <a:rPr lang="ru-RU" sz="2800" dirty="0"/>
                  <a:t>линиями. </a:t>
                </a:r>
                <a:endParaRPr lang="en-US" sz="2800" dirty="0"/>
              </a:p>
              <a:p>
                <a:endParaRPr lang="en-US" sz="2800" dirty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44351B-8EDD-421E-9A18-7A369FF8E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4" y="479394"/>
                <a:ext cx="10608815" cy="5847498"/>
              </a:xfrm>
              <a:prstGeom prst="rect">
                <a:avLst/>
              </a:prstGeom>
              <a:blipFill>
                <a:blip r:embed="rId2"/>
                <a:stretch>
                  <a:fillRect l="-1207" t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29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EBD242-6B64-4DE5-A771-60BD39784EB7}"/>
                  </a:ext>
                </a:extLst>
              </p:cNvPr>
              <p:cNvSpPr txBox="1"/>
              <p:nvPr/>
            </p:nvSpPr>
            <p:spPr>
              <a:xfrm>
                <a:off x="399495" y="248574"/>
                <a:ext cx="10821879" cy="613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Вычислите алгебраическую и геометрическую кратность собственных значений следующих матриц и постройте </a:t>
                </a:r>
                <a:r>
                  <a:rPr lang="ru-RU" sz="2400"/>
                  <a:t>множество собственных </a:t>
                </a:r>
                <a:r>
                  <a:rPr lang="ru-RU" sz="2400" dirty="0"/>
                  <a:t>векторов (для матриц п.1 и п.2):</a:t>
                </a:r>
                <a:endParaRPr lang="en-US" sz="2400" dirty="0"/>
              </a:p>
              <a:p>
                <a:endParaRPr lang="ru-RU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endParaRPr lang="ru-RU" sz="2400" dirty="0"/>
              </a:p>
              <a:p>
                <a:r>
                  <a:rPr lang="ru-RU" sz="2400" dirty="0"/>
                  <a:t>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r>
                  <a:rPr lang="ru-RU" sz="2400" b="0" dirty="0"/>
                  <a:t>3)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ru-RU" sz="2400" dirty="0"/>
              </a:p>
              <a:p>
                <a:r>
                  <a:rPr lang="ru-RU" sz="2400" dirty="0"/>
                  <a:t>4)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EBD242-6B64-4DE5-A771-60BD39784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" y="248574"/>
                <a:ext cx="10821879" cy="6139501"/>
              </a:xfrm>
              <a:prstGeom prst="rect">
                <a:avLst/>
              </a:prstGeom>
              <a:blipFill>
                <a:blip r:embed="rId2"/>
                <a:stretch>
                  <a:fillRect l="-901" t="-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91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D9682C-73BE-4594-9402-2A058A65498F}"/>
                  </a:ext>
                </a:extLst>
              </p:cNvPr>
              <p:cNvSpPr txBox="1"/>
              <p:nvPr/>
            </p:nvSpPr>
            <p:spPr>
              <a:xfrm>
                <a:off x="825623" y="497150"/>
                <a:ext cx="10946167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Рассмотрим уравнение</a:t>
                </a:r>
              </a:p>
              <a:p>
                <a:endParaRPr lang="ru-RU" sz="11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𝜆𝜉</m:t>
                    </m:r>
                  </m:oMath>
                </a14:m>
                <a:r>
                  <a:rPr lang="en-US" sz="2800" dirty="0"/>
                  <a:t> 						 (1)</a:t>
                </a:r>
              </a:p>
              <a:p>
                <a:pPr algn="r"/>
                <a:endParaRPr lang="en-US" sz="1100" dirty="0"/>
              </a:p>
              <a:p>
                <a:pPr algn="just"/>
                <a:r>
                  <a:rPr lang="ru-RU" sz="2800" dirty="0"/>
                  <a:t>Перепишем (1) в виде</a:t>
                </a:r>
              </a:p>
              <a:p>
                <a:pPr algn="just"/>
                <a:endParaRPr lang="ru-RU" sz="1100" dirty="0"/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					(2)</a:t>
                </a:r>
                <a:endParaRPr lang="ru-RU" sz="2800" dirty="0"/>
              </a:p>
              <a:p>
                <a:pPr algn="just"/>
                <a:endParaRPr lang="ru-RU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D9682C-73BE-4594-9402-2A058A65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3" y="497150"/>
                <a:ext cx="10946167" cy="2492990"/>
              </a:xfrm>
              <a:prstGeom prst="rect">
                <a:avLst/>
              </a:prstGeom>
              <a:blipFill>
                <a:blip r:embed="rId2"/>
                <a:stretch>
                  <a:fillRect l="-1114" t="-2445" r="-1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FB1088-6DB4-4627-87C9-FA78E1924C1A}"/>
                  </a:ext>
                </a:extLst>
              </p:cNvPr>
              <p:cNvSpPr txBox="1"/>
              <p:nvPr/>
            </p:nvSpPr>
            <p:spPr>
              <a:xfrm>
                <a:off x="825623" y="2990140"/>
                <a:ext cx="108396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Нетривиальное решение (2) существует, если </a:t>
                </a:r>
              </a:p>
              <a:p>
                <a:endParaRPr lang="ru-RU" sz="2800" dirty="0"/>
              </a:p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ru-RU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2800" dirty="0"/>
                  <a:t> 					(3)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FB1088-6DB4-4627-87C9-FA78E192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3" y="2990140"/>
                <a:ext cx="10839635" cy="1384995"/>
              </a:xfrm>
              <a:prstGeom prst="rect">
                <a:avLst/>
              </a:prstGeom>
              <a:blipFill>
                <a:blip r:embed="rId3"/>
                <a:stretch>
                  <a:fillRect l="-1124" t="-4405" r="-1124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7DE31-E19A-45CB-8A36-9EE5CCE48AAB}"/>
                  </a:ext>
                </a:extLst>
              </p:cNvPr>
              <p:cNvSpPr txBox="1"/>
              <p:nvPr/>
            </p:nvSpPr>
            <p:spPr>
              <a:xfrm>
                <a:off x="825623" y="4555115"/>
                <a:ext cx="1109708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sz="2800" dirty="0"/>
                  <a:t>Матрица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называется </a:t>
                </a:r>
                <a:r>
                  <a:rPr lang="ru-RU" sz="2800" i="1" dirty="0">
                    <a:solidFill>
                      <a:srgbClr val="C00000"/>
                    </a:solidFill>
                  </a:rPr>
                  <a:t>характеристической матрицей </a:t>
                </a:r>
                <a:r>
                  <a:rPr lang="ru-RU" sz="2800" dirty="0">
                    <a:solidFill>
                      <a:srgbClr val="C00000"/>
                    </a:solidFill>
                  </a:rPr>
                  <a:t> </a:t>
                </a:r>
                <a:r>
                  <a:rPr lang="ru-RU" sz="2800" dirty="0"/>
                  <a:t>матрицы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sz="2800" dirty="0"/>
                  <a:t>Раскроем определитель в левой части уравнения (3):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7DE31-E19A-45CB-8A36-9EE5CCE4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3" y="4555115"/>
                <a:ext cx="11097088" cy="1384995"/>
              </a:xfrm>
              <a:prstGeom prst="rect">
                <a:avLst/>
              </a:prstGeom>
              <a:blipFill>
                <a:blip r:embed="rId4"/>
                <a:stretch>
                  <a:fillRect l="-1098" t="-3965" r="-1098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2">
                <a:extLst>
                  <a:ext uri="{FF2B5EF4-FFF2-40B4-BE49-F238E27FC236}">
                    <a16:creationId xmlns:a16="http://schemas.microsoft.com/office/drawing/2014/main" id="{AB1E8AE0-FFF3-4012-9EFD-21AB969F6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2761"/>
                <a:ext cx="10515600" cy="572420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endParaRPr lang="ru-RU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	(4)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Уравнение (4) – </a:t>
                </a:r>
                <a:r>
                  <a:rPr lang="ru-RU" i="1" dirty="0">
                    <a:solidFill>
                      <a:srgbClr val="C00000"/>
                    </a:solidFill>
                  </a:rPr>
                  <a:t>характеристическое уравнение</a:t>
                </a:r>
                <a:r>
                  <a:rPr lang="ru-RU" dirty="0"/>
                  <a:t>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 algn="just">
                  <a:buNone/>
                </a:pPr>
                <a:r>
                  <a:rPr lang="ru-RU" i="1" dirty="0">
                    <a:solidFill>
                      <a:srgbClr val="C00000"/>
                    </a:solidFill>
                  </a:rPr>
                  <a:t>Многочлен  в левой части (4) – характеристический многочлен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Корни </a:t>
                </a:r>
                <a:r>
                  <a:rPr lang="ru-RU" i="1" dirty="0">
                    <a:solidFill>
                      <a:srgbClr val="C00000"/>
                    </a:solidFill>
                  </a:rPr>
                  <a:t>характеристического уравнения</a:t>
                </a:r>
                <a:r>
                  <a:rPr lang="ru-RU" dirty="0"/>
                  <a:t> – собственные значения этой матрицы</a:t>
                </a:r>
                <a:r>
                  <a:rPr lang="en-US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Столбец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ru-RU" dirty="0"/>
                  <a:t> – собственный вектор, соответствующий собственному числу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Объект 2">
                <a:extLst>
                  <a:ext uri="{FF2B5EF4-FFF2-40B4-BE49-F238E27FC236}">
                    <a16:creationId xmlns:a16="http://schemas.microsoft.com/office/drawing/2014/main" id="{AB1E8AE0-FFF3-4012-9EFD-21AB969F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761"/>
                <a:ext cx="10515600" cy="5724202"/>
              </a:xfrm>
              <a:prstGeom prst="rect">
                <a:avLst/>
              </a:prstGeo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7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903251-8481-4E52-975E-A860E0D74556}"/>
                  </a:ext>
                </a:extLst>
              </p:cNvPr>
              <p:cNvSpPr txBox="1"/>
              <p:nvPr/>
            </p:nvSpPr>
            <p:spPr>
              <a:xfrm>
                <a:off x="409852" y="417250"/>
                <a:ext cx="11372295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sz="2800" b="1" dirty="0"/>
                  <a:t>Алгебраическая и геометрическая кратность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ru-RU" sz="2800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sz="2800" dirty="0"/>
                  <a:t>Пусть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– </a:t>
                </a:r>
                <a:r>
                  <a:rPr lang="ru-RU" sz="2800" dirty="0"/>
                  <a:t>некоторое собственное значение матрицы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Если характеристический многочлен можно представить в виде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sz="1000" dirty="0"/>
                  <a:t> </a:t>
                </a:r>
                <a:endParaRPr lang="en-US" sz="1000" dirty="0"/>
              </a:p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,</a:t>
                </a:r>
                <a:r>
                  <a:rPr lang="ru-RU" sz="2800" dirty="0"/>
                  <a:t>				(5)</a:t>
                </a:r>
                <a:endParaRPr lang="en-US" sz="2800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ru-RU" sz="1000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sz="2800" dirty="0"/>
                  <a:t>Тогда число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называется </a:t>
                </a:r>
                <a:r>
                  <a:rPr lang="ru-RU" sz="2800" i="1" dirty="0">
                    <a:solidFill>
                      <a:srgbClr val="C00000"/>
                    </a:solidFill>
                  </a:rPr>
                  <a:t>алгебраической кратностью</a:t>
                </a:r>
                <a:r>
                  <a:rPr lang="ru-RU" sz="2800" dirty="0">
                    <a:solidFill>
                      <a:srgbClr val="C00000"/>
                    </a:solidFill>
                  </a:rPr>
                  <a:t> </a:t>
                </a:r>
                <a:r>
                  <a:rPr lang="ru-RU" sz="2800" dirty="0"/>
                  <a:t>собственного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sz="2800" dirty="0"/>
                  <a:t>1) Рассмотрим случай, когда все корни характеристического уравнения являются </a:t>
                </a:r>
                <a:r>
                  <a:rPr lang="ru-RU" sz="2800" dirty="0">
                    <a:solidFill>
                      <a:srgbClr val="C00000"/>
                    </a:solidFill>
                  </a:rPr>
                  <a:t>различными</a:t>
                </a:r>
                <a:r>
                  <a:rPr lang="ru-RU" sz="28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903251-8481-4E52-975E-A860E0D74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2" y="417250"/>
                <a:ext cx="11372295" cy="5693866"/>
              </a:xfrm>
              <a:prstGeom prst="rect">
                <a:avLst/>
              </a:prstGeom>
              <a:blipFill>
                <a:blip r:embed="rId2"/>
                <a:stretch>
                  <a:fillRect l="-1072" t="-964" r="-1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AC7AF-BA4A-4690-ADE5-043A6265EF7A}"/>
                  </a:ext>
                </a:extLst>
              </p:cNvPr>
              <p:cNvSpPr txBox="1"/>
              <p:nvPr/>
            </p:nvSpPr>
            <p:spPr>
              <a:xfrm>
                <a:off x="481613" y="5560868"/>
                <a:ext cx="11219156" cy="992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Обозначим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корни </a:t>
                </a:r>
                <a:r>
                  <a:rPr lang="ru-RU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характеристического уравнения – </a:t>
                </a:r>
                <a:r>
                  <a:rPr lang="ru-RU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собственные значения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AC7AF-BA4A-4690-ADE5-043A6265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13" y="5560868"/>
                <a:ext cx="11219156" cy="992836"/>
              </a:xfrm>
              <a:prstGeom prst="rect">
                <a:avLst/>
              </a:prstGeom>
              <a:blipFill>
                <a:blip r:embed="rId3"/>
                <a:stretch>
                  <a:fillRect l="-1087" t="-4908" b="-16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0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7AB502-8652-4C41-BD20-41465219FBDE}"/>
                  </a:ext>
                </a:extLst>
              </p:cNvPr>
              <p:cNvSpPr txBox="1"/>
              <p:nvPr/>
            </p:nvSpPr>
            <p:spPr>
              <a:xfrm>
                <a:off x="523782" y="4558605"/>
                <a:ext cx="1144331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ru-RU" sz="2800" dirty="0"/>
                  <a:t>Собственные векторы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соответствующие различным собственным значениям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являются </a:t>
                </a:r>
                <a:r>
                  <a:rPr lang="ru-RU" sz="2800" dirty="0">
                    <a:solidFill>
                      <a:srgbClr val="C00000"/>
                    </a:solidFill>
                  </a:rPr>
                  <a:t>линейно независимыми</a:t>
                </a:r>
                <a:r>
                  <a:rPr lang="ru-RU" sz="2800" dirty="0"/>
                  <a:t>, образуют базис в пространстве</a:t>
                </a:r>
                <a:r>
                  <a:rPr lang="ru-RU" sz="280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7AB502-8652-4C41-BD20-41465219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2" y="4558605"/>
                <a:ext cx="11443316" cy="1384995"/>
              </a:xfrm>
              <a:prstGeom prst="rect">
                <a:avLst/>
              </a:prstGeom>
              <a:blipFill>
                <a:blip r:embed="rId2"/>
                <a:stretch>
                  <a:fillRect l="-1119" t="-4405" r="-106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27D975-A4E1-4A59-8849-9882529FF5E8}"/>
                  </a:ext>
                </a:extLst>
              </p:cNvPr>
              <p:cNvSpPr txBox="1"/>
              <p:nvPr/>
            </p:nvSpPr>
            <p:spPr>
              <a:xfrm>
                <a:off x="523782" y="1358283"/>
                <a:ext cx="1096392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Собственный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800" dirty="0"/>
                  <a:t> является решением уравнения</a:t>
                </a:r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						(6)</a:t>
                </a:r>
                <a:endParaRPr lang="ru-RU" sz="2800" dirty="0"/>
              </a:p>
              <a:p>
                <a:pPr algn="r"/>
                <a:endParaRPr lang="ru-RU" sz="2800" dirty="0"/>
              </a:p>
              <a:p>
                <a:r>
                  <a:rPr lang="ru-RU" sz="2800" dirty="0"/>
                  <a:t>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𝑁𝑢𝑙𝑙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𝑁𝑢𝑙𝑙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ru-RU" sz="2800" dirty="0"/>
                  <a:t> – собственное подпространство матрицы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/>
                  <a:t> порожденное собственным вектором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27D975-A4E1-4A59-8849-9882529F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2" y="1358283"/>
                <a:ext cx="10963922" cy="3108543"/>
              </a:xfrm>
              <a:prstGeom prst="rect">
                <a:avLst/>
              </a:prstGeom>
              <a:blipFill>
                <a:blip r:embed="rId3"/>
                <a:stretch>
                  <a:fillRect l="-1168" t="-1961" r="-1112" b="-4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17DDF-FDF4-4C12-ADE0-3939161042A4}"/>
                  </a:ext>
                </a:extLst>
              </p:cNvPr>
              <p:cNvSpPr txBox="1"/>
              <p:nvPr/>
            </p:nvSpPr>
            <p:spPr>
              <a:xfrm>
                <a:off x="479394" y="221941"/>
                <a:ext cx="1105269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Обозначим собственные векторы, соответствующие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17DDF-FDF4-4C12-ADE0-393916104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4" y="221941"/>
                <a:ext cx="11052699" cy="1231106"/>
              </a:xfrm>
              <a:prstGeom prst="rect">
                <a:avLst/>
              </a:prstGeom>
              <a:blipFill>
                <a:blip r:embed="rId4"/>
                <a:stretch>
                  <a:fillRect l="-1158" t="-4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87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69C42D-39EB-4AAB-BB3A-0FAC864CB3FB}"/>
                  </a:ext>
                </a:extLst>
              </p:cNvPr>
              <p:cNvSpPr txBox="1"/>
              <p:nvPr/>
            </p:nvSpPr>
            <p:spPr>
              <a:xfrm>
                <a:off x="491233" y="332912"/>
                <a:ext cx="11298313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ru-RU" sz="2800" dirty="0"/>
                  <a:t>Матрица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800" dirty="0"/>
                  <a:t> оператора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800" dirty="0"/>
                  <a:t> в базисе из собственных векторов является </a:t>
                </a:r>
                <a:r>
                  <a:rPr lang="ru-RU" sz="2800" dirty="0">
                    <a:solidFill>
                      <a:srgbClr val="C00000"/>
                    </a:solidFill>
                  </a:rPr>
                  <a:t>диагональной</a:t>
                </a:r>
                <a:r>
                  <a:rPr lang="ru-RU" sz="2800" dirty="0"/>
                  <a:t> с собственными значениями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на главной диагонали, при этом справедливо равенство</a:t>
                </a:r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𝐴𝐻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pPr marL="0" indent="0" algn="just">
                  <a:buNone/>
                </a:pPr>
                <a:r>
                  <a:rPr lang="ru-RU" sz="2800" dirty="0"/>
                  <a:t>где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𝑟𝑜𝑤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– </a:t>
                </a:r>
                <a:r>
                  <a:rPr lang="ru-RU" sz="2800" dirty="0"/>
                  <a:t>матрица линейно независимых </a:t>
                </a:r>
                <a:r>
                  <a:rPr lang="ru-RU" sz="2800" i="1" dirty="0"/>
                  <a:t>собственных</a:t>
                </a:r>
                <a:r>
                  <a:rPr lang="ru-RU" sz="2800" dirty="0"/>
                  <a:t>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матрицы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 </a:t>
                </a:r>
                <a:endParaRPr lang="ru-RU" sz="2800" dirty="0"/>
              </a:p>
              <a:p>
                <a:pPr marL="0" indent="0" algn="just">
                  <a:buNone/>
                </a:pPr>
                <a:r>
                  <a:rPr lang="ru-RU" sz="2800" dirty="0"/>
                  <a:t>Оператор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800" dirty="0"/>
                  <a:t>  и его матрица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800" dirty="0"/>
                  <a:t>, имеющие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линейно-независимых собственных векторов, называются оператором и матрицей </a:t>
                </a:r>
                <a:r>
                  <a:rPr lang="ru-RU" sz="2800" i="1" dirty="0">
                    <a:solidFill>
                      <a:srgbClr val="C00000"/>
                    </a:solidFill>
                  </a:rPr>
                  <a:t>простой структуры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. </a:t>
                </a:r>
              </a:p>
              <a:p>
                <a:pPr marL="0" indent="0" algn="just">
                  <a:buNone/>
                </a:pPr>
                <a:r>
                  <a:rPr lang="ru-RU" sz="2800" dirty="0"/>
                  <a:t>Любая матрица, имеющая различные собственные значения, подобна диагональной матрице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sz="2800" dirty="0"/>
                  <a:t> и является матрицей простой структуры.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69C42D-39EB-4AAB-BB3A-0FAC864C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3" y="332912"/>
                <a:ext cx="11298313" cy="4832092"/>
              </a:xfrm>
              <a:prstGeom prst="rect">
                <a:avLst/>
              </a:prstGeom>
              <a:blipFill>
                <a:blip r:embed="rId2"/>
                <a:stretch>
                  <a:fillRect l="-1133" t="-1263" r="-1079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1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73C2C-E464-4C31-B9D8-5114911697CA}"/>
              </a:ext>
            </a:extLst>
          </p:cNvPr>
          <p:cNvSpPr txBox="1"/>
          <p:nvPr/>
        </p:nvSpPr>
        <p:spPr>
          <a:xfrm>
            <a:off x="603682" y="470517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2) Рассмотрим случай, когда характеристическое уравнение имеет кратные корни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B13ABB-653E-41D7-9BA1-F6B114563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682" y="1624615"/>
                <a:ext cx="10515600" cy="554854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Характеристическое уравнение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Собственные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соответствующие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, являются решением уравнения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ru-RU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b="1" dirty="0"/>
                  <a:t>Определение. </a:t>
                </a:r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линейно-независимых собственных векторов называют </a:t>
                </a:r>
                <a:r>
                  <a:rPr lang="ru-RU" dirty="0">
                    <a:solidFill>
                      <a:srgbClr val="C00000"/>
                    </a:solidFill>
                  </a:rPr>
                  <a:t>геометрической кратностью </a:t>
                </a:r>
                <a:r>
                  <a:rPr lang="ru-RU" dirty="0"/>
                  <a:t>собственного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dirty="0"/>
                  <a:t>Если алгебраические и геометрические кратности всех собственных значений матрицы </a:t>
                </a:r>
                <a:r>
                  <a:rPr lang="ru-RU" i="1" dirty="0"/>
                  <a:t>A</a:t>
                </a:r>
                <a:r>
                  <a:rPr lang="ru-RU" dirty="0"/>
                  <a:t> совпадают, то матрица имеет простую структуру.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B13ABB-653E-41D7-9BA1-F6B114563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2" y="1624615"/>
                <a:ext cx="10515600" cy="5548543"/>
              </a:xfrm>
              <a:prstGeom prst="rect">
                <a:avLst/>
              </a:prstGeom>
              <a:blipFill>
                <a:blip r:embed="rId2"/>
                <a:stretch>
                  <a:fillRect l="-1159" t="-1868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09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670F3B-1071-47F0-9A33-E2958E20352C}"/>
                  </a:ext>
                </a:extLst>
              </p:cNvPr>
              <p:cNvSpPr txBox="1"/>
              <p:nvPr/>
            </p:nvSpPr>
            <p:spPr>
              <a:xfrm>
                <a:off x="622916" y="470516"/>
                <a:ext cx="10946167" cy="605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Примеры.</a:t>
                </a:r>
                <a:r>
                  <a:rPr lang="en-US" sz="2800" dirty="0"/>
                  <a:t> </a:t>
                </a:r>
                <a:r>
                  <a:rPr lang="ru-RU" sz="2800" dirty="0"/>
                  <a:t>Вычисление алгебраической и геометрической кратности собственных значений</a:t>
                </a:r>
              </a:p>
              <a:p>
                <a:endParaRPr lang="ru-RU" dirty="0"/>
              </a:p>
              <a:p>
                <a:pPr marL="514350" indent="-514350">
                  <a:buAutoNum type="arabicParenR"/>
                </a:pPr>
                <a:r>
                  <a:rPr lang="ru-RU" sz="2800" dirty="0"/>
                  <a:t>Рассмотрим матрицу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 </a:t>
                </a:r>
              </a:p>
              <a:p>
                <a:pPr marL="514350" indent="-514350">
                  <a:buAutoNum type="arabicParenR"/>
                </a:pPr>
                <a:endParaRPr lang="ru-RU" sz="2800" dirty="0"/>
              </a:p>
              <a:p>
                <a:r>
                  <a:rPr lang="ru-RU" sz="2800" dirty="0"/>
                  <a:t>Запишем характеристический полином: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800" dirty="0"/>
                  <a:t> Собственное значение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имеет алгебраическую кратность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dirty="0"/>
              </a:p>
              <a:p>
                <a:r>
                  <a:rPr lang="ru-RU" sz="2800" dirty="0"/>
                  <a:t>Найдем собственные векторы этой матрицы по формуле (6):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  <a:p>
                <a:r>
                  <a:rPr lang="ru-RU" sz="2800" dirty="0"/>
                  <a:t>Откуда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принимает любые значения,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670F3B-1071-47F0-9A33-E2958E20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6" y="470516"/>
                <a:ext cx="10946167" cy="6059223"/>
              </a:xfrm>
              <a:prstGeom prst="rect">
                <a:avLst/>
              </a:prstGeom>
              <a:blipFill>
                <a:blip r:embed="rId2"/>
                <a:stretch>
                  <a:fillRect l="-1169" t="-905" r="-1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2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8D3A7-DB93-47AA-82D9-17EF3E26BE99}"/>
                  </a:ext>
                </a:extLst>
              </p:cNvPr>
              <p:cNvSpPr txBox="1"/>
              <p:nvPr/>
            </p:nvSpPr>
            <p:spPr>
              <a:xfrm>
                <a:off x="577049" y="204186"/>
                <a:ext cx="11203619" cy="5673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Т.о., собственным вектором, соответствующим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 является ось ОХ. Геометрическая кратность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.</a:t>
                </a:r>
              </a:p>
              <a:p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  <a:p>
                <a:r>
                  <a:rPr lang="ru-RU" sz="2800" dirty="0"/>
                  <a:t>2) Рассмотрим матрицу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r>
                  <a:rPr lang="ru-RU" sz="2800" dirty="0"/>
                  <a:t>Запишем характеристический полином: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800" dirty="0"/>
                  <a:t> Собственное значение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имеет алгебраическую кратность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dirty="0"/>
              </a:p>
              <a:p>
                <a:r>
                  <a:rPr lang="ru-RU" sz="2800" b="0" dirty="0"/>
                  <a:t>Так как любой вектор из пространства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 </a:t>
                </a:r>
                <a:r>
                  <a:rPr lang="ru-RU" sz="2800" dirty="0"/>
                  <a:t>является собственным вектором единичной матрицы, то пространство, соответствующее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 – это вся плоскость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/>
                  <a:t>. Поэтому геометрическая кратность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800" b="0" dirty="0"/>
                  <a:t>.</a:t>
                </a:r>
              </a:p>
              <a:p>
                <a:endParaRPr lang="en-US" sz="1800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8D3A7-DB93-47AA-82D9-17EF3E26B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204186"/>
                <a:ext cx="11203619" cy="5673669"/>
              </a:xfrm>
              <a:prstGeom prst="rect">
                <a:avLst/>
              </a:prstGeom>
              <a:blipFill>
                <a:blip r:embed="rId2"/>
                <a:stretch>
                  <a:fillRect l="-1143" t="-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550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886</Words>
  <Application>Microsoft Office PowerPoint</Application>
  <PresentationFormat>Широкоэкранный</PresentationFormat>
  <Paragraphs>101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Собственные значения и собственные векторы матриц Алгебраическая и геометрическая кратность собственных значений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Собственные значения и собственные векторы матриц</dc:title>
  <dc:creator>user</dc:creator>
  <cp:lastModifiedBy>user</cp:lastModifiedBy>
  <cp:revision>35</cp:revision>
  <dcterms:created xsi:type="dcterms:W3CDTF">2020-09-30T08:55:05Z</dcterms:created>
  <dcterms:modified xsi:type="dcterms:W3CDTF">2022-02-25T16:48:09Z</dcterms:modified>
</cp:coreProperties>
</file>