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59" r:id="rId15"/>
    <p:sldId id="260" r:id="rId16"/>
    <p:sldId id="289" r:id="rId17"/>
    <p:sldId id="262" r:id="rId18"/>
    <p:sldId id="263" r:id="rId19"/>
    <p:sldId id="264" r:id="rId20"/>
    <p:sldId id="265" r:id="rId21"/>
    <p:sldId id="266" r:id="rId22"/>
    <p:sldId id="267" r:id="rId23"/>
    <p:sldId id="290" r:id="rId24"/>
    <p:sldId id="268" r:id="rId25"/>
    <p:sldId id="291" r:id="rId26"/>
    <p:sldId id="292" r:id="rId27"/>
    <p:sldId id="269" r:id="rId28"/>
    <p:sldId id="270" r:id="rId29"/>
    <p:sldId id="271" r:id="rId30"/>
    <p:sldId id="272" r:id="rId31"/>
    <p:sldId id="273" r:id="rId32"/>
    <p:sldId id="27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734D5-3D41-4680-8F46-B3585F65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335866-EF81-474F-878C-AF55AA496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BB102-2D08-40F5-BB17-5D8BC8E2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2AA18-3F6B-44EF-8DBD-5029C73C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84C04-7162-4937-8349-01B0DEB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75DD-A8D4-4245-9281-74AE637C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E02F23-DDD3-4E33-BC40-4AB371C5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5F0BF-9D83-429B-A089-73FD7E1A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47744-DD27-4790-A19B-2D0CB405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BB05B-1D0F-48EE-B899-DBFD8770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81D852-FA48-4C32-B158-DAA4CD8F9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1B9A57-BB15-4F66-873E-29E5FB36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6285B-6855-40FA-A400-1927455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C2907-F66D-4AF5-9A5E-FAD6162A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899F5-D2FE-4372-B937-E2C7968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C754E-EE67-4588-BFD0-F54964F4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FC1D9-5CF0-4202-90ED-BD7FC173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42772-5258-4E82-AB7D-E6E77FB0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FD707-D165-4E31-A6E9-21EE3132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8C45-1292-440A-B004-CF477DF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9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68843-D1EC-443C-B872-BD28BA8A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01C8B8-465D-4D20-84B6-DBA64BA4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D7560-CE97-48C4-BBA8-9D32E00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345BF-78BC-4FEB-BCB7-31D8C375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6A609-2B0E-4510-96CE-EE57881E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63D5B-A930-4875-8254-8045E642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E4809-33A5-4532-A51E-31F8C0E8B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6FA494-64C5-4169-B866-39CB98CF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C04DF-70F5-4C69-AAE6-6447EFCD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9D4CC-4314-47DB-8CCB-0428A95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70964-8D54-4659-B4BB-76B03854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E64BA-826F-4346-8AAB-4CED39D4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06AD7E-5B66-47C9-A82B-786D57C0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5AF0B-3934-4CC9-BF0D-1269E6D8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AE4E1F-65A4-44ED-BDD2-107E5D79F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21D1BB-7C8E-4871-AB3E-2EF87AB8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4E687-467E-4A1B-A563-443E0471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309ADD-B02E-48E8-B634-1F16F589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257548-6EA4-4E4B-B931-D7ED2866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F8AAD-9895-4F26-AC1A-010B15AD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47DD7E-B5C2-4C42-BF2A-0CDCD593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14E66B-EF8B-4E78-922C-03B491B5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992D44-FD9D-466B-B072-C27C860B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8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4DBC71-CA0D-4540-B97D-8F00CD05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CA3FC0-C526-430C-B5C9-C934E598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02D693-5141-47E7-A150-0872C868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6C4BF-A916-4C5F-AA5D-C6FB1401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7143-5FBB-4056-A174-F1E66633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65419F-7BE8-4C7D-AF4E-60FCBF2D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EFEE63-C186-4D0C-93C0-0A277FC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494278-B1F3-4FF3-97BD-4BB9377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AA1DE7-F680-4B1C-ABE4-98F274F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5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096C4-EC6B-4EA1-9CBF-15EBF38D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04ED76-0D8E-4DD0-A7BA-DD8FECC7B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04ACBB-3C24-4374-937A-F9C0238A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86BCF-5A94-4FF5-BC65-0E6FF05D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616F99-9CDE-4380-A4F7-6B78023D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C67667-AA07-4C9C-B38D-6139DFF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7241D-1BF3-45FD-A2EE-51CCC0D7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A1DA47-E95B-421E-9066-5B529D96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FAA87-013E-46BE-B4EB-5056CDCC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4575-9C21-448D-BD85-C98C7969D76D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7C2FD-AA14-49B4-8D14-108E2DB7A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AFB66-0515-445D-92A7-3FF98CB03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8E6D-2A6F-4E5B-B636-9FBD3C230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what-group-theory-propertiesaxioms-and-applica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E05E6-986A-4496-91C0-ACEC64A6B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3995"/>
            <a:ext cx="9144000" cy="1935333"/>
          </a:xfrm>
        </p:spPr>
        <p:txBody>
          <a:bodyPr>
            <a:normAutofit/>
          </a:bodyPr>
          <a:lstStyle/>
          <a:p>
            <a:r>
              <a:rPr lang="ru-RU"/>
              <a:t>Математические </a:t>
            </a:r>
            <a:r>
              <a:rPr lang="ru-RU" dirty="0"/>
              <a:t>о</a:t>
            </a:r>
            <a:r>
              <a:rPr lang="ru-RU"/>
              <a:t>сновы </a:t>
            </a:r>
            <a:r>
              <a:rPr lang="ru-RU" dirty="0"/>
              <a:t>теории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CC184-DC99-465D-B092-DB0E385FC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Введение. Основные проблемы управления. Алгебраические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96588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751AA-C481-447C-8968-364C217299A6}"/>
              </a:ext>
            </a:extLst>
          </p:cNvPr>
          <p:cNvSpPr txBox="1"/>
          <p:nvPr/>
        </p:nvSpPr>
        <p:spPr>
          <a:xfrm>
            <a:off x="751840" y="386264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систем с обратной связью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127375-27F1-4AF4-8193-F2C6329D2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8" t="32028" r="25978" b="32609"/>
          <a:stretch/>
        </p:blipFill>
        <p:spPr>
          <a:xfrm>
            <a:off x="1609918" y="1302468"/>
            <a:ext cx="9200217" cy="40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C4B8FE-CFFB-40FC-AF78-39DFA7F29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6" t="40435" r="30707" b="19855"/>
          <a:stretch/>
        </p:blipFill>
        <p:spPr>
          <a:xfrm>
            <a:off x="2069924" y="954724"/>
            <a:ext cx="8784166" cy="49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FB9D43-DFCE-463F-AAD5-C6DD885D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08" t="26812" r="30218" b="23043"/>
          <a:stretch/>
        </p:blipFill>
        <p:spPr>
          <a:xfrm>
            <a:off x="2495639" y="766684"/>
            <a:ext cx="7560753" cy="54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10B063-BF1F-4247-B20D-8DB92ADA9698}"/>
              </a:ext>
            </a:extLst>
          </p:cNvPr>
          <p:cNvSpPr txBox="1"/>
          <p:nvPr/>
        </p:nvSpPr>
        <p:spPr>
          <a:xfrm>
            <a:off x="624840" y="1670890"/>
            <a:ext cx="10942320" cy="175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на рис.2-4 построены по принципу, показанному на рис.1. В них присутствует управляющее устройство, объект управления и измерительное устройство со связями между ними. Системы замкнуты обратной связью. </a:t>
            </a:r>
          </a:p>
        </p:txBody>
      </p:sp>
    </p:spTree>
    <p:extLst>
      <p:ext uri="{BB962C8B-B14F-4D97-AF65-F5344CB8AC3E}">
        <p14:creationId xmlns:p14="http://schemas.microsoft.com/office/powerpoint/2010/main" val="244107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AA932A-AF21-4291-9879-7B647DC3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586761"/>
            <a:ext cx="10598426" cy="57297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ОУ задается с помощью </a:t>
            </a:r>
            <a:r>
              <a:rPr lang="ru-RU" dirty="0" err="1"/>
              <a:t>макровектора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ОУ=</a:t>
            </a:r>
            <a:r>
              <a:rPr lang="en-US" dirty="0"/>
              <a:t>										(1)	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					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3BB9549-D787-47B5-B3B8-CFD4097A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148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9E7960B-2B07-4F67-81F0-F334F7575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88975"/>
              </p:ext>
            </p:extLst>
          </p:nvPr>
        </p:nvGraphicFramePr>
        <p:xfrm>
          <a:off x="1302163" y="1130842"/>
          <a:ext cx="563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r:id="rId3" imgW="2819400" imgH="241300" progId="Equation.3">
                  <p:embed/>
                </p:oleObj>
              </mc:Choice>
              <mc:Fallback>
                <p:oleObj r:id="rId3" imgW="28194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163" y="1130842"/>
                        <a:ext cx="5638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5B14199-28FB-434E-9318-676C7FBD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3486D522-1323-46B4-B006-79C959BB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29652"/>
              </p:ext>
            </p:extLst>
          </p:nvPr>
        </p:nvGraphicFramePr>
        <p:xfrm>
          <a:off x="667415" y="1645920"/>
          <a:ext cx="103201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859">
                  <a:extLst>
                    <a:ext uri="{9D8B030D-6E8A-4147-A177-3AD203B41FA5}">
                      <a16:colId xmlns:a16="http://schemas.microsoft.com/office/drawing/2014/main" val="4018722452"/>
                    </a:ext>
                  </a:extLst>
                </a:gridCol>
                <a:gridCol w="4685271">
                  <a:extLst>
                    <a:ext uri="{9D8B030D-6E8A-4147-A177-3AD203B41FA5}">
                      <a16:colId xmlns:a16="http://schemas.microsoft.com/office/drawing/2014/main" val="727855103"/>
                    </a:ext>
                  </a:extLst>
                </a:gridCol>
              </a:tblGrid>
              <a:tr h="3622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90938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r-</a:t>
                      </a:r>
                      <a:r>
                        <a:rPr lang="ru-RU" sz="2400" dirty="0"/>
                        <a:t>мерный вектор 		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2400" dirty="0"/>
                        <a:t>управления объектом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58443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-мерный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вектор внешних возмущающих воздействий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5551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мерный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вектор состояния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811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-мерный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вектор выхода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65558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r>
                        <a:rPr lang="en-US" sz="3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ru-RU" sz="3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временной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интервал управления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объектом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9443"/>
                  </a:ext>
                </a:extLst>
              </a:tr>
              <a:tr h="35089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62794"/>
                  </a:ext>
                </a:extLst>
              </a:tr>
              <a:tr h="35089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70897"/>
                  </a:ext>
                </a:extLst>
              </a:tr>
            </a:tbl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A0DFD9BE-9AF8-499D-9923-3FC060560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02826"/>
              </p:ext>
            </p:extLst>
          </p:nvPr>
        </p:nvGraphicFramePr>
        <p:xfrm>
          <a:off x="729974" y="2234731"/>
          <a:ext cx="558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r:id="rId5" imgW="2794000" imgH="304800" progId="Equation.3">
                  <p:embed/>
                </p:oleObj>
              </mc:Choice>
              <mc:Fallback>
                <p:oleObj r:id="rId5" imgW="2794000" imgH="304800" progId="Equation.3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9A40386C-773E-4FA1-A67F-8162E3D47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74" y="2234731"/>
                        <a:ext cx="558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>
            <a:extLst>
              <a:ext uri="{FF2B5EF4-FFF2-40B4-BE49-F238E27FC236}">
                <a16:creationId xmlns:a16="http://schemas.microsoft.com/office/drawing/2014/main" id="{3E6099FB-E653-4636-B506-93B5E801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148" y="139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A683C08D-58F1-411C-9875-9FA6A4326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9708"/>
              </p:ext>
            </p:extLst>
          </p:nvPr>
        </p:nvGraphicFramePr>
        <p:xfrm>
          <a:off x="729974" y="3058499"/>
          <a:ext cx="556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r:id="rId7" imgW="2781300" imgH="279400" progId="Equation.3">
                  <p:embed/>
                </p:oleObj>
              </mc:Choice>
              <mc:Fallback>
                <p:oleObj r:id="rId7" imgW="27813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74" y="3058499"/>
                        <a:ext cx="556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C2EE26B1-5320-41D0-85AC-1B6032B46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1865" y="4504287"/>
            <a:ext cx="211844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>
            <a:extLst>
              <a:ext uri="{FF2B5EF4-FFF2-40B4-BE49-F238E27FC236}">
                <a16:creationId xmlns:a16="http://schemas.microsoft.com/office/drawing/2014/main" id="{CF169AA6-8124-4C42-8E4C-1F0BECC1F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09618"/>
              </p:ext>
            </p:extLst>
          </p:nvPr>
        </p:nvGraphicFramePr>
        <p:xfrm>
          <a:off x="729974" y="3902399"/>
          <a:ext cx="492649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r:id="rId9" imgW="2832100" imgH="279400" progId="Equation.3">
                  <p:embed/>
                </p:oleObj>
              </mc:Choice>
              <mc:Fallback>
                <p:oleObj r:id="rId9" imgW="2832100" imgH="279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74" y="3902399"/>
                        <a:ext cx="4926495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7">
            <a:extLst>
              <a:ext uri="{FF2B5EF4-FFF2-40B4-BE49-F238E27FC236}">
                <a16:creationId xmlns:a16="http://schemas.microsoft.com/office/drawing/2014/main" id="{15FE4C9F-59D2-45F5-B18C-8DC95B30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9332" y="5071092"/>
            <a:ext cx="223878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>
            <a:extLst>
              <a:ext uri="{FF2B5EF4-FFF2-40B4-BE49-F238E27FC236}">
                <a16:creationId xmlns:a16="http://schemas.microsoft.com/office/drawing/2014/main" id="{A505E512-44EE-4549-8F4E-4366409E3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82078"/>
              </p:ext>
            </p:extLst>
          </p:nvPr>
        </p:nvGraphicFramePr>
        <p:xfrm>
          <a:off x="875391" y="4669844"/>
          <a:ext cx="4926495" cy="56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r:id="rId11" imgW="2679700" imgH="279400" progId="Equation.3">
                  <p:embed/>
                </p:oleObj>
              </mc:Choice>
              <mc:Fallback>
                <p:oleObj r:id="rId11" imgW="2679700" imgH="279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91" y="4669844"/>
                        <a:ext cx="4926495" cy="563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64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5F8FD7-0843-4FC2-9265-F9141F71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" y="397565"/>
            <a:ext cx="10578548" cy="577939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19">
            <a:extLst>
              <a:ext uri="{FF2B5EF4-FFF2-40B4-BE49-F238E27FC236}">
                <a16:creationId xmlns:a16="http://schemas.microsoft.com/office/drawing/2014/main" id="{8F3A293E-BA4D-432C-BA5D-02C63EF0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70729"/>
              </p:ext>
            </p:extLst>
          </p:nvPr>
        </p:nvGraphicFramePr>
        <p:xfrm>
          <a:off x="838200" y="440789"/>
          <a:ext cx="10320130" cy="575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65">
                  <a:extLst>
                    <a:ext uri="{9D8B030D-6E8A-4147-A177-3AD203B41FA5}">
                      <a16:colId xmlns:a16="http://schemas.microsoft.com/office/drawing/2014/main" val="4018722452"/>
                    </a:ext>
                  </a:extLst>
                </a:gridCol>
                <a:gridCol w="8246165">
                  <a:extLst>
                    <a:ext uri="{9D8B030D-6E8A-4147-A177-3AD203B41FA5}">
                      <a16:colId xmlns:a16="http://schemas.microsoft.com/office/drawing/2014/main" val="727855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90938"/>
                  </a:ext>
                </a:extLst>
              </a:tr>
              <a:tr h="82346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допустимых управлений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58443"/>
                  </a:ext>
                </a:extLst>
              </a:tr>
              <a:tr h="7958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допустимых траекторий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5551"/>
                  </a:ext>
                </a:extLst>
              </a:tr>
              <a:tr h="7958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-мерная  векторная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перехода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811"/>
                  </a:ext>
                </a:extLst>
              </a:tr>
              <a:tr h="7958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-мерная  векторная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выхода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65558"/>
                  </a:ext>
                </a:extLst>
              </a:tr>
              <a:tr h="795838">
                <a:tc>
                  <a:txBody>
                    <a:bodyPr/>
                    <a:lstStyle/>
                    <a:p>
                      <a:r>
                        <a:rPr lang="en-US" sz="3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3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-мерная векторная функция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дополнительного движения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9443"/>
                  </a:ext>
                </a:extLst>
              </a:tr>
              <a:tr h="9217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-мерная векторная функция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дополнительного движения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выхода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62794"/>
                  </a:ext>
                </a:extLst>
              </a:tr>
              <a:tr h="36869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числовое поле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7089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E225440-B103-4797-B395-B8D8619C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51" y="904231"/>
            <a:ext cx="2600338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4DD7D9B-7CF3-4724-B74D-9649E0F7E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36340"/>
              </p:ext>
            </p:extLst>
          </p:nvPr>
        </p:nvGraphicFramePr>
        <p:xfrm>
          <a:off x="1461052" y="904231"/>
          <a:ext cx="616226" cy="49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" r:id="rId3" imgW="291973" imgH="241195" progId="Equation.3">
                  <p:embed/>
                </p:oleObj>
              </mc:Choice>
              <mc:Fallback>
                <p:oleObj r:id="rId3" imgW="291973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52" y="904231"/>
                        <a:ext cx="616226" cy="496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C531C5E1-CD89-47AD-8DC3-A445BD43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7819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EEDEA93-8F5E-4BBF-A7A8-A2423DD6B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41750"/>
              </p:ext>
            </p:extLst>
          </p:nvPr>
        </p:nvGraphicFramePr>
        <p:xfrm>
          <a:off x="1467942" y="1816307"/>
          <a:ext cx="609336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r:id="rId5" imgW="304668" imgH="241195" progId="Equation.3">
                  <p:embed/>
                </p:oleObj>
              </mc:Choice>
              <mc:Fallback>
                <p:oleObj r:id="rId5" imgW="30466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942" y="1816307"/>
                        <a:ext cx="609336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4A3B1FC6-25A5-4FE3-8219-FC7FB2F8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128F61E-7D8A-407C-89C3-796D4FD4B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82835"/>
              </p:ext>
            </p:extLst>
          </p:nvPr>
        </p:nvGraphicFramePr>
        <p:xfrm>
          <a:off x="1461051" y="2652948"/>
          <a:ext cx="304668" cy="38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r:id="rId7" imgW="152334" imgH="190417" progId="Equation.3">
                  <p:embed/>
                </p:oleObj>
              </mc:Choice>
              <mc:Fallback>
                <p:oleObj r:id="rId7" imgW="152334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51" y="2652948"/>
                        <a:ext cx="304668" cy="380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4">
            <a:extLst>
              <a:ext uri="{FF2B5EF4-FFF2-40B4-BE49-F238E27FC236}">
                <a16:creationId xmlns:a16="http://schemas.microsoft.com/office/drawing/2014/main" id="{C26743D9-2A7E-490C-916D-425AB251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8BC9C90-A53B-40FE-99D8-6DA46BBBC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13192"/>
              </p:ext>
            </p:extLst>
          </p:nvPr>
        </p:nvGraphicFramePr>
        <p:xfrm>
          <a:off x="1443334" y="4123118"/>
          <a:ext cx="507780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" r:id="rId9" imgW="253890" imgH="241195" progId="Equation.3">
                  <p:embed/>
                </p:oleObj>
              </mc:Choice>
              <mc:Fallback>
                <p:oleObj r:id="rId9" imgW="253890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34" y="4123118"/>
                        <a:ext cx="507780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>
            <a:extLst>
              <a:ext uri="{FF2B5EF4-FFF2-40B4-BE49-F238E27FC236}">
                <a16:creationId xmlns:a16="http://schemas.microsoft.com/office/drawing/2014/main" id="{C8E17C62-8905-428D-9CDF-D6FEA70E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6DDDE6CE-1549-417E-9489-83422E4D2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67406"/>
              </p:ext>
            </p:extLst>
          </p:nvPr>
        </p:nvGraphicFramePr>
        <p:xfrm>
          <a:off x="1461051" y="3388033"/>
          <a:ext cx="304668" cy="38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" r:id="rId11" imgW="152334" imgH="190417" progId="Equation.3">
                  <p:embed/>
                </p:oleObj>
              </mc:Choice>
              <mc:Fallback>
                <p:oleObj r:id="rId11" imgW="152334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51" y="3388033"/>
                        <a:ext cx="304668" cy="380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8">
            <a:extLst>
              <a:ext uri="{FF2B5EF4-FFF2-40B4-BE49-F238E27FC236}">
                <a16:creationId xmlns:a16="http://schemas.microsoft.com/office/drawing/2014/main" id="{49360A41-A25F-4FF8-8DB7-B140894E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D70661D7-8482-4C3A-971F-8A4207537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60040"/>
              </p:ext>
            </p:extLst>
          </p:nvPr>
        </p:nvGraphicFramePr>
        <p:xfrm>
          <a:off x="1571811" y="5085572"/>
          <a:ext cx="507780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" r:id="rId13" imgW="253890" imgH="241195" progId="Equation.3">
                  <p:embed/>
                </p:oleObj>
              </mc:Choice>
              <mc:Fallback>
                <p:oleObj r:id="rId13" imgW="253890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11" y="5085572"/>
                        <a:ext cx="507780" cy="482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08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384552-ED28-4767-BE23-6D1777DE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21944"/>
            <a:ext cx="11282680" cy="5499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Сформулируем проблемы управления (задачи управления), которые необходимо решать при синтезе любой антропогенной системы управления (т. е. системы, созданной умом и руками человека). Любая техническая антропогенная система имеет три фазы своего существования. 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/>
              <a:t>Три фазы существования технической системы:</a:t>
            </a:r>
          </a:p>
          <a:p>
            <a:pPr marL="0" indent="0">
              <a:buNone/>
            </a:pPr>
            <a:endParaRPr lang="ru-RU" sz="2400" dirty="0"/>
          </a:p>
          <a:p>
            <a:pPr marL="514350" indent="-514350">
              <a:buAutoNum type="arabicParenR"/>
            </a:pPr>
            <a:r>
              <a:rPr lang="ru-RU" sz="2400" dirty="0"/>
              <a:t>Разработка</a:t>
            </a:r>
          </a:p>
          <a:p>
            <a:pPr marL="514350" indent="-514350">
              <a:buAutoNum type="arabicParenR"/>
            </a:pPr>
            <a:endParaRPr lang="ru-RU" sz="2400" dirty="0"/>
          </a:p>
          <a:p>
            <a:pPr marL="514350" indent="-514350">
              <a:buAutoNum type="arabicParenR"/>
            </a:pPr>
            <a:r>
              <a:rPr lang="ru-RU" sz="2400" dirty="0"/>
              <a:t>Изготовление</a:t>
            </a:r>
          </a:p>
          <a:p>
            <a:pPr marL="514350" indent="-514350">
              <a:buAutoNum type="arabicParenR"/>
            </a:pPr>
            <a:endParaRPr lang="ru-RU" sz="2400" dirty="0"/>
          </a:p>
          <a:p>
            <a:pPr marL="514350" indent="-514350">
              <a:buAutoNum type="arabicParenR"/>
            </a:pPr>
            <a:r>
              <a:rPr lang="ru-RU" sz="2400" dirty="0"/>
              <a:t>Эксплуатация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0427A3-F6DA-4374-AF36-80DB20E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437322"/>
            <a:ext cx="10588487" cy="604299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200" b="1" dirty="0"/>
              <a:t>Основные проблемы управления: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sz="3200" dirty="0"/>
              <a:t>Составление математической модели (1)</a:t>
            </a:r>
          </a:p>
          <a:p>
            <a:pPr marL="514350" indent="-514350"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r>
              <a:rPr lang="ru-RU" sz="3200" dirty="0"/>
              <a:t>Решение задачи идентификации ОУ</a:t>
            </a:r>
          </a:p>
          <a:p>
            <a:pPr marL="514350" indent="-514350"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r>
              <a:rPr lang="ru-RU" sz="3200" dirty="0"/>
              <a:t>Решение задачи оценки состояния ОУ</a:t>
            </a:r>
          </a:p>
          <a:p>
            <a:pPr marL="514350" indent="-514350"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r>
              <a:rPr lang="ru-RU" sz="3200" dirty="0"/>
              <a:t>Решение задачи формирования закона управления</a:t>
            </a:r>
          </a:p>
          <a:p>
            <a:pPr marL="514350" indent="-514350"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r>
              <a:rPr lang="ru-RU" sz="3200" dirty="0"/>
              <a:t>Решение задачи передачи информации по прямому каналу связи КС1 от УУ к ОУ и по обратному каналу связи КС2 – от ОУ к УУ</a:t>
            </a:r>
          </a:p>
        </p:txBody>
      </p:sp>
    </p:spTree>
    <p:extLst>
      <p:ext uri="{BB962C8B-B14F-4D97-AF65-F5344CB8AC3E}">
        <p14:creationId xmlns:p14="http://schemas.microsoft.com/office/powerpoint/2010/main" val="86684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38819-BA0D-4DCB-A74F-F815DFF6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Составление математической модели ОУ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6B3B8-403E-41DD-8975-777BDBF2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 разумной размерности вектора состояния</a:t>
            </a:r>
          </a:p>
          <a:p>
            <a:endParaRPr lang="ru-RU" dirty="0"/>
          </a:p>
          <a:p>
            <a:r>
              <a:rPr lang="ru-RU" dirty="0"/>
              <a:t>Назначение аналитических представлений правил </a:t>
            </a:r>
            <a:r>
              <a:rPr lang="el-GR" dirty="0"/>
              <a:t>λ</a:t>
            </a:r>
            <a:r>
              <a:rPr lang="ru-RU" dirty="0"/>
              <a:t> и </a:t>
            </a:r>
            <a:r>
              <a:rPr lang="el-GR" dirty="0"/>
              <a:t>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77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A6352-6194-4ECA-81CE-7A6D07E4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Решение задачи идентификации ОУ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2091F-14F0-4FFD-9646-887EEFD0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Разработка и реализация формирования оценок          и     параметров           и                правил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dirty="0"/>
              <a:t>  и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dirty="0"/>
              <a:t>   на основе результатов измерения доступных компонентов вектора состояния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 и вектора выхода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C797CB-2560-4769-BD94-1F50693D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C1C6A0F-2345-40F1-8066-4DD764765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71986"/>
              </p:ext>
            </p:extLst>
          </p:nvPr>
        </p:nvGraphicFramePr>
        <p:xfrm>
          <a:off x="8726556" y="1984652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r:id="rId3" imgW="228600" imgH="241300" progId="Equation.3">
                  <p:embed/>
                </p:oleObj>
              </mc:Choice>
              <mc:Fallback>
                <p:oleObj r:id="rId3" imgW="2286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556" y="1984652"/>
                        <a:ext cx="457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1CEBD0B-8A51-4755-9905-A446091E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D5FCDA1-4628-4AC0-891A-2B01C170F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13835"/>
              </p:ext>
            </p:extLst>
          </p:nvPr>
        </p:nvGraphicFramePr>
        <p:xfrm>
          <a:off x="9837352" y="1995006"/>
          <a:ext cx="431426" cy="48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r:id="rId5" imgW="215713" imgH="241091" progId="Equation.3">
                  <p:embed/>
                </p:oleObj>
              </mc:Choice>
              <mc:Fallback>
                <p:oleObj r:id="rId5" imgW="215713" imgH="2410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352" y="1995006"/>
                        <a:ext cx="431426" cy="482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97A0A777-73DF-4BCE-81DB-EABEF33A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F8ABDDB-5E48-465B-95C3-F73760666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53661"/>
              </p:ext>
            </p:extLst>
          </p:nvPr>
        </p:nvGraphicFramePr>
        <p:xfrm>
          <a:off x="3125514" y="2644432"/>
          <a:ext cx="482390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r:id="rId7" imgW="241195" imgH="241195" progId="Equation.3">
                  <p:embed/>
                </p:oleObj>
              </mc:Choice>
              <mc:Fallback>
                <p:oleObj r:id="rId7" imgW="241195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514" y="2644432"/>
                        <a:ext cx="482390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74AA1EF9-4783-4DAA-8151-5FA9B82D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079FE34-93E4-4151-AFA5-958CC8001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36528"/>
              </p:ext>
            </p:extLst>
          </p:nvPr>
        </p:nvGraphicFramePr>
        <p:xfrm>
          <a:off x="4451731" y="2654372"/>
          <a:ext cx="482390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r:id="rId9" imgW="241195" imgH="241195" progId="Equation.3">
                  <p:embed/>
                </p:oleObj>
              </mc:Choice>
              <mc:Fallback>
                <p:oleObj r:id="rId9" imgW="241195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731" y="2654372"/>
                        <a:ext cx="482390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95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FDC13E-EFF7-496D-ABF2-6D3F5797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редмет:  «Математические основы теории систем». 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теория систем?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Теория систем - это наука, которая изучает общие положения, законы, принципы построения, функционирования систем, а также основы моделирования систем в отвлечении от их конкретной природы.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могут быть: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  технические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биологические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экономические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социальные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328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B7F17-4708-406F-A6D8-139C646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Решение задачи оценки состояния ОУ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8337B-5815-48EF-9B40-20E95610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Разработка и реализация алгоритма формирования оценки вектора состояния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 на основе результатов измерения доступных непосредственному измерению компонентов            и        векторов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/>
              <a:t> состояния 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/>
              <a:t> выхода ОУ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4A4CC6-FF76-4672-89CE-CA4AC12D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3913F92-C317-4FC1-9294-65118A852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70959"/>
              </p:ext>
            </p:extLst>
          </p:nvPr>
        </p:nvGraphicFramePr>
        <p:xfrm>
          <a:off x="10386391" y="2045873"/>
          <a:ext cx="279278" cy="38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r:id="rId3" imgW="139639" imgH="190417" progId="Equation.3">
                  <p:embed/>
                </p:oleObj>
              </mc:Choice>
              <mc:Fallback>
                <p:oleObj r:id="rId3" imgW="139639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6391" y="2045873"/>
                        <a:ext cx="279278" cy="380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C936C9BD-5BD1-4070-A56A-79BFBC969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85C72AB-7BEB-4D69-9636-5695F49BE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51502"/>
              </p:ext>
            </p:extLst>
          </p:nvPr>
        </p:nvGraphicFramePr>
        <p:xfrm>
          <a:off x="8319052" y="3279912"/>
          <a:ext cx="406224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r:id="rId5" imgW="203112" imgH="241195" progId="Equation.3">
                  <p:embed/>
                </p:oleObj>
              </mc:Choice>
              <mc:Fallback>
                <p:oleObj r:id="rId5" imgW="203112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052" y="3279912"/>
                        <a:ext cx="406224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357BB556-4DD7-48F5-911A-58B95BC7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94C20DF8-934D-4567-8C5B-E6B844A2F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00674"/>
              </p:ext>
            </p:extLst>
          </p:nvPr>
        </p:nvGraphicFramePr>
        <p:xfrm>
          <a:off x="9608112" y="3279912"/>
          <a:ext cx="431426" cy="48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r:id="rId7" imgW="215713" imgH="241091" progId="Equation.3">
                  <p:embed/>
                </p:oleObj>
              </mc:Choice>
              <mc:Fallback>
                <p:oleObj r:id="rId7" imgW="215713" imgH="2410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12" y="3279912"/>
                        <a:ext cx="431426" cy="482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92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5046C-1FD8-41E4-A81C-6D0F9B0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Решение задачи формирования закона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6A9B0-C5BC-4965-A954-E1C04676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Формализация цели управления:  задача регулирования или задача слежения?</a:t>
            </a:r>
          </a:p>
          <a:p>
            <a:r>
              <a:rPr lang="ru-RU" dirty="0"/>
              <a:t>Формирование показателя (критерия) качества протекания управляемого процесса</a:t>
            </a:r>
          </a:p>
          <a:p>
            <a:r>
              <a:rPr lang="ru-RU" dirty="0"/>
              <a:t>Формирование закона управления как функции текущего состояния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968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A401-4712-4A99-B514-E7D80F1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Решение задачи передачи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44AD7-5681-4E28-84C2-98483086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Эффективное использование канала связи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Обеспечение достоверности принимаемой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9048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62BC5D-D2AC-4B53-B493-00D1D755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Первая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перечисленных выше проблем – составление математической модели – является предметной областью дисциплины «Математические основы теории систем».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 на данном курсе мы будем говорить об алгебраических структурах, пространствах и матрицах для того, чтобы в совершенстве научиться пользоваться методом пространства состояний.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63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DAD86-8889-42A9-BEC3-01A2332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29"/>
            <a:ext cx="10515600" cy="728332"/>
          </a:xfrm>
        </p:spPr>
        <p:txBody>
          <a:bodyPr>
            <a:normAutofit/>
          </a:bodyPr>
          <a:lstStyle/>
          <a:p>
            <a:r>
              <a:rPr lang="ru-RU" sz="2400" b="1" dirty="0"/>
              <a:t>Алгебраические структуры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63DD9293-FBA0-4831-B281-BE65C2B3C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1360"/>
                <a:ext cx="11028680" cy="57911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Понятие множества, операции над множествами.</a:t>
                </a:r>
                <a:endPara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Множеством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будем называть совокупность объектов любой природы, которые обладают общими характерными свойствами.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Способы задания множеств.</a:t>
                </a: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Множество можно задать перечислением его элементов.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Множество А определяется непосредственным перечислением всех своих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множество А можно задать следующим образом</a:t>
                </a:r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Множество А определяется как совокупность тех и только тех элементов из некоторого основного множества Т, которые обладают общим свойством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Рассмотрим элементы множества Т. Множество А – это только те элементы Т, которые обладают свойством альфа. 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Мощность множества – количество элементов множества.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63DD9293-FBA0-4831-B281-BE65C2B3C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1360"/>
                <a:ext cx="11028680" cy="5791199"/>
              </a:xfrm>
              <a:blipFill>
                <a:blip r:embed="rId2"/>
                <a:stretch>
                  <a:fillRect l="-608" t="-421" r="-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>
            <a:extLst>
              <a:ext uri="{FF2B5EF4-FFF2-40B4-BE49-F238E27FC236}">
                <a16:creationId xmlns:a16="http://schemas.microsoft.com/office/drawing/2014/main" id="{D5A8E5BB-3399-43D7-B4DE-57BAFAFAE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6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9B4C4-C6EB-4195-A96C-6331E8A14437}"/>
                  </a:ext>
                </a:extLst>
              </p:cNvPr>
              <p:cNvSpPr txBox="1"/>
              <p:nvPr/>
            </p:nvSpPr>
            <p:spPr>
              <a:xfrm>
                <a:off x="556591" y="318052"/>
                <a:ext cx="11042374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Определение 1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Множество В является подмножеством множества А, если каждый элемент множества В является элементом множества А.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этом записывают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9B4C4-C6EB-4195-A96C-6331E8A1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18052"/>
                <a:ext cx="11042374" cy="1562479"/>
              </a:xfrm>
              <a:prstGeom prst="rect">
                <a:avLst/>
              </a:prstGeom>
              <a:blipFill>
                <a:blip r:embed="rId2"/>
                <a:stretch>
                  <a:fillRect l="-552" t="-1563" r="-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33584B-CE33-47EC-B4DA-58D23C66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1" t="60395" r="52517" b="23603"/>
          <a:stretch/>
        </p:blipFill>
        <p:spPr bwMode="auto">
          <a:xfrm>
            <a:off x="5326941" y="1600989"/>
            <a:ext cx="1228186" cy="1481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0AE636-868B-4A71-913F-9467676AE482}"/>
                  </a:ext>
                </a:extLst>
              </p:cNvPr>
              <p:cNvSpPr txBox="1"/>
              <p:nvPr/>
            </p:nvSpPr>
            <p:spPr>
              <a:xfrm>
                <a:off x="657927" y="3429000"/>
                <a:ext cx="11111948" cy="1161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Определение 2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Сумма множеств. Объединением или суммой множеств А и В называется множество, состоящее из элементов, принадлежащих хотя бы одному из множеств А или В. </a:t>
                </a:r>
              </a:p>
              <a:p>
                <a:pPr algn="just"/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Обозначают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0AE636-868B-4A71-913F-9467676A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7" y="3429000"/>
                <a:ext cx="11111948" cy="1161344"/>
              </a:xfrm>
              <a:prstGeom prst="rect">
                <a:avLst/>
              </a:prstGeom>
              <a:blipFill>
                <a:blip r:embed="rId4"/>
                <a:stretch>
                  <a:fillRect l="-603" t="-2632" r="-549" b="-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A7ED7B-70B3-4DB9-BEF9-15F5A0B460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70" t="32839" r="82426" b="51197"/>
          <a:stretch/>
        </p:blipFill>
        <p:spPr bwMode="auto">
          <a:xfrm>
            <a:off x="5043678" y="4741811"/>
            <a:ext cx="1794712" cy="1477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471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13E468-A8CA-4866-B24F-28E56AE146DC}"/>
                  </a:ext>
                </a:extLst>
              </p:cNvPr>
              <p:cNvSpPr txBox="1"/>
              <p:nvPr/>
            </p:nvSpPr>
            <p:spPr>
              <a:xfrm>
                <a:off x="386080" y="373270"/>
                <a:ext cx="11135360" cy="189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Определение 3.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Пересечение множеств. Пересечением или произведением множеств А и В называется множество, состоящее из элементов, принадлежащих как множеству А, так и множеству В.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Обозначают следующим образом: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А∩В</m:t>
                    </m:r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Графически изображается как 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13E468-A8CA-4866-B24F-28E56AE14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" y="373270"/>
                <a:ext cx="11135360" cy="1891800"/>
              </a:xfrm>
              <a:prstGeom prst="rect">
                <a:avLst/>
              </a:prstGeom>
              <a:blipFill>
                <a:blip r:embed="rId2"/>
                <a:stretch>
                  <a:fillRect l="-547" t="-1286" r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341B91-EAB8-46A0-BE50-0EBD32011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7" t="21437" r="71523" b="62600"/>
          <a:stretch/>
        </p:blipFill>
        <p:spPr bwMode="auto">
          <a:xfrm>
            <a:off x="5878169" y="1939246"/>
            <a:ext cx="2040941" cy="1642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53E884-F293-4EA5-B534-AE8F37920BD7}"/>
                  </a:ext>
                </a:extLst>
              </p:cNvPr>
              <p:cNvSpPr txBox="1"/>
              <p:nvPr/>
            </p:nvSpPr>
            <p:spPr>
              <a:xfrm>
                <a:off x="386080" y="3962400"/>
                <a:ext cx="11135360" cy="146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Определение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Разность множеств. Разностью множеств А и В называется множество, состоящее из элементов, которые принадлежат множеству А, но не принадлежат множеству В.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Обозначают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А∖В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Графически изображается как 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53E884-F293-4EA5-B534-AE8F3792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" y="3962400"/>
                <a:ext cx="11135360" cy="1463606"/>
              </a:xfrm>
              <a:prstGeom prst="rect">
                <a:avLst/>
              </a:prstGeom>
              <a:blipFill>
                <a:blip r:embed="rId4"/>
                <a:stretch>
                  <a:fillRect l="-438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5C47D5-48C5-4EDB-93A1-5196C91C9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05" t="37172" r="60620" b="44128"/>
          <a:stretch/>
        </p:blipFill>
        <p:spPr bwMode="auto">
          <a:xfrm>
            <a:off x="5953760" y="4781576"/>
            <a:ext cx="1970532" cy="1923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6160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136DA8-107D-4B92-86A1-E706694F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337930"/>
            <a:ext cx="10558670" cy="58390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i="1" dirty="0"/>
              <a:t>Алгебраическая структура  </a:t>
            </a:r>
            <a:r>
              <a:rPr lang="ru-RU" sz="2400" i="1" dirty="0"/>
              <a:t>– </a:t>
            </a:r>
            <a:r>
              <a:rPr lang="ru-RU" sz="2400" dirty="0"/>
              <a:t>множество с заданными в нем бинарной алгебраической операцией (или несколькими операциями) и свойствами элементов относительно этой бинарной операции.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Свойство бинарной операции не выводить результат за пределы множества называется замкнутостью.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Рассмотрим следующие алгебраические структуры: группа (подгруппа), кольцо, поле.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44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393DCD-5420-47BF-82D8-09227A20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62" y="556591"/>
            <a:ext cx="10608365" cy="59185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множество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Группа </a:t>
            </a:r>
            <a:r>
              <a:rPr lang="ru-RU" dirty="0"/>
              <a:t>– множество, для любой пары элементов которого определена бинарная алгебраическая операция * и выполняются условия:</a:t>
            </a:r>
          </a:p>
          <a:p>
            <a:pPr marL="0" indent="0">
              <a:buNone/>
            </a:pPr>
            <a:r>
              <a:rPr lang="ru-RU" dirty="0"/>
              <a:t>1) </a:t>
            </a:r>
            <a:r>
              <a:rPr lang="ru-RU" i="1" dirty="0"/>
              <a:t>Замкнутость</a:t>
            </a:r>
            <a:r>
              <a:rPr lang="ru-RU" dirty="0"/>
              <a:t>: для                        элемент </a:t>
            </a:r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i="1" dirty="0"/>
              <a:t>Ассоциативность</a:t>
            </a:r>
            <a:r>
              <a:rPr lang="ru-RU" dirty="0"/>
              <a:t>: для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ru-RU" i="1" dirty="0"/>
              <a:t>Существование нейтрального элемента</a:t>
            </a:r>
            <a:r>
              <a:rPr lang="ru-RU" dirty="0"/>
              <a:t> (единицы группы): </a:t>
            </a:r>
            <a:r>
              <a:rPr lang="en-US" i="1" dirty="0"/>
              <a:t>G</a:t>
            </a:r>
            <a:r>
              <a:rPr lang="ru-RU" dirty="0"/>
              <a:t> содержит единственный элемент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4) </a:t>
            </a:r>
            <a:r>
              <a:rPr lang="ru-RU" i="1" dirty="0"/>
              <a:t>Существование обратного элемент</a:t>
            </a:r>
            <a:r>
              <a:rPr lang="ru-RU" dirty="0"/>
              <a:t>а: для</a:t>
            </a:r>
          </a:p>
          <a:p>
            <a:pPr marL="0" indent="0">
              <a:buNone/>
            </a:pPr>
            <a:r>
              <a:rPr lang="ru-RU" dirty="0"/>
              <a:t>(единственный для  	) 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412D03-4E0F-41F3-ACAA-B09FD858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640BD50-E795-4555-A0C5-D9BDC6D39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54884"/>
              </p:ext>
            </p:extLst>
          </p:nvPr>
        </p:nvGraphicFramePr>
        <p:xfrm>
          <a:off x="4244004" y="2414733"/>
          <a:ext cx="1472560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" r:id="rId3" imgW="736280" imgH="215806" progId="Equation.3">
                  <p:embed/>
                </p:oleObj>
              </mc:Choice>
              <mc:Fallback>
                <p:oleObj r:id="rId3" imgW="73628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004" y="2414733"/>
                        <a:ext cx="1472560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BF909E36-5EE1-4455-9000-E2094820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7334810-3914-4815-B56A-067C2D99F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79451"/>
              </p:ext>
            </p:extLst>
          </p:nvPr>
        </p:nvGraphicFramePr>
        <p:xfrm>
          <a:off x="7706923" y="2365038"/>
          <a:ext cx="1904174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" r:id="rId5" imgW="952087" imgH="215806" progId="Equation.3">
                  <p:embed/>
                </p:oleObj>
              </mc:Choice>
              <mc:Fallback>
                <p:oleObj r:id="rId5" imgW="95208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923" y="2365038"/>
                        <a:ext cx="1904174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FA26C8A-1DA8-4183-A601-974D58D03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62339"/>
              </p:ext>
            </p:extLst>
          </p:nvPr>
        </p:nvGraphicFramePr>
        <p:xfrm>
          <a:off x="5156007" y="2924489"/>
          <a:ext cx="1472560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r:id="rId7" imgW="736280" imgH="215806" progId="Equation.3">
                  <p:embed/>
                </p:oleObj>
              </mc:Choice>
              <mc:Fallback>
                <p:oleObj r:id="rId7" imgW="736280" imgH="215806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0640BD50-E795-4555-A0C5-D9BDC6D39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007" y="2924489"/>
                        <a:ext cx="1472560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EE08E3-7557-4B46-86C7-109A3005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E5006C3-7E0D-4372-9387-88AA36C54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0479"/>
              </p:ext>
            </p:extLst>
          </p:nvPr>
        </p:nvGraphicFramePr>
        <p:xfrm>
          <a:off x="7218943" y="2898901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r:id="rId8" imgW="1714500" imgH="228600" progId="Equation.3">
                  <p:embed/>
                </p:oleObj>
              </mc:Choice>
              <mc:Fallback>
                <p:oleObj r:id="rId8" imgW="1714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943" y="2898901"/>
                        <a:ext cx="342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>
            <a:extLst>
              <a:ext uri="{FF2B5EF4-FFF2-40B4-BE49-F238E27FC236}">
                <a16:creationId xmlns:a16="http://schemas.microsoft.com/office/drawing/2014/main" id="{B867B57B-3721-433F-8E4D-32F91096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7C83918-DFD2-460B-9BED-C50F0F06D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7631"/>
              </p:ext>
            </p:extLst>
          </p:nvPr>
        </p:nvGraphicFramePr>
        <p:xfrm>
          <a:off x="4562060" y="4361117"/>
          <a:ext cx="429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2" r:id="rId10" imgW="2146300" imgH="203200" progId="Equation.3">
                  <p:embed/>
                </p:oleObj>
              </mc:Choice>
              <mc:Fallback>
                <p:oleObj r:id="rId10" imgW="21463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060" y="4361117"/>
                        <a:ext cx="429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>
            <a:extLst>
              <a:ext uri="{FF2B5EF4-FFF2-40B4-BE49-F238E27FC236}">
                <a16:creationId xmlns:a16="http://schemas.microsoft.com/office/drawing/2014/main" id="{0B0C6353-FE3C-4840-AB30-3D4B0B68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D85607A-5F4D-46C2-9E7D-DF8F468E1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48949"/>
              </p:ext>
            </p:extLst>
          </p:nvPr>
        </p:nvGraphicFramePr>
        <p:xfrm>
          <a:off x="8101427" y="4727709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r:id="rId12" imgW="1638300" imgH="241300" progId="Equation.3">
                  <p:embed/>
                </p:oleObj>
              </mc:Choice>
              <mc:Fallback>
                <p:oleObj r:id="rId12" imgW="16383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427" y="4727709"/>
                        <a:ext cx="327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>
            <a:extLst>
              <a:ext uri="{FF2B5EF4-FFF2-40B4-BE49-F238E27FC236}">
                <a16:creationId xmlns:a16="http://schemas.microsoft.com/office/drawing/2014/main" id="{7527CB87-E442-49C7-B4D6-E5A2802F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78" y="5932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2171EDD7-BBF6-4A59-9493-233E52838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70817"/>
              </p:ext>
            </p:extLst>
          </p:nvPr>
        </p:nvGraphicFramePr>
        <p:xfrm>
          <a:off x="5253617" y="5263686"/>
          <a:ext cx="302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4" r:id="rId14" imgW="1511300" imgH="241300" progId="Equation.3">
                  <p:embed/>
                </p:oleObj>
              </mc:Choice>
              <mc:Fallback>
                <p:oleObj r:id="rId14" imgW="15113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617" y="5263686"/>
                        <a:ext cx="302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>
            <a:extLst>
              <a:ext uri="{FF2B5EF4-FFF2-40B4-BE49-F238E27FC236}">
                <a16:creationId xmlns:a16="http://schemas.microsoft.com/office/drawing/2014/main" id="{6922E46C-0250-4A64-B98C-04B15BB2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60BF6D2-16FD-4CD2-ACAD-DE720DEA0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89355"/>
              </p:ext>
            </p:extLst>
          </p:nvPr>
        </p:nvGraphicFramePr>
        <p:xfrm>
          <a:off x="3995529" y="5314774"/>
          <a:ext cx="583946" cy="38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r:id="rId16" imgW="291973" imgH="190417" progId="Equation.3">
                  <p:embed/>
                </p:oleObj>
              </mc:Choice>
              <mc:Fallback>
                <p:oleObj r:id="rId16" imgW="291973" imgH="19041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529" y="5314774"/>
                        <a:ext cx="583946" cy="380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48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8C0F61-9FC1-46EF-B42A-5FCC8BC9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310718"/>
            <a:ext cx="10661342" cy="58662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Группа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cs typeface="Times New Roman" panose="02020603050405020304" pitchFamily="18" charset="0"/>
              </a:rPr>
              <a:t>коммутативная</a:t>
            </a:r>
            <a:r>
              <a:rPr lang="ru-RU" dirty="0">
                <a:cs typeface="Times New Roman" panose="02020603050405020304" pitchFamily="18" charset="0"/>
              </a:rPr>
              <a:t>,</a:t>
            </a:r>
            <a:r>
              <a:rPr lang="ru-RU" dirty="0"/>
              <a:t> если выполняется условие коммутативности:  для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https://www.analyticssteps.com/blogs/what-group-theory-propertiesaxioms-and-applications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A17105-2686-4C5D-B387-3C3C0FF5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DCE434A-1A73-48CC-9313-027A64E2C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66953"/>
              </p:ext>
            </p:extLst>
          </p:nvPr>
        </p:nvGraphicFramePr>
        <p:xfrm>
          <a:off x="4497505" y="1183627"/>
          <a:ext cx="383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4" imgW="1917700" imgH="228600" progId="Equation.3">
                  <p:embed/>
                </p:oleObj>
              </mc:Choice>
              <mc:Fallback>
                <p:oleObj r:id="rId4" imgW="1917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505" y="1183627"/>
                        <a:ext cx="383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2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DA412-D670-42A6-B046-57EBA98D672B}"/>
              </a:ext>
            </a:extLst>
          </p:cNvPr>
          <p:cNvSpPr txBox="1"/>
          <p:nvPr/>
        </p:nvSpPr>
        <p:spPr>
          <a:xfrm>
            <a:off x="622916" y="397275"/>
            <a:ext cx="109461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Вывод: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редметом изучения теории систем являются общие законы, закономерности, принципы функционирования систем и правила анализа систем.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Объектами изучения в теории систем являются процессы и явления (объекты) окружающей нас действительности. </a:t>
            </a:r>
          </a:p>
          <a:p>
            <a:r>
              <a:rPr lang="ru-RU" sz="2400" dirty="0"/>
              <a:t> 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со сказанным выше, курс разделен на две части. 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первой части курса мы рассмотрим понятия и инструменты, необходимые для анализа и синтеза систем.</a:t>
            </a:r>
          </a:p>
          <a:p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второй части курса мы будем изучать математические модели, с помощью которых описываются системы, рассмотрим основные свойства систем и математический аппарат, необходимый для синтеза законов управления.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011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CE7EA8-BABF-478C-A20B-A12F4BC5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437322"/>
            <a:ext cx="10528852" cy="57396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Множество </a:t>
            </a:r>
            <a:r>
              <a:rPr lang="ru-RU" i="1" dirty="0"/>
              <a:t>R</a:t>
            </a:r>
            <a:r>
              <a:rPr lang="ru-RU" dirty="0"/>
              <a:t>  называется </a:t>
            </a:r>
            <a:r>
              <a:rPr lang="ru-RU" b="1" i="1" dirty="0"/>
              <a:t>кольцом</a:t>
            </a:r>
            <a:r>
              <a:rPr lang="ru-RU" dirty="0"/>
              <a:t>, если на нем определены бинарные алгебраические операции сложения и умножения и выполняются следующие условия:</a:t>
            </a:r>
          </a:p>
          <a:p>
            <a:pPr marL="0" indent="0">
              <a:buNone/>
            </a:pPr>
            <a:r>
              <a:rPr lang="ru-RU" dirty="0"/>
              <a:t>1) Множество </a:t>
            </a:r>
            <a:r>
              <a:rPr lang="ru-RU" i="1" dirty="0"/>
              <a:t>R</a:t>
            </a:r>
            <a:r>
              <a:rPr lang="ru-RU" dirty="0"/>
              <a:t> является коммутативной группой относительно бинарной операции сложения;</a:t>
            </a:r>
          </a:p>
          <a:p>
            <a:pPr marL="0" indent="0">
              <a:buNone/>
            </a:pPr>
            <a:r>
              <a:rPr lang="ru-RU" dirty="0"/>
              <a:t>2) Замкнутости относительно бинарной операции умножения: для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sz="3200" i="1" dirty="0"/>
              <a:t>R</a:t>
            </a:r>
            <a:r>
              <a:rPr lang="en-US" dirty="0"/>
              <a:t> </a:t>
            </a:r>
            <a:r>
              <a:rPr lang="ru-RU" dirty="0"/>
              <a:t>  элемент              </a:t>
            </a:r>
            <a:r>
              <a:rPr lang="en-US" sz="3200" i="1" dirty="0"/>
              <a:t>R</a:t>
            </a:r>
            <a:endParaRPr lang="ru-RU" sz="3200" dirty="0"/>
          </a:p>
          <a:p>
            <a:pPr marL="0" indent="0">
              <a:buNone/>
            </a:pPr>
            <a:r>
              <a:rPr lang="ru-RU" dirty="0"/>
              <a:t>3) Ассоциативности относительно бинарной операции умножения: для                      </a:t>
            </a:r>
            <a:r>
              <a:rPr lang="en-US" sz="3200" i="1" dirty="0"/>
              <a:t>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 Дистрибутивности относительно бинарных операций сложения и умножения: для                      </a:t>
            </a:r>
            <a:r>
              <a:rPr lang="en-US" sz="3200" i="1" dirty="0"/>
              <a:t>R</a:t>
            </a:r>
            <a:r>
              <a:rPr lang="ru-RU" sz="3200" i="1" dirty="0"/>
              <a:t> </a:t>
            </a:r>
            <a:r>
              <a:rPr lang="ru-RU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480BA2-CA5D-4492-AA9D-3FF1B29F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0A9C04-9FC9-4553-8265-7821061F5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4274"/>
              </p:ext>
            </p:extLst>
          </p:nvPr>
        </p:nvGraphicFramePr>
        <p:xfrm>
          <a:off x="1292087" y="3200778"/>
          <a:ext cx="1218672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r:id="rId3" imgW="609336" imgH="215806" progId="Equation.3">
                  <p:embed/>
                </p:oleObj>
              </mc:Choice>
              <mc:Fallback>
                <p:oleObj r:id="rId3" imgW="609336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087" y="3200778"/>
                        <a:ext cx="1218672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9573BC3-B78E-46FA-9D6B-1FD5A41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43F460C-2C80-4B5E-BCC9-BB0904CF0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19523"/>
              </p:ext>
            </p:extLst>
          </p:nvPr>
        </p:nvGraphicFramePr>
        <p:xfrm>
          <a:off x="4532244" y="3177933"/>
          <a:ext cx="786718" cy="43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r:id="rId5" imgW="393359" imgH="215713" progId="Equation.3">
                  <p:embed/>
                </p:oleObj>
              </mc:Choice>
              <mc:Fallback>
                <p:oleObj r:id="rId5" imgW="39335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244" y="3177933"/>
                        <a:ext cx="786718" cy="431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77AE5B5F-D97B-4229-8CF6-6A3D1420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CE93D95-A2D6-4B26-8E2B-E755FF01A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71776"/>
              </p:ext>
            </p:extLst>
          </p:nvPr>
        </p:nvGraphicFramePr>
        <p:xfrm>
          <a:off x="1620078" y="4134678"/>
          <a:ext cx="1523338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r:id="rId7" imgW="761669" imgH="215806" progId="Equation.3">
                  <p:embed/>
                </p:oleObj>
              </mc:Choice>
              <mc:Fallback>
                <p:oleObj r:id="rId7" imgW="76166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078" y="4134678"/>
                        <a:ext cx="1523338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>
            <a:extLst>
              <a:ext uri="{FF2B5EF4-FFF2-40B4-BE49-F238E27FC236}">
                <a16:creationId xmlns:a16="http://schemas.microsoft.com/office/drawing/2014/main" id="{8885E323-12C2-467A-B82A-AAF3E2A0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C43F694-2763-45C5-B630-B173AF8C1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23961"/>
              </p:ext>
            </p:extLst>
          </p:nvPr>
        </p:nvGraphicFramePr>
        <p:xfrm>
          <a:off x="3971856" y="4137788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r:id="rId9" imgW="1117600" imgH="228600" progId="Equation.3">
                  <p:embed/>
                </p:oleObj>
              </mc:Choice>
              <mc:Fallback>
                <p:oleObj r:id="rId9" imgW="1117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856" y="4137788"/>
                        <a:ext cx="223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EE4E691-14AC-41E5-8B8C-E6F576DC4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51065"/>
              </p:ext>
            </p:extLst>
          </p:nvPr>
        </p:nvGraphicFramePr>
        <p:xfrm>
          <a:off x="3566118" y="5042248"/>
          <a:ext cx="1523338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r:id="rId11" imgW="761669" imgH="215806" progId="Equation.3">
                  <p:embed/>
                </p:oleObj>
              </mc:Choice>
              <mc:Fallback>
                <p:oleObj r:id="rId11" imgW="761669" imgH="215806" progId="Equation.3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CE93D95-A2D6-4B26-8E2B-E755FF01A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18" y="5042248"/>
                        <a:ext cx="1523338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35398DE-B86E-4219-98E9-2B6F93A4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33A74538-7C4F-46C0-BE37-9B57B5028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32617"/>
              </p:ext>
            </p:extLst>
          </p:nvPr>
        </p:nvGraphicFramePr>
        <p:xfrm>
          <a:off x="3566118" y="5596811"/>
          <a:ext cx="662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r:id="rId12" imgW="3314700" imgH="228600" progId="Equation.3">
                  <p:embed/>
                </p:oleObj>
              </mc:Choice>
              <mc:Fallback>
                <p:oleObj r:id="rId12" imgW="3314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18" y="5596811"/>
                        <a:ext cx="662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0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0222B-E9C0-4837-ACBA-CFEDC038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319596"/>
            <a:ext cx="10661342" cy="58573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Кольцо </a:t>
            </a:r>
            <a:r>
              <a:rPr lang="ru-RU" i="1" dirty="0"/>
              <a:t>R</a:t>
            </a:r>
            <a:r>
              <a:rPr lang="ru-RU" dirty="0"/>
              <a:t>  называется </a:t>
            </a:r>
            <a:r>
              <a:rPr lang="ru-RU" i="1" dirty="0"/>
              <a:t>коммутативным</a:t>
            </a:r>
            <a:r>
              <a:rPr lang="ru-RU" dirty="0"/>
              <a:t>, если выполняется условие: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Коммутативное кольцо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 </a:t>
            </a:r>
            <a:r>
              <a:rPr lang="ru-RU" dirty="0"/>
              <a:t>называется </a:t>
            </a:r>
            <a:r>
              <a:rPr lang="ru-RU" b="1" i="1" dirty="0"/>
              <a:t>полем</a:t>
            </a:r>
            <a:r>
              <a:rPr lang="ru-RU" dirty="0"/>
              <a:t>, если выполняются следующие условия: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Кольцо</a:t>
            </a:r>
            <a:r>
              <a:rPr lang="en-US" dirty="0"/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dirty="0"/>
              <a:t>содержит нейтральный элемент 1 относительно бинарной операции умножения такой, что для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			 </a:t>
            </a:r>
            <a:r>
              <a:rPr lang="ru-RU" dirty="0"/>
              <a:t>существует обратный элемент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ru-RU" dirty="0"/>
              <a:t>Если</a:t>
            </a:r>
            <a:r>
              <a:rPr lang="en-US" dirty="0"/>
              <a:t> 		 </a:t>
            </a:r>
            <a:r>
              <a:rPr lang="ru-RU" dirty="0"/>
              <a:t>то</a:t>
            </a:r>
            <a:r>
              <a:rPr lang="en-US" dirty="0"/>
              <a:t>  				</a:t>
            </a:r>
            <a:r>
              <a:rPr lang="ru-RU" dirty="0"/>
              <a:t> или</a:t>
            </a:r>
            <a:r>
              <a:rPr lang="en-US" dirty="0"/>
              <a:t>  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98D0F0-82D7-4DB0-997D-756F44E8E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18515E8-4A37-4976-93F1-2B4D0753E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24412"/>
              </p:ext>
            </p:extLst>
          </p:nvPr>
        </p:nvGraphicFramePr>
        <p:xfrm>
          <a:off x="1325218" y="840635"/>
          <a:ext cx="1218672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4" r:id="rId3" imgW="609336" imgH="215806" progId="Equation.3">
                  <p:embed/>
                </p:oleObj>
              </mc:Choice>
              <mc:Fallback>
                <p:oleObj r:id="rId3" imgW="609336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218" y="840635"/>
                        <a:ext cx="1218672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11D4571F-DFA9-4720-80E1-564A8571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F3CA12A-A285-433B-B41C-F0EE4CE64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15400"/>
              </p:ext>
            </p:extLst>
          </p:nvPr>
        </p:nvGraphicFramePr>
        <p:xfrm>
          <a:off x="3785459" y="840635"/>
          <a:ext cx="1371004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5" r:id="rId5" imgW="685502" imgH="215806" progId="Equation.3">
                  <p:embed/>
                </p:oleObj>
              </mc:Choice>
              <mc:Fallback>
                <p:oleObj r:id="rId5" imgW="68550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459" y="840635"/>
                        <a:ext cx="1371004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id="{E82E301A-40FE-4FA1-BDD2-427966A9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F8897E2-325D-478B-B767-C65EC7B12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57699"/>
              </p:ext>
            </p:extLst>
          </p:nvPr>
        </p:nvGraphicFramePr>
        <p:xfrm>
          <a:off x="8478073" y="3171686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6" r:id="rId7" imgW="596900" imgH="190500" progId="Equation.3">
                  <p:embed/>
                </p:oleObj>
              </mc:Choice>
              <mc:Fallback>
                <p:oleObj r:id="rId7" imgW="5969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073" y="3171686"/>
                        <a:ext cx="1193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65D4B040-57E7-47AE-9B04-4E8A01F8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A23C41EB-2DB7-426B-B16A-146819B1A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63617"/>
              </p:ext>
            </p:extLst>
          </p:nvPr>
        </p:nvGraphicFramePr>
        <p:xfrm>
          <a:off x="9909312" y="3156944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7" r:id="rId9" imgW="889000" imgH="190500" progId="Equation.3">
                  <p:embed/>
                </p:oleObj>
              </mc:Choice>
              <mc:Fallback>
                <p:oleObj r:id="rId9" imgW="889000" imgH="19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9312" y="3156944"/>
                        <a:ext cx="1778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>
            <a:extLst>
              <a:ext uri="{FF2B5EF4-FFF2-40B4-BE49-F238E27FC236}">
                <a16:creationId xmlns:a16="http://schemas.microsoft.com/office/drawing/2014/main" id="{F0B9003C-B43F-4050-AD42-ED85F69C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4392E3EE-5A65-4563-B881-7D63A1840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73789"/>
              </p:ext>
            </p:extLst>
          </p:nvPr>
        </p:nvGraphicFramePr>
        <p:xfrm>
          <a:off x="1985090" y="3716659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" r:id="rId11" imgW="558800" imgH="190500" progId="Equation.3">
                  <p:embed/>
                </p:oleObj>
              </mc:Choice>
              <mc:Fallback>
                <p:oleObj r:id="rId11" imgW="558800" imgH="19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090" y="3716659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extLst>
              <a:ext uri="{FF2B5EF4-FFF2-40B4-BE49-F238E27FC236}">
                <a16:creationId xmlns:a16="http://schemas.microsoft.com/office/drawing/2014/main" id="{E3AAB71C-A743-41D4-9D9A-0E117749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16C65235-E9F6-4E6C-BA83-DE49DB68E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01442"/>
              </p:ext>
            </p:extLst>
          </p:nvPr>
        </p:nvGraphicFramePr>
        <p:xfrm>
          <a:off x="3436061" y="3684219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9" r:id="rId13" imgW="457200" imgH="190500" progId="Equation.3">
                  <p:embed/>
                </p:oleObj>
              </mc:Choice>
              <mc:Fallback>
                <p:oleObj r:id="rId13" imgW="457200" imgH="19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061" y="3684219"/>
                        <a:ext cx="91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9">
            <a:extLst>
              <a:ext uri="{FF2B5EF4-FFF2-40B4-BE49-F238E27FC236}">
                <a16:creationId xmlns:a16="http://schemas.microsoft.com/office/drawing/2014/main" id="{ACF15167-9BDE-4E5A-94A2-961C534D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BC13236D-7E52-477B-8E5E-E2FB76340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267547"/>
              </p:ext>
            </p:extLst>
          </p:nvPr>
        </p:nvGraphicFramePr>
        <p:xfrm>
          <a:off x="4760842" y="4107292"/>
          <a:ext cx="375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" r:id="rId15" imgW="1879600" imgH="241300" progId="Equation.3">
                  <p:embed/>
                </p:oleObj>
              </mc:Choice>
              <mc:Fallback>
                <p:oleObj r:id="rId15" imgW="18796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842" y="4107292"/>
                        <a:ext cx="375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1">
            <a:extLst>
              <a:ext uri="{FF2B5EF4-FFF2-40B4-BE49-F238E27FC236}">
                <a16:creationId xmlns:a16="http://schemas.microsoft.com/office/drawing/2014/main" id="{CC69288A-FFEF-4EEC-82E4-859E555E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4008B66-90B5-4F54-9491-AEF81CF86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00792"/>
              </p:ext>
            </p:extLst>
          </p:nvPr>
        </p:nvGraphicFramePr>
        <p:xfrm>
          <a:off x="2065057" y="4705699"/>
          <a:ext cx="1371004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1" r:id="rId17" imgW="685502" imgH="215806" progId="Equation.3">
                  <p:embed/>
                </p:oleObj>
              </mc:Choice>
              <mc:Fallback>
                <p:oleObj r:id="rId17" imgW="685502" imgH="21580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057" y="4705699"/>
                        <a:ext cx="1371004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3">
            <a:extLst>
              <a:ext uri="{FF2B5EF4-FFF2-40B4-BE49-F238E27FC236}">
                <a16:creationId xmlns:a16="http://schemas.microsoft.com/office/drawing/2014/main" id="{624FD78E-BC38-4C1D-9480-82C05420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DA978089-29C2-44C0-A357-103F1494D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25852"/>
              </p:ext>
            </p:extLst>
          </p:nvPr>
        </p:nvGraphicFramePr>
        <p:xfrm>
          <a:off x="4406604" y="4705699"/>
          <a:ext cx="2335786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2" r:id="rId19" imgW="1167893" imgH="215806" progId="Equation.3">
                  <p:embed/>
                </p:oleObj>
              </mc:Choice>
              <mc:Fallback>
                <p:oleObj r:id="rId19" imgW="1167893" imgH="21580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604" y="4705699"/>
                        <a:ext cx="2335786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5">
            <a:extLst>
              <a:ext uri="{FF2B5EF4-FFF2-40B4-BE49-F238E27FC236}">
                <a16:creationId xmlns:a16="http://schemas.microsoft.com/office/drawing/2014/main" id="{A4A3CA4B-1BFB-4ED0-9ED2-0E22CA1C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A4B6EF61-0AA3-4AC3-93D5-5342CC4EB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97736"/>
              </p:ext>
            </p:extLst>
          </p:nvPr>
        </p:nvGraphicFramePr>
        <p:xfrm>
          <a:off x="8393934" y="4705699"/>
          <a:ext cx="939392" cy="43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3" r:id="rId21" imgW="469696" imgH="215806" progId="Equation.3">
                  <p:embed/>
                </p:oleObj>
              </mc:Choice>
              <mc:Fallback>
                <p:oleObj r:id="rId21" imgW="469696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934" y="4705699"/>
                        <a:ext cx="939392" cy="43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526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4E945-8F8A-44A6-9CAF-DB47E126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F522E-12E6-4F1C-B4EA-71B0A130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162878"/>
            <a:ext cx="10618304" cy="532999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Определить, относительно какой бинарной операции: умножения или сложения следующее числовое множество образует группу, или не образует ее вовсе.</a:t>
            </a:r>
          </a:p>
          <a:p>
            <a:pPr marL="0" indent="0" algn="just">
              <a:buNone/>
            </a:pPr>
            <a:r>
              <a:rPr lang="ru-RU" dirty="0"/>
              <a:t>а) 	Множество всех вещественных чисел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</a:p>
          <a:p>
            <a:pPr marL="0" indent="0">
              <a:buNone/>
            </a:pPr>
            <a:r>
              <a:rPr lang="ru-RU" dirty="0"/>
              <a:t>б) 	Множество вещественных чисел отличных от нуля.</a:t>
            </a:r>
          </a:p>
          <a:p>
            <a:pPr marL="0" indent="0">
              <a:buNone/>
            </a:pPr>
            <a:r>
              <a:rPr lang="ru-RU" dirty="0"/>
              <a:t>в) 	Множество положительных вещественных чисел.</a:t>
            </a:r>
          </a:p>
          <a:p>
            <a:pPr marL="0" indent="0">
              <a:buNone/>
            </a:pPr>
            <a:r>
              <a:rPr lang="ru-RU" dirty="0"/>
              <a:t>г) 	Множество всех комплексных чисел.</a:t>
            </a:r>
          </a:p>
          <a:p>
            <a:pPr marL="0" indent="0">
              <a:buNone/>
            </a:pPr>
            <a:r>
              <a:rPr lang="ru-RU" dirty="0"/>
              <a:t>д) 	Множество комплексных чисел, отличных от нуля.</a:t>
            </a:r>
          </a:p>
          <a:p>
            <a:pPr marL="0" indent="0">
              <a:buNone/>
            </a:pPr>
            <a:r>
              <a:rPr lang="ru-RU" dirty="0"/>
              <a:t>е) 	Множество комплексных чисел с модулем равным единице.</a:t>
            </a:r>
          </a:p>
          <a:p>
            <a:pPr marL="0" indent="0">
              <a:buNone/>
            </a:pPr>
            <a:r>
              <a:rPr lang="ru-RU" dirty="0"/>
              <a:t>ж)</a:t>
            </a:r>
            <a:r>
              <a:rPr lang="en-US" dirty="0"/>
              <a:t>	</a:t>
            </a:r>
            <a:r>
              <a:rPr lang="ru-RU" dirty="0"/>
              <a:t>Множество комплексных чисел с модулем большем единицы.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з) 	Множество чисел, представляющих собой целые </a:t>
            </a:r>
            <a:r>
              <a:rPr lang="ru-RU" dirty="0" err="1"/>
              <a:t>положитель</a:t>
            </a:r>
            <a:r>
              <a:rPr lang="ru-RU" dirty="0"/>
              <a:t>-   </a:t>
            </a:r>
            <a:br>
              <a:rPr lang="ru-RU" dirty="0"/>
            </a:br>
            <a:r>
              <a:rPr lang="ru-RU" dirty="0"/>
              <a:t>           </a:t>
            </a:r>
            <a:r>
              <a:rPr lang="ru-RU" dirty="0" err="1"/>
              <a:t>ные</a:t>
            </a:r>
            <a:r>
              <a:rPr lang="ru-RU" dirty="0"/>
              <a:t> степени числа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  (2,4,8,…).</a:t>
            </a:r>
            <a:endParaRPr lang="ru-RU" dirty="0"/>
          </a:p>
          <a:p>
            <a:pPr marL="0" indent="0" algn="just">
              <a:buNone/>
            </a:pP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A40C9E5-A182-4EB1-A8AC-8942A075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0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A0443-0F71-469B-824D-4B3C73C8865D}"/>
              </a:ext>
            </a:extLst>
          </p:cNvPr>
          <p:cNvSpPr txBox="1"/>
          <p:nvPr/>
        </p:nvSpPr>
        <p:spPr>
          <a:xfrm>
            <a:off x="641412" y="55661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мы понимаем под системой? 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03EA3-B85E-46FF-8557-2A028473ED5B}"/>
              </a:ext>
            </a:extLst>
          </p:cNvPr>
          <p:cNvSpPr txBox="1"/>
          <p:nvPr/>
        </p:nvSpPr>
        <p:spPr>
          <a:xfrm>
            <a:off x="641411" y="1368825"/>
            <a:ext cx="11121501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Понятие системы можно пояснить следующими способами: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– это совокупность элементов и связей между ними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C07A-0AEA-4FAB-A9F5-1EFD64B6B9C8}"/>
              </a:ext>
            </a:extLst>
          </p:cNvPr>
          <p:cNvSpPr txBox="1"/>
          <p:nvPr/>
        </p:nvSpPr>
        <p:spPr>
          <a:xfrm>
            <a:off x="641410" y="2239604"/>
            <a:ext cx="10757517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определению элемент – это составная часть сложного целого. В нашем понимании сложное целое – это система, которая представляет собой целостный комплекс взаимосвязанных элементов.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2B0F6-80F3-4FAE-A1B3-9EF5B017F6B4}"/>
              </a:ext>
            </a:extLst>
          </p:cNvPr>
          <p:cNvSpPr txBox="1"/>
          <p:nvPr/>
        </p:nvSpPr>
        <p:spPr>
          <a:xfrm>
            <a:off x="668413" y="3552721"/>
            <a:ext cx="10855173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 ― часть системы, обладающая самостоятельностью по отношению ко всей системе и неделимая при данном способе выделения частей. Неделимость элемента рассматривается как нецелесообразность учета в пределах модели данной системы его внутреннего строения.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133C3-D45A-4E13-872B-F43BFAFEA074}"/>
              </a:ext>
            </a:extLst>
          </p:cNvPr>
          <p:cNvSpPr txBox="1"/>
          <p:nvPr/>
        </p:nvSpPr>
        <p:spPr>
          <a:xfrm>
            <a:off x="614405" y="4893500"/>
            <a:ext cx="10909179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элемент системы – это часть системы с однозначно определёнными свойствами, выполняющая определённые функции и не подлежащая дальнейшему разбиению в рамках решаемой задачи (с точки зрения исследователя или разработчика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5900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CCA7E-5320-4CFA-96E0-7700F7022271}"/>
              </a:ext>
            </a:extLst>
          </p:cNvPr>
          <p:cNvSpPr txBox="1"/>
          <p:nvPr/>
        </p:nvSpPr>
        <p:spPr>
          <a:xfrm>
            <a:off x="514905" y="363984"/>
            <a:ext cx="113545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2)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Связи между элементами системы более сильные, чем между элементами, не входящими в нее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C3656-FC7F-4C2D-98E0-A23736924FAB}"/>
              </a:ext>
            </a:extLst>
          </p:cNvPr>
          <p:cNvSpPr txBox="1"/>
          <p:nvPr/>
        </p:nvSpPr>
        <p:spPr>
          <a:xfrm>
            <a:off x="514905" y="1908699"/>
            <a:ext cx="113545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 — это понятие, характеризующее непосредственное взаимодействие между элементами (или подсистемами) системы, а также с элементами и подсистемами окружения.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53AFB-CCEB-45A7-8F50-CC7778FEAC0E}"/>
              </a:ext>
            </a:extLst>
          </p:cNvPr>
          <p:cNvSpPr txBox="1"/>
          <p:nvPr/>
        </p:nvSpPr>
        <p:spPr>
          <a:xfrm>
            <a:off x="514904" y="3542243"/>
            <a:ext cx="114877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 — одно из фундаментальных понятий в системном подходе. Система как единое целое существует именно благодаря наличию связей между ее элементами. Связи различают по характеру взаимосвязи как прямые и обратные, а по виду проявления (описания) как детерминированные и вероятностные.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1916A-6ED5-4E70-A70D-D0A32BA762B6}"/>
              </a:ext>
            </a:extLst>
          </p:cNvPr>
          <p:cNvSpPr txBox="1"/>
          <p:nvPr/>
        </p:nvSpPr>
        <p:spPr>
          <a:xfrm>
            <a:off x="594804" y="337351"/>
            <a:ext cx="11052699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Свойствами системы являются свойства совокупности элементов, а не только свойства ее отдельных элементов.</a:t>
            </a:r>
          </a:p>
          <a:p>
            <a:pPr lvl="0" algn="just">
              <a:lnSpc>
                <a:spcPct val="107000"/>
              </a:lnSpc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Элементы системы находятся в определенном порядке, их взаимосвязь подчиняется целесообразной и устойчивой организации во времени и пространстве. Эту организацию называют структурой системы.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3AE61-1FE1-42F7-949F-8C6B972C773A}"/>
              </a:ext>
            </a:extLst>
          </p:cNvPr>
          <p:cNvSpPr txBox="1"/>
          <p:nvPr/>
        </p:nvSpPr>
        <p:spPr>
          <a:xfrm>
            <a:off x="99874" y="3222724"/>
            <a:ext cx="11716304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системы – это совокупность элементов и связей между ними, обеспечивающих целостность системы. Связи элементов в системе могут быть информационными, вещественными и энергетическими.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039BE-9A30-4A54-92F1-E1D1E53E5D05}"/>
              </a:ext>
            </a:extLst>
          </p:cNvPr>
          <p:cNvSpPr txBox="1"/>
          <p:nvPr/>
        </p:nvSpPr>
        <p:spPr>
          <a:xfrm>
            <a:off x="514905" y="4711562"/>
            <a:ext cx="11070454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объект, обладающий свойствами 1-4, называют системой.</a:t>
            </a:r>
          </a:p>
        </p:txBody>
      </p:sp>
    </p:spTree>
    <p:extLst>
      <p:ext uri="{BB962C8B-B14F-4D97-AF65-F5344CB8AC3E}">
        <p14:creationId xmlns:p14="http://schemas.microsoft.com/office/powerpoint/2010/main" val="6449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FB84E-77F2-44E5-A91D-BF88388F5D6C}"/>
              </a:ext>
            </a:extLst>
          </p:cNvPr>
          <p:cNvSpPr txBox="1"/>
          <p:nvPr/>
        </p:nvSpPr>
        <p:spPr>
          <a:xfrm>
            <a:off x="994299" y="524879"/>
            <a:ext cx="10919534" cy="304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Две точки зрения на систему: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на некоторое преобразование входных воздействий (стимулов) в выходные величины (реакции). </a:t>
            </a:r>
          </a:p>
          <a:p>
            <a:pPr marL="457200" algn="just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на средство достижения некоторой цели или выполнения некоторой функции (это подход с точки зрения целенаправленности или принятия решений).</a:t>
            </a:r>
          </a:p>
        </p:txBody>
      </p:sp>
    </p:spTree>
    <p:extLst>
      <p:ext uri="{BB962C8B-B14F-4D97-AF65-F5344CB8AC3E}">
        <p14:creationId xmlns:p14="http://schemas.microsoft.com/office/powerpoint/2010/main" val="24041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7F75C-0982-473F-A4BD-6071F4CE11EB}"/>
              </a:ext>
            </a:extLst>
          </p:cNvPr>
          <p:cNvSpPr txBox="1"/>
          <p:nvPr/>
        </p:nvSpPr>
        <p:spPr>
          <a:xfrm>
            <a:off x="570389" y="560163"/>
            <a:ext cx="9612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Нарисуем типовую структурную схему системы с обратной связью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D8809B-8A12-4923-89EE-93CC1A57A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7" t="27083" r="30938" b="37639"/>
          <a:stretch/>
        </p:blipFill>
        <p:spPr>
          <a:xfrm>
            <a:off x="1732666" y="1251571"/>
            <a:ext cx="8726668" cy="43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6E5DD-CA19-4002-B7E4-4A2BE84622C8}"/>
              </a:ext>
            </a:extLst>
          </p:cNvPr>
          <p:cNvSpPr txBox="1"/>
          <p:nvPr/>
        </p:nvSpPr>
        <p:spPr>
          <a:xfrm>
            <a:off x="680720" y="864392"/>
            <a:ext cx="11145520" cy="5201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1 обозначены: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ОУ – </a:t>
            </a:r>
            <a:r>
              <a:rPr lang="ru-R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управления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представляющий собой некоторый физический объект (процесс), на котором размещены </a:t>
            </a:r>
            <a:r>
              <a:rPr lang="ru-R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регулирующие органы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(исполнительные механизмы), управляемые сформированными по некоторому закону </a:t>
            </a:r>
            <a:r>
              <a:rPr lang="ru-R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сигналами управления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Измерительное устройство – преобразует </a:t>
            </a:r>
            <a:r>
              <a:rPr lang="ru-R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доступные непосредственному измерению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вектора состояния и вектора выхода в электрический сигнал (в технических системах), согласованный с предоставленным каналом связи (КС);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УУ (регулятор) – это среда (ее конкретная реализация в системе зависит от природы системы. В технических системах это может быть, например, микроконтроллер), средствами которой создается сигнал управления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КС 1, КС 2 – прямой (управляющий) канал связи и обратный (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известительный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канал связи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сложная система представляет собой объединение </a:t>
            </a:r>
            <a:r>
              <a:rPr lang="ru-RU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 управления, управляющего устройства, измерительного устройства и канальной среды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образованной прямым и обратным каналами связи.</a:t>
            </a:r>
          </a:p>
        </p:txBody>
      </p:sp>
    </p:spTree>
    <p:extLst>
      <p:ext uri="{BB962C8B-B14F-4D97-AF65-F5344CB8AC3E}">
        <p14:creationId xmlns:p14="http://schemas.microsoft.com/office/powerpoint/2010/main" val="1790714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1658</Words>
  <Application>Microsoft Office PowerPoint</Application>
  <PresentationFormat>Широкоэкранный</PresentationFormat>
  <Paragraphs>174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Equation.3</vt:lpstr>
      <vt:lpstr>Математические основы теории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Составление математической модели ОУ</vt:lpstr>
      <vt:lpstr>Решение задачи идентификации ОУ</vt:lpstr>
      <vt:lpstr>Решение задачи оценки состояния ОУ </vt:lpstr>
      <vt:lpstr>Решение задачи формирования закона управления </vt:lpstr>
      <vt:lpstr>Решение задачи передачи информации</vt:lpstr>
      <vt:lpstr>Презентация PowerPoint</vt:lpstr>
      <vt:lpstr>Алгебраические структуры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теории систем</dc:title>
  <dc:creator>user</dc:creator>
  <cp:lastModifiedBy>user</cp:lastModifiedBy>
  <cp:revision>89</cp:revision>
  <dcterms:created xsi:type="dcterms:W3CDTF">2019-09-04T08:06:36Z</dcterms:created>
  <dcterms:modified xsi:type="dcterms:W3CDTF">2022-02-21T10:26:07Z</dcterms:modified>
</cp:coreProperties>
</file>